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65" r:id="rId2"/>
    <p:sldId id="275" r:id="rId3"/>
    <p:sldId id="277" r:id="rId4"/>
    <p:sldId id="279" r:id="rId5"/>
    <p:sldId id="280" r:id="rId6"/>
    <p:sldId id="281" r:id="rId7"/>
    <p:sldId id="276" r:id="rId8"/>
    <p:sldId id="282" r:id="rId9"/>
    <p:sldId id="283" r:id="rId10"/>
    <p:sldId id="284" r:id="rId11"/>
    <p:sldId id="285" r:id="rId12"/>
    <p:sldId id="286" r:id="rId13"/>
    <p:sldId id="287" r:id="rId14"/>
    <p:sldId id="288" r:id="rId15"/>
    <p:sldId id="26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E4364"/>
    <a:srgbClr val="7299D5"/>
    <a:srgbClr val="3F5C87"/>
    <a:srgbClr val="234474"/>
    <a:srgbClr val="405D8E"/>
    <a:srgbClr val="415F91"/>
    <a:srgbClr val="3E5B8B"/>
    <a:srgbClr val="416092"/>
    <a:srgbClr val="3C598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2025/4/23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28980" y="1153160"/>
            <a:ext cx="10515600" cy="1325563"/>
          </a:xfrm>
        </p:spPr>
        <p:txBody>
          <a:bodyPr/>
          <a:lstStyle/>
          <a:p>
            <a:r>
              <a:rPr lang="zh-CN" altLang="en-US"/>
              <a:t>单击此处编辑母版标题样式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pic>
        <p:nvPicPr>
          <p:cNvPr id="7" name="图片 6" descr="素描（蓝色05）"/>
          <p:cNvPicPr>
            <a:picLocks noChangeAspect="1"/>
          </p:cNvPicPr>
          <p:nvPr userDrawn="1"/>
        </p:nvPicPr>
        <p:blipFill>
          <a:blip r:embed="rId2" cstate="print"/>
          <a:stretch>
            <a:fillRect/>
          </a:stretch>
        </p:blipFill>
        <p:spPr>
          <a:xfrm>
            <a:off x="10367645" y="58420"/>
            <a:ext cx="1673860" cy="704215"/>
          </a:xfrm>
          <a:prstGeom prst="rect">
            <a:avLst/>
          </a:prstGeom>
        </p:spPr>
      </p:pic>
      <p:cxnSp>
        <p:nvCxnSpPr>
          <p:cNvPr id="8" name="直接连接符 7"/>
          <p:cNvCxnSpPr/>
          <p:nvPr userDrawn="1"/>
        </p:nvCxnSpPr>
        <p:spPr>
          <a:xfrm>
            <a:off x="12700" y="565150"/>
            <a:ext cx="12176760" cy="5715"/>
          </a:xfrm>
          <a:prstGeom prst="line">
            <a:avLst/>
          </a:prstGeom>
          <a:ln w="25400">
            <a:solidFill>
              <a:srgbClr val="C00000"/>
            </a:solidFill>
          </a:ln>
        </p:spPr>
        <p:style>
          <a:lnRef idx="2">
            <a:schemeClr val="accent1"/>
          </a:lnRef>
          <a:fillRef idx="0">
            <a:srgbClr val="FFFFFF"/>
          </a:fillRef>
          <a:effectRef idx="0">
            <a:srgbClr val="FFFFFF"/>
          </a:effectRef>
          <a:fontRef idx="minor">
            <a:schemeClr val="tx1"/>
          </a:fontRef>
        </p:style>
      </p:cxnSp>
      <p:pic>
        <p:nvPicPr>
          <p:cNvPr id="9" name="图片 8" descr="1__宜化集团LOGO_小"/>
          <p:cNvPicPr>
            <a:picLocks noChangeAspect="1"/>
          </p:cNvPicPr>
          <p:nvPr userDrawn="1"/>
        </p:nvPicPr>
        <p:blipFill>
          <a:blip r:embed="rId3" cstate="print"/>
          <a:stretch>
            <a:fillRect/>
          </a:stretch>
        </p:blipFill>
        <p:spPr>
          <a:xfrm>
            <a:off x="494665" y="108585"/>
            <a:ext cx="1633855" cy="387985"/>
          </a:xfrm>
          <a:prstGeom prst="rect">
            <a:avLst/>
          </a:prstGeom>
        </p:spPr>
      </p:pic>
      <p:sp>
        <p:nvSpPr>
          <p:cNvPr id="3" name="矩形 2"/>
          <p:cNvSpPr/>
          <p:nvPr userDrawn="1"/>
        </p:nvSpPr>
        <p:spPr>
          <a:xfrm>
            <a:off x="2540" y="108585"/>
            <a:ext cx="324485" cy="358140"/>
          </a:xfrm>
          <a:prstGeom prst="rect">
            <a:avLst/>
          </a:prstGeom>
          <a:solidFill>
            <a:schemeClr val="accent6">
              <a:lumMod val="75000"/>
              <a:alpha val="9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pic>
        <p:nvPicPr>
          <p:cNvPr id="7" name="图片 6" descr="篇章"/>
          <p:cNvPicPr>
            <a:picLocks noChangeAspect="1"/>
          </p:cNvPicPr>
          <p:nvPr userDrawn="1"/>
        </p:nvPicPr>
        <p:blipFill>
          <a:blip r:embed="rId3" cstate="print"/>
          <a:stretch>
            <a:fillRect/>
          </a:stretch>
        </p:blipFill>
        <p:spPr>
          <a:xfrm>
            <a:off x="0" y="0"/>
            <a:ext cx="12192000" cy="6858000"/>
          </a:xfrm>
          <a:prstGeom prst="rect">
            <a:avLst/>
          </a:prstGeom>
        </p:spPr>
      </p:pic>
      <p:pic>
        <p:nvPicPr>
          <p:cNvPr id="9" name="图片 8" descr="1__宜化集团LOGO_小"/>
          <p:cNvPicPr>
            <a:picLocks noChangeAspect="1"/>
          </p:cNvPicPr>
          <p:nvPr userDrawn="1">
            <p:custDataLst>
              <p:tags r:id="rId1"/>
            </p:custDataLst>
          </p:nvPr>
        </p:nvPicPr>
        <p:blipFill>
          <a:blip r:embed="rId4" cstate="print"/>
          <a:stretch>
            <a:fillRect/>
          </a:stretch>
        </p:blipFill>
        <p:spPr>
          <a:xfrm>
            <a:off x="360045" y="108585"/>
            <a:ext cx="1633855" cy="38798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2025/4/23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2025/4/23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2025/4/23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2025/4/23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2025/4/23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2025/4/23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2025/4/23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主图01"/>
          <p:cNvPicPr>
            <a:picLocks noChangeAspect="1"/>
          </p:cNvPicPr>
          <p:nvPr/>
        </p:nvPicPr>
        <p:blipFill>
          <a:blip r:embed="rId2" cstate="print"/>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pic>
      <p:sp>
        <p:nvSpPr>
          <p:cNvPr id="2" name="标题 1"/>
          <p:cNvSpPr>
            <a:spLocks noGrp="1"/>
          </p:cNvSpPr>
          <p:nvPr>
            <p:ph type="ctrTitle"/>
          </p:nvPr>
        </p:nvSpPr>
        <p:spPr>
          <a:xfrm>
            <a:off x="1395529" y="2436670"/>
            <a:ext cx="9144000" cy="1235075"/>
          </a:xfrm>
          <a:ln w="6350">
            <a:noFill/>
          </a:ln>
        </p:spPr>
        <p:txBody>
          <a:bodyPr>
            <a:normAutofit fontScale="90000"/>
          </a:bodyPr>
          <a:lstStyle/>
          <a:p>
            <a:r>
              <a:rPr lang="zh-CN" altLang="en-US" b="1" spc="150" dirty="0">
                <a:ln>
                  <a:solidFill>
                    <a:schemeClr val="bg1">
                      <a:lumMod val="75000"/>
                    </a:schemeClr>
                  </a:solidFill>
                </a:ln>
                <a:gradFill>
                  <a:gsLst>
                    <a:gs pos="44000">
                      <a:srgbClr val="7299D5"/>
                    </a:gs>
                    <a:gs pos="25000">
                      <a:srgbClr val="3F5C87"/>
                    </a:gs>
                    <a:gs pos="59000">
                      <a:srgbClr val="234474"/>
                    </a:gs>
                  </a:gsLst>
                  <a:lin ang="5400000" scaled="0"/>
                </a:gradFill>
                <a:effectLst>
                  <a:outerShdw blurRad="38100" dist="38100" dir="2700000" algn="tl">
                    <a:srgbClr val="000000">
                      <a:alpha val="43137"/>
                    </a:srgbClr>
                  </a:outerShdw>
                </a:effectLst>
                <a:uFillTx/>
                <a:latin typeface="Times New Roman" panose="02020603050405020304" charset="0"/>
                <a:cs typeface="Times New Roman" panose="02020603050405020304" charset="0"/>
              </a:rPr>
              <a:t>危化品及易制毒化学品</a:t>
            </a:r>
            <a:r>
              <a:rPr lang="en-US" altLang="zh-CN" b="1" spc="150" dirty="0">
                <a:ln>
                  <a:solidFill>
                    <a:schemeClr val="bg1">
                      <a:lumMod val="75000"/>
                    </a:schemeClr>
                  </a:solidFill>
                </a:ln>
                <a:gradFill>
                  <a:gsLst>
                    <a:gs pos="44000">
                      <a:srgbClr val="7299D5"/>
                    </a:gs>
                    <a:gs pos="25000">
                      <a:srgbClr val="3F5C87"/>
                    </a:gs>
                    <a:gs pos="59000">
                      <a:srgbClr val="234474"/>
                    </a:gs>
                  </a:gsLst>
                  <a:lin ang="5400000" scaled="0"/>
                </a:gradFill>
                <a:effectLst>
                  <a:outerShdw blurRad="38100" dist="38100" dir="2700000" algn="tl">
                    <a:srgbClr val="000000">
                      <a:alpha val="43137"/>
                    </a:srgbClr>
                  </a:outerShdw>
                </a:effectLst>
                <a:uFillTx/>
                <a:latin typeface="Times New Roman" panose="02020603050405020304" charset="0"/>
                <a:cs typeface="Times New Roman" panose="02020603050405020304" charset="0"/>
              </a:rPr>
              <a:t/>
            </a:r>
            <a:br>
              <a:rPr lang="en-US" altLang="zh-CN" b="1" spc="150" dirty="0">
                <a:ln>
                  <a:solidFill>
                    <a:schemeClr val="bg1">
                      <a:lumMod val="75000"/>
                    </a:schemeClr>
                  </a:solidFill>
                </a:ln>
                <a:gradFill>
                  <a:gsLst>
                    <a:gs pos="44000">
                      <a:srgbClr val="7299D5"/>
                    </a:gs>
                    <a:gs pos="25000">
                      <a:srgbClr val="3F5C87"/>
                    </a:gs>
                    <a:gs pos="59000">
                      <a:srgbClr val="234474"/>
                    </a:gs>
                  </a:gsLst>
                  <a:lin ang="5400000" scaled="0"/>
                </a:gradFill>
                <a:effectLst>
                  <a:outerShdw blurRad="38100" dist="38100" dir="2700000" algn="tl">
                    <a:srgbClr val="000000">
                      <a:alpha val="43137"/>
                    </a:srgbClr>
                  </a:outerShdw>
                </a:effectLst>
                <a:uFillTx/>
                <a:latin typeface="Times New Roman" panose="02020603050405020304" charset="0"/>
                <a:cs typeface="Times New Roman" panose="02020603050405020304" charset="0"/>
              </a:rPr>
            </a:br>
            <a:r>
              <a:rPr lang="zh-CN" altLang="en-US" b="1" spc="150" dirty="0">
                <a:ln>
                  <a:solidFill>
                    <a:schemeClr val="bg1">
                      <a:lumMod val="75000"/>
                    </a:schemeClr>
                  </a:solidFill>
                </a:ln>
                <a:gradFill>
                  <a:gsLst>
                    <a:gs pos="44000">
                      <a:srgbClr val="7299D5"/>
                    </a:gs>
                    <a:gs pos="25000">
                      <a:srgbClr val="3F5C87"/>
                    </a:gs>
                    <a:gs pos="59000">
                      <a:srgbClr val="234474"/>
                    </a:gs>
                  </a:gsLst>
                  <a:lin ang="5400000" scaled="0"/>
                </a:gradFill>
                <a:effectLst>
                  <a:outerShdw blurRad="38100" dist="38100" dir="2700000" algn="tl">
                    <a:srgbClr val="000000">
                      <a:alpha val="43137"/>
                    </a:srgbClr>
                  </a:outerShdw>
                </a:effectLst>
                <a:uFillTx/>
                <a:latin typeface="Times New Roman" panose="02020603050405020304" charset="0"/>
                <a:cs typeface="Times New Roman" panose="02020603050405020304" charset="0"/>
              </a:rPr>
              <a:t>知识培训</a:t>
            </a:r>
          </a:p>
        </p:txBody>
      </p:sp>
      <p:sp>
        <p:nvSpPr>
          <p:cNvPr id="6" name="副标题 5"/>
          <p:cNvSpPr>
            <a:spLocks noGrp="1"/>
          </p:cNvSpPr>
          <p:nvPr>
            <p:ph type="subTitle" idx="1"/>
          </p:nvPr>
        </p:nvSpPr>
        <p:spPr>
          <a:xfrm>
            <a:off x="1524000" y="4067705"/>
            <a:ext cx="9144000" cy="1655762"/>
          </a:xfrm>
        </p:spPr>
        <p:txBody>
          <a:bodyPr/>
          <a:lstStyle/>
          <a:p>
            <a:r>
              <a:rPr lang="zh-CN" altLang="en-US" dirty="0" smtClean="0"/>
              <a:t>宜化产业</a:t>
            </a:r>
            <a:r>
              <a:rPr lang="zh-CN" altLang="en-US" dirty="0" smtClean="0"/>
              <a:t>研究院</a:t>
            </a:r>
            <a:r>
              <a:rPr lang="en-US" altLang="zh-CN" dirty="0" smtClean="0"/>
              <a:t>2025</a:t>
            </a:r>
            <a:r>
              <a:rPr lang="zh-CN" altLang="en-US" dirty="0" smtClean="0"/>
              <a:t>年</a:t>
            </a:r>
            <a:r>
              <a:rPr lang="en-US" altLang="zh-CN" dirty="0" smtClean="0"/>
              <a:t>4</a:t>
            </a:r>
            <a:r>
              <a:rPr lang="zh-CN" altLang="en-US" dirty="0" smtClean="0"/>
              <a:t>月培训</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40A249E-1191-F4A4-F318-D5174F6F2403}"/>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94D29F31-00CB-8B36-DCB6-489251D09949}"/>
              </a:ext>
            </a:extLst>
          </p:cNvPr>
          <p:cNvSpPr txBox="1"/>
          <p:nvPr/>
        </p:nvSpPr>
        <p:spPr bwMode="auto">
          <a:xfrm>
            <a:off x="2933159" y="311150"/>
            <a:ext cx="2414084"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二、法律法规</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8" name="文本框 7">
            <a:extLst>
              <a:ext uri="{FF2B5EF4-FFF2-40B4-BE49-F238E27FC236}">
                <a16:creationId xmlns:a16="http://schemas.microsoft.com/office/drawing/2014/main" xmlns="" id="{92E7C1B8-1E4F-5A97-E1F4-884CE67E85E2}"/>
              </a:ext>
            </a:extLst>
          </p:cNvPr>
          <p:cNvSpPr txBox="1"/>
          <p:nvPr/>
        </p:nvSpPr>
        <p:spPr>
          <a:xfrm>
            <a:off x="381000" y="966775"/>
            <a:ext cx="9288463" cy="460375"/>
          </a:xfrm>
          <a:prstGeom prst="rect">
            <a:avLst/>
          </a:prstGeom>
          <a:noFill/>
        </p:spPr>
        <p:txBody>
          <a:bodyPr>
            <a:spAutoFit/>
          </a:bodyPr>
          <a:lstStyle/>
          <a:p>
            <a:pPr eaLnBrk="1" hangingPunct="1">
              <a:defRPr/>
            </a:pPr>
            <a:r>
              <a:rPr lang="zh-CN" altLang="en-US" sz="2400" b="1" dirty="0">
                <a:latin typeface="+mn-ea"/>
                <a:ea typeface="+mn-ea"/>
              </a:rPr>
              <a:t>（二）</a:t>
            </a:r>
            <a:r>
              <a:rPr lang="en-US" altLang="zh-CN" sz="2400" b="1" dirty="0">
                <a:latin typeface="+mn-ea"/>
                <a:ea typeface="+mn-ea"/>
              </a:rPr>
              <a:t>《</a:t>
            </a:r>
            <a:r>
              <a:rPr lang="zh-CN" altLang="en-US" sz="2400" b="1" dirty="0">
                <a:latin typeface="+mn-ea"/>
                <a:ea typeface="+mn-ea"/>
              </a:rPr>
              <a:t>易制毒化学品管理条例</a:t>
            </a:r>
            <a:r>
              <a:rPr lang="en-US" altLang="zh-CN" sz="2400" b="1" dirty="0">
                <a:latin typeface="+mn-ea"/>
                <a:ea typeface="+mn-ea"/>
              </a:rPr>
              <a:t>》</a:t>
            </a:r>
            <a:endParaRPr lang="zh-CN" altLang="en-US" sz="2400" b="1" dirty="0">
              <a:latin typeface="+mn-ea"/>
              <a:ea typeface="+mn-ea"/>
            </a:endParaRPr>
          </a:p>
        </p:txBody>
      </p:sp>
      <p:sp>
        <p:nvSpPr>
          <p:cNvPr id="16" name="文本框 15">
            <a:extLst>
              <a:ext uri="{FF2B5EF4-FFF2-40B4-BE49-F238E27FC236}">
                <a16:creationId xmlns:a16="http://schemas.microsoft.com/office/drawing/2014/main" xmlns="" id="{BC6EB8F2-2ADD-7CA5-CCFA-71C91CA95180}"/>
              </a:ext>
            </a:extLst>
          </p:cNvPr>
          <p:cNvSpPr txBox="1"/>
          <p:nvPr/>
        </p:nvSpPr>
        <p:spPr>
          <a:xfrm>
            <a:off x="261043" y="1571642"/>
            <a:ext cx="11669913" cy="4154471"/>
          </a:xfrm>
          <a:prstGeom prst="rect">
            <a:avLst/>
          </a:prstGeom>
          <a:noFill/>
        </p:spPr>
        <p:txBody>
          <a:bodyPr wrap="square">
            <a:spAutoFit/>
          </a:bodyPr>
          <a:lstStyle/>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许可：</a:t>
            </a:r>
            <a:r>
              <a:rPr lang="zh-CN" altLang="en-US" sz="2000" kern="100" dirty="0">
                <a:solidFill>
                  <a:srgbClr val="333333"/>
                </a:solidFill>
                <a:latin typeface="+mn-ea"/>
                <a:cs typeface="Times New Roman" panose="02020603050405020304" pitchFamily="18" charset="0"/>
              </a:rPr>
              <a:t>生产、经营、购买、运输和进口、出口易制毒化学品的单位需向相关部门申请许可，取得相应证件后方可进行相关活动。许可证件需定期复审，确保单位持续符合相关要求。</a:t>
            </a:r>
          </a:p>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购买：</a:t>
            </a:r>
            <a:r>
              <a:rPr lang="zh-CN" altLang="en-US" sz="2000" kern="100" dirty="0">
                <a:solidFill>
                  <a:srgbClr val="333333"/>
                </a:solidFill>
                <a:latin typeface="+mn-ea"/>
                <a:cs typeface="Times New Roman" panose="02020603050405020304" pitchFamily="18" charset="0"/>
              </a:rPr>
              <a:t>购买易制毒化学品需向相关部门提交申请，经审批取得购买许可证后方可购买。购买过程中需严格遵守相关规定，确保购买数量、用途等符合许可要求。个人不得购买第一类、第二类易制毒化学品。</a:t>
            </a:r>
            <a:endParaRPr lang="en-US" altLang="zh-CN" sz="2000" kern="100" dirty="0">
              <a:solidFill>
                <a:srgbClr val="333333"/>
              </a:solidFill>
              <a:latin typeface="+mn-ea"/>
              <a:cs typeface="Times New Roman" panose="02020603050405020304" pitchFamily="18" charset="0"/>
            </a:endParaRPr>
          </a:p>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储存和使用：</a:t>
            </a:r>
            <a:r>
              <a:rPr lang="zh-CN" altLang="en-US" sz="2000" kern="100" dirty="0">
                <a:solidFill>
                  <a:srgbClr val="333333"/>
                </a:solidFill>
                <a:latin typeface="+mn-ea"/>
                <a:cs typeface="Times New Roman" panose="02020603050405020304" pitchFamily="18" charset="0"/>
              </a:rPr>
              <a:t>易制毒化学品应实行专库储存、专人管理，使用时需登记并有监督人员在场。储存和使用过程中需严格遵守相关规定，确保安全无事故。</a:t>
            </a:r>
            <a:endParaRPr lang="en-US" altLang="zh-CN" sz="2000" kern="100" dirty="0">
              <a:solidFill>
                <a:srgbClr val="333333"/>
              </a:solidFill>
              <a:latin typeface="+mn-ea"/>
              <a:cs typeface="Times New Roman" panose="02020603050405020304" pitchFamily="18" charset="0"/>
            </a:endParaRPr>
          </a:p>
          <a:p>
            <a:pPr indent="406400" algn="just" eaLnBrk="1" hangingPunct="1">
              <a:lnSpc>
                <a:spcPts val="3200"/>
              </a:lnSpc>
              <a:defRPr/>
            </a:pPr>
            <a:r>
              <a:rPr lang="zh-CN" altLang="en-US" sz="2000" b="0" i="0" dirty="0">
                <a:solidFill>
                  <a:srgbClr val="333333"/>
                </a:solidFill>
                <a:effectLst/>
                <a:latin typeface="Helvetica Neue"/>
              </a:rPr>
              <a:t>第一类易制毒化学品的使用单位，应当建立使用台账，并保存</a:t>
            </a:r>
            <a:r>
              <a:rPr lang="en-US" altLang="zh-CN" sz="2000" b="0" i="0" dirty="0">
                <a:solidFill>
                  <a:srgbClr val="333333"/>
                </a:solidFill>
                <a:effectLst/>
                <a:latin typeface="Helvetica Neue"/>
              </a:rPr>
              <a:t>2</a:t>
            </a:r>
            <a:r>
              <a:rPr lang="zh-CN" altLang="en-US" sz="2000" b="0" i="0" dirty="0">
                <a:solidFill>
                  <a:srgbClr val="333333"/>
                </a:solidFill>
                <a:effectLst/>
                <a:latin typeface="Helvetica Neue"/>
              </a:rPr>
              <a:t>年备查。</a:t>
            </a:r>
            <a:endParaRPr lang="en-US" altLang="zh-CN" sz="2000" b="0" i="0" dirty="0">
              <a:solidFill>
                <a:srgbClr val="333333"/>
              </a:solidFill>
              <a:effectLst/>
              <a:latin typeface="Helvetica Neue"/>
            </a:endParaRPr>
          </a:p>
          <a:p>
            <a:pPr indent="406400" algn="just" eaLnBrk="1" hangingPunct="1">
              <a:lnSpc>
                <a:spcPts val="3200"/>
              </a:lnSpc>
              <a:defRPr/>
            </a:pPr>
            <a:r>
              <a:rPr lang="zh-CN" altLang="en-US" sz="2000" b="1" kern="100" dirty="0">
                <a:latin typeface="Helvetica Neue"/>
                <a:cs typeface="Times New Roman" panose="02020603050405020304" pitchFamily="18" charset="0"/>
              </a:rPr>
              <a:t>废弃物处置：</a:t>
            </a:r>
            <a:r>
              <a:rPr lang="zh-CN" altLang="en-US" sz="2000" kern="100" dirty="0">
                <a:solidFill>
                  <a:srgbClr val="333333"/>
                </a:solidFill>
                <a:latin typeface="Helvetica Neue"/>
                <a:cs typeface="Times New Roman" panose="02020603050405020304" pitchFamily="18" charset="0"/>
              </a:rPr>
              <a:t>严格按照危险废物管理，交由有资质单位处置。</a:t>
            </a:r>
            <a:endParaRPr lang="zh-CN" altLang="en-US" sz="2000" kern="100" dirty="0">
              <a:solidFill>
                <a:srgbClr val="333333"/>
              </a:solidFill>
              <a:latin typeface="+mn-ea"/>
              <a:cs typeface="Times New Roman" panose="02020603050405020304" pitchFamily="18" charset="0"/>
            </a:endParaRPr>
          </a:p>
          <a:p>
            <a:pPr indent="406400" algn="just" eaLnBrk="1" hangingPunct="1">
              <a:lnSpc>
                <a:spcPts val="3200"/>
              </a:lnSpc>
              <a:defRPr/>
            </a:pPr>
            <a:endParaRPr lang="zh-CN" altLang="en-US" sz="2000" b="1" kern="100" dirty="0">
              <a:solidFill>
                <a:srgbClr val="333333"/>
              </a:solidFill>
              <a:latin typeface="+mn-ea"/>
              <a:cs typeface="Times New Roman" panose="02020603050405020304" pitchFamily="18" charset="0"/>
            </a:endParaRPr>
          </a:p>
        </p:txBody>
      </p:sp>
    </p:spTree>
    <p:extLst>
      <p:ext uri="{BB962C8B-B14F-4D97-AF65-F5344CB8AC3E}">
        <p14:creationId xmlns:p14="http://schemas.microsoft.com/office/powerpoint/2010/main" xmlns="" val="3307025837"/>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0B8FDD-8BCA-14E8-8C5F-A8E10CFD074A}"/>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79EE03EF-3A75-C8E4-26E1-E37E895E0E61}"/>
              </a:ext>
            </a:extLst>
          </p:cNvPr>
          <p:cNvSpPr txBox="1"/>
          <p:nvPr/>
        </p:nvSpPr>
        <p:spPr bwMode="auto">
          <a:xfrm>
            <a:off x="2933158" y="311150"/>
            <a:ext cx="2414084"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三、管理规范</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16" name="文本框 15">
            <a:extLst>
              <a:ext uri="{FF2B5EF4-FFF2-40B4-BE49-F238E27FC236}">
                <a16:creationId xmlns:a16="http://schemas.microsoft.com/office/drawing/2014/main" xmlns="" id="{E6C12D34-474A-0793-743A-BBA7BF0F9FD3}"/>
              </a:ext>
            </a:extLst>
          </p:cNvPr>
          <p:cNvSpPr txBox="1"/>
          <p:nvPr/>
        </p:nvSpPr>
        <p:spPr>
          <a:xfrm>
            <a:off x="261043" y="1042253"/>
            <a:ext cx="11669913" cy="5385577"/>
          </a:xfrm>
          <a:prstGeom prst="rect">
            <a:avLst/>
          </a:prstGeom>
          <a:noFill/>
        </p:spPr>
        <p:txBody>
          <a:bodyPr wrap="square">
            <a:spAutoFit/>
          </a:bodyPr>
          <a:lstStyle/>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危险化学品分类储存</a:t>
            </a:r>
          </a:p>
          <a:p>
            <a:pPr indent="406400" algn="just" eaLnBrk="1" hangingPunct="1">
              <a:lnSpc>
                <a:spcPts val="3200"/>
              </a:lnSpc>
              <a:defRPr/>
            </a:pPr>
            <a:r>
              <a:rPr lang="zh-CN" altLang="en-US" sz="2000" kern="100" dirty="0">
                <a:solidFill>
                  <a:srgbClr val="333333"/>
                </a:solidFill>
                <a:latin typeface="+mn-ea"/>
                <a:cs typeface="Times New Roman" panose="02020603050405020304" pitchFamily="18" charset="0"/>
              </a:rPr>
              <a:t>根据化学品的性质（如易燃、易爆、有毒、腐蚀性等）进行分类储存，确保不相容的化学品不混放，避免发生化学反应引发事故。例如，氧化剂和还原剂应分开存放，易燃易爆化学品应储存在阴凉通风处，并远离火源。</a:t>
            </a:r>
          </a:p>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安全标识与警示</a:t>
            </a:r>
          </a:p>
          <a:p>
            <a:pPr indent="406400" algn="just" eaLnBrk="1" hangingPunct="1">
              <a:lnSpc>
                <a:spcPts val="3200"/>
              </a:lnSpc>
              <a:defRPr/>
            </a:pPr>
            <a:r>
              <a:rPr lang="zh-CN" altLang="en-US" sz="2000" kern="100" dirty="0">
                <a:solidFill>
                  <a:srgbClr val="333333"/>
                </a:solidFill>
                <a:latin typeface="+mn-ea"/>
                <a:cs typeface="Times New Roman" panose="02020603050405020304" pitchFamily="18" charset="0"/>
              </a:rPr>
              <a:t>实验室内的危险化学品容器和储存区域应设置清晰醒目的安全标识和警示标志，标明化学品的名称、性质、危害及应急处理措施，以便在紧急情况下迅速识别并采取相应措施。</a:t>
            </a:r>
            <a:endParaRPr lang="en-US" altLang="zh-CN" sz="2000" kern="100" dirty="0">
              <a:solidFill>
                <a:srgbClr val="333333"/>
              </a:solidFill>
              <a:latin typeface="+mn-ea"/>
              <a:cs typeface="Times New Roman" panose="02020603050405020304" pitchFamily="18" charset="0"/>
            </a:endParaRPr>
          </a:p>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定期安全检查与维护</a:t>
            </a:r>
          </a:p>
          <a:p>
            <a:pPr indent="406400" algn="just" eaLnBrk="1" hangingPunct="1">
              <a:lnSpc>
                <a:spcPts val="3200"/>
              </a:lnSpc>
              <a:defRPr/>
            </a:pPr>
            <a:r>
              <a:rPr lang="zh-CN" altLang="en-US" sz="2000" kern="100" dirty="0">
                <a:solidFill>
                  <a:srgbClr val="333333"/>
                </a:solidFill>
                <a:latin typeface="+mn-ea"/>
                <a:cs typeface="Times New Roman" panose="02020603050405020304" pitchFamily="18" charset="0"/>
              </a:rPr>
              <a:t>实验室应定期对危险化学品储存设施、通风系统、安全设备等进行检查和维护，确保其处于良好状态。同时，建立危险化学品台账，记录化学品的进出库情况，做到账物相符。</a:t>
            </a:r>
          </a:p>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严格操作规程</a:t>
            </a:r>
          </a:p>
          <a:p>
            <a:pPr indent="406400" algn="just" eaLnBrk="1" hangingPunct="1">
              <a:lnSpc>
                <a:spcPts val="3200"/>
              </a:lnSpc>
              <a:defRPr/>
            </a:pPr>
            <a:r>
              <a:rPr lang="zh-CN" altLang="en-US" sz="2000" kern="100" dirty="0">
                <a:solidFill>
                  <a:srgbClr val="333333"/>
                </a:solidFill>
                <a:latin typeface="+mn-ea"/>
                <a:cs typeface="Times New Roman" panose="02020603050405020304" pitchFamily="18" charset="0"/>
              </a:rPr>
              <a:t>制定并执行严格的实验室操作规程，确保操作人员了解并遵守各项安全规定。对于涉及危险化学品的实验，试验方案中应该进行风险评估，采用相应的防护措施。</a:t>
            </a:r>
          </a:p>
        </p:txBody>
      </p:sp>
    </p:spTree>
    <p:extLst>
      <p:ext uri="{BB962C8B-B14F-4D97-AF65-F5344CB8AC3E}">
        <p14:creationId xmlns:p14="http://schemas.microsoft.com/office/powerpoint/2010/main" xmlns="" val="2207652658"/>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7C69FE3-A7E2-8993-A8D3-9E3C2FD4D269}"/>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67E5691E-CFF3-A1E2-F617-595A2780EBCE}"/>
              </a:ext>
            </a:extLst>
          </p:cNvPr>
          <p:cNvSpPr txBox="1"/>
          <p:nvPr/>
        </p:nvSpPr>
        <p:spPr bwMode="auto">
          <a:xfrm>
            <a:off x="2933158" y="311150"/>
            <a:ext cx="2414084"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三、管理规范</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16" name="文本框 15">
            <a:extLst>
              <a:ext uri="{FF2B5EF4-FFF2-40B4-BE49-F238E27FC236}">
                <a16:creationId xmlns:a16="http://schemas.microsoft.com/office/drawing/2014/main" xmlns="" id="{FAF9CE30-C232-A8C6-916E-935D7C71E54B}"/>
              </a:ext>
            </a:extLst>
          </p:cNvPr>
          <p:cNvSpPr txBox="1"/>
          <p:nvPr/>
        </p:nvSpPr>
        <p:spPr>
          <a:xfrm>
            <a:off x="261043" y="1042253"/>
            <a:ext cx="11669913" cy="5385577"/>
          </a:xfrm>
          <a:prstGeom prst="rect">
            <a:avLst/>
          </a:prstGeom>
          <a:noFill/>
        </p:spPr>
        <p:txBody>
          <a:bodyPr wrap="square">
            <a:spAutoFit/>
          </a:bodyPr>
          <a:lstStyle/>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个人防护</a:t>
            </a:r>
            <a:endParaRPr lang="en-US" altLang="zh-CN" sz="2000" b="1" kern="100" dirty="0">
              <a:solidFill>
                <a:srgbClr val="333333"/>
              </a:solidFill>
              <a:latin typeface="+mn-ea"/>
              <a:cs typeface="Times New Roman" panose="02020603050405020304" pitchFamily="18" charset="0"/>
            </a:endParaRPr>
          </a:p>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眼面部：</a:t>
            </a:r>
            <a:r>
              <a:rPr lang="zh-CN" altLang="en-US" sz="2000" kern="100" dirty="0">
                <a:solidFill>
                  <a:srgbClr val="333333"/>
                </a:solidFill>
                <a:latin typeface="+mn-ea"/>
                <a:cs typeface="Times New Roman" panose="02020603050405020304" pitchFamily="18" charset="0"/>
              </a:rPr>
              <a:t>针对化学品飞溅、烟雾、粉尘等眼部和面部伤害风险，应选用合适的防护眼镜、防护面屏等眼面防护装备。</a:t>
            </a:r>
            <a:endParaRPr lang="en-US" altLang="zh-CN" sz="2000" kern="100" dirty="0">
              <a:solidFill>
                <a:srgbClr val="333333"/>
              </a:solidFill>
              <a:latin typeface="+mn-ea"/>
              <a:cs typeface="Times New Roman" panose="02020603050405020304" pitchFamily="18" charset="0"/>
            </a:endParaRPr>
          </a:p>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呼吸防护</a:t>
            </a:r>
            <a:r>
              <a:rPr lang="zh-CN" altLang="en-US" sz="2000" kern="100" dirty="0">
                <a:solidFill>
                  <a:srgbClr val="333333"/>
                </a:solidFill>
                <a:latin typeface="+mn-ea"/>
                <a:cs typeface="Times New Roman" panose="02020603050405020304" pitchFamily="18" charset="0"/>
              </a:rPr>
              <a:t>：在处理有毒、有害气体、挥发性有机物或粉尘时，应佩戴防颗粒物口罩、自吸过滤式防毒面具、供气式呼吸器等呼吸防护装备，防止吸入有害物质。</a:t>
            </a:r>
            <a:endParaRPr lang="en-US" altLang="zh-CN" sz="2000" kern="100" dirty="0">
              <a:solidFill>
                <a:srgbClr val="333333"/>
              </a:solidFill>
              <a:latin typeface="+mn-ea"/>
              <a:cs typeface="Times New Roman" panose="02020603050405020304" pitchFamily="18" charset="0"/>
            </a:endParaRPr>
          </a:p>
          <a:p>
            <a:pPr indent="406400" algn="just">
              <a:lnSpc>
                <a:spcPts val="3200"/>
              </a:lnSpc>
              <a:defRPr/>
            </a:pPr>
            <a:r>
              <a:rPr lang="en-US" altLang="zh-CN" sz="2000" b="1" kern="100" dirty="0" err="1">
                <a:solidFill>
                  <a:srgbClr val="333333"/>
                </a:solidFill>
                <a:latin typeface="+mn-ea"/>
                <a:cs typeface="Times New Roman" panose="02020603050405020304" pitchFamily="18" charset="0"/>
              </a:rPr>
              <a:t>手部防护：</a:t>
            </a:r>
            <a:r>
              <a:rPr lang="en-US" altLang="zh-CN" sz="2000" kern="100" dirty="0" err="1">
                <a:solidFill>
                  <a:srgbClr val="333333"/>
                </a:solidFill>
                <a:latin typeface="+mn-ea"/>
                <a:cs typeface="Times New Roman" panose="02020603050405020304" pitchFamily="18" charset="0"/>
              </a:rPr>
              <a:t>根据实验需求，选择适合的防化学品手套，如丁腈手套、乳胶手套</a:t>
            </a:r>
            <a:r>
              <a:rPr lang="zh-CN" altLang="en-US" sz="2000" kern="100" dirty="0">
                <a:solidFill>
                  <a:srgbClr val="333333"/>
                </a:solidFill>
                <a:latin typeface="+mn-ea"/>
                <a:cs typeface="Times New Roman" panose="02020603050405020304" pitchFamily="18" charset="0"/>
              </a:rPr>
              <a:t>、防高温手套</a:t>
            </a:r>
            <a:r>
              <a:rPr lang="en-US" altLang="zh-CN" sz="2000" kern="100" dirty="0" err="1">
                <a:solidFill>
                  <a:srgbClr val="333333"/>
                </a:solidFill>
                <a:latin typeface="+mn-ea"/>
                <a:cs typeface="Times New Roman" panose="02020603050405020304" pitchFamily="18" charset="0"/>
              </a:rPr>
              <a:t>等，以保护手部免受化学品腐蚀或伤害</a:t>
            </a:r>
            <a:r>
              <a:rPr lang="en-US" altLang="zh-CN" sz="2000" dirty="0">
                <a:solidFill>
                  <a:schemeClr val="dk1">
                    <a:alpha val="100000"/>
                  </a:schemeClr>
                </a:solidFill>
                <a:latin typeface="Microsoft Yahei"/>
                <a:ea typeface="Microsoft Yahei"/>
                <a:cs typeface="Microsoft Yahei"/>
              </a:rPr>
              <a:t>。</a:t>
            </a:r>
          </a:p>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身体防护：</a:t>
            </a:r>
            <a:r>
              <a:rPr lang="zh-CN" altLang="en-US" sz="2000" kern="100" dirty="0">
                <a:solidFill>
                  <a:srgbClr val="333333"/>
                </a:solidFill>
                <a:latin typeface="+mn-ea"/>
                <a:cs typeface="Times New Roman" panose="02020603050405020304" pitchFamily="18" charset="0"/>
              </a:rPr>
              <a:t>根据实验需求选择合适的防护服，防酸碱厂服、白大褂等。</a:t>
            </a:r>
            <a:endParaRPr lang="en-US" altLang="zh-CN" sz="2000" kern="100" dirty="0">
              <a:solidFill>
                <a:srgbClr val="333333"/>
              </a:solidFill>
              <a:latin typeface="+mn-ea"/>
              <a:cs typeface="Times New Roman" panose="02020603050405020304" pitchFamily="18" charset="0"/>
            </a:endParaRPr>
          </a:p>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脚部防护：</a:t>
            </a:r>
            <a:r>
              <a:rPr lang="zh-CN" altLang="en-US" sz="2000" kern="100" dirty="0">
                <a:solidFill>
                  <a:srgbClr val="333333"/>
                </a:solidFill>
                <a:latin typeface="+mn-ea"/>
                <a:cs typeface="Times New Roman" panose="02020603050405020304" pitchFamily="18" charset="0"/>
              </a:rPr>
              <a:t>实验室和中试现场禁止穿拖鞋、凉鞋、高跟鞋等，根据需要穿运动鞋、劳保鞋、耐酸碱靴等。</a:t>
            </a:r>
            <a:endParaRPr lang="en-US" altLang="zh-CN" sz="2000" kern="100" dirty="0">
              <a:solidFill>
                <a:srgbClr val="333333"/>
              </a:solidFill>
              <a:latin typeface="+mn-ea"/>
              <a:cs typeface="Times New Roman" panose="02020603050405020304" pitchFamily="18" charset="0"/>
            </a:endParaRPr>
          </a:p>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其他防护：</a:t>
            </a:r>
            <a:r>
              <a:rPr lang="zh-CN" altLang="en-US" sz="2000" kern="100" dirty="0">
                <a:solidFill>
                  <a:srgbClr val="333333"/>
                </a:solidFill>
                <a:latin typeface="+mn-ea"/>
                <a:cs typeface="Times New Roman" panose="02020603050405020304" pitchFamily="18" charset="0"/>
              </a:rPr>
              <a:t>噪声＞</a:t>
            </a:r>
            <a:r>
              <a:rPr lang="en-US" altLang="zh-CN" sz="2000" kern="100" dirty="0">
                <a:solidFill>
                  <a:srgbClr val="333333"/>
                </a:solidFill>
                <a:latin typeface="+mn-ea"/>
                <a:cs typeface="Times New Roman" panose="02020603050405020304" pitchFamily="18" charset="0"/>
              </a:rPr>
              <a:t>85 dB</a:t>
            </a:r>
            <a:r>
              <a:rPr lang="zh-CN" altLang="en-US" sz="2000" kern="100" dirty="0">
                <a:solidFill>
                  <a:srgbClr val="333333"/>
                </a:solidFill>
                <a:latin typeface="+mn-ea"/>
                <a:cs typeface="Times New Roman" panose="02020603050405020304" pitchFamily="18" charset="0"/>
              </a:rPr>
              <a:t>时佩戴耳塞或耳罩。</a:t>
            </a:r>
            <a:endParaRPr lang="en-US" altLang="zh-CN" sz="2000" kern="100" dirty="0">
              <a:solidFill>
                <a:srgbClr val="333333"/>
              </a:solidFill>
              <a:latin typeface="+mn-ea"/>
              <a:cs typeface="Times New Roman" panose="02020603050405020304" pitchFamily="18" charset="0"/>
            </a:endParaRPr>
          </a:p>
          <a:p>
            <a:pPr indent="406400" algn="just" eaLnBrk="1" hangingPunct="1">
              <a:lnSpc>
                <a:spcPts val="3200"/>
              </a:lnSpc>
              <a:defRPr/>
            </a:pPr>
            <a:endParaRPr lang="zh-CN" altLang="en-US" sz="2000" kern="100" dirty="0">
              <a:solidFill>
                <a:srgbClr val="333333"/>
              </a:solidFill>
              <a:latin typeface="+mn-ea"/>
              <a:cs typeface="Times New Roman" panose="02020603050405020304" pitchFamily="18" charset="0"/>
            </a:endParaRPr>
          </a:p>
          <a:p>
            <a:pPr indent="406400" algn="just" eaLnBrk="1" hangingPunct="1">
              <a:lnSpc>
                <a:spcPts val="3200"/>
              </a:lnSpc>
              <a:defRPr/>
            </a:pPr>
            <a:endParaRPr lang="zh-CN" altLang="en-US" sz="2000" kern="100" dirty="0">
              <a:solidFill>
                <a:srgbClr val="333333"/>
              </a:solidFill>
              <a:latin typeface="+mn-ea"/>
              <a:cs typeface="Times New Roman" panose="02020603050405020304" pitchFamily="18" charset="0"/>
            </a:endParaRPr>
          </a:p>
        </p:txBody>
      </p:sp>
    </p:spTree>
    <p:extLst>
      <p:ext uri="{BB962C8B-B14F-4D97-AF65-F5344CB8AC3E}">
        <p14:creationId xmlns:p14="http://schemas.microsoft.com/office/powerpoint/2010/main" xmlns="" val="3509235618"/>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A0CBB3-8CCD-16E1-38DF-6FB78FC4D954}"/>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403A15B3-B606-977E-2289-7C83325C5842}"/>
              </a:ext>
            </a:extLst>
          </p:cNvPr>
          <p:cNvSpPr txBox="1"/>
          <p:nvPr/>
        </p:nvSpPr>
        <p:spPr bwMode="auto">
          <a:xfrm>
            <a:off x="2933158" y="311150"/>
            <a:ext cx="2414084"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四、应急设施</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16" name="文本框 15">
            <a:extLst>
              <a:ext uri="{FF2B5EF4-FFF2-40B4-BE49-F238E27FC236}">
                <a16:creationId xmlns:a16="http://schemas.microsoft.com/office/drawing/2014/main" xmlns="" id="{9C612330-50F8-14B6-5A66-B50CE14931B7}"/>
              </a:ext>
            </a:extLst>
          </p:cNvPr>
          <p:cNvSpPr txBox="1"/>
          <p:nvPr/>
        </p:nvSpPr>
        <p:spPr>
          <a:xfrm>
            <a:off x="66680" y="871861"/>
            <a:ext cx="11669913" cy="5828006"/>
          </a:xfrm>
          <a:prstGeom prst="rect">
            <a:avLst/>
          </a:prstGeom>
          <a:noFill/>
        </p:spPr>
        <p:txBody>
          <a:bodyPr wrap="square">
            <a:spAutoFit/>
          </a:bodyPr>
          <a:lstStyle/>
          <a:p>
            <a:pPr indent="406400" algn="just" eaLnBrk="1" hangingPunct="1">
              <a:lnSpc>
                <a:spcPts val="3000"/>
              </a:lnSpc>
              <a:defRPr/>
            </a:pPr>
            <a:r>
              <a:rPr lang="zh-CN" altLang="en-US" sz="2000" b="1" i="0" dirty="0">
                <a:solidFill>
                  <a:srgbClr val="404040"/>
                </a:solidFill>
                <a:effectLst/>
                <a:latin typeface="DeepSeek-CJK-patch"/>
              </a:rPr>
              <a:t>（一）紧急冲淋装置</a:t>
            </a:r>
            <a:endParaRPr lang="en-US" altLang="zh-CN" sz="2000" b="1" i="0" dirty="0">
              <a:solidFill>
                <a:srgbClr val="404040"/>
              </a:solidFill>
              <a:effectLst/>
              <a:latin typeface="DeepSeek-CJK-patch"/>
            </a:endParaRPr>
          </a:p>
          <a:p>
            <a:pPr indent="406400" algn="just" eaLnBrk="1" hangingPunct="1">
              <a:lnSpc>
                <a:spcPts val="3000"/>
              </a:lnSpc>
              <a:defRPr/>
            </a:pPr>
            <a:r>
              <a:rPr lang="en-US" altLang="zh-CN" sz="2000" b="1" i="0" dirty="0">
                <a:solidFill>
                  <a:srgbClr val="404040"/>
                </a:solidFill>
                <a:effectLst/>
                <a:latin typeface="DeepSeek-CJK-patch"/>
              </a:rPr>
              <a:t>1.</a:t>
            </a:r>
            <a:r>
              <a:rPr lang="zh-CN" altLang="en-US" sz="2000" b="1" i="0" dirty="0">
                <a:solidFill>
                  <a:srgbClr val="404040"/>
                </a:solidFill>
                <a:effectLst/>
                <a:latin typeface="DeepSeek-CJK-patch"/>
              </a:rPr>
              <a:t>设备类型</a:t>
            </a:r>
            <a:endParaRPr lang="en-US" altLang="zh-CN" sz="2000" b="1" i="0" dirty="0">
              <a:solidFill>
                <a:srgbClr val="404040"/>
              </a:solidFill>
              <a:effectLst/>
              <a:latin typeface="DeepSeek-CJK-patch"/>
            </a:endParaRPr>
          </a:p>
          <a:p>
            <a:pPr indent="406400" algn="just" eaLnBrk="1" hangingPunct="1">
              <a:lnSpc>
                <a:spcPts val="3000"/>
              </a:lnSpc>
              <a:defRPr/>
            </a:pPr>
            <a:r>
              <a:rPr lang="zh-CN" altLang="en-US" sz="2000" b="1" i="0" dirty="0">
                <a:solidFill>
                  <a:srgbClr val="404040"/>
                </a:solidFill>
                <a:effectLst/>
                <a:latin typeface="DeepSeek-CJK-patch"/>
              </a:rPr>
              <a:t>紧急冲淋器</a:t>
            </a:r>
            <a:r>
              <a:rPr lang="zh-CN" altLang="en-US" sz="2000" b="0" i="0" dirty="0">
                <a:solidFill>
                  <a:srgbClr val="404040"/>
                </a:solidFill>
                <a:effectLst/>
                <a:latin typeface="DeepSeek-CJK-patch"/>
              </a:rPr>
              <a:t>：用于全身化学品污染（如强酸强碱泼溅）</a:t>
            </a:r>
            <a:endParaRPr lang="en-US" altLang="zh-CN" sz="2000" b="0" i="0" dirty="0">
              <a:solidFill>
                <a:srgbClr val="404040"/>
              </a:solidFill>
              <a:effectLst/>
              <a:latin typeface="DeepSeek-CJK-patch"/>
            </a:endParaRPr>
          </a:p>
          <a:p>
            <a:pPr indent="406400" algn="just">
              <a:lnSpc>
                <a:spcPts val="3000"/>
              </a:lnSpc>
              <a:defRPr/>
            </a:pPr>
            <a:r>
              <a:rPr lang="zh-CN" altLang="en-US" sz="2000" b="1" i="0" dirty="0">
                <a:solidFill>
                  <a:srgbClr val="404040"/>
                </a:solidFill>
                <a:effectLst/>
                <a:latin typeface="DeepSeek-CJK-patch"/>
              </a:rPr>
              <a:t>紧急洗眼器</a:t>
            </a:r>
            <a:r>
              <a:rPr lang="zh-CN" altLang="en-US" sz="2000" b="0" i="0" dirty="0">
                <a:solidFill>
                  <a:srgbClr val="404040"/>
                </a:solidFill>
                <a:effectLst/>
                <a:latin typeface="DeepSeek-CJK-patch"/>
              </a:rPr>
              <a:t>：用于眼部</a:t>
            </a:r>
            <a:r>
              <a:rPr lang="en-US" altLang="zh-CN" sz="2000" b="0" i="0" dirty="0">
                <a:solidFill>
                  <a:srgbClr val="404040"/>
                </a:solidFill>
                <a:effectLst/>
                <a:latin typeface="DeepSeek-CJK-patch"/>
              </a:rPr>
              <a:t>/</a:t>
            </a:r>
            <a:r>
              <a:rPr lang="zh-CN" altLang="en-US" sz="2000" b="0" i="0" dirty="0">
                <a:solidFill>
                  <a:srgbClr val="404040"/>
                </a:solidFill>
                <a:effectLst/>
                <a:latin typeface="DeepSeek-CJK-patch"/>
              </a:rPr>
              <a:t>面部污染（需持续冲洗</a:t>
            </a:r>
            <a:r>
              <a:rPr lang="en-US" altLang="zh-CN" sz="2000" b="0" i="0" dirty="0">
                <a:solidFill>
                  <a:srgbClr val="404040"/>
                </a:solidFill>
                <a:effectLst/>
                <a:latin typeface="DeepSeek-CJK-patch"/>
              </a:rPr>
              <a:t>15</a:t>
            </a:r>
            <a:r>
              <a:rPr lang="zh-CN" altLang="en-US" sz="2000" b="0" i="0" dirty="0">
                <a:solidFill>
                  <a:srgbClr val="404040"/>
                </a:solidFill>
                <a:effectLst/>
                <a:latin typeface="DeepSeek-CJK-patch"/>
              </a:rPr>
              <a:t>分钟以上）。</a:t>
            </a:r>
          </a:p>
          <a:p>
            <a:pPr indent="406400" algn="just" eaLnBrk="1" hangingPunct="1">
              <a:lnSpc>
                <a:spcPts val="3000"/>
              </a:lnSpc>
              <a:defRPr/>
            </a:pPr>
            <a:r>
              <a:rPr lang="en-US" altLang="zh-CN" sz="2000" b="1" kern="100" dirty="0">
                <a:solidFill>
                  <a:srgbClr val="333333"/>
                </a:solidFill>
                <a:latin typeface="+mn-ea"/>
                <a:cs typeface="Times New Roman" panose="02020603050405020304" pitchFamily="18" charset="0"/>
              </a:rPr>
              <a:t>2. </a:t>
            </a:r>
            <a:r>
              <a:rPr lang="zh-CN" altLang="en-US" sz="2000" b="1" kern="100" dirty="0">
                <a:solidFill>
                  <a:srgbClr val="333333"/>
                </a:solidFill>
                <a:latin typeface="+mn-ea"/>
                <a:cs typeface="Times New Roman" panose="02020603050405020304" pitchFamily="18" charset="0"/>
              </a:rPr>
              <a:t>使用方法</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立即启动：</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拉下冲淋器手柄或踩踏踏板（部分为感应式），水流自动喷出。</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洗眼器需推开防尘盖，按压阀门出水。</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冲洗姿势：</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全身冲淋：脱去污染衣物（避免扩大损伤），站立于冲淋区，旋转身体确保全覆盖。</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眼部冲洗：撑开眼睑，对准水流轻柔冲洗，避免眼球摩擦。</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冲洗时间：至少</a:t>
            </a:r>
            <a:r>
              <a:rPr lang="en-US" altLang="zh-CN" sz="2000" kern="100" dirty="0">
                <a:solidFill>
                  <a:srgbClr val="333333"/>
                </a:solidFill>
                <a:latin typeface="+mn-ea"/>
                <a:cs typeface="Times New Roman" panose="02020603050405020304" pitchFamily="18" charset="0"/>
              </a:rPr>
              <a:t>15</a:t>
            </a:r>
            <a:r>
              <a:rPr lang="zh-CN" altLang="en-US" sz="2000" kern="100" dirty="0">
                <a:solidFill>
                  <a:srgbClr val="333333"/>
                </a:solidFill>
                <a:latin typeface="+mn-ea"/>
                <a:cs typeface="Times New Roman" panose="02020603050405020304" pitchFamily="18" charset="0"/>
              </a:rPr>
              <a:t>分钟（酸</a:t>
            </a:r>
            <a:r>
              <a:rPr lang="en-US" altLang="zh-CN" sz="2000" kern="100" dirty="0">
                <a:solidFill>
                  <a:srgbClr val="333333"/>
                </a:solidFill>
                <a:latin typeface="+mn-ea"/>
                <a:cs typeface="Times New Roman" panose="02020603050405020304" pitchFamily="18" charset="0"/>
              </a:rPr>
              <a:t>/</a:t>
            </a:r>
            <a:r>
              <a:rPr lang="zh-CN" altLang="en-US" sz="2000" kern="100" dirty="0">
                <a:solidFill>
                  <a:srgbClr val="333333"/>
                </a:solidFill>
                <a:latin typeface="+mn-ea"/>
                <a:cs typeface="Times New Roman" panose="02020603050405020304" pitchFamily="18" charset="0"/>
              </a:rPr>
              <a:t>碱腐蚀性物质需延长至</a:t>
            </a:r>
            <a:r>
              <a:rPr lang="en-US" altLang="zh-CN" sz="2000" kern="100" dirty="0">
                <a:solidFill>
                  <a:srgbClr val="333333"/>
                </a:solidFill>
                <a:latin typeface="+mn-ea"/>
                <a:cs typeface="Times New Roman" panose="02020603050405020304" pitchFamily="18" charset="0"/>
              </a:rPr>
              <a:t>20-30</a:t>
            </a:r>
            <a:r>
              <a:rPr lang="zh-CN" altLang="en-US" sz="2000" kern="100" dirty="0">
                <a:solidFill>
                  <a:srgbClr val="333333"/>
                </a:solidFill>
                <a:latin typeface="+mn-ea"/>
                <a:cs typeface="Times New Roman" panose="02020603050405020304" pitchFamily="18" charset="0"/>
              </a:rPr>
              <a:t>分钟）。</a:t>
            </a:r>
          </a:p>
          <a:p>
            <a:pPr indent="406400" algn="just" eaLnBrk="1" hangingPunct="1">
              <a:lnSpc>
                <a:spcPts val="3000"/>
              </a:lnSpc>
              <a:defRPr/>
            </a:pPr>
            <a:r>
              <a:rPr lang="en-US" altLang="zh-CN" sz="2000" b="1" kern="100" dirty="0">
                <a:solidFill>
                  <a:srgbClr val="333333"/>
                </a:solidFill>
                <a:latin typeface="+mn-ea"/>
                <a:cs typeface="Times New Roman" panose="02020603050405020304" pitchFamily="18" charset="0"/>
              </a:rPr>
              <a:t>3. </a:t>
            </a:r>
            <a:r>
              <a:rPr lang="zh-CN" altLang="en-US" sz="2000" b="1" kern="100" dirty="0">
                <a:solidFill>
                  <a:srgbClr val="333333"/>
                </a:solidFill>
                <a:latin typeface="+mn-ea"/>
                <a:cs typeface="Times New Roman" panose="02020603050405020304" pitchFamily="18" charset="0"/>
              </a:rPr>
              <a:t>注意事项</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每周测试水流是否通畅，水质需为清洁常温水。</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冲淋区域需无障碍物，标识明显。</a:t>
            </a:r>
          </a:p>
        </p:txBody>
      </p:sp>
    </p:spTree>
    <p:extLst>
      <p:ext uri="{BB962C8B-B14F-4D97-AF65-F5344CB8AC3E}">
        <p14:creationId xmlns:p14="http://schemas.microsoft.com/office/powerpoint/2010/main" xmlns="" val="166101270"/>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2E130A1-2172-8358-964F-290DBCF5009A}"/>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926A4B9B-0DF7-A9EA-85BF-6DB9153F321B}"/>
              </a:ext>
            </a:extLst>
          </p:cNvPr>
          <p:cNvSpPr txBox="1"/>
          <p:nvPr/>
        </p:nvSpPr>
        <p:spPr bwMode="auto">
          <a:xfrm>
            <a:off x="2933158" y="311150"/>
            <a:ext cx="2414084"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四、应急设施</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16" name="文本框 15">
            <a:extLst>
              <a:ext uri="{FF2B5EF4-FFF2-40B4-BE49-F238E27FC236}">
                <a16:creationId xmlns:a16="http://schemas.microsoft.com/office/drawing/2014/main" xmlns="" id="{55658B13-52A3-311F-EB07-734E2A760700}"/>
              </a:ext>
            </a:extLst>
          </p:cNvPr>
          <p:cNvSpPr txBox="1"/>
          <p:nvPr/>
        </p:nvSpPr>
        <p:spPr>
          <a:xfrm>
            <a:off x="125129" y="871861"/>
            <a:ext cx="11669913" cy="5058564"/>
          </a:xfrm>
          <a:prstGeom prst="rect">
            <a:avLst/>
          </a:prstGeom>
          <a:noFill/>
        </p:spPr>
        <p:txBody>
          <a:bodyPr wrap="square">
            <a:spAutoFit/>
          </a:bodyPr>
          <a:lstStyle/>
          <a:p>
            <a:pPr indent="406400" algn="just" eaLnBrk="1" hangingPunct="1">
              <a:lnSpc>
                <a:spcPts val="3000"/>
              </a:lnSpc>
              <a:defRPr/>
            </a:pPr>
            <a:r>
              <a:rPr lang="zh-CN" altLang="en-US" sz="2000" b="1" i="0" dirty="0">
                <a:solidFill>
                  <a:srgbClr val="404040"/>
                </a:solidFill>
                <a:effectLst/>
                <a:latin typeface="DeepSeek-CJK-patch"/>
              </a:rPr>
              <a:t>二、急救箱</a:t>
            </a:r>
          </a:p>
          <a:p>
            <a:pPr indent="406400" algn="just" eaLnBrk="1" hangingPunct="1">
              <a:lnSpc>
                <a:spcPts val="3000"/>
              </a:lnSpc>
              <a:defRPr/>
            </a:pPr>
            <a:r>
              <a:rPr lang="en-US" altLang="zh-CN" sz="2000" b="1" i="0" dirty="0">
                <a:solidFill>
                  <a:srgbClr val="404040"/>
                </a:solidFill>
                <a:effectLst/>
                <a:latin typeface="DeepSeek-CJK-patch"/>
              </a:rPr>
              <a:t>1. </a:t>
            </a:r>
            <a:r>
              <a:rPr lang="zh-CN" altLang="en-US" sz="2000" b="1" i="0" dirty="0">
                <a:solidFill>
                  <a:srgbClr val="404040"/>
                </a:solidFill>
                <a:effectLst/>
                <a:latin typeface="DeepSeek-CJK-patch"/>
              </a:rPr>
              <a:t>必备物品</a:t>
            </a:r>
          </a:p>
          <a:p>
            <a:pPr indent="406400" algn="just" eaLnBrk="1" hangingPunct="1">
              <a:lnSpc>
                <a:spcPts val="3000"/>
              </a:lnSpc>
              <a:defRPr/>
            </a:pPr>
            <a:r>
              <a:rPr lang="zh-CN" altLang="en-US" sz="2000" b="1" i="0" dirty="0">
                <a:solidFill>
                  <a:srgbClr val="404040"/>
                </a:solidFill>
                <a:effectLst/>
                <a:latin typeface="DeepSeek-CJK-patch"/>
              </a:rPr>
              <a:t>基础急救：</a:t>
            </a:r>
            <a:r>
              <a:rPr lang="zh-CN" altLang="en-US" sz="2000" i="0" dirty="0">
                <a:solidFill>
                  <a:srgbClr val="404040"/>
                </a:solidFill>
                <a:effectLst/>
                <a:latin typeface="DeepSeek-CJK-patch"/>
              </a:rPr>
              <a:t>无菌纱布、绷带、止血带、剪刀</a:t>
            </a:r>
            <a:r>
              <a:rPr lang="zh-CN" altLang="en-US" sz="2000" i="0">
                <a:solidFill>
                  <a:srgbClr val="404040"/>
                </a:solidFill>
                <a:effectLst/>
                <a:latin typeface="DeepSeek-CJK-patch"/>
              </a:rPr>
              <a:t>、镊子、烫伤膏。</a:t>
            </a:r>
            <a:endParaRPr lang="zh-CN" altLang="en-US" sz="2000" i="0" dirty="0">
              <a:solidFill>
                <a:srgbClr val="404040"/>
              </a:solidFill>
              <a:effectLst/>
              <a:latin typeface="DeepSeek-CJK-patch"/>
            </a:endParaRPr>
          </a:p>
          <a:p>
            <a:pPr indent="406400" algn="just" eaLnBrk="1" hangingPunct="1">
              <a:lnSpc>
                <a:spcPts val="3000"/>
              </a:lnSpc>
              <a:defRPr/>
            </a:pPr>
            <a:r>
              <a:rPr lang="zh-CN" altLang="en-US" sz="2000" b="1" i="0" dirty="0">
                <a:solidFill>
                  <a:srgbClr val="404040"/>
                </a:solidFill>
                <a:effectLst/>
                <a:latin typeface="DeepSeek-CJK-patch"/>
              </a:rPr>
              <a:t>化学品应急：</a:t>
            </a:r>
          </a:p>
          <a:p>
            <a:pPr indent="406400" algn="just" eaLnBrk="1" hangingPunct="1">
              <a:lnSpc>
                <a:spcPts val="3000"/>
              </a:lnSpc>
              <a:defRPr/>
            </a:pPr>
            <a:r>
              <a:rPr lang="zh-CN" altLang="en-US" sz="2000" i="0" dirty="0">
                <a:solidFill>
                  <a:srgbClr val="404040"/>
                </a:solidFill>
                <a:effectLst/>
                <a:latin typeface="DeepSeek-CJK-patch"/>
              </a:rPr>
              <a:t>中和剂（如</a:t>
            </a:r>
            <a:r>
              <a:rPr lang="en-US" altLang="zh-CN" sz="2000" i="0" dirty="0">
                <a:solidFill>
                  <a:srgbClr val="404040"/>
                </a:solidFill>
                <a:effectLst/>
                <a:latin typeface="DeepSeek-CJK-patch"/>
              </a:rPr>
              <a:t>5%</a:t>
            </a:r>
            <a:r>
              <a:rPr lang="zh-CN" altLang="en-US" sz="2000" i="0" dirty="0">
                <a:solidFill>
                  <a:srgbClr val="404040"/>
                </a:solidFill>
                <a:effectLst/>
                <a:latin typeface="DeepSeek-CJK-patch"/>
              </a:rPr>
              <a:t>碳酸氢钠溶液用于酸灼伤，</a:t>
            </a:r>
            <a:r>
              <a:rPr lang="en-US" altLang="zh-CN" sz="2000" i="0" dirty="0">
                <a:solidFill>
                  <a:srgbClr val="404040"/>
                </a:solidFill>
                <a:effectLst/>
                <a:latin typeface="DeepSeek-CJK-patch"/>
              </a:rPr>
              <a:t>2%</a:t>
            </a:r>
            <a:r>
              <a:rPr lang="zh-CN" altLang="en-US" sz="2000" i="0" dirty="0">
                <a:solidFill>
                  <a:srgbClr val="404040"/>
                </a:solidFill>
                <a:effectLst/>
                <a:latin typeface="DeepSeek-CJK-patch"/>
              </a:rPr>
              <a:t>硼酸用于碱灼伤）。</a:t>
            </a:r>
          </a:p>
          <a:p>
            <a:pPr indent="406400" algn="just" eaLnBrk="1" hangingPunct="1">
              <a:lnSpc>
                <a:spcPts val="3000"/>
              </a:lnSpc>
              <a:defRPr/>
            </a:pPr>
            <a:r>
              <a:rPr lang="zh-CN" altLang="en-US" sz="2000" i="0" dirty="0">
                <a:solidFill>
                  <a:srgbClr val="404040"/>
                </a:solidFill>
                <a:effectLst/>
                <a:latin typeface="DeepSeek-CJK-patch"/>
              </a:rPr>
              <a:t>葡萄糖酸钙凝胶（氢氟酸灼伤专用）。</a:t>
            </a:r>
          </a:p>
          <a:p>
            <a:pPr indent="406400" algn="just" eaLnBrk="1" hangingPunct="1">
              <a:lnSpc>
                <a:spcPts val="3000"/>
              </a:lnSpc>
              <a:defRPr/>
            </a:pPr>
            <a:r>
              <a:rPr lang="zh-CN" altLang="en-US" sz="2000" i="0" dirty="0">
                <a:solidFill>
                  <a:srgbClr val="404040"/>
                </a:solidFill>
                <a:effectLst/>
                <a:latin typeface="DeepSeek-CJK-patch"/>
              </a:rPr>
              <a:t>生理盐水（冲洗伤口）。</a:t>
            </a:r>
            <a:endParaRPr lang="en-US" altLang="zh-CN" sz="2000" i="0" dirty="0">
              <a:solidFill>
                <a:srgbClr val="404040"/>
              </a:solidFill>
              <a:effectLst/>
              <a:latin typeface="DeepSeek-CJK-patch"/>
            </a:endParaRPr>
          </a:p>
          <a:p>
            <a:pPr indent="406400" algn="just" eaLnBrk="1" hangingPunct="1">
              <a:lnSpc>
                <a:spcPts val="3000"/>
              </a:lnSpc>
              <a:defRPr/>
            </a:pPr>
            <a:r>
              <a:rPr lang="en-US" altLang="zh-CN" sz="2000" b="1" kern="100" dirty="0">
                <a:solidFill>
                  <a:srgbClr val="333333"/>
                </a:solidFill>
                <a:latin typeface="+mn-ea"/>
                <a:cs typeface="Times New Roman" panose="02020603050405020304" pitchFamily="18" charset="0"/>
              </a:rPr>
              <a:t>2. </a:t>
            </a:r>
            <a:r>
              <a:rPr lang="zh-CN" altLang="en-US" sz="2000" b="1" kern="100" dirty="0">
                <a:solidFill>
                  <a:srgbClr val="333333"/>
                </a:solidFill>
                <a:latin typeface="+mn-ea"/>
                <a:cs typeface="Times New Roman" panose="02020603050405020304" pitchFamily="18" charset="0"/>
              </a:rPr>
              <a:t>使用流程</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化学品接触皮肤：立即用大量水冲洗，再用中和剂处理（注意：氢氟酸需先涂凝胶再就医）。</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割伤</a:t>
            </a:r>
            <a:r>
              <a:rPr lang="en-US" altLang="zh-CN" sz="2000" kern="100" dirty="0">
                <a:solidFill>
                  <a:srgbClr val="333333"/>
                </a:solidFill>
                <a:latin typeface="+mn-ea"/>
                <a:cs typeface="Times New Roman" panose="02020603050405020304" pitchFamily="18" charset="0"/>
              </a:rPr>
              <a:t>/</a:t>
            </a:r>
            <a:r>
              <a:rPr lang="zh-CN" altLang="en-US" sz="2000" kern="100" dirty="0">
                <a:solidFill>
                  <a:srgbClr val="333333"/>
                </a:solidFill>
                <a:latin typeface="+mn-ea"/>
                <a:cs typeface="Times New Roman" panose="02020603050405020304" pitchFamily="18" charset="0"/>
              </a:rPr>
              <a:t>烧伤：压迫止血，无菌纱布覆盖，避免直接用手接触伤口。</a:t>
            </a:r>
          </a:p>
          <a:p>
            <a:pPr indent="406400" algn="just" eaLnBrk="1" hangingPunct="1">
              <a:lnSpc>
                <a:spcPts val="3000"/>
              </a:lnSpc>
              <a:defRPr/>
            </a:pPr>
            <a:r>
              <a:rPr lang="en-US" altLang="zh-CN" sz="2000" b="1" kern="100" dirty="0">
                <a:solidFill>
                  <a:srgbClr val="333333"/>
                </a:solidFill>
                <a:latin typeface="+mn-ea"/>
                <a:cs typeface="Times New Roman" panose="02020603050405020304" pitchFamily="18" charset="0"/>
              </a:rPr>
              <a:t>3. </a:t>
            </a:r>
            <a:r>
              <a:rPr lang="zh-CN" altLang="en-US" sz="2000" b="1" kern="100" dirty="0">
                <a:solidFill>
                  <a:srgbClr val="333333"/>
                </a:solidFill>
                <a:latin typeface="+mn-ea"/>
                <a:cs typeface="Times New Roman" panose="02020603050405020304" pitchFamily="18" charset="0"/>
              </a:rPr>
              <a:t>管理要求</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每月检查药品有效期，避免凝胶凝固或中和剂挥发。</a:t>
            </a:r>
          </a:p>
          <a:p>
            <a:pPr indent="406400" algn="just" eaLnBrk="1" hangingPunct="1">
              <a:lnSpc>
                <a:spcPts val="3000"/>
              </a:lnSpc>
              <a:defRPr/>
            </a:pPr>
            <a:r>
              <a:rPr lang="zh-CN" altLang="en-US" sz="2000" kern="100" dirty="0">
                <a:solidFill>
                  <a:srgbClr val="333333"/>
                </a:solidFill>
                <a:latin typeface="+mn-ea"/>
                <a:cs typeface="Times New Roman" panose="02020603050405020304" pitchFamily="18" charset="0"/>
              </a:rPr>
              <a:t>箱体标注急救电话。</a:t>
            </a:r>
          </a:p>
        </p:txBody>
      </p:sp>
    </p:spTree>
    <p:extLst>
      <p:ext uri="{BB962C8B-B14F-4D97-AF65-F5344CB8AC3E}">
        <p14:creationId xmlns:p14="http://schemas.microsoft.com/office/powerpoint/2010/main" xmlns="" val="1599907459"/>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932555" y="1983740"/>
            <a:ext cx="5103495" cy="1445260"/>
          </a:xfrm>
          <a:prstGeom prst="rect">
            <a:avLst/>
          </a:prstGeom>
          <a:noFill/>
        </p:spPr>
        <p:txBody>
          <a:bodyPr wrap="square" rtlCol="0">
            <a:spAutoFit/>
          </a:bodyPr>
          <a:lstStyle/>
          <a:p>
            <a:pPr algn="dist"/>
            <a:r>
              <a:rPr kumimoji="1" lang="zh-CN" altLang="en-US" sz="8800" dirty="0">
                <a:solidFill>
                  <a:srgbClr val="2F4469"/>
                </a:solidFill>
                <a:latin typeface="+mj-ea"/>
                <a:ea typeface="+mj-ea"/>
              </a:rPr>
              <a:t>谢谢！</a:t>
            </a:r>
          </a:p>
        </p:txBody>
      </p:sp>
    </p:spTree>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B0E50D-53FD-7C79-AFFC-F8BB8339723A}"/>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D937C77C-36E6-1E43-A1D9-DA0B4BA739D8}"/>
              </a:ext>
            </a:extLst>
          </p:cNvPr>
          <p:cNvSpPr txBox="1"/>
          <p:nvPr/>
        </p:nvSpPr>
        <p:spPr bwMode="auto">
          <a:xfrm>
            <a:off x="2753623" y="311150"/>
            <a:ext cx="2773156"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一、定义和分类</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22" name="AutoShape 6">
            <a:extLst>
              <a:ext uri="{FF2B5EF4-FFF2-40B4-BE49-F238E27FC236}">
                <a16:creationId xmlns:a16="http://schemas.microsoft.com/office/drawing/2014/main" xmlns="" id="{C9B5DFE0-6DF4-BD80-A895-733EC5859ABE}"/>
              </a:ext>
            </a:extLst>
          </p:cNvPr>
          <p:cNvSpPr/>
          <p:nvPr/>
        </p:nvSpPr>
        <p:spPr>
          <a:xfrm>
            <a:off x="728980" y="1153160"/>
            <a:ext cx="10515600" cy="1325563"/>
          </a:xfrm>
          <a:prstGeom prst="rect">
            <a:avLst/>
          </a:prstGeom>
          <a:noFill/>
          <a:ln/>
        </p:spPr>
      </p:sp>
      <p:sp>
        <p:nvSpPr>
          <p:cNvPr id="28" name="TextBox 12">
            <a:extLst>
              <a:ext uri="{FF2B5EF4-FFF2-40B4-BE49-F238E27FC236}">
                <a16:creationId xmlns:a16="http://schemas.microsoft.com/office/drawing/2014/main" xmlns="" id="{C6C5C236-EDC2-C9E6-9D39-0D4C22C8CAB8}"/>
              </a:ext>
            </a:extLst>
          </p:cNvPr>
          <p:cNvSpPr txBox="1"/>
          <p:nvPr/>
        </p:nvSpPr>
        <p:spPr>
          <a:xfrm>
            <a:off x="6384614" y="4510313"/>
            <a:ext cx="4264216" cy="1146772"/>
          </a:xfrm>
          <a:prstGeom prst="rect">
            <a:avLst/>
          </a:prstGeom>
          <a:ln/>
        </p:spPr>
        <p:txBody>
          <a:bodyPr vert="horz" wrap="square" lIns="123825" tIns="123825" rIns="57150" bIns="123825" rtlCol="0" anchor="t" anchorCtr="0">
            <a:normAutofit/>
          </a:bodyPr>
          <a:lstStyle/>
          <a:p>
            <a:pPr>
              <a:lnSpc>
                <a:spcPct val="170000"/>
              </a:lnSpc>
            </a:pPr>
            <a:endParaRPr lang="en-US" dirty="0">
              <a:solidFill>
                <a:srgbClr val="C8C8C8">
                  <a:lumMod val="50000"/>
                  <a:alpha val="100000"/>
                </a:srgbClr>
              </a:solidFill>
              <a:latin typeface="Microsoft Yahei"/>
              <a:ea typeface="Microsoft Yahei"/>
            </a:endParaRPr>
          </a:p>
        </p:txBody>
      </p:sp>
      <p:sp>
        <p:nvSpPr>
          <p:cNvPr id="30" name="TextBox 14">
            <a:extLst>
              <a:ext uri="{FF2B5EF4-FFF2-40B4-BE49-F238E27FC236}">
                <a16:creationId xmlns:a16="http://schemas.microsoft.com/office/drawing/2014/main" xmlns="" id="{46AAEB62-3C01-01E9-9DEF-C41F4076AD80}"/>
              </a:ext>
            </a:extLst>
          </p:cNvPr>
          <p:cNvSpPr txBox="1"/>
          <p:nvPr/>
        </p:nvSpPr>
        <p:spPr>
          <a:xfrm>
            <a:off x="947420" y="1361916"/>
            <a:ext cx="10325529" cy="5136432"/>
          </a:xfrm>
          <a:prstGeom prst="rect">
            <a:avLst/>
          </a:prstGeom>
          <a:ln/>
        </p:spPr>
        <p:txBody>
          <a:bodyPr vert="horz" wrap="square" lIns="123825" tIns="123825" rIns="57150" bIns="123825" rtlCol="0" anchor="t" anchorCtr="0">
            <a:noAutofit/>
          </a:bodyPr>
          <a:lstStyle/>
          <a:p>
            <a:pPr indent="457200">
              <a:lnSpc>
                <a:spcPct val="150000"/>
              </a:lnSpc>
            </a:pPr>
            <a:r>
              <a:rPr lang="zh-CN" altLang="en-US" sz="2000" b="1" dirty="0">
                <a:latin typeface="Microsoft Yahei"/>
                <a:ea typeface="Microsoft Yahei"/>
                <a:cs typeface="Microsoft Yahei"/>
              </a:rPr>
              <a:t>定义：</a:t>
            </a:r>
            <a:r>
              <a:rPr lang="en-US" sz="2000" dirty="0">
                <a:latin typeface="Microsoft Yahei"/>
                <a:ea typeface="Microsoft Yahei"/>
                <a:cs typeface="Microsoft Yahei"/>
              </a:rPr>
              <a:t>危险化学品是指具有</a:t>
            </a:r>
            <a:r>
              <a:rPr lang="en-US" sz="2000" dirty="0">
                <a:solidFill>
                  <a:srgbClr val="FF0000"/>
                </a:solidFill>
                <a:latin typeface="Microsoft Yahei"/>
                <a:ea typeface="Microsoft Yahei"/>
                <a:cs typeface="Microsoft Yahei"/>
              </a:rPr>
              <a:t>毒害、腐蚀、爆炸、燃烧、助燃等性质</a:t>
            </a:r>
            <a:r>
              <a:rPr lang="en-US" sz="2000" dirty="0">
                <a:latin typeface="Microsoft Yahei"/>
                <a:ea typeface="Microsoft Yahei"/>
                <a:cs typeface="Microsoft Yahei"/>
              </a:rPr>
              <a:t>，对人体、设施、环境具有危害的剧毒化学品和其他化学品。</a:t>
            </a:r>
          </a:p>
          <a:p>
            <a:pPr indent="457200">
              <a:lnSpc>
                <a:spcPct val="150000"/>
              </a:lnSpc>
            </a:pPr>
            <a:r>
              <a:rPr lang="zh-CN" altLang="en-US" sz="2000" b="1" dirty="0">
                <a:latin typeface="Microsoft Yahei"/>
                <a:ea typeface="Microsoft Yahei"/>
                <a:cs typeface="Microsoft Yahei"/>
              </a:rPr>
              <a:t>分类标准一：</a:t>
            </a:r>
            <a:r>
              <a:rPr lang="en-US" altLang="zh-CN" sz="2000" dirty="0">
                <a:latin typeface="Microsoft Yahei"/>
                <a:ea typeface="Microsoft Yahei"/>
              </a:rPr>
              <a:t>根据《化学品分类和危险性公示通则》(GB13690—2009)，化学品分为三类。第一类为</a:t>
            </a:r>
            <a:r>
              <a:rPr lang="en-US" altLang="zh-CN" sz="2000" dirty="0">
                <a:solidFill>
                  <a:srgbClr val="FF0000"/>
                </a:solidFill>
                <a:latin typeface="Microsoft Yahei"/>
                <a:ea typeface="Microsoft Yahei"/>
              </a:rPr>
              <a:t>理化危险</a:t>
            </a:r>
            <a:r>
              <a:rPr lang="en-US" altLang="zh-CN" sz="2000" dirty="0">
                <a:latin typeface="Microsoft Yahei"/>
                <a:ea typeface="Microsoft Yahei"/>
              </a:rPr>
              <a:t>，包括爆炸物、易燃气体、易燃液体等；第二类为</a:t>
            </a:r>
            <a:r>
              <a:rPr lang="en-US" altLang="zh-CN" sz="2000" dirty="0">
                <a:solidFill>
                  <a:srgbClr val="FF0000"/>
                </a:solidFill>
                <a:latin typeface="Microsoft Yahei"/>
                <a:ea typeface="Microsoft Yahei"/>
              </a:rPr>
              <a:t>健康危险</a:t>
            </a:r>
            <a:r>
              <a:rPr lang="en-US" altLang="zh-CN" sz="2000" dirty="0">
                <a:latin typeface="Microsoft Yahei"/>
                <a:ea typeface="Microsoft Yahei"/>
              </a:rPr>
              <a:t>，包括急性毒性、皮肤腐蚀/刺激等；第三类为</a:t>
            </a:r>
            <a:r>
              <a:rPr lang="en-US" altLang="zh-CN" sz="2000" dirty="0">
                <a:solidFill>
                  <a:srgbClr val="FF0000"/>
                </a:solidFill>
                <a:latin typeface="Microsoft Yahei"/>
                <a:ea typeface="Microsoft Yahei"/>
              </a:rPr>
              <a:t>环境危险</a:t>
            </a:r>
            <a:r>
              <a:rPr lang="en-US" altLang="zh-CN" sz="2000" dirty="0">
                <a:latin typeface="Microsoft Yahei"/>
                <a:ea typeface="Microsoft Yahei"/>
              </a:rPr>
              <a:t>，主要关注对水生环境的危害。</a:t>
            </a:r>
          </a:p>
          <a:p>
            <a:pPr indent="457200">
              <a:lnSpc>
                <a:spcPct val="150000"/>
              </a:lnSpc>
            </a:pPr>
            <a:r>
              <a:rPr lang="zh-CN" altLang="en-US" sz="2000" b="1" dirty="0">
                <a:latin typeface="Microsoft Yahei"/>
                <a:ea typeface="Microsoft Yahei"/>
                <a:cs typeface="Microsoft Yahei"/>
              </a:rPr>
              <a:t>分类标准二：</a:t>
            </a:r>
            <a:r>
              <a:rPr lang="en-US" altLang="zh-CN" sz="2000" dirty="0">
                <a:latin typeface="Microsoft Yahei"/>
                <a:ea typeface="Microsoft Yahei"/>
              </a:rPr>
              <a:t>按照《危险货物分类和品名编号》(GB6944一2012)和《危险货物品名表》(CB12268)，</a:t>
            </a:r>
            <a:r>
              <a:rPr lang="en-US" altLang="zh-CN" sz="2000" dirty="0" err="1">
                <a:latin typeface="Microsoft Yahei"/>
                <a:ea typeface="Microsoft Yahei"/>
              </a:rPr>
              <a:t>危险品可分成</a:t>
            </a:r>
            <a:r>
              <a:rPr lang="en-US" altLang="zh-CN" sz="2000" dirty="0" err="1">
                <a:solidFill>
                  <a:srgbClr val="FF0000"/>
                </a:solidFill>
                <a:latin typeface="Microsoft Yahei"/>
                <a:ea typeface="Microsoft Yahei"/>
              </a:rPr>
              <a:t>九大类</a:t>
            </a:r>
            <a:r>
              <a:rPr lang="en-US" altLang="zh-CN" sz="2000" dirty="0" err="1">
                <a:latin typeface="Microsoft Yahei"/>
                <a:ea typeface="Microsoft Yahei"/>
              </a:rPr>
              <a:t>，包括爆炸品</a:t>
            </a:r>
            <a:r>
              <a:rPr lang="zh-CN" altLang="en-US" sz="2000" dirty="0">
                <a:latin typeface="Microsoft Yahei"/>
                <a:ea typeface="Microsoft Yahei"/>
              </a:rPr>
              <a:t>；</a:t>
            </a:r>
            <a:r>
              <a:rPr lang="en-US" altLang="zh-CN" sz="2000" dirty="0">
                <a:latin typeface="Microsoft Yahei"/>
                <a:ea typeface="Microsoft Yahei"/>
              </a:rPr>
              <a:t>气体</a:t>
            </a:r>
            <a:r>
              <a:rPr lang="zh-CN" altLang="en-US" sz="2000" dirty="0">
                <a:latin typeface="Microsoft Yahei"/>
                <a:ea typeface="Microsoft Yahei"/>
              </a:rPr>
              <a:t>；</a:t>
            </a:r>
            <a:r>
              <a:rPr lang="en-US" altLang="zh-CN" sz="2000" dirty="0">
                <a:latin typeface="Microsoft Yahei"/>
                <a:ea typeface="Microsoft Yahei"/>
              </a:rPr>
              <a:t>易燃液体</a:t>
            </a:r>
            <a:r>
              <a:rPr lang="zh-CN" altLang="en-US" sz="2000" dirty="0">
                <a:latin typeface="Microsoft Yahei"/>
                <a:ea typeface="Microsoft Yahei"/>
              </a:rPr>
              <a:t>；</a:t>
            </a:r>
            <a:r>
              <a:rPr lang="en-US" altLang="zh-CN" sz="2000" dirty="0" err="1">
                <a:latin typeface="Microsoft Yahei"/>
                <a:ea typeface="Microsoft Yahei"/>
              </a:rPr>
              <a:t>易燃固体、易于自燃的物质、遇水放出易燃气体的物质</a:t>
            </a:r>
            <a:r>
              <a:rPr lang="zh-CN" altLang="en-US" sz="2000" dirty="0">
                <a:latin typeface="Microsoft Yahei"/>
                <a:ea typeface="Microsoft Yahei"/>
              </a:rPr>
              <a:t>；氧化性物质和有机过氧化物；毒性物质和感染性物质；放射性物质；腐蚀性物质；杂项危险物质</a:t>
            </a:r>
            <a:r>
              <a:rPr lang="en-US" altLang="zh-CN" sz="2000" dirty="0">
                <a:latin typeface="Microsoft Yahei"/>
                <a:ea typeface="Microsoft Yahei"/>
              </a:rPr>
              <a:t>等。</a:t>
            </a:r>
          </a:p>
          <a:p>
            <a:pPr indent="457200">
              <a:lnSpc>
                <a:spcPct val="150000"/>
              </a:lnSpc>
            </a:pPr>
            <a:r>
              <a:rPr lang="zh-CN" altLang="en-US" sz="2000" b="1" dirty="0">
                <a:latin typeface="Microsoft Yahei"/>
                <a:ea typeface="Microsoft Yahei"/>
                <a:cs typeface="Microsoft Yahei"/>
              </a:rPr>
              <a:t>分类标准三：</a:t>
            </a:r>
            <a:r>
              <a:rPr lang="en-US" altLang="zh-CN" sz="2000" dirty="0">
                <a:latin typeface="Microsoft Yahei"/>
                <a:ea typeface="Microsoft Yahei"/>
              </a:rPr>
              <a:t>危险化学品</a:t>
            </a:r>
            <a:r>
              <a:rPr lang="zh-CN" altLang="en-US" sz="2000" dirty="0">
                <a:latin typeface="Microsoft Yahei"/>
                <a:ea typeface="Microsoft Yahei"/>
              </a:rPr>
              <a:t>根据火灾危险性特征</a:t>
            </a:r>
            <a:r>
              <a:rPr lang="en-US" altLang="zh-CN" sz="2000" dirty="0" err="1">
                <a:latin typeface="Microsoft Yahei"/>
                <a:ea typeface="Microsoft Yahei"/>
              </a:rPr>
              <a:t>可分为甲类、乙类、丙类、丁类、戊类，划分的依据主要是</a:t>
            </a:r>
            <a:r>
              <a:rPr lang="en-US" altLang="zh-CN" sz="2000" dirty="0" err="1">
                <a:solidFill>
                  <a:srgbClr val="FF0000"/>
                </a:solidFill>
                <a:latin typeface="Microsoft Yahei"/>
                <a:ea typeface="Microsoft Yahei"/>
              </a:rPr>
              <a:t>液体的闪点、气体的爆炸下限、固体的</a:t>
            </a:r>
            <a:r>
              <a:rPr lang="zh-CN" altLang="en-US" sz="2000" b="0" i="0" dirty="0">
                <a:solidFill>
                  <a:srgbClr val="FF0000"/>
                </a:solidFill>
                <a:effectLst/>
                <a:latin typeface="PingFang SC"/>
              </a:rPr>
              <a:t>氧化或自燃特性</a:t>
            </a:r>
            <a:r>
              <a:rPr lang="en-US" altLang="zh-CN" sz="2000" dirty="0">
                <a:latin typeface="Microsoft Yahei"/>
                <a:ea typeface="Microsoft Yahei"/>
              </a:rPr>
              <a:t>等。</a:t>
            </a:r>
          </a:p>
          <a:p>
            <a:pPr>
              <a:lnSpc>
                <a:spcPct val="150000"/>
              </a:lnSpc>
            </a:pPr>
            <a:endParaRPr lang="en-US" b="1" dirty="0">
              <a:solidFill>
                <a:srgbClr val="C8C8C8">
                  <a:lumMod val="50000"/>
                  <a:alpha val="100000"/>
                </a:srgbClr>
              </a:solidFill>
              <a:latin typeface="Microsoft Yahei"/>
              <a:ea typeface="Microsoft Yahei"/>
              <a:cs typeface="Microsoft Yahei"/>
            </a:endParaRPr>
          </a:p>
        </p:txBody>
      </p:sp>
      <p:sp>
        <p:nvSpPr>
          <p:cNvPr id="32" name="TextBox 16">
            <a:extLst>
              <a:ext uri="{FF2B5EF4-FFF2-40B4-BE49-F238E27FC236}">
                <a16:creationId xmlns:a16="http://schemas.microsoft.com/office/drawing/2014/main" xmlns="" id="{66ABA0D6-FE56-A4C6-05DE-AC45FE7B56CC}"/>
              </a:ext>
            </a:extLst>
          </p:cNvPr>
          <p:cNvSpPr txBox="1"/>
          <p:nvPr/>
        </p:nvSpPr>
        <p:spPr>
          <a:xfrm>
            <a:off x="6368515" y="2085114"/>
            <a:ext cx="4264216" cy="1146772"/>
          </a:xfrm>
          <a:prstGeom prst="rect">
            <a:avLst/>
          </a:prstGeom>
          <a:ln/>
        </p:spPr>
        <p:txBody>
          <a:bodyPr vert="horz" wrap="square" lIns="123825" tIns="123825" rIns="57150" bIns="123825" rtlCol="0" anchor="t" anchorCtr="0">
            <a:normAutofit/>
          </a:bodyPr>
          <a:lstStyle/>
          <a:p>
            <a:pPr>
              <a:lnSpc>
                <a:spcPct val="150000"/>
              </a:lnSpc>
            </a:pPr>
            <a:endParaRPr lang="en-US" sz="1200" b="1" dirty="0">
              <a:solidFill>
                <a:srgbClr val="C8C8C8">
                  <a:lumMod val="50000"/>
                  <a:alpha val="100000"/>
                </a:srgbClr>
              </a:solidFill>
              <a:latin typeface="Microsoft Yahei"/>
              <a:ea typeface="Microsoft Yahei"/>
            </a:endParaRPr>
          </a:p>
        </p:txBody>
      </p:sp>
      <p:sp>
        <p:nvSpPr>
          <p:cNvPr id="34" name="TextBox 18">
            <a:extLst>
              <a:ext uri="{FF2B5EF4-FFF2-40B4-BE49-F238E27FC236}">
                <a16:creationId xmlns:a16="http://schemas.microsoft.com/office/drawing/2014/main" xmlns="" id="{059B6478-378E-A6B0-EF43-C8FAC34ED827}"/>
              </a:ext>
            </a:extLst>
          </p:cNvPr>
          <p:cNvSpPr txBox="1"/>
          <p:nvPr/>
        </p:nvSpPr>
        <p:spPr>
          <a:xfrm>
            <a:off x="1046514" y="4481785"/>
            <a:ext cx="4264216" cy="1146772"/>
          </a:xfrm>
          <a:prstGeom prst="rect">
            <a:avLst/>
          </a:prstGeom>
          <a:ln/>
        </p:spPr>
        <p:txBody>
          <a:bodyPr vert="horz" wrap="square" lIns="123825" tIns="123825" rIns="57150" bIns="123825" rtlCol="0" anchor="t" anchorCtr="0">
            <a:normAutofit/>
          </a:bodyPr>
          <a:lstStyle/>
          <a:p>
            <a:pPr>
              <a:lnSpc>
                <a:spcPct val="150000"/>
              </a:lnSpc>
            </a:pPr>
            <a:endParaRPr lang="en-US" b="1" dirty="0">
              <a:solidFill>
                <a:srgbClr val="C8C8C8">
                  <a:lumMod val="50000"/>
                  <a:alpha val="100000"/>
                </a:srgbClr>
              </a:solidFill>
              <a:latin typeface="Microsoft Yahei"/>
              <a:ea typeface="Microsoft Yahei"/>
            </a:endParaRPr>
          </a:p>
        </p:txBody>
      </p:sp>
      <p:sp>
        <p:nvSpPr>
          <p:cNvPr id="35" name="文本框 34">
            <a:extLst>
              <a:ext uri="{FF2B5EF4-FFF2-40B4-BE49-F238E27FC236}">
                <a16:creationId xmlns:a16="http://schemas.microsoft.com/office/drawing/2014/main" xmlns="" id="{3FCB28D6-DE8D-C4D9-7B4C-D78409B316D3}"/>
              </a:ext>
            </a:extLst>
          </p:cNvPr>
          <p:cNvSpPr txBox="1"/>
          <p:nvPr/>
        </p:nvSpPr>
        <p:spPr>
          <a:xfrm>
            <a:off x="381000" y="966775"/>
            <a:ext cx="9288463" cy="460375"/>
          </a:xfrm>
          <a:prstGeom prst="rect">
            <a:avLst/>
          </a:prstGeom>
          <a:noFill/>
        </p:spPr>
        <p:txBody>
          <a:bodyPr>
            <a:spAutoFit/>
          </a:bodyPr>
          <a:lstStyle/>
          <a:p>
            <a:pPr eaLnBrk="1" hangingPunct="1">
              <a:defRPr/>
            </a:pPr>
            <a:r>
              <a:rPr lang="zh-CN" altLang="en-US" sz="2400" b="1" dirty="0">
                <a:latin typeface="+mn-ea"/>
                <a:ea typeface="+mn-ea"/>
              </a:rPr>
              <a:t>（一）危险化学品</a:t>
            </a:r>
          </a:p>
        </p:txBody>
      </p:sp>
    </p:spTree>
    <p:extLst>
      <p:ext uri="{BB962C8B-B14F-4D97-AF65-F5344CB8AC3E}">
        <p14:creationId xmlns:p14="http://schemas.microsoft.com/office/powerpoint/2010/main" xmlns="" val="235288274"/>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9CF08D6-F3EB-88EA-8A63-80D60EAD0AAB}"/>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C5DDE1B7-190F-8BEB-9050-7941CB727EF2}"/>
              </a:ext>
            </a:extLst>
          </p:cNvPr>
          <p:cNvSpPr txBox="1"/>
          <p:nvPr/>
        </p:nvSpPr>
        <p:spPr bwMode="auto">
          <a:xfrm>
            <a:off x="2753623" y="311150"/>
            <a:ext cx="2773156"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一、定义和分类</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22" name="AutoShape 6">
            <a:extLst>
              <a:ext uri="{FF2B5EF4-FFF2-40B4-BE49-F238E27FC236}">
                <a16:creationId xmlns:a16="http://schemas.microsoft.com/office/drawing/2014/main" xmlns="" id="{B2CC86A8-3980-67CC-9836-EBA43ECB50DA}"/>
              </a:ext>
            </a:extLst>
          </p:cNvPr>
          <p:cNvSpPr/>
          <p:nvPr/>
        </p:nvSpPr>
        <p:spPr>
          <a:xfrm>
            <a:off x="728980" y="1153160"/>
            <a:ext cx="10515600" cy="1325563"/>
          </a:xfrm>
          <a:prstGeom prst="rect">
            <a:avLst/>
          </a:prstGeom>
          <a:noFill/>
          <a:ln/>
        </p:spPr>
      </p:sp>
      <p:sp>
        <p:nvSpPr>
          <p:cNvPr id="28" name="TextBox 12">
            <a:extLst>
              <a:ext uri="{FF2B5EF4-FFF2-40B4-BE49-F238E27FC236}">
                <a16:creationId xmlns:a16="http://schemas.microsoft.com/office/drawing/2014/main" xmlns="" id="{5919122C-C86B-1A18-7B81-7058E7A9670F}"/>
              </a:ext>
            </a:extLst>
          </p:cNvPr>
          <p:cNvSpPr txBox="1"/>
          <p:nvPr/>
        </p:nvSpPr>
        <p:spPr>
          <a:xfrm>
            <a:off x="6384614" y="4510313"/>
            <a:ext cx="4264216" cy="1146772"/>
          </a:xfrm>
          <a:prstGeom prst="rect">
            <a:avLst/>
          </a:prstGeom>
          <a:ln/>
        </p:spPr>
        <p:txBody>
          <a:bodyPr vert="horz" wrap="square" lIns="123825" tIns="123825" rIns="57150" bIns="123825" rtlCol="0" anchor="t" anchorCtr="0">
            <a:normAutofit/>
          </a:bodyPr>
          <a:lstStyle/>
          <a:p>
            <a:pPr>
              <a:lnSpc>
                <a:spcPct val="170000"/>
              </a:lnSpc>
            </a:pPr>
            <a:endParaRPr lang="en-US" dirty="0">
              <a:solidFill>
                <a:srgbClr val="C8C8C8">
                  <a:lumMod val="50000"/>
                  <a:alpha val="100000"/>
                </a:srgbClr>
              </a:solidFill>
              <a:latin typeface="Microsoft Yahei"/>
              <a:ea typeface="Microsoft Yahei"/>
            </a:endParaRPr>
          </a:p>
        </p:txBody>
      </p:sp>
      <p:sp>
        <p:nvSpPr>
          <p:cNvPr id="30" name="TextBox 14">
            <a:extLst>
              <a:ext uri="{FF2B5EF4-FFF2-40B4-BE49-F238E27FC236}">
                <a16:creationId xmlns:a16="http://schemas.microsoft.com/office/drawing/2014/main" xmlns="" id="{8ABE9919-F2A7-716F-2AC1-04A9BA427133}"/>
              </a:ext>
            </a:extLst>
          </p:cNvPr>
          <p:cNvSpPr txBox="1"/>
          <p:nvPr/>
        </p:nvSpPr>
        <p:spPr>
          <a:xfrm>
            <a:off x="824015" y="1427150"/>
            <a:ext cx="10325529" cy="5136432"/>
          </a:xfrm>
          <a:prstGeom prst="rect">
            <a:avLst/>
          </a:prstGeom>
          <a:ln/>
        </p:spPr>
        <p:txBody>
          <a:bodyPr vert="horz" wrap="square" lIns="123825" tIns="123825" rIns="57150" bIns="123825" rtlCol="0" anchor="t" anchorCtr="0">
            <a:noAutofit/>
          </a:bodyPr>
          <a:lstStyle/>
          <a:p>
            <a:pPr indent="457200">
              <a:lnSpc>
                <a:spcPct val="150000"/>
              </a:lnSpc>
            </a:pPr>
            <a:r>
              <a:rPr lang="zh-CN" altLang="en-US" sz="2000" b="1" dirty="0">
                <a:latin typeface="Microsoft Yahei"/>
                <a:ea typeface="Microsoft Yahei"/>
                <a:cs typeface="Microsoft Yahei"/>
              </a:rPr>
              <a:t>定义：</a:t>
            </a:r>
            <a:r>
              <a:rPr lang="zh-CN" altLang="en-US" sz="2000" dirty="0">
                <a:latin typeface="Microsoft Yahei"/>
                <a:ea typeface="Microsoft Yahei"/>
                <a:cs typeface="Microsoft Yahei"/>
              </a:rPr>
              <a:t>易制毒化学品是指国家规定管制的可用于制造毒品的前体、原料和化学助剂等物质，即国家规定管制的可用于制造麻醉药品和精神药品的原料和配剂。既广泛应用于工农业生产和群众日常生活，流入非法渠道又可用于制造毒品。</a:t>
            </a:r>
          </a:p>
          <a:p>
            <a:pPr indent="457200" algn="just">
              <a:lnSpc>
                <a:spcPct val="150000"/>
              </a:lnSpc>
            </a:pPr>
            <a:r>
              <a:rPr lang="zh-CN" altLang="en-US" sz="2000" b="1" dirty="0">
                <a:latin typeface="Microsoft Yahei"/>
                <a:ea typeface="Microsoft Yahei"/>
                <a:cs typeface="Microsoft Yahei"/>
              </a:rPr>
              <a:t>分类：</a:t>
            </a:r>
            <a:r>
              <a:rPr lang="zh-CN" altLang="en-US" sz="2000" dirty="0">
                <a:latin typeface="Microsoft Yahei"/>
                <a:ea typeface="Microsoft Yahei"/>
                <a:cs typeface="Microsoft Yahei"/>
              </a:rPr>
              <a:t>根据</a:t>
            </a:r>
            <a:r>
              <a:rPr lang="en-US" altLang="zh-CN" sz="2000" dirty="0">
                <a:latin typeface="Microsoft Yahei"/>
                <a:ea typeface="Microsoft Yahei"/>
                <a:cs typeface="Microsoft Yahei"/>
              </a:rPr>
              <a:t>《</a:t>
            </a:r>
            <a:r>
              <a:rPr lang="zh-CN" altLang="en-US" sz="2000" dirty="0">
                <a:latin typeface="Microsoft Yahei"/>
                <a:ea typeface="Microsoft Yahei"/>
                <a:cs typeface="Microsoft Yahei"/>
              </a:rPr>
              <a:t>易制毒化学品管理条例</a:t>
            </a:r>
            <a:r>
              <a:rPr lang="en-US" altLang="zh-CN" sz="2000" dirty="0">
                <a:latin typeface="Microsoft Yahei"/>
                <a:ea typeface="Microsoft Yahei"/>
                <a:cs typeface="Microsoft Yahei"/>
              </a:rPr>
              <a:t>》</a:t>
            </a:r>
            <a:r>
              <a:rPr lang="zh-CN" altLang="en-US" sz="2000" dirty="0">
                <a:latin typeface="Microsoft Yahei"/>
                <a:ea typeface="Microsoft Yahei"/>
                <a:cs typeface="Microsoft Yahei"/>
              </a:rPr>
              <a:t>，第一类是可以用于制毒的主要原料，第二类、第三类是可以用于制毒的化学配剂。易制毒化学品的具体分类和品种，由</a:t>
            </a:r>
            <a:r>
              <a:rPr lang="en-US" altLang="zh-CN" sz="2000" dirty="0">
                <a:latin typeface="Microsoft Yahei"/>
                <a:ea typeface="Microsoft Yahei"/>
                <a:cs typeface="Microsoft Yahei"/>
              </a:rPr>
              <a:t>《</a:t>
            </a:r>
            <a:r>
              <a:rPr lang="zh-CN" altLang="en-US" sz="2000" dirty="0">
                <a:latin typeface="Microsoft Yahei"/>
                <a:ea typeface="Microsoft Yahei"/>
                <a:cs typeface="Microsoft Yahei"/>
              </a:rPr>
              <a:t>易制毒化学品管理条例</a:t>
            </a:r>
            <a:r>
              <a:rPr lang="en-US" altLang="zh-CN" sz="2000" dirty="0">
                <a:latin typeface="Microsoft Yahei"/>
                <a:ea typeface="Microsoft Yahei"/>
                <a:cs typeface="Microsoft Yahei"/>
              </a:rPr>
              <a:t>》</a:t>
            </a:r>
            <a:r>
              <a:rPr lang="zh-CN" altLang="en-US" sz="2000" dirty="0">
                <a:latin typeface="Microsoft Yahei"/>
                <a:ea typeface="Microsoft Yahei"/>
                <a:cs typeface="Microsoft Yahei"/>
              </a:rPr>
              <a:t>附表列示。</a:t>
            </a:r>
          </a:p>
          <a:p>
            <a:pPr indent="457200">
              <a:lnSpc>
                <a:spcPct val="150000"/>
              </a:lnSpc>
            </a:pPr>
            <a:endParaRPr lang="en-US" b="1" dirty="0">
              <a:latin typeface="Microsoft Yahei"/>
              <a:ea typeface="Microsoft Yahei"/>
              <a:cs typeface="Microsoft Yahei"/>
            </a:endParaRPr>
          </a:p>
        </p:txBody>
      </p:sp>
      <p:sp>
        <p:nvSpPr>
          <p:cNvPr id="32" name="TextBox 16">
            <a:extLst>
              <a:ext uri="{FF2B5EF4-FFF2-40B4-BE49-F238E27FC236}">
                <a16:creationId xmlns:a16="http://schemas.microsoft.com/office/drawing/2014/main" xmlns="" id="{D1D614A0-A415-949E-E572-C1FB13A613E1}"/>
              </a:ext>
            </a:extLst>
          </p:cNvPr>
          <p:cNvSpPr txBox="1"/>
          <p:nvPr/>
        </p:nvSpPr>
        <p:spPr>
          <a:xfrm>
            <a:off x="6368515" y="2085114"/>
            <a:ext cx="4264216" cy="1146772"/>
          </a:xfrm>
          <a:prstGeom prst="rect">
            <a:avLst/>
          </a:prstGeom>
          <a:ln/>
        </p:spPr>
        <p:txBody>
          <a:bodyPr vert="horz" wrap="square" lIns="123825" tIns="123825" rIns="57150" bIns="123825" rtlCol="0" anchor="t" anchorCtr="0">
            <a:normAutofit/>
          </a:bodyPr>
          <a:lstStyle/>
          <a:p>
            <a:pPr>
              <a:lnSpc>
                <a:spcPct val="150000"/>
              </a:lnSpc>
            </a:pPr>
            <a:endParaRPr lang="en-US" sz="1200" b="1" dirty="0">
              <a:solidFill>
                <a:srgbClr val="C8C8C8">
                  <a:lumMod val="50000"/>
                  <a:alpha val="100000"/>
                </a:srgbClr>
              </a:solidFill>
              <a:latin typeface="Microsoft Yahei"/>
              <a:ea typeface="Microsoft Yahei"/>
            </a:endParaRPr>
          </a:p>
        </p:txBody>
      </p:sp>
      <p:sp>
        <p:nvSpPr>
          <p:cNvPr id="34" name="TextBox 18">
            <a:extLst>
              <a:ext uri="{FF2B5EF4-FFF2-40B4-BE49-F238E27FC236}">
                <a16:creationId xmlns:a16="http://schemas.microsoft.com/office/drawing/2014/main" xmlns="" id="{CDB18D56-1847-AF25-8D25-D17A3FA2EC21}"/>
              </a:ext>
            </a:extLst>
          </p:cNvPr>
          <p:cNvSpPr txBox="1"/>
          <p:nvPr/>
        </p:nvSpPr>
        <p:spPr>
          <a:xfrm>
            <a:off x="1046514" y="4481785"/>
            <a:ext cx="4264216" cy="1146772"/>
          </a:xfrm>
          <a:prstGeom prst="rect">
            <a:avLst/>
          </a:prstGeom>
          <a:ln/>
        </p:spPr>
        <p:txBody>
          <a:bodyPr vert="horz" wrap="square" lIns="123825" tIns="123825" rIns="57150" bIns="123825" rtlCol="0" anchor="t" anchorCtr="0">
            <a:normAutofit/>
          </a:bodyPr>
          <a:lstStyle/>
          <a:p>
            <a:pPr>
              <a:lnSpc>
                <a:spcPct val="150000"/>
              </a:lnSpc>
            </a:pPr>
            <a:endParaRPr lang="en-US" b="1" dirty="0">
              <a:solidFill>
                <a:srgbClr val="C8C8C8">
                  <a:lumMod val="50000"/>
                  <a:alpha val="100000"/>
                </a:srgbClr>
              </a:solidFill>
              <a:latin typeface="Microsoft Yahei"/>
              <a:ea typeface="Microsoft Yahei"/>
            </a:endParaRPr>
          </a:p>
        </p:txBody>
      </p:sp>
      <p:sp>
        <p:nvSpPr>
          <p:cNvPr id="35" name="文本框 34">
            <a:extLst>
              <a:ext uri="{FF2B5EF4-FFF2-40B4-BE49-F238E27FC236}">
                <a16:creationId xmlns:a16="http://schemas.microsoft.com/office/drawing/2014/main" xmlns="" id="{2B2D9AF3-C4C5-F95B-00F7-3583693A895B}"/>
              </a:ext>
            </a:extLst>
          </p:cNvPr>
          <p:cNvSpPr txBox="1"/>
          <p:nvPr/>
        </p:nvSpPr>
        <p:spPr>
          <a:xfrm>
            <a:off x="381000" y="966775"/>
            <a:ext cx="9288463" cy="460375"/>
          </a:xfrm>
          <a:prstGeom prst="rect">
            <a:avLst/>
          </a:prstGeom>
          <a:noFill/>
        </p:spPr>
        <p:txBody>
          <a:bodyPr>
            <a:spAutoFit/>
          </a:bodyPr>
          <a:lstStyle/>
          <a:p>
            <a:pPr eaLnBrk="1" hangingPunct="1">
              <a:defRPr/>
            </a:pPr>
            <a:r>
              <a:rPr lang="zh-CN" altLang="en-US" sz="2400" b="1" dirty="0">
                <a:latin typeface="+mn-ea"/>
                <a:ea typeface="+mn-ea"/>
              </a:rPr>
              <a:t>（二）易制毒化学品</a:t>
            </a:r>
          </a:p>
        </p:txBody>
      </p:sp>
    </p:spTree>
    <p:extLst>
      <p:ext uri="{BB962C8B-B14F-4D97-AF65-F5344CB8AC3E}">
        <p14:creationId xmlns:p14="http://schemas.microsoft.com/office/powerpoint/2010/main" xmlns="" val="2599748174"/>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6F05AF-296A-536E-EDF6-857CBFA76611}"/>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68DAF389-F6B5-6B21-DC2B-9D701C4B4DD7}"/>
              </a:ext>
            </a:extLst>
          </p:cNvPr>
          <p:cNvSpPr txBox="1"/>
          <p:nvPr/>
        </p:nvSpPr>
        <p:spPr bwMode="auto">
          <a:xfrm>
            <a:off x="2753623" y="311150"/>
            <a:ext cx="2773156"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一、定义和分类</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22" name="AutoShape 6">
            <a:extLst>
              <a:ext uri="{FF2B5EF4-FFF2-40B4-BE49-F238E27FC236}">
                <a16:creationId xmlns:a16="http://schemas.microsoft.com/office/drawing/2014/main" xmlns="" id="{A49CAC29-28D9-998C-8CF3-7A9132DBE20B}"/>
              </a:ext>
            </a:extLst>
          </p:cNvPr>
          <p:cNvSpPr/>
          <p:nvPr/>
        </p:nvSpPr>
        <p:spPr>
          <a:xfrm>
            <a:off x="728980" y="1153160"/>
            <a:ext cx="10515600" cy="1325563"/>
          </a:xfrm>
          <a:prstGeom prst="rect">
            <a:avLst/>
          </a:prstGeom>
          <a:noFill/>
          <a:ln/>
        </p:spPr>
      </p:sp>
      <p:sp>
        <p:nvSpPr>
          <p:cNvPr id="28" name="TextBox 12">
            <a:extLst>
              <a:ext uri="{FF2B5EF4-FFF2-40B4-BE49-F238E27FC236}">
                <a16:creationId xmlns:a16="http://schemas.microsoft.com/office/drawing/2014/main" xmlns="" id="{F9B9D552-4011-3B76-63C9-5910EB7137F9}"/>
              </a:ext>
            </a:extLst>
          </p:cNvPr>
          <p:cNvSpPr txBox="1"/>
          <p:nvPr/>
        </p:nvSpPr>
        <p:spPr>
          <a:xfrm>
            <a:off x="6384614" y="4510313"/>
            <a:ext cx="4264216" cy="1146772"/>
          </a:xfrm>
          <a:prstGeom prst="rect">
            <a:avLst/>
          </a:prstGeom>
          <a:ln/>
        </p:spPr>
        <p:txBody>
          <a:bodyPr vert="horz" wrap="square" lIns="123825" tIns="123825" rIns="57150" bIns="123825" rtlCol="0" anchor="t" anchorCtr="0">
            <a:normAutofit/>
          </a:bodyPr>
          <a:lstStyle/>
          <a:p>
            <a:pPr>
              <a:lnSpc>
                <a:spcPct val="170000"/>
              </a:lnSpc>
            </a:pPr>
            <a:endParaRPr lang="en-US" dirty="0">
              <a:solidFill>
                <a:srgbClr val="C8C8C8">
                  <a:lumMod val="50000"/>
                  <a:alpha val="100000"/>
                </a:srgbClr>
              </a:solidFill>
              <a:latin typeface="Microsoft Yahei"/>
              <a:ea typeface="Microsoft Yahei"/>
            </a:endParaRPr>
          </a:p>
        </p:txBody>
      </p:sp>
      <p:sp>
        <p:nvSpPr>
          <p:cNvPr id="32" name="TextBox 16">
            <a:extLst>
              <a:ext uri="{FF2B5EF4-FFF2-40B4-BE49-F238E27FC236}">
                <a16:creationId xmlns:a16="http://schemas.microsoft.com/office/drawing/2014/main" xmlns="" id="{27E73B41-4DC0-D8B8-3C8C-F442CEFB90BC}"/>
              </a:ext>
            </a:extLst>
          </p:cNvPr>
          <p:cNvSpPr txBox="1"/>
          <p:nvPr/>
        </p:nvSpPr>
        <p:spPr>
          <a:xfrm>
            <a:off x="6368515" y="2085114"/>
            <a:ext cx="4264216" cy="1146772"/>
          </a:xfrm>
          <a:prstGeom prst="rect">
            <a:avLst/>
          </a:prstGeom>
          <a:ln/>
        </p:spPr>
        <p:txBody>
          <a:bodyPr vert="horz" wrap="square" lIns="123825" tIns="123825" rIns="57150" bIns="123825" rtlCol="0" anchor="t" anchorCtr="0">
            <a:normAutofit/>
          </a:bodyPr>
          <a:lstStyle/>
          <a:p>
            <a:pPr>
              <a:lnSpc>
                <a:spcPct val="150000"/>
              </a:lnSpc>
            </a:pPr>
            <a:endParaRPr lang="en-US" sz="1200" b="1" dirty="0">
              <a:solidFill>
                <a:srgbClr val="C8C8C8">
                  <a:lumMod val="50000"/>
                  <a:alpha val="100000"/>
                </a:srgbClr>
              </a:solidFill>
              <a:latin typeface="Microsoft Yahei"/>
              <a:ea typeface="Microsoft Yahei"/>
            </a:endParaRPr>
          </a:p>
        </p:txBody>
      </p:sp>
      <p:sp>
        <p:nvSpPr>
          <p:cNvPr id="34" name="TextBox 18">
            <a:extLst>
              <a:ext uri="{FF2B5EF4-FFF2-40B4-BE49-F238E27FC236}">
                <a16:creationId xmlns:a16="http://schemas.microsoft.com/office/drawing/2014/main" xmlns="" id="{9FF50345-B9BF-0938-6649-C9016D8BA59C}"/>
              </a:ext>
            </a:extLst>
          </p:cNvPr>
          <p:cNvSpPr txBox="1"/>
          <p:nvPr/>
        </p:nvSpPr>
        <p:spPr>
          <a:xfrm>
            <a:off x="1046514" y="4481785"/>
            <a:ext cx="4264216" cy="1146772"/>
          </a:xfrm>
          <a:prstGeom prst="rect">
            <a:avLst/>
          </a:prstGeom>
          <a:ln/>
        </p:spPr>
        <p:txBody>
          <a:bodyPr vert="horz" wrap="square" lIns="123825" tIns="123825" rIns="57150" bIns="123825" rtlCol="0" anchor="t" anchorCtr="0">
            <a:normAutofit/>
          </a:bodyPr>
          <a:lstStyle/>
          <a:p>
            <a:pPr>
              <a:lnSpc>
                <a:spcPct val="150000"/>
              </a:lnSpc>
            </a:pPr>
            <a:endParaRPr lang="en-US" b="1" dirty="0">
              <a:solidFill>
                <a:srgbClr val="C8C8C8">
                  <a:lumMod val="50000"/>
                  <a:alpha val="100000"/>
                </a:srgbClr>
              </a:solidFill>
              <a:latin typeface="Microsoft Yahei"/>
              <a:ea typeface="Microsoft Yahei"/>
            </a:endParaRPr>
          </a:p>
        </p:txBody>
      </p:sp>
      <p:sp>
        <p:nvSpPr>
          <p:cNvPr id="35" name="文本框 34">
            <a:extLst>
              <a:ext uri="{FF2B5EF4-FFF2-40B4-BE49-F238E27FC236}">
                <a16:creationId xmlns:a16="http://schemas.microsoft.com/office/drawing/2014/main" xmlns="" id="{6CFF7366-1561-3C3D-FE18-EA066ADDAC0C}"/>
              </a:ext>
            </a:extLst>
          </p:cNvPr>
          <p:cNvSpPr txBox="1"/>
          <p:nvPr/>
        </p:nvSpPr>
        <p:spPr>
          <a:xfrm>
            <a:off x="381000" y="966775"/>
            <a:ext cx="9288463" cy="460375"/>
          </a:xfrm>
          <a:prstGeom prst="rect">
            <a:avLst/>
          </a:prstGeom>
          <a:noFill/>
        </p:spPr>
        <p:txBody>
          <a:bodyPr>
            <a:spAutoFit/>
          </a:bodyPr>
          <a:lstStyle/>
          <a:p>
            <a:pPr eaLnBrk="1" hangingPunct="1">
              <a:defRPr/>
            </a:pPr>
            <a:r>
              <a:rPr lang="zh-CN" altLang="en-US" sz="2400" b="1" dirty="0">
                <a:latin typeface="+mn-ea"/>
                <a:ea typeface="+mn-ea"/>
              </a:rPr>
              <a:t>（二）易制毒化学品</a:t>
            </a:r>
          </a:p>
        </p:txBody>
      </p:sp>
      <p:graphicFrame>
        <p:nvGraphicFramePr>
          <p:cNvPr id="3" name="表格 2">
            <a:extLst>
              <a:ext uri="{FF2B5EF4-FFF2-40B4-BE49-F238E27FC236}">
                <a16:creationId xmlns:a16="http://schemas.microsoft.com/office/drawing/2014/main" xmlns="" id="{A47BD39B-5961-2C2A-19B7-346BF8D18BD5}"/>
              </a:ext>
            </a:extLst>
          </p:cNvPr>
          <p:cNvGraphicFramePr>
            <a:graphicFrameLocks noGrp="1"/>
          </p:cNvGraphicFramePr>
          <p:nvPr>
            <p:extLst>
              <p:ext uri="{D42A27DB-BD31-4B8C-83A1-F6EECF244321}">
                <p14:modId xmlns:p14="http://schemas.microsoft.com/office/powerpoint/2010/main" xmlns="" val="1371929309"/>
              </p:ext>
            </p:extLst>
          </p:nvPr>
        </p:nvGraphicFramePr>
        <p:xfrm>
          <a:off x="907810" y="1331127"/>
          <a:ext cx="10157940" cy="5326466"/>
        </p:xfrm>
        <a:graphic>
          <a:graphicData uri="http://schemas.openxmlformats.org/drawingml/2006/table">
            <a:tbl>
              <a:tblPr>
                <a:tableStyleId>{5940675A-B579-460E-94D1-54222C63F5DA}</a:tableStyleId>
              </a:tblPr>
              <a:tblGrid>
                <a:gridCol w="1691573">
                  <a:extLst>
                    <a:ext uri="{9D8B030D-6E8A-4147-A177-3AD203B41FA5}">
                      <a16:colId xmlns:a16="http://schemas.microsoft.com/office/drawing/2014/main" xmlns="" val="3893501740"/>
                    </a:ext>
                  </a:extLst>
                </a:gridCol>
                <a:gridCol w="2894823">
                  <a:extLst>
                    <a:ext uri="{9D8B030D-6E8A-4147-A177-3AD203B41FA5}">
                      <a16:colId xmlns:a16="http://schemas.microsoft.com/office/drawing/2014/main" xmlns="" val="779830718"/>
                    </a:ext>
                  </a:extLst>
                </a:gridCol>
                <a:gridCol w="3251722">
                  <a:extLst>
                    <a:ext uri="{9D8B030D-6E8A-4147-A177-3AD203B41FA5}">
                      <a16:colId xmlns:a16="http://schemas.microsoft.com/office/drawing/2014/main" xmlns="" val="2143543616"/>
                    </a:ext>
                  </a:extLst>
                </a:gridCol>
                <a:gridCol w="2319822">
                  <a:extLst>
                    <a:ext uri="{9D8B030D-6E8A-4147-A177-3AD203B41FA5}">
                      <a16:colId xmlns:a16="http://schemas.microsoft.com/office/drawing/2014/main" xmlns="" val="505036900"/>
                    </a:ext>
                  </a:extLst>
                </a:gridCol>
              </a:tblGrid>
              <a:tr h="182709">
                <a:tc gridSpan="4">
                  <a:txBody>
                    <a:bodyPr/>
                    <a:lstStyle/>
                    <a:p>
                      <a:pPr algn="ctr" fontAlgn="t"/>
                      <a:r>
                        <a:rPr lang="zh-CN" altLang="en-US" sz="1200" u="none" strike="noStrike" dirty="0">
                          <a:solidFill>
                            <a:schemeClr val="tx1"/>
                          </a:solidFill>
                          <a:effectLst/>
                        </a:rPr>
                        <a:t>第一类易制毒化学品</a:t>
                      </a:r>
                      <a:endParaRPr lang="zh-CN" altLang="en-US" sz="1200" b="0" i="0" u="none" strike="noStrike" dirty="0">
                        <a:solidFill>
                          <a:schemeClr val="tx1"/>
                        </a:solidFill>
                        <a:effectLst/>
                        <a:latin typeface="+mn-ea"/>
                        <a:ea typeface="+mn-ea"/>
                      </a:endParaRPr>
                    </a:p>
                  </a:txBody>
                  <a:tcPr marL="2425" marR="2425" marT="2425"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3155583876"/>
                  </a:ext>
                </a:extLst>
              </a:tr>
              <a:tr h="182709">
                <a:tc>
                  <a:txBody>
                    <a:bodyPr/>
                    <a:lstStyle/>
                    <a:p>
                      <a:pPr algn="ctr" fontAlgn="t"/>
                      <a:r>
                        <a:rPr lang="zh-CN" altLang="en-US" sz="1200" u="none" strike="noStrike" dirty="0">
                          <a:solidFill>
                            <a:schemeClr val="tx1"/>
                          </a:solidFill>
                          <a:effectLst/>
                        </a:rPr>
                        <a:t>序号</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dirty="0">
                          <a:solidFill>
                            <a:schemeClr val="tx1"/>
                          </a:solidFill>
                          <a:effectLst/>
                        </a:rPr>
                        <a:t>化学品通用名称</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dirty="0">
                          <a:solidFill>
                            <a:schemeClr val="tx1"/>
                          </a:solidFill>
                          <a:effectLst/>
                        </a:rPr>
                        <a:t>商品名称</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en-US" sz="1200" u="none" strike="noStrike" dirty="0">
                          <a:solidFill>
                            <a:schemeClr val="tx1"/>
                          </a:solidFill>
                          <a:effectLst/>
                        </a:rPr>
                        <a:t>CAS </a:t>
                      </a:r>
                      <a:r>
                        <a:rPr lang="zh-CN" altLang="en-US" sz="1200" u="none" strike="noStrike" dirty="0">
                          <a:solidFill>
                            <a:schemeClr val="tx1"/>
                          </a:solidFill>
                          <a:effectLst/>
                        </a:rPr>
                        <a:t>号</a:t>
                      </a:r>
                      <a:endParaRPr lang="zh-CN" altLang="en-US" sz="1200" b="0" i="0" u="none" strike="noStrike" dirty="0">
                        <a:solidFill>
                          <a:schemeClr val="tx1"/>
                        </a:solidFill>
                        <a:effectLst/>
                        <a:latin typeface="+mn-ea"/>
                        <a:ea typeface="+mn-ea"/>
                      </a:endParaRPr>
                    </a:p>
                  </a:txBody>
                  <a:tcPr marL="2425" marR="2425" marT="2425" marB="0"/>
                </a:tc>
                <a:extLst>
                  <a:ext uri="{0D108BD9-81ED-4DB2-BD59-A6C34878D82A}">
                    <a16:rowId xmlns:a16="http://schemas.microsoft.com/office/drawing/2014/main" xmlns="" val="1805266877"/>
                  </a:ext>
                </a:extLst>
              </a:tr>
              <a:tr h="182709">
                <a:tc>
                  <a:txBody>
                    <a:bodyPr/>
                    <a:lstStyle/>
                    <a:p>
                      <a:pPr algn="ctr" fontAlgn="t"/>
                      <a:r>
                        <a:rPr lang="en-US" altLang="zh-CN" sz="1200" u="none" strike="noStrike" dirty="0">
                          <a:solidFill>
                            <a:schemeClr val="tx1"/>
                          </a:solidFill>
                          <a:effectLst/>
                        </a:rPr>
                        <a:t>1</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a:solidFill>
                            <a:schemeClr val="tx1"/>
                          </a:solidFill>
                          <a:effectLst/>
                        </a:rPr>
                        <a:t>黄樟素</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zh-CN" altLang="en-US" sz="1200" u="none" strike="noStrike">
                          <a:solidFill>
                            <a:schemeClr val="tx1"/>
                          </a:solidFill>
                          <a:effectLst/>
                        </a:rPr>
                        <a:t>黄樟素</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94-59-7</a:t>
                      </a:r>
                      <a:endParaRPr lang="zh-CN" altLang="en-US" sz="1200" b="0" i="0" u="none" strike="noStrike">
                        <a:solidFill>
                          <a:schemeClr val="tx1"/>
                        </a:solidFill>
                        <a:effectLst/>
                        <a:latin typeface="+mn-ea"/>
                        <a:ea typeface="+mn-ea"/>
                      </a:endParaRPr>
                    </a:p>
                  </a:txBody>
                  <a:tcPr marL="2425" marR="2425" marT="2425" marB="0"/>
                </a:tc>
                <a:extLst>
                  <a:ext uri="{0D108BD9-81ED-4DB2-BD59-A6C34878D82A}">
                    <a16:rowId xmlns:a16="http://schemas.microsoft.com/office/drawing/2014/main" xmlns="" val="3426918007"/>
                  </a:ext>
                </a:extLst>
              </a:tr>
              <a:tr h="182709">
                <a:tc>
                  <a:txBody>
                    <a:bodyPr/>
                    <a:lstStyle/>
                    <a:p>
                      <a:pPr algn="ctr" fontAlgn="t"/>
                      <a:r>
                        <a:rPr lang="en-US" altLang="zh-CN" sz="1200" u="none" strike="noStrike" dirty="0">
                          <a:solidFill>
                            <a:schemeClr val="tx1"/>
                          </a:solidFill>
                          <a:effectLst/>
                        </a:rPr>
                        <a:t>2</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dirty="0">
                          <a:solidFill>
                            <a:schemeClr val="tx1"/>
                          </a:solidFill>
                          <a:effectLst/>
                        </a:rPr>
                        <a:t>异黄樟素</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a:solidFill>
                            <a:schemeClr val="tx1"/>
                          </a:solidFill>
                          <a:effectLst/>
                        </a:rPr>
                        <a:t>异黄樟素</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120-58-1</a:t>
                      </a:r>
                      <a:endParaRPr lang="zh-CN" altLang="en-US" sz="1200" b="0" i="0" u="none" strike="noStrike">
                        <a:solidFill>
                          <a:schemeClr val="tx1"/>
                        </a:solidFill>
                        <a:effectLst/>
                        <a:latin typeface="+mn-ea"/>
                        <a:ea typeface="+mn-ea"/>
                      </a:endParaRPr>
                    </a:p>
                  </a:txBody>
                  <a:tcPr marL="2425" marR="2425" marT="2425" marB="0"/>
                </a:tc>
                <a:extLst>
                  <a:ext uri="{0D108BD9-81ED-4DB2-BD59-A6C34878D82A}">
                    <a16:rowId xmlns:a16="http://schemas.microsoft.com/office/drawing/2014/main" xmlns="" val="1542845537"/>
                  </a:ext>
                </a:extLst>
              </a:tr>
              <a:tr h="274111">
                <a:tc>
                  <a:txBody>
                    <a:bodyPr/>
                    <a:lstStyle/>
                    <a:p>
                      <a:pPr algn="ctr" fontAlgn="t"/>
                      <a:r>
                        <a:rPr lang="en-US" altLang="zh-CN" sz="1200" u="none" strike="noStrike" dirty="0">
                          <a:solidFill>
                            <a:schemeClr val="tx1"/>
                          </a:solidFill>
                          <a:effectLst/>
                        </a:rPr>
                        <a:t>3</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en-US" sz="1200" u="none" strike="noStrike" dirty="0">
                          <a:solidFill>
                            <a:schemeClr val="tx1"/>
                          </a:solidFill>
                          <a:effectLst/>
                        </a:rPr>
                        <a:t>N-</a:t>
                      </a:r>
                      <a:r>
                        <a:rPr lang="zh-CN" altLang="en-US" sz="1200" u="none" strike="noStrike" dirty="0">
                          <a:solidFill>
                            <a:schemeClr val="tx1"/>
                          </a:solidFill>
                          <a:effectLst/>
                        </a:rPr>
                        <a:t>乙酰邻氨基苯酸</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en-US" sz="1200" u="none" strike="noStrike" dirty="0">
                          <a:solidFill>
                            <a:schemeClr val="tx1"/>
                          </a:solidFill>
                          <a:effectLst/>
                        </a:rPr>
                        <a:t>N-</a:t>
                      </a:r>
                      <a:r>
                        <a:rPr lang="zh-CN" altLang="en-US" sz="1200" u="none" strike="noStrike" dirty="0">
                          <a:solidFill>
                            <a:schemeClr val="tx1"/>
                          </a:solidFill>
                          <a:effectLst/>
                        </a:rPr>
                        <a:t>乙酰邻氨基苯酸</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89-52-1</a:t>
                      </a:r>
                      <a:endParaRPr lang="zh-CN" altLang="en-US" sz="1200" b="0" i="0" u="none" strike="noStrike">
                        <a:solidFill>
                          <a:schemeClr val="tx1"/>
                        </a:solidFill>
                        <a:effectLst/>
                        <a:latin typeface="+mn-ea"/>
                        <a:ea typeface="+mn-ea"/>
                      </a:endParaRPr>
                    </a:p>
                  </a:txBody>
                  <a:tcPr marL="2425" marR="2425" marT="2425" marB="0"/>
                </a:tc>
                <a:extLst>
                  <a:ext uri="{0D108BD9-81ED-4DB2-BD59-A6C34878D82A}">
                    <a16:rowId xmlns:a16="http://schemas.microsoft.com/office/drawing/2014/main" xmlns="" val="2518762572"/>
                  </a:ext>
                </a:extLst>
              </a:tr>
              <a:tr h="182709">
                <a:tc>
                  <a:txBody>
                    <a:bodyPr/>
                    <a:lstStyle/>
                    <a:p>
                      <a:pPr algn="ctr" fontAlgn="t"/>
                      <a:r>
                        <a:rPr lang="en-US" altLang="zh-CN" sz="1200" u="none" strike="noStrike" dirty="0">
                          <a:solidFill>
                            <a:schemeClr val="tx1"/>
                          </a:solidFill>
                          <a:effectLst/>
                        </a:rPr>
                        <a:t>4</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dirty="0">
                          <a:solidFill>
                            <a:schemeClr val="tx1"/>
                          </a:solidFill>
                          <a:effectLst/>
                        </a:rPr>
                        <a:t>邻氨基苯甲酸</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a:solidFill>
                            <a:schemeClr val="tx1"/>
                          </a:solidFill>
                          <a:effectLst/>
                        </a:rPr>
                        <a:t>邻氨基苯甲酸</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118-92-3</a:t>
                      </a:r>
                      <a:endParaRPr lang="zh-CN" altLang="en-US" sz="1200" b="0" i="0" u="none" strike="noStrike">
                        <a:solidFill>
                          <a:schemeClr val="tx1"/>
                        </a:solidFill>
                        <a:effectLst/>
                        <a:latin typeface="+mn-ea"/>
                        <a:ea typeface="+mn-ea"/>
                      </a:endParaRPr>
                    </a:p>
                  </a:txBody>
                  <a:tcPr marL="2425" marR="2425" marT="2425" marB="0"/>
                </a:tc>
                <a:extLst>
                  <a:ext uri="{0D108BD9-81ED-4DB2-BD59-A6C34878D82A}">
                    <a16:rowId xmlns:a16="http://schemas.microsoft.com/office/drawing/2014/main" xmlns="" val="2021191485"/>
                  </a:ext>
                </a:extLst>
              </a:tr>
              <a:tr h="182709">
                <a:tc>
                  <a:txBody>
                    <a:bodyPr/>
                    <a:lstStyle/>
                    <a:p>
                      <a:pPr algn="ctr" fontAlgn="t"/>
                      <a:r>
                        <a:rPr lang="en-US" altLang="zh-CN" sz="1200" u="none" strike="noStrike" dirty="0">
                          <a:solidFill>
                            <a:schemeClr val="tx1"/>
                          </a:solidFill>
                          <a:effectLst/>
                        </a:rPr>
                        <a:t>5</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a:solidFill>
                            <a:schemeClr val="tx1"/>
                          </a:solidFill>
                          <a:effectLst/>
                        </a:rPr>
                        <a:t>麦角酸＊</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zh-CN" altLang="en-US" sz="1200" u="none" strike="noStrike">
                          <a:solidFill>
                            <a:schemeClr val="tx1"/>
                          </a:solidFill>
                          <a:effectLst/>
                        </a:rPr>
                        <a:t>麦角酸</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82-58-6</a:t>
                      </a:r>
                      <a:endParaRPr lang="zh-CN" altLang="en-US" sz="1200" b="0" i="0" u="none" strike="noStrike">
                        <a:solidFill>
                          <a:schemeClr val="tx1"/>
                        </a:solidFill>
                        <a:effectLst/>
                        <a:latin typeface="+mn-ea"/>
                        <a:ea typeface="+mn-ea"/>
                      </a:endParaRPr>
                    </a:p>
                  </a:txBody>
                  <a:tcPr marL="2425" marR="2425" marT="2425" marB="0"/>
                </a:tc>
                <a:extLst>
                  <a:ext uri="{0D108BD9-81ED-4DB2-BD59-A6C34878D82A}">
                    <a16:rowId xmlns:a16="http://schemas.microsoft.com/office/drawing/2014/main" xmlns="" val="1756036033"/>
                  </a:ext>
                </a:extLst>
              </a:tr>
              <a:tr h="182709">
                <a:tc>
                  <a:txBody>
                    <a:bodyPr/>
                    <a:lstStyle/>
                    <a:p>
                      <a:pPr algn="ctr" fontAlgn="t"/>
                      <a:r>
                        <a:rPr lang="en-US" altLang="zh-CN" sz="1200" u="none" strike="noStrike" dirty="0">
                          <a:solidFill>
                            <a:schemeClr val="tx1"/>
                          </a:solidFill>
                          <a:effectLst/>
                        </a:rPr>
                        <a:t>6</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dirty="0">
                          <a:solidFill>
                            <a:schemeClr val="tx1"/>
                          </a:solidFill>
                          <a:effectLst/>
                        </a:rPr>
                        <a:t>麦角胺＊</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a:solidFill>
                            <a:schemeClr val="tx1"/>
                          </a:solidFill>
                          <a:effectLst/>
                        </a:rPr>
                        <a:t>麦角胺</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113-15-5</a:t>
                      </a:r>
                      <a:endParaRPr lang="zh-CN" altLang="en-US" sz="1200" b="0" i="0" u="none" strike="noStrike">
                        <a:solidFill>
                          <a:schemeClr val="tx1"/>
                        </a:solidFill>
                        <a:effectLst/>
                        <a:latin typeface="+mn-ea"/>
                        <a:ea typeface="+mn-ea"/>
                      </a:endParaRPr>
                    </a:p>
                  </a:txBody>
                  <a:tcPr marL="2425" marR="2425" marT="2425" marB="0"/>
                </a:tc>
                <a:extLst>
                  <a:ext uri="{0D108BD9-81ED-4DB2-BD59-A6C34878D82A}">
                    <a16:rowId xmlns:a16="http://schemas.microsoft.com/office/drawing/2014/main" xmlns="" val="797156244"/>
                  </a:ext>
                </a:extLst>
              </a:tr>
              <a:tr h="182709">
                <a:tc>
                  <a:txBody>
                    <a:bodyPr/>
                    <a:lstStyle/>
                    <a:p>
                      <a:pPr algn="ctr" fontAlgn="t"/>
                      <a:r>
                        <a:rPr lang="en-US" altLang="zh-CN" sz="1200" u="none" strike="noStrike" dirty="0">
                          <a:solidFill>
                            <a:schemeClr val="tx1"/>
                          </a:solidFill>
                          <a:effectLst/>
                        </a:rPr>
                        <a:t>7</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dirty="0">
                          <a:solidFill>
                            <a:schemeClr val="tx1"/>
                          </a:solidFill>
                          <a:effectLst/>
                        </a:rPr>
                        <a:t>麦角新碱＊</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a:solidFill>
                            <a:schemeClr val="tx1"/>
                          </a:solidFill>
                          <a:effectLst/>
                        </a:rPr>
                        <a:t>麦角新碱</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60-79-7</a:t>
                      </a:r>
                      <a:endParaRPr lang="zh-CN" altLang="en-US" sz="1200" b="0" i="0" u="none" strike="noStrike">
                        <a:solidFill>
                          <a:schemeClr val="tx1"/>
                        </a:solidFill>
                        <a:effectLst/>
                        <a:latin typeface="+mn-ea"/>
                        <a:ea typeface="+mn-ea"/>
                      </a:endParaRPr>
                    </a:p>
                  </a:txBody>
                  <a:tcPr marL="2425" marR="2425" marT="2425" marB="0"/>
                </a:tc>
                <a:extLst>
                  <a:ext uri="{0D108BD9-81ED-4DB2-BD59-A6C34878D82A}">
                    <a16:rowId xmlns:a16="http://schemas.microsoft.com/office/drawing/2014/main" xmlns="" val="3580720264"/>
                  </a:ext>
                </a:extLst>
              </a:tr>
              <a:tr h="725818">
                <a:tc>
                  <a:txBody>
                    <a:bodyPr/>
                    <a:lstStyle/>
                    <a:p>
                      <a:pPr algn="ctr" fontAlgn="ctr"/>
                      <a:r>
                        <a:rPr lang="en-US" altLang="zh-CN" sz="1200" u="none" strike="noStrike" dirty="0">
                          <a:solidFill>
                            <a:schemeClr val="tx1"/>
                          </a:solidFill>
                          <a:effectLst/>
                        </a:rPr>
                        <a:t>8</a:t>
                      </a:r>
                      <a:endParaRPr lang="en-US" altLang="zh-CN" sz="1200" b="0" i="0" u="none" strike="noStrike" dirty="0">
                        <a:solidFill>
                          <a:schemeClr val="tx1"/>
                        </a:solidFill>
                        <a:effectLst/>
                        <a:latin typeface="+mn-ea"/>
                        <a:ea typeface="+mn-ea"/>
                      </a:endParaRPr>
                    </a:p>
                  </a:txBody>
                  <a:tcPr marL="2425" marR="2425" marT="2425" marB="0" anchor="ctr"/>
                </a:tc>
                <a:tc>
                  <a:txBody>
                    <a:bodyPr/>
                    <a:lstStyle/>
                    <a:p>
                      <a:pPr algn="ctr" fontAlgn="t"/>
                      <a:r>
                        <a:rPr lang="zh-CN" altLang="en-US" sz="1200" u="none" strike="noStrike" dirty="0">
                          <a:solidFill>
                            <a:schemeClr val="tx1"/>
                          </a:solidFill>
                          <a:effectLst/>
                        </a:rPr>
                        <a:t>麻黄素、伪麻黄素、消旋麻黄素、去甲麻黄素、甲基麻黄素、麻黄浸膏、麻黄浸膏粉等麻黄素类物质＊</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ctr"/>
                      <a:r>
                        <a:rPr lang="zh-CN" altLang="en-US" sz="1200" u="none" strike="noStrike" dirty="0">
                          <a:solidFill>
                            <a:schemeClr val="tx1"/>
                          </a:solidFill>
                          <a:effectLst/>
                        </a:rPr>
                        <a:t>麻黄素</a:t>
                      </a:r>
                      <a:endParaRPr lang="zh-CN" altLang="en-US" sz="1200" b="0" i="0" u="none" strike="noStrike" dirty="0">
                        <a:solidFill>
                          <a:schemeClr val="tx1"/>
                        </a:solidFill>
                        <a:effectLst/>
                        <a:latin typeface="+mn-ea"/>
                        <a:ea typeface="+mn-ea"/>
                      </a:endParaRPr>
                    </a:p>
                  </a:txBody>
                  <a:tcPr marL="2425" marR="2425" marT="2425" marB="0" anchor="ctr"/>
                </a:tc>
                <a:tc>
                  <a:txBody>
                    <a:bodyPr/>
                    <a:lstStyle/>
                    <a:p>
                      <a:pPr algn="ctr" fontAlgn="ctr"/>
                      <a:r>
                        <a:rPr lang="en-US" altLang="zh-CN" sz="1200" u="none" strike="noStrike" dirty="0">
                          <a:solidFill>
                            <a:schemeClr val="tx1"/>
                          </a:solidFill>
                          <a:effectLst/>
                        </a:rPr>
                        <a:t>321-98-2</a:t>
                      </a:r>
                      <a:endParaRPr lang="zh-CN" altLang="en-US" sz="1200" b="0" i="0" u="none" strike="noStrike">
                        <a:solidFill>
                          <a:schemeClr val="tx1"/>
                        </a:solidFill>
                        <a:effectLst/>
                        <a:latin typeface="+mn-ea"/>
                        <a:ea typeface="+mn-ea"/>
                      </a:endParaRPr>
                    </a:p>
                  </a:txBody>
                  <a:tcPr marL="2425" marR="2425" marT="2425" marB="0" anchor="ctr"/>
                </a:tc>
                <a:extLst>
                  <a:ext uri="{0D108BD9-81ED-4DB2-BD59-A6C34878D82A}">
                    <a16:rowId xmlns:a16="http://schemas.microsoft.com/office/drawing/2014/main" xmlns="" val="3569114338"/>
                  </a:ext>
                </a:extLst>
              </a:tr>
              <a:tr h="182709">
                <a:tc>
                  <a:txBody>
                    <a:bodyPr/>
                    <a:lstStyle/>
                    <a:p>
                      <a:pPr algn="ctr" fontAlgn="t"/>
                      <a:r>
                        <a:rPr lang="en-US" altLang="zh-CN" sz="1200" u="none" strike="noStrike" dirty="0">
                          <a:solidFill>
                            <a:schemeClr val="tx1"/>
                          </a:solidFill>
                          <a:effectLst/>
                        </a:rPr>
                        <a:t>9</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a:solidFill>
                            <a:schemeClr val="tx1"/>
                          </a:solidFill>
                          <a:effectLst/>
                        </a:rPr>
                        <a:t>胡椒醛</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zh-CN" altLang="en-US" sz="1200" u="none" strike="noStrike" dirty="0">
                          <a:solidFill>
                            <a:schemeClr val="tx1"/>
                          </a:solidFill>
                          <a:effectLst/>
                        </a:rPr>
                        <a:t>胡椒醛</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120-57-0</a:t>
                      </a:r>
                      <a:endParaRPr lang="zh-CN" altLang="en-US" sz="1200" b="0" i="0" u="none" strike="noStrike">
                        <a:solidFill>
                          <a:schemeClr val="tx1"/>
                        </a:solidFill>
                        <a:effectLst/>
                        <a:latin typeface="+mn-ea"/>
                        <a:ea typeface="+mn-ea"/>
                      </a:endParaRPr>
                    </a:p>
                  </a:txBody>
                  <a:tcPr marL="2425" marR="2425" marT="2425" marB="0"/>
                </a:tc>
                <a:extLst>
                  <a:ext uri="{0D108BD9-81ED-4DB2-BD59-A6C34878D82A}">
                    <a16:rowId xmlns:a16="http://schemas.microsoft.com/office/drawing/2014/main" xmlns="" val="374257476"/>
                  </a:ext>
                </a:extLst>
              </a:tr>
              <a:tr h="182709">
                <a:tc>
                  <a:txBody>
                    <a:bodyPr/>
                    <a:lstStyle/>
                    <a:p>
                      <a:pPr algn="ctr" fontAlgn="t"/>
                      <a:r>
                        <a:rPr lang="en-US" altLang="zh-CN" sz="1200" u="none" strike="noStrike" dirty="0">
                          <a:solidFill>
                            <a:schemeClr val="tx1"/>
                          </a:solidFill>
                          <a:effectLst/>
                        </a:rPr>
                        <a:t>10</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a:solidFill>
                            <a:schemeClr val="tx1"/>
                          </a:solidFill>
                          <a:effectLst/>
                        </a:rPr>
                        <a:t>黄樟油</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zh-CN" altLang="en-US" sz="1200" u="none" strike="noStrike">
                          <a:solidFill>
                            <a:schemeClr val="tx1"/>
                          </a:solidFill>
                          <a:effectLst/>
                        </a:rPr>
                        <a:t>黄樟油</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8006-80-2</a:t>
                      </a:r>
                      <a:endParaRPr lang="zh-CN" altLang="en-US" sz="1200" b="0" i="0" u="none" strike="noStrike">
                        <a:solidFill>
                          <a:schemeClr val="tx1"/>
                        </a:solidFill>
                        <a:effectLst/>
                        <a:latin typeface="+mn-ea"/>
                        <a:ea typeface="+mn-ea"/>
                      </a:endParaRPr>
                    </a:p>
                  </a:txBody>
                  <a:tcPr marL="2425" marR="2425" marT="2425" marB="0"/>
                </a:tc>
                <a:extLst>
                  <a:ext uri="{0D108BD9-81ED-4DB2-BD59-A6C34878D82A}">
                    <a16:rowId xmlns:a16="http://schemas.microsoft.com/office/drawing/2014/main" xmlns="" val="3647046435"/>
                  </a:ext>
                </a:extLst>
              </a:tr>
              <a:tr h="182709">
                <a:tc>
                  <a:txBody>
                    <a:bodyPr/>
                    <a:lstStyle/>
                    <a:p>
                      <a:pPr algn="ctr" fontAlgn="t"/>
                      <a:r>
                        <a:rPr lang="en-US" altLang="zh-CN" sz="1200" u="none" strike="noStrike" dirty="0">
                          <a:solidFill>
                            <a:schemeClr val="tx1"/>
                          </a:solidFill>
                          <a:effectLst/>
                        </a:rPr>
                        <a:t>11</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1-</a:t>
                      </a:r>
                      <a:r>
                        <a:rPr lang="zh-CN" altLang="en-US" sz="1200" u="none" strike="noStrike">
                          <a:solidFill>
                            <a:schemeClr val="tx1"/>
                          </a:solidFill>
                          <a:effectLst/>
                        </a:rPr>
                        <a:t>苯基</a:t>
                      </a:r>
                      <a:r>
                        <a:rPr lang="en-US" altLang="zh-CN" sz="1200" u="none" strike="noStrike" dirty="0">
                          <a:solidFill>
                            <a:schemeClr val="tx1"/>
                          </a:solidFill>
                          <a:effectLst/>
                        </a:rPr>
                        <a:t>-2-</a:t>
                      </a:r>
                      <a:r>
                        <a:rPr lang="zh-CN" altLang="en-US" sz="1200" u="none" strike="noStrike">
                          <a:solidFill>
                            <a:schemeClr val="tx1"/>
                          </a:solidFill>
                          <a:effectLst/>
                        </a:rPr>
                        <a:t>丙酮</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1-</a:t>
                      </a:r>
                      <a:r>
                        <a:rPr lang="zh-CN" altLang="en-US" sz="1200" u="none" strike="noStrike" dirty="0">
                          <a:solidFill>
                            <a:schemeClr val="tx1"/>
                          </a:solidFill>
                          <a:effectLst/>
                        </a:rPr>
                        <a:t>苯基</a:t>
                      </a:r>
                      <a:r>
                        <a:rPr lang="en-US" altLang="zh-CN" sz="1200" u="none" strike="noStrike" dirty="0">
                          <a:solidFill>
                            <a:schemeClr val="tx1"/>
                          </a:solidFill>
                          <a:effectLst/>
                        </a:rPr>
                        <a:t>-2-</a:t>
                      </a:r>
                      <a:r>
                        <a:rPr lang="zh-CN" altLang="en-US" sz="1200" u="none" strike="noStrike" dirty="0">
                          <a:solidFill>
                            <a:schemeClr val="tx1"/>
                          </a:solidFill>
                          <a:effectLst/>
                        </a:rPr>
                        <a:t>丙酮</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103-79-7</a:t>
                      </a:r>
                      <a:endParaRPr lang="zh-CN" altLang="en-US" sz="1200" b="0" i="0" u="none" strike="noStrike">
                        <a:solidFill>
                          <a:schemeClr val="tx1"/>
                        </a:solidFill>
                        <a:effectLst/>
                        <a:latin typeface="+mn-ea"/>
                        <a:ea typeface="+mn-ea"/>
                      </a:endParaRPr>
                    </a:p>
                  </a:txBody>
                  <a:tcPr marL="2425" marR="2425" marT="2425" marB="0"/>
                </a:tc>
                <a:extLst>
                  <a:ext uri="{0D108BD9-81ED-4DB2-BD59-A6C34878D82A}">
                    <a16:rowId xmlns:a16="http://schemas.microsoft.com/office/drawing/2014/main" xmlns="" val="269805920"/>
                  </a:ext>
                </a:extLst>
              </a:tr>
              <a:tr h="274111">
                <a:tc>
                  <a:txBody>
                    <a:bodyPr/>
                    <a:lstStyle/>
                    <a:p>
                      <a:pPr algn="ctr" fontAlgn="t"/>
                      <a:r>
                        <a:rPr lang="en-US" altLang="zh-CN" sz="1200" u="none" strike="noStrike" dirty="0">
                          <a:solidFill>
                            <a:schemeClr val="tx1"/>
                          </a:solidFill>
                          <a:effectLst/>
                        </a:rPr>
                        <a:t>12</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3,4-</a:t>
                      </a:r>
                      <a:r>
                        <a:rPr lang="zh-CN" altLang="en-US" sz="1200" u="none" strike="noStrike">
                          <a:solidFill>
                            <a:schemeClr val="tx1"/>
                          </a:solidFill>
                          <a:effectLst/>
                        </a:rPr>
                        <a:t>亚甲基二氧苯基</a:t>
                      </a:r>
                      <a:r>
                        <a:rPr lang="en-US" altLang="zh-CN" sz="1200" u="none" strike="noStrike" dirty="0">
                          <a:solidFill>
                            <a:schemeClr val="tx1"/>
                          </a:solidFill>
                          <a:effectLst/>
                        </a:rPr>
                        <a:t>-2-</a:t>
                      </a:r>
                      <a:r>
                        <a:rPr lang="zh-CN" altLang="en-US" sz="1200" u="none" strike="noStrike">
                          <a:solidFill>
                            <a:schemeClr val="tx1"/>
                          </a:solidFill>
                          <a:effectLst/>
                        </a:rPr>
                        <a:t>丙酮</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3,4-</a:t>
                      </a:r>
                      <a:r>
                        <a:rPr lang="zh-CN" altLang="en-US" sz="1200" u="none" strike="noStrike" dirty="0">
                          <a:solidFill>
                            <a:schemeClr val="tx1"/>
                          </a:solidFill>
                          <a:effectLst/>
                        </a:rPr>
                        <a:t>亚甲基二氧苯基</a:t>
                      </a:r>
                      <a:r>
                        <a:rPr lang="en-US" altLang="zh-CN" sz="1200" u="none" strike="noStrike" dirty="0">
                          <a:solidFill>
                            <a:schemeClr val="tx1"/>
                          </a:solidFill>
                          <a:effectLst/>
                        </a:rPr>
                        <a:t>-2-</a:t>
                      </a:r>
                      <a:r>
                        <a:rPr lang="zh-CN" altLang="en-US" sz="1200" u="none" strike="noStrike" dirty="0">
                          <a:solidFill>
                            <a:schemeClr val="tx1"/>
                          </a:solidFill>
                          <a:effectLst/>
                        </a:rPr>
                        <a:t>丙酮</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4676-39-5</a:t>
                      </a:r>
                      <a:endParaRPr lang="zh-CN" altLang="en-US" sz="1200" b="0" i="0" u="none" strike="noStrike">
                        <a:solidFill>
                          <a:schemeClr val="tx1"/>
                        </a:solidFill>
                        <a:effectLst/>
                        <a:latin typeface="+mn-ea"/>
                        <a:ea typeface="+mn-ea"/>
                      </a:endParaRPr>
                    </a:p>
                  </a:txBody>
                  <a:tcPr marL="2425" marR="2425" marT="2425" marB="0"/>
                </a:tc>
                <a:extLst>
                  <a:ext uri="{0D108BD9-81ED-4DB2-BD59-A6C34878D82A}">
                    <a16:rowId xmlns:a16="http://schemas.microsoft.com/office/drawing/2014/main" xmlns="" val="1080881316"/>
                  </a:ext>
                </a:extLst>
              </a:tr>
              <a:tr h="274111">
                <a:tc>
                  <a:txBody>
                    <a:bodyPr/>
                    <a:lstStyle/>
                    <a:p>
                      <a:pPr algn="ctr" fontAlgn="t"/>
                      <a:r>
                        <a:rPr lang="en-US" altLang="zh-CN" sz="1200" u="none" strike="noStrike" dirty="0">
                          <a:solidFill>
                            <a:schemeClr val="tx1"/>
                          </a:solidFill>
                          <a:effectLst/>
                        </a:rPr>
                        <a:t>13</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en-US" sz="1200" u="none" strike="noStrike" dirty="0">
                          <a:solidFill>
                            <a:schemeClr val="tx1"/>
                          </a:solidFill>
                          <a:effectLst/>
                        </a:rPr>
                        <a:t>N-</a:t>
                      </a:r>
                      <a:r>
                        <a:rPr lang="zh-CN" altLang="en-US" sz="1200" u="none" strike="noStrike">
                          <a:solidFill>
                            <a:schemeClr val="tx1"/>
                          </a:solidFill>
                          <a:effectLst/>
                        </a:rPr>
                        <a:t>苯乙基</a:t>
                      </a:r>
                      <a:r>
                        <a:rPr lang="en-US" altLang="zh-CN" sz="1200" u="none" strike="noStrike" dirty="0">
                          <a:solidFill>
                            <a:schemeClr val="tx1"/>
                          </a:solidFill>
                          <a:effectLst/>
                        </a:rPr>
                        <a:t>-4-</a:t>
                      </a:r>
                      <a:r>
                        <a:rPr lang="zh-CN" altLang="en-US" sz="1200" u="none" strike="noStrike">
                          <a:solidFill>
                            <a:schemeClr val="tx1"/>
                          </a:solidFill>
                          <a:effectLst/>
                        </a:rPr>
                        <a:t>哌啶酮</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sz="1200" u="none" strike="noStrike" dirty="0">
                          <a:solidFill>
                            <a:schemeClr val="tx1"/>
                          </a:solidFill>
                          <a:effectLst/>
                        </a:rPr>
                        <a:t>NPP</a:t>
                      </a:r>
                      <a:endParaRPr lang="en-US"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39742-60-4</a:t>
                      </a:r>
                      <a:endParaRPr lang="zh-CN" altLang="en-US" sz="1200" b="0" i="0" u="none" strike="noStrike">
                        <a:solidFill>
                          <a:schemeClr val="tx1"/>
                        </a:solidFill>
                        <a:effectLst/>
                        <a:latin typeface="+mn-ea"/>
                        <a:ea typeface="+mn-ea"/>
                      </a:endParaRPr>
                    </a:p>
                  </a:txBody>
                  <a:tcPr marL="2425" marR="2425" marT="2425" marB="0"/>
                </a:tc>
                <a:extLst>
                  <a:ext uri="{0D108BD9-81ED-4DB2-BD59-A6C34878D82A}">
                    <a16:rowId xmlns:a16="http://schemas.microsoft.com/office/drawing/2014/main" xmlns="" val="686059218"/>
                  </a:ext>
                </a:extLst>
              </a:tr>
              <a:tr h="274111">
                <a:tc>
                  <a:txBody>
                    <a:bodyPr/>
                    <a:lstStyle/>
                    <a:p>
                      <a:pPr algn="ctr" fontAlgn="t"/>
                      <a:r>
                        <a:rPr lang="en-US" altLang="zh-CN" sz="1200" u="none" strike="noStrike" dirty="0">
                          <a:solidFill>
                            <a:schemeClr val="tx1"/>
                          </a:solidFill>
                          <a:effectLst/>
                        </a:rPr>
                        <a:t>14</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4- </a:t>
                      </a:r>
                      <a:r>
                        <a:rPr lang="zh-CN" altLang="en-US" sz="1200" u="none" strike="noStrike">
                          <a:solidFill>
                            <a:schemeClr val="tx1"/>
                          </a:solidFill>
                          <a:effectLst/>
                        </a:rPr>
                        <a:t>苯胺基</a:t>
                      </a:r>
                      <a:r>
                        <a:rPr lang="en-US" altLang="zh-CN" sz="1200" u="none" strike="noStrike" dirty="0">
                          <a:solidFill>
                            <a:schemeClr val="tx1"/>
                          </a:solidFill>
                          <a:effectLst/>
                        </a:rPr>
                        <a:t>-</a:t>
                      </a:r>
                      <a:r>
                        <a:rPr lang="en-US" sz="1200" u="none" strike="noStrike" dirty="0">
                          <a:solidFill>
                            <a:schemeClr val="tx1"/>
                          </a:solidFill>
                          <a:effectLst/>
                        </a:rPr>
                        <a:t>N-</a:t>
                      </a:r>
                      <a:r>
                        <a:rPr lang="zh-CN" altLang="en-US" sz="1200" u="none" strike="noStrike">
                          <a:solidFill>
                            <a:schemeClr val="tx1"/>
                          </a:solidFill>
                          <a:effectLst/>
                        </a:rPr>
                        <a:t>苯乙基哌啶</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sz="1200" u="none" strike="noStrike" dirty="0">
                          <a:solidFill>
                            <a:schemeClr val="tx1"/>
                          </a:solidFill>
                          <a:effectLst/>
                        </a:rPr>
                        <a:t>4-ANPP</a:t>
                      </a:r>
                      <a:endParaRPr lang="en-US"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21409-26-7</a:t>
                      </a:r>
                      <a:endParaRPr lang="zh-CN" altLang="en-US" sz="1200" b="0" i="0" u="none" strike="noStrike" dirty="0">
                        <a:solidFill>
                          <a:schemeClr val="tx1"/>
                        </a:solidFill>
                        <a:effectLst/>
                        <a:latin typeface="+mn-ea"/>
                        <a:ea typeface="+mn-ea"/>
                      </a:endParaRPr>
                    </a:p>
                  </a:txBody>
                  <a:tcPr marL="2425" marR="2425" marT="2425" marB="0"/>
                </a:tc>
                <a:extLst>
                  <a:ext uri="{0D108BD9-81ED-4DB2-BD59-A6C34878D82A}">
                    <a16:rowId xmlns:a16="http://schemas.microsoft.com/office/drawing/2014/main" xmlns="" val="1638294261"/>
                  </a:ext>
                </a:extLst>
              </a:tr>
              <a:tr h="410564">
                <a:tc>
                  <a:txBody>
                    <a:bodyPr/>
                    <a:lstStyle/>
                    <a:p>
                      <a:pPr algn="ctr" fontAlgn="t"/>
                      <a:r>
                        <a:rPr lang="en-US" altLang="zh-CN" sz="1200" u="none" strike="noStrike" dirty="0">
                          <a:solidFill>
                            <a:schemeClr val="tx1"/>
                          </a:solidFill>
                          <a:effectLst/>
                        </a:rPr>
                        <a:t>15</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pt-BR" sz="1200" u="none" strike="noStrike" dirty="0">
                          <a:solidFill>
                            <a:schemeClr val="tx1"/>
                          </a:solidFill>
                          <a:effectLst/>
                        </a:rPr>
                        <a:t>N-甲基-1-苯基-1-氯- 2-丙胺</a:t>
                      </a:r>
                      <a:endParaRPr lang="pt-BR"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N- </a:t>
                      </a:r>
                      <a:r>
                        <a:rPr lang="zh-CN" altLang="en-US" sz="1200" u="none" strike="noStrike" dirty="0">
                          <a:solidFill>
                            <a:schemeClr val="tx1"/>
                          </a:solidFill>
                          <a:effectLst/>
                        </a:rPr>
                        <a:t>甲基</a:t>
                      </a:r>
                      <a:r>
                        <a:rPr lang="en-US" altLang="zh-CN" sz="1200" u="none" strike="noStrike" dirty="0">
                          <a:solidFill>
                            <a:schemeClr val="tx1"/>
                          </a:solidFill>
                          <a:effectLst/>
                        </a:rPr>
                        <a:t>-1- </a:t>
                      </a:r>
                      <a:r>
                        <a:rPr lang="zh-CN" altLang="en-US" sz="1200" u="none" strike="noStrike" dirty="0">
                          <a:solidFill>
                            <a:schemeClr val="tx1"/>
                          </a:solidFill>
                          <a:effectLst/>
                        </a:rPr>
                        <a:t>苯基</a:t>
                      </a:r>
                      <a:r>
                        <a:rPr lang="en-US" altLang="zh-CN" sz="1200" u="none" strike="noStrike" dirty="0">
                          <a:solidFill>
                            <a:schemeClr val="tx1"/>
                          </a:solidFill>
                          <a:effectLst/>
                        </a:rPr>
                        <a:t>-1- </a:t>
                      </a:r>
                      <a:r>
                        <a:rPr lang="zh-CN" altLang="en-US" sz="1200" u="none" strike="noStrike" dirty="0">
                          <a:solidFill>
                            <a:schemeClr val="tx1"/>
                          </a:solidFill>
                          <a:effectLst/>
                        </a:rPr>
                        <a:t>氯</a:t>
                      </a:r>
                      <a:r>
                        <a:rPr lang="en-US" altLang="zh-CN" sz="1200" u="none" strike="noStrike" dirty="0">
                          <a:solidFill>
                            <a:schemeClr val="tx1"/>
                          </a:solidFill>
                          <a:effectLst/>
                        </a:rPr>
                        <a:t>-2- </a:t>
                      </a:r>
                      <a:r>
                        <a:rPr lang="zh-CN" altLang="en-US" sz="1200" u="none" strike="noStrike" dirty="0">
                          <a:solidFill>
                            <a:schemeClr val="tx1"/>
                          </a:solidFill>
                          <a:effectLst/>
                        </a:rPr>
                        <a:t>丙胺；氯代麻黄碱、氯麻黄碱</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25394-33-6</a:t>
                      </a:r>
                      <a:endParaRPr lang="zh-CN" altLang="en-US" sz="1200" b="0" i="0" u="none" strike="noStrike" dirty="0">
                        <a:solidFill>
                          <a:schemeClr val="tx1"/>
                        </a:solidFill>
                        <a:effectLst/>
                        <a:latin typeface="+mn-ea"/>
                        <a:ea typeface="+mn-ea"/>
                      </a:endParaRPr>
                    </a:p>
                  </a:txBody>
                  <a:tcPr marL="2425" marR="2425" marT="2425" marB="0"/>
                </a:tc>
                <a:extLst>
                  <a:ext uri="{0D108BD9-81ED-4DB2-BD59-A6C34878D82A}">
                    <a16:rowId xmlns:a16="http://schemas.microsoft.com/office/drawing/2014/main" xmlns="" val="990671612"/>
                  </a:ext>
                </a:extLst>
              </a:tr>
              <a:tr h="410564">
                <a:tc>
                  <a:txBody>
                    <a:bodyPr/>
                    <a:lstStyle/>
                    <a:p>
                      <a:pPr algn="ctr" fontAlgn="t"/>
                      <a:r>
                        <a:rPr lang="en-US" altLang="zh-CN" sz="1200" u="none" strike="noStrike" dirty="0">
                          <a:solidFill>
                            <a:schemeClr val="tx1"/>
                          </a:solidFill>
                          <a:effectLst/>
                        </a:rPr>
                        <a:t>16</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a:solidFill>
                            <a:schemeClr val="tx1"/>
                          </a:solidFill>
                          <a:effectLst/>
                        </a:rPr>
                        <a:t>羟亚胺</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1-</a:t>
                      </a:r>
                      <a:r>
                        <a:rPr lang="zh-CN" altLang="en-US" sz="1200" u="none" strike="noStrike" dirty="0">
                          <a:solidFill>
                            <a:schemeClr val="tx1"/>
                          </a:solidFill>
                          <a:effectLst/>
                        </a:rPr>
                        <a:t>羟基环戊基</a:t>
                      </a:r>
                      <a:r>
                        <a:rPr lang="en-US" altLang="zh-CN" sz="1200" u="none" strike="noStrike" dirty="0">
                          <a:solidFill>
                            <a:schemeClr val="tx1"/>
                          </a:solidFill>
                          <a:effectLst/>
                        </a:rPr>
                        <a:t>-2-</a:t>
                      </a:r>
                      <a:r>
                        <a:rPr lang="zh-CN" altLang="en-US" sz="1200" u="none" strike="noStrike" dirty="0">
                          <a:solidFill>
                            <a:schemeClr val="tx1"/>
                          </a:solidFill>
                          <a:effectLst/>
                        </a:rPr>
                        <a:t>氯苯基</a:t>
                      </a:r>
                      <a:r>
                        <a:rPr lang="en-US" altLang="zh-CN" sz="1200" u="none" strike="noStrike" dirty="0">
                          <a:solidFill>
                            <a:schemeClr val="tx1"/>
                          </a:solidFill>
                          <a:effectLst/>
                        </a:rPr>
                        <a:t>-</a:t>
                      </a:r>
                      <a:r>
                        <a:rPr lang="en-US" sz="1200" u="none" strike="noStrike" dirty="0">
                          <a:solidFill>
                            <a:schemeClr val="tx1"/>
                          </a:solidFill>
                          <a:effectLst/>
                        </a:rPr>
                        <a:t>N-</a:t>
                      </a:r>
                      <a:r>
                        <a:rPr lang="zh-CN" altLang="en-US" sz="1200" u="none" strike="noStrike" dirty="0">
                          <a:solidFill>
                            <a:schemeClr val="tx1"/>
                          </a:solidFill>
                          <a:effectLst/>
                        </a:rPr>
                        <a:t>甲基亚胺基酮</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90717-16-1</a:t>
                      </a:r>
                      <a:endParaRPr lang="zh-CN" altLang="en-US" sz="1200" b="0" i="0" u="none" strike="noStrike" dirty="0">
                        <a:solidFill>
                          <a:schemeClr val="tx1"/>
                        </a:solidFill>
                        <a:effectLst/>
                        <a:latin typeface="+mn-ea"/>
                        <a:ea typeface="+mn-ea"/>
                      </a:endParaRPr>
                    </a:p>
                  </a:txBody>
                  <a:tcPr marL="2425" marR="2425" marT="2425" marB="0"/>
                </a:tc>
                <a:extLst>
                  <a:ext uri="{0D108BD9-81ED-4DB2-BD59-A6C34878D82A}">
                    <a16:rowId xmlns:a16="http://schemas.microsoft.com/office/drawing/2014/main" xmlns="" val="88878017"/>
                  </a:ext>
                </a:extLst>
              </a:tr>
              <a:tr h="274111">
                <a:tc>
                  <a:txBody>
                    <a:bodyPr/>
                    <a:lstStyle/>
                    <a:p>
                      <a:pPr algn="ctr" fontAlgn="t"/>
                      <a:r>
                        <a:rPr lang="en-US" altLang="zh-CN" sz="1200" u="none" strike="noStrike" dirty="0">
                          <a:solidFill>
                            <a:schemeClr val="tx1"/>
                          </a:solidFill>
                          <a:effectLst/>
                        </a:rPr>
                        <a:t>17</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1-</a:t>
                      </a:r>
                      <a:r>
                        <a:rPr lang="zh-CN" altLang="en-US" sz="1200" u="none" strike="noStrike">
                          <a:solidFill>
                            <a:schemeClr val="tx1"/>
                          </a:solidFill>
                          <a:effectLst/>
                        </a:rPr>
                        <a:t>苯基</a:t>
                      </a:r>
                      <a:r>
                        <a:rPr lang="en-US" altLang="zh-CN" sz="1200" u="none" strike="noStrike" dirty="0">
                          <a:solidFill>
                            <a:schemeClr val="tx1"/>
                          </a:solidFill>
                          <a:effectLst/>
                        </a:rPr>
                        <a:t>-2-</a:t>
                      </a:r>
                      <a:r>
                        <a:rPr lang="zh-CN" altLang="en-US" sz="1200" u="none" strike="noStrike">
                          <a:solidFill>
                            <a:schemeClr val="tx1"/>
                          </a:solidFill>
                          <a:effectLst/>
                        </a:rPr>
                        <a:t>溴</a:t>
                      </a:r>
                      <a:r>
                        <a:rPr lang="en-US" altLang="zh-CN" sz="1200" u="none" strike="noStrike" dirty="0">
                          <a:solidFill>
                            <a:schemeClr val="tx1"/>
                          </a:solidFill>
                          <a:effectLst/>
                        </a:rPr>
                        <a:t>-1-</a:t>
                      </a:r>
                      <a:r>
                        <a:rPr lang="zh-CN" altLang="en-US" sz="1200" u="none" strike="noStrike">
                          <a:solidFill>
                            <a:schemeClr val="tx1"/>
                          </a:solidFill>
                          <a:effectLst/>
                        </a:rPr>
                        <a:t>丙酮</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1-</a:t>
                      </a:r>
                      <a:r>
                        <a:rPr lang="zh-CN" altLang="en-US" sz="1200" u="none" strike="noStrike">
                          <a:solidFill>
                            <a:schemeClr val="tx1"/>
                          </a:solidFill>
                          <a:effectLst/>
                        </a:rPr>
                        <a:t>溴</a:t>
                      </a:r>
                      <a:r>
                        <a:rPr lang="en-US" altLang="zh-CN" sz="1200" u="none" strike="noStrike" dirty="0">
                          <a:solidFill>
                            <a:schemeClr val="tx1"/>
                          </a:solidFill>
                          <a:effectLst/>
                        </a:rPr>
                        <a:t>-1-</a:t>
                      </a:r>
                      <a:r>
                        <a:rPr lang="zh-CN" altLang="en-US" sz="1200" u="none" strike="noStrike">
                          <a:solidFill>
                            <a:schemeClr val="tx1"/>
                          </a:solidFill>
                          <a:effectLst/>
                        </a:rPr>
                        <a:t>苯基</a:t>
                      </a:r>
                      <a:r>
                        <a:rPr lang="en-US" altLang="zh-CN" sz="1200" u="none" strike="noStrike" dirty="0">
                          <a:solidFill>
                            <a:schemeClr val="tx1"/>
                          </a:solidFill>
                          <a:effectLst/>
                        </a:rPr>
                        <a:t>-2-</a:t>
                      </a:r>
                      <a:r>
                        <a:rPr lang="zh-CN" altLang="en-US" sz="1200" u="none" strike="noStrike">
                          <a:solidFill>
                            <a:schemeClr val="tx1"/>
                          </a:solidFill>
                          <a:effectLst/>
                        </a:rPr>
                        <a:t>丙酮</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23022-83-5</a:t>
                      </a:r>
                      <a:endParaRPr lang="zh-CN" altLang="en-US" sz="1200" b="0" i="0" u="none" strike="noStrike" dirty="0">
                        <a:solidFill>
                          <a:schemeClr val="tx1"/>
                        </a:solidFill>
                        <a:effectLst/>
                        <a:latin typeface="+mn-ea"/>
                        <a:ea typeface="+mn-ea"/>
                      </a:endParaRPr>
                    </a:p>
                  </a:txBody>
                  <a:tcPr marL="2425" marR="2425" marT="2425" marB="0"/>
                </a:tc>
                <a:extLst>
                  <a:ext uri="{0D108BD9-81ED-4DB2-BD59-A6C34878D82A}">
                    <a16:rowId xmlns:a16="http://schemas.microsoft.com/office/drawing/2014/main" xmlns="" val="56923044"/>
                  </a:ext>
                </a:extLst>
              </a:tr>
              <a:tr h="182709">
                <a:tc>
                  <a:txBody>
                    <a:bodyPr/>
                    <a:lstStyle/>
                    <a:p>
                      <a:pPr algn="ctr" fontAlgn="t"/>
                      <a:r>
                        <a:rPr lang="en-US" altLang="zh-CN" sz="1200" u="none" strike="noStrike" dirty="0">
                          <a:solidFill>
                            <a:schemeClr val="tx1"/>
                          </a:solidFill>
                          <a:effectLst/>
                        </a:rPr>
                        <a:t>18</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3-</a:t>
                      </a:r>
                      <a:r>
                        <a:rPr lang="zh-CN" altLang="en-US" sz="1200" u="none" strike="noStrike">
                          <a:solidFill>
                            <a:schemeClr val="tx1"/>
                          </a:solidFill>
                          <a:effectLst/>
                        </a:rPr>
                        <a:t>氧</a:t>
                      </a:r>
                      <a:r>
                        <a:rPr lang="en-US" altLang="zh-CN" sz="1200" u="none" strike="noStrike" dirty="0">
                          <a:solidFill>
                            <a:schemeClr val="tx1"/>
                          </a:solidFill>
                          <a:effectLst/>
                        </a:rPr>
                        <a:t>-2-</a:t>
                      </a:r>
                      <a:r>
                        <a:rPr lang="zh-CN" altLang="en-US" sz="1200" u="none" strike="noStrike">
                          <a:solidFill>
                            <a:schemeClr val="tx1"/>
                          </a:solidFill>
                          <a:effectLst/>
                        </a:rPr>
                        <a:t>苯基丁腈</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3-</a:t>
                      </a:r>
                      <a:r>
                        <a:rPr lang="zh-CN" altLang="en-US" sz="1200" u="none" strike="noStrike">
                          <a:solidFill>
                            <a:schemeClr val="tx1"/>
                          </a:solidFill>
                          <a:effectLst/>
                        </a:rPr>
                        <a:t>氧</a:t>
                      </a:r>
                      <a:r>
                        <a:rPr lang="en-US" altLang="zh-CN" sz="1200" u="none" strike="noStrike" dirty="0">
                          <a:solidFill>
                            <a:schemeClr val="tx1"/>
                          </a:solidFill>
                          <a:effectLst/>
                        </a:rPr>
                        <a:t>-2-</a:t>
                      </a:r>
                      <a:r>
                        <a:rPr lang="zh-CN" altLang="en-US" sz="1200" u="none" strike="noStrike">
                          <a:solidFill>
                            <a:schemeClr val="tx1"/>
                          </a:solidFill>
                          <a:effectLst/>
                        </a:rPr>
                        <a:t>苯基丁腈</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5558-29-2</a:t>
                      </a:r>
                      <a:endParaRPr lang="zh-CN" altLang="en-US" sz="1200" b="0" i="0" u="none" strike="noStrike" dirty="0">
                        <a:solidFill>
                          <a:schemeClr val="tx1"/>
                        </a:solidFill>
                        <a:effectLst/>
                        <a:latin typeface="+mn-ea"/>
                        <a:ea typeface="+mn-ea"/>
                      </a:endParaRPr>
                    </a:p>
                  </a:txBody>
                  <a:tcPr marL="2425" marR="2425" marT="2425" marB="0"/>
                </a:tc>
                <a:extLst>
                  <a:ext uri="{0D108BD9-81ED-4DB2-BD59-A6C34878D82A}">
                    <a16:rowId xmlns:a16="http://schemas.microsoft.com/office/drawing/2014/main" xmlns="" val="3159442544"/>
                  </a:ext>
                </a:extLst>
              </a:tr>
              <a:tr h="182709">
                <a:tc>
                  <a:txBody>
                    <a:bodyPr/>
                    <a:lstStyle/>
                    <a:p>
                      <a:pPr algn="ctr" fontAlgn="t"/>
                      <a:r>
                        <a:rPr lang="en-US" altLang="zh-CN" sz="1200" u="none" strike="noStrike" dirty="0">
                          <a:solidFill>
                            <a:schemeClr val="tx1"/>
                          </a:solidFill>
                          <a:effectLst/>
                        </a:rPr>
                        <a:t>19</a:t>
                      </a:r>
                      <a:endParaRPr lang="en-US" altLang="zh-CN"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dirty="0">
                          <a:solidFill>
                            <a:schemeClr val="tx1"/>
                          </a:solidFill>
                          <a:effectLst/>
                        </a:rPr>
                        <a:t>邻氯苯基环戊酮</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2-</a:t>
                      </a:r>
                      <a:r>
                        <a:rPr lang="zh-CN" altLang="en-US" sz="1200" u="none" strike="noStrike">
                          <a:solidFill>
                            <a:schemeClr val="tx1"/>
                          </a:solidFill>
                          <a:effectLst/>
                        </a:rPr>
                        <a:t>氯苯基环戊酮</a:t>
                      </a:r>
                      <a:endParaRPr lang="zh-CN" altLang="en-US" sz="1200" b="0" i="0" u="none" strike="noStrike">
                        <a:solidFill>
                          <a:schemeClr val="tx1"/>
                        </a:solidFill>
                        <a:effectLst/>
                        <a:latin typeface="+mn-ea"/>
                        <a:ea typeface="+mn-ea"/>
                      </a:endParaRPr>
                    </a:p>
                  </a:txBody>
                  <a:tcPr marL="2425" marR="2425" marT="2425" marB="0"/>
                </a:tc>
                <a:tc>
                  <a:txBody>
                    <a:bodyPr/>
                    <a:lstStyle/>
                    <a:p>
                      <a:pPr algn="ctr" fontAlgn="t"/>
                      <a:r>
                        <a:rPr lang="en-US" altLang="zh-CN" sz="1200" u="none" strike="noStrike" dirty="0">
                          <a:solidFill>
                            <a:schemeClr val="tx1"/>
                          </a:solidFill>
                          <a:effectLst/>
                        </a:rPr>
                        <a:t>6740-85-8</a:t>
                      </a:r>
                      <a:endParaRPr lang="zh-CN" altLang="en-US" sz="1200" b="0" i="0" u="none" strike="noStrike" dirty="0">
                        <a:solidFill>
                          <a:schemeClr val="tx1"/>
                        </a:solidFill>
                        <a:effectLst/>
                        <a:latin typeface="+mn-ea"/>
                        <a:ea typeface="+mn-ea"/>
                      </a:endParaRPr>
                    </a:p>
                  </a:txBody>
                  <a:tcPr marL="2425" marR="2425" marT="2425" marB="0"/>
                </a:tc>
                <a:extLst>
                  <a:ext uri="{0D108BD9-81ED-4DB2-BD59-A6C34878D82A}">
                    <a16:rowId xmlns:a16="http://schemas.microsoft.com/office/drawing/2014/main" xmlns="" val="4230658044"/>
                  </a:ext>
                </a:extLst>
              </a:tr>
            </a:tbl>
          </a:graphicData>
        </a:graphic>
      </p:graphicFrame>
    </p:spTree>
    <p:extLst>
      <p:ext uri="{BB962C8B-B14F-4D97-AF65-F5344CB8AC3E}">
        <p14:creationId xmlns:p14="http://schemas.microsoft.com/office/powerpoint/2010/main" xmlns="" val="1263204160"/>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74ADEC-14B9-DE42-B76C-CEF9530E8DF4}"/>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E8A0A320-8607-B5F8-CA07-10698D53D5B6}"/>
              </a:ext>
            </a:extLst>
          </p:cNvPr>
          <p:cNvSpPr txBox="1"/>
          <p:nvPr/>
        </p:nvSpPr>
        <p:spPr bwMode="auto">
          <a:xfrm>
            <a:off x="2753623" y="311150"/>
            <a:ext cx="2773156"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一、定义和分类</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22" name="AutoShape 6">
            <a:extLst>
              <a:ext uri="{FF2B5EF4-FFF2-40B4-BE49-F238E27FC236}">
                <a16:creationId xmlns:a16="http://schemas.microsoft.com/office/drawing/2014/main" xmlns="" id="{37F75880-7F46-F5EC-A3F6-C6EF6857A443}"/>
              </a:ext>
            </a:extLst>
          </p:cNvPr>
          <p:cNvSpPr/>
          <p:nvPr/>
        </p:nvSpPr>
        <p:spPr>
          <a:xfrm>
            <a:off x="728980" y="1153160"/>
            <a:ext cx="10515600" cy="1325563"/>
          </a:xfrm>
          <a:prstGeom prst="rect">
            <a:avLst/>
          </a:prstGeom>
          <a:noFill/>
          <a:ln/>
        </p:spPr>
      </p:sp>
      <p:sp>
        <p:nvSpPr>
          <p:cNvPr id="28" name="TextBox 12">
            <a:extLst>
              <a:ext uri="{FF2B5EF4-FFF2-40B4-BE49-F238E27FC236}">
                <a16:creationId xmlns:a16="http://schemas.microsoft.com/office/drawing/2014/main" xmlns="" id="{354F0C8C-6E23-287B-F2C0-804092F403B1}"/>
              </a:ext>
            </a:extLst>
          </p:cNvPr>
          <p:cNvSpPr txBox="1"/>
          <p:nvPr/>
        </p:nvSpPr>
        <p:spPr>
          <a:xfrm>
            <a:off x="6384614" y="4510313"/>
            <a:ext cx="4264216" cy="1146772"/>
          </a:xfrm>
          <a:prstGeom prst="rect">
            <a:avLst/>
          </a:prstGeom>
          <a:ln/>
        </p:spPr>
        <p:txBody>
          <a:bodyPr vert="horz" wrap="square" lIns="123825" tIns="123825" rIns="57150" bIns="123825" rtlCol="0" anchor="t" anchorCtr="0">
            <a:normAutofit/>
          </a:bodyPr>
          <a:lstStyle/>
          <a:p>
            <a:pPr>
              <a:lnSpc>
                <a:spcPct val="170000"/>
              </a:lnSpc>
            </a:pPr>
            <a:endParaRPr lang="en-US" dirty="0">
              <a:solidFill>
                <a:srgbClr val="C8C8C8">
                  <a:lumMod val="50000"/>
                  <a:alpha val="100000"/>
                </a:srgbClr>
              </a:solidFill>
              <a:latin typeface="Microsoft Yahei"/>
              <a:ea typeface="Microsoft Yahei"/>
            </a:endParaRPr>
          </a:p>
        </p:txBody>
      </p:sp>
      <p:sp>
        <p:nvSpPr>
          <p:cNvPr id="32" name="TextBox 16">
            <a:extLst>
              <a:ext uri="{FF2B5EF4-FFF2-40B4-BE49-F238E27FC236}">
                <a16:creationId xmlns:a16="http://schemas.microsoft.com/office/drawing/2014/main" xmlns="" id="{3B878BC7-DFB7-A97A-2864-6138E0BCAC78}"/>
              </a:ext>
            </a:extLst>
          </p:cNvPr>
          <p:cNvSpPr txBox="1"/>
          <p:nvPr/>
        </p:nvSpPr>
        <p:spPr>
          <a:xfrm>
            <a:off x="6368515" y="2085114"/>
            <a:ext cx="4264216" cy="1146772"/>
          </a:xfrm>
          <a:prstGeom prst="rect">
            <a:avLst/>
          </a:prstGeom>
          <a:ln/>
        </p:spPr>
        <p:txBody>
          <a:bodyPr vert="horz" wrap="square" lIns="123825" tIns="123825" rIns="57150" bIns="123825" rtlCol="0" anchor="t" anchorCtr="0">
            <a:normAutofit/>
          </a:bodyPr>
          <a:lstStyle/>
          <a:p>
            <a:pPr>
              <a:lnSpc>
                <a:spcPct val="150000"/>
              </a:lnSpc>
            </a:pPr>
            <a:endParaRPr lang="en-US" sz="1200" b="1" dirty="0">
              <a:solidFill>
                <a:srgbClr val="C8C8C8">
                  <a:lumMod val="50000"/>
                  <a:alpha val="100000"/>
                </a:srgbClr>
              </a:solidFill>
              <a:latin typeface="Microsoft Yahei"/>
              <a:ea typeface="Microsoft Yahei"/>
            </a:endParaRPr>
          </a:p>
        </p:txBody>
      </p:sp>
      <p:sp>
        <p:nvSpPr>
          <p:cNvPr id="34" name="TextBox 18">
            <a:extLst>
              <a:ext uri="{FF2B5EF4-FFF2-40B4-BE49-F238E27FC236}">
                <a16:creationId xmlns:a16="http://schemas.microsoft.com/office/drawing/2014/main" xmlns="" id="{B79D8369-CC96-C027-0911-4FCBFC12A15B}"/>
              </a:ext>
            </a:extLst>
          </p:cNvPr>
          <p:cNvSpPr txBox="1"/>
          <p:nvPr/>
        </p:nvSpPr>
        <p:spPr>
          <a:xfrm>
            <a:off x="1046514" y="4481785"/>
            <a:ext cx="4264216" cy="1146772"/>
          </a:xfrm>
          <a:prstGeom prst="rect">
            <a:avLst/>
          </a:prstGeom>
          <a:ln/>
        </p:spPr>
        <p:txBody>
          <a:bodyPr vert="horz" wrap="square" lIns="123825" tIns="123825" rIns="57150" bIns="123825" rtlCol="0" anchor="t" anchorCtr="0">
            <a:normAutofit/>
          </a:bodyPr>
          <a:lstStyle/>
          <a:p>
            <a:pPr>
              <a:lnSpc>
                <a:spcPct val="150000"/>
              </a:lnSpc>
            </a:pPr>
            <a:endParaRPr lang="en-US" b="1" dirty="0">
              <a:solidFill>
                <a:srgbClr val="C8C8C8">
                  <a:lumMod val="50000"/>
                  <a:alpha val="100000"/>
                </a:srgbClr>
              </a:solidFill>
              <a:latin typeface="Microsoft Yahei"/>
              <a:ea typeface="Microsoft Yahei"/>
            </a:endParaRPr>
          </a:p>
        </p:txBody>
      </p:sp>
      <p:sp>
        <p:nvSpPr>
          <p:cNvPr id="35" name="文本框 34">
            <a:extLst>
              <a:ext uri="{FF2B5EF4-FFF2-40B4-BE49-F238E27FC236}">
                <a16:creationId xmlns:a16="http://schemas.microsoft.com/office/drawing/2014/main" xmlns="" id="{F0FA7281-99EA-7001-35E9-05CE8F761F39}"/>
              </a:ext>
            </a:extLst>
          </p:cNvPr>
          <p:cNvSpPr txBox="1"/>
          <p:nvPr/>
        </p:nvSpPr>
        <p:spPr>
          <a:xfrm>
            <a:off x="381000" y="966775"/>
            <a:ext cx="9288463" cy="460375"/>
          </a:xfrm>
          <a:prstGeom prst="rect">
            <a:avLst/>
          </a:prstGeom>
          <a:noFill/>
        </p:spPr>
        <p:txBody>
          <a:bodyPr>
            <a:spAutoFit/>
          </a:bodyPr>
          <a:lstStyle/>
          <a:p>
            <a:pPr eaLnBrk="1" hangingPunct="1">
              <a:defRPr/>
            </a:pPr>
            <a:r>
              <a:rPr lang="zh-CN" altLang="en-US" sz="2400" b="1" dirty="0">
                <a:latin typeface="+mn-ea"/>
                <a:ea typeface="+mn-ea"/>
              </a:rPr>
              <a:t>（二）易制毒化学品</a:t>
            </a:r>
          </a:p>
        </p:txBody>
      </p:sp>
      <p:graphicFrame>
        <p:nvGraphicFramePr>
          <p:cNvPr id="4" name="表格 3">
            <a:extLst>
              <a:ext uri="{FF2B5EF4-FFF2-40B4-BE49-F238E27FC236}">
                <a16:creationId xmlns:a16="http://schemas.microsoft.com/office/drawing/2014/main" xmlns="" id="{83B55E3D-8744-5677-3E06-D4485394DAC9}"/>
              </a:ext>
            </a:extLst>
          </p:cNvPr>
          <p:cNvGraphicFramePr>
            <a:graphicFrameLocks noGrp="1"/>
          </p:cNvGraphicFramePr>
          <p:nvPr>
            <p:extLst>
              <p:ext uri="{D42A27DB-BD31-4B8C-83A1-F6EECF244321}">
                <p14:modId xmlns:p14="http://schemas.microsoft.com/office/powerpoint/2010/main" xmlns="" val="523605809"/>
              </p:ext>
            </p:extLst>
          </p:nvPr>
        </p:nvGraphicFramePr>
        <p:xfrm>
          <a:off x="1046514" y="1427150"/>
          <a:ext cx="10416506" cy="5423239"/>
        </p:xfrm>
        <a:graphic>
          <a:graphicData uri="http://schemas.openxmlformats.org/drawingml/2006/table">
            <a:tbl>
              <a:tblPr>
                <a:tableStyleId>{5940675A-B579-460E-94D1-54222C63F5DA}</a:tableStyleId>
              </a:tblPr>
              <a:tblGrid>
                <a:gridCol w="1032859">
                  <a:extLst>
                    <a:ext uri="{9D8B030D-6E8A-4147-A177-3AD203B41FA5}">
                      <a16:colId xmlns:a16="http://schemas.microsoft.com/office/drawing/2014/main" xmlns="" val="980045381"/>
                    </a:ext>
                  </a:extLst>
                </a:gridCol>
                <a:gridCol w="3208458">
                  <a:extLst>
                    <a:ext uri="{9D8B030D-6E8A-4147-A177-3AD203B41FA5}">
                      <a16:colId xmlns:a16="http://schemas.microsoft.com/office/drawing/2014/main" xmlns="" val="3501069075"/>
                    </a:ext>
                  </a:extLst>
                </a:gridCol>
                <a:gridCol w="3604024">
                  <a:extLst>
                    <a:ext uri="{9D8B030D-6E8A-4147-A177-3AD203B41FA5}">
                      <a16:colId xmlns:a16="http://schemas.microsoft.com/office/drawing/2014/main" xmlns="" val="3212050244"/>
                    </a:ext>
                  </a:extLst>
                </a:gridCol>
                <a:gridCol w="2571165">
                  <a:extLst>
                    <a:ext uri="{9D8B030D-6E8A-4147-A177-3AD203B41FA5}">
                      <a16:colId xmlns:a16="http://schemas.microsoft.com/office/drawing/2014/main" xmlns="" val="3332389196"/>
                    </a:ext>
                  </a:extLst>
                </a:gridCol>
              </a:tblGrid>
              <a:tr h="172487">
                <a:tc gridSpan="4">
                  <a:txBody>
                    <a:bodyPr/>
                    <a:lstStyle/>
                    <a:p>
                      <a:pPr algn="ctr" fontAlgn="t"/>
                      <a:r>
                        <a:rPr lang="zh-CN" altLang="en-US" sz="1200" u="none" strike="noStrike" dirty="0">
                          <a:effectLst/>
                        </a:rPr>
                        <a:t>第二类易制毒化学品</a:t>
                      </a:r>
                      <a:endParaRPr lang="zh-CN" altLang="en-US" sz="1200" b="0" i="0" u="none" strike="noStrike" dirty="0">
                        <a:solidFill>
                          <a:srgbClr val="000000"/>
                        </a:solidFill>
                        <a:effectLst/>
                        <a:latin typeface="+mn-ea"/>
                        <a:ea typeface="+mn-ea"/>
                      </a:endParaRPr>
                    </a:p>
                  </a:txBody>
                  <a:tcPr marL="1895" marR="1895" marT="189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360578758"/>
                  </a:ext>
                </a:extLst>
              </a:tr>
              <a:tr h="172487">
                <a:tc>
                  <a:txBody>
                    <a:bodyPr/>
                    <a:lstStyle/>
                    <a:p>
                      <a:pPr algn="ctr" fontAlgn="t"/>
                      <a:r>
                        <a:rPr lang="zh-CN" altLang="en-US" sz="1200" u="none" strike="noStrike" dirty="0">
                          <a:solidFill>
                            <a:schemeClr val="tx1"/>
                          </a:solidFill>
                          <a:effectLst/>
                        </a:rPr>
                        <a:t>序号</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dirty="0">
                          <a:solidFill>
                            <a:schemeClr val="tx1"/>
                          </a:solidFill>
                          <a:effectLst/>
                        </a:rPr>
                        <a:t>化学品通用名称</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zh-CN" altLang="en-US" sz="1200" u="none" strike="noStrike" dirty="0">
                          <a:solidFill>
                            <a:schemeClr val="tx1"/>
                          </a:solidFill>
                          <a:effectLst/>
                        </a:rPr>
                        <a:t>商品名称</a:t>
                      </a:r>
                      <a:endParaRPr lang="zh-CN" altLang="en-US" sz="1200" b="0" i="0" u="none" strike="noStrike" dirty="0">
                        <a:solidFill>
                          <a:schemeClr val="tx1"/>
                        </a:solidFill>
                        <a:effectLst/>
                        <a:latin typeface="+mn-ea"/>
                        <a:ea typeface="+mn-ea"/>
                      </a:endParaRPr>
                    </a:p>
                  </a:txBody>
                  <a:tcPr marL="2425" marR="2425" marT="2425" marB="0"/>
                </a:tc>
                <a:tc>
                  <a:txBody>
                    <a:bodyPr/>
                    <a:lstStyle/>
                    <a:p>
                      <a:pPr algn="ctr" fontAlgn="t"/>
                      <a:r>
                        <a:rPr lang="en-US" sz="1200" u="none" strike="noStrike" dirty="0">
                          <a:solidFill>
                            <a:schemeClr val="tx1"/>
                          </a:solidFill>
                          <a:effectLst/>
                        </a:rPr>
                        <a:t>CAS </a:t>
                      </a:r>
                      <a:r>
                        <a:rPr lang="zh-CN" altLang="en-US" sz="1200" u="none" strike="noStrike" dirty="0">
                          <a:solidFill>
                            <a:schemeClr val="tx1"/>
                          </a:solidFill>
                          <a:effectLst/>
                        </a:rPr>
                        <a:t>号</a:t>
                      </a:r>
                      <a:endParaRPr lang="zh-CN" altLang="en-US" sz="1200" b="0" i="0" u="none" strike="noStrike" dirty="0">
                        <a:solidFill>
                          <a:schemeClr val="tx1"/>
                        </a:solidFill>
                        <a:effectLst/>
                        <a:latin typeface="+mn-ea"/>
                        <a:ea typeface="+mn-ea"/>
                      </a:endParaRPr>
                    </a:p>
                  </a:txBody>
                  <a:tcPr marL="2425" marR="2425" marT="2425" marB="0"/>
                </a:tc>
                <a:extLst>
                  <a:ext uri="{0D108BD9-81ED-4DB2-BD59-A6C34878D82A}">
                    <a16:rowId xmlns:a16="http://schemas.microsoft.com/office/drawing/2014/main" xmlns="" val="1304580367"/>
                  </a:ext>
                </a:extLst>
              </a:tr>
              <a:tr h="172487">
                <a:tc>
                  <a:txBody>
                    <a:bodyPr/>
                    <a:lstStyle/>
                    <a:p>
                      <a:pPr algn="ctr" fontAlgn="t"/>
                      <a:r>
                        <a:rPr lang="en-US" altLang="zh-CN" sz="1200" u="none" strike="noStrike" dirty="0">
                          <a:effectLst/>
                        </a:rPr>
                        <a:t>1</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苯乙酸</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苯乙酸</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103-82-2</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226718710"/>
                  </a:ext>
                </a:extLst>
              </a:tr>
              <a:tr h="172487">
                <a:tc>
                  <a:txBody>
                    <a:bodyPr/>
                    <a:lstStyle/>
                    <a:p>
                      <a:pPr algn="ctr" fontAlgn="t"/>
                      <a:r>
                        <a:rPr lang="en-US" altLang="zh-CN" sz="1200" u="none" strike="noStrike" dirty="0">
                          <a:effectLst/>
                        </a:rPr>
                        <a:t>2</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dirty="0">
                          <a:effectLst/>
                        </a:rPr>
                        <a:t>苯乙酸钠</a:t>
                      </a:r>
                      <a:endParaRPr lang="zh-CN" altLang="en-US"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苯乙酸钠</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114-70-5</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2645211290"/>
                  </a:ext>
                </a:extLst>
              </a:tr>
              <a:tr h="172487">
                <a:tc>
                  <a:txBody>
                    <a:bodyPr/>
                    <a:lstStyle/>
                    <a:p>
                      <a:pPr algn="ctr" fontAlgn="t"/>
                      <a:r>
                        <a:rPr lang="en-US" altLang="zh-CN" sz="1200" u="none" strike="noStrike" dirty="0">
                          <a:effectLst/>
                        </a:rPr>
                        <a:t>3</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dirty="0">
                          <a:effectLst/>
                        </a:rPr>
                        <a:t>苯乙酸钾</a:t>
                      </a:r>
                      <a:endParaRPr lang="zh-CN" altLang="en-US"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苯乙酸钾</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13005-36-2</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3844035272"/>
                  </a:ext>
                </a:extLst>
              </a:tr>
              <a:tr h="172487">
                <a:tc>
                  <a:txBody>
                    <a:bodyPr/>
                    <a:lstStyle/>
                    <a:p>
                      <a:pPr algn="ctr" fontAlgn="t"/>
                      <a:r>
                        <a:rPr lang="en-US" altLang="zh-CN" sz="1200" u="none" strike="noStrike" dirty="0">
                          <a:effectLst/>
                        </a:rPr>
                        <a:t>4</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400" b="1" u="none" strike="noStrike" dirty="0">
                          <a:solidFill>
                            <a:srgbClr val="FF0000"/>
                          </a:solidFill>
                          <a:effectLst/>
                        </a:rPr>
                        <a:t>醋酸酐</a:t>
                      </a:r>
                      <a:endParaRPr lang="zh-CN" altLang="en-US" sz="1400" b="1" i="0" u="none" strike="noStrike" dirty="0">
                        <a:solidFill>
                          <a:srgbClr val="FF0000"/>
                        </a:solidFill>
                        <a:effectLst/>
                        <a:latin typeface="+mn-ea"/>
                        <a:ea typeface="+mn-ea"/>
                      </a:endParaRPr>
                    </a:p>
                  </a:txBody>
                  <a:tcPr marL="1895" marR="1895" marT="1895" marB="0" anchor="ctr"/>
                </a:tc>
                <a:tc>
                  <a:txBody>
                    <a:bodyPr/>
                    <a:lstStyle/>
                    <a:p>
                      <a:pPr algn="ctr" fontAlgn="t"/>
                      <a:r>
                        <a:rPr lang="zh-CN" altLang="en-US" sz="1400" b="1" u="none" strike="noStrike" dirty="0">
                          <a:solidFill>
                            <a:srgbClr val="FF0000"/>
                          </a:solidFill>
                          <a:effectLst/>
                        </a:rPr>
                        <a:t>醋酸酐</a:t>
                      </a:r>
                      <a:endParaRPr lang="zh-CN" altLang="en-US" sz="1400" b="1" i="0" u="none" strike="noStrike" dirty="0">
                        <a:solidFill>
                          <a:srgbClr val="FF0000"/>
                        </a:solidFill>
                        <a:effectLst/>
                        <a:latin typeface="+mn-ea"/>
                        <a:ea typeface="+mn-ea"/>
                      </a:endParaRPr>
                    </a:p>
                  </a:txBody>
                  <a:tcPr marL="1895" marR="1895" marT="1895" marB="0" anchor="ctr"/>
                </a:tc>
                <a:tc>
                  <a:txBody>
                    <a:bodyPr/>
                    <a:lstStyle/>
                    <a:p>
                      <a:pPr algn="ctr" fontAlgn="t"/>
                      <a:r>
                        <a:rPr lang="en-US" altLang="zh-CN" sz="1200" u="none" strike="noStrike" dirty="0">
                          <a:effectLst/>
                        </a:rPr>
                        <a:t>108-24-7</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2161848874"/>
                  </a:ext>
                </a:extLst>
              </a:tr>
              <a:tr h="172487">
                <a:tc>
                  <a:txBody>
                    <a:bodyPr/>
                    <a:lstStyle/>
                    <a:p>
                      <a:pPr algn="ctr" fontAlgn="t"/>
                      <a:r>
                        <a:rPr lang="en-US" altLang="zh-CN" sz="1200" u="none" strike="noStrike" dirty="0">
                          <a:effectLst/>
                        </a:rPr>
                        <a:t>5</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400" b="1" u="none" strike="noStrike" dirty="0">
                          <a:solidFill>
                            <a:srgbClr val="FF0000"/>
                          </a:solidFill>
                          <a:effectLst/>
                        </a:rPr>
                        <a:t>三氯甲烷</a:t>
                      </a:r>
                      <a:endParaRPr lang="zh-CN" altLang="en-US" sz="1400" b="1" i="0" u="none" strike="noStrike" dirty="0">
                        <a:solidFill>
                          <a:srgbClr val="FF0000"/>
                        </a:solidFill>
                        <a:effectLst/>
                        <a:latin typeface="+mn-ea"/>
                        <a:ea typeface="+mn-ea"/>
                      </a:endParaRPr>
                    </a:p>
                  </a:txBody>
                  <a:tcPr marL="1895" marR="1895" marT="1895" marB="0" anchor="ctr"/>
                </a:tc>
                <a:tc>
                  <a:txBody>
                    <a:bodyPr/>
                    <a:lstStyle/>
                    <a:p>
                      <a:pPr algn="ctr" fontAlgn="t"/>
                      <a:r>
                        <a:rPr lang="zh-CN" altLang="en-US" sz="1400" b="1" u="none" strike="noStrike" dirty="0">
                          <a:solidFill>
                            <a:srgbClr val="FF0000"/>
                          </a:solidFill>
                          <a:effectLst/>
                        </a:rPr>
                        <a:t>三氯甲烷</a:t>
                      </a:r>
                      <a:endParaRPr lang="zh-CN" altLang="en-US" sz="1400" b="1" i="0" u="none" strike="noStrike" dirty="0">
                        <a:solidFill>
                          <a:srgbClr val="FF0000"/>
                        </a:solidFill>
                        <a:effectLst/>
                        <a:latin typeface="+mn-ea"/>
                        <a:ea typeface="+mn-ea"/>
                      </a:endParaRPr>
                    </a:p>
                  </a:txBody>
                  <a:tcPr marL="1895" marR="1895" marT="1895" marB="0" anchor="ctr"/>
                </a:tc>
                <a:tc>
                  <a:txBody>
                    <a:bodyPr/>
                    <a:lstStyle/>
                    <a:p>
                      <a:pPr algn="ctr" fontAlgn="t"/>
                      <a:r>
                        <a:rPr lang="en-US" altLang="zh-CN" sz="1200" u="none" strike="noStrike" dirty="0">
                          <a:effectLst/>
                        </a:rPr>
                        <a:t>67-66-3</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3083645650"/>
                  </a:ext>
                </a:extLst>
              </a:tr>
              <a:tr h="172487">
                <a:tc>
                  <a:txBody>
                    <a:bodyPr/>
                    <a:lstStyle/>
                    <a:p>
                      <a:pPr algn="ctr" fontAlgn="t"/>
                      <a:r>
                        <a:rPr lang="en-US" altLang="zh-CN" sz="1200" u="none" strike="noStrike" dirty="0">
                          <a:effectLst/>
                        </a:rPr>
                        <a:t>6</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dirty="0">
                          <a:effectLst/>
                        </a:rPr>
                        <a:t>乙醚</a:t>
                      </a:r>
                      <a:endParaRPr lang="zh-CN" altLang="en-US"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乙醚</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60-29-7</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1150939335"/>
                  </a:ext>
                </a:extLst>
              </a:tr>
              <a:tr h="172487">
                <a:tc>
                  <a:txBody>
                    <a:bodyPr/>
                    <a:lstStyle/>
                    <a:p>
                      <a:pPr algn="ctr" fontAlgn="t"/>
                      <a:r>
                        <a:rPr lang="en-US" altLang="zh-CN" sz="1200" u="none" strike="noStrike" dirty="0">
                          <a:effectLst/>
                        </a:rPr>
                        <a:t>7</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哌啶</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哌啶</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110-89-4</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2059704579"/>
                  </a:ext>
                </a:extLst>
              </a:tr>
              <a:tr h="172487">
                <a:tc>
                  <a:txBody>
                    <a:bodyPr/>
                    <a:lstStyle/>
                    <a:p>
                      <a:pPr algn="ctr" fontAlgn="t"/>
                      <a:r>
                        <a:rPr lang="en-US" altLang="zh-CN" sz="1200" u="none" strike="noStrike" dirty="0">
                          <a:effectLst/>
                        </a:rPr>
                        <a:t>8</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溴素</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溴</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7726-95-6</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1520070622"/>
                  </a:ext>
                </a:extLst>
              </a:tr>
              <a:tr h="194324">
                <a:tc>
                  <a:txBody>
                    <a:bodyPr/>
                    <a:lstStyle/>
                    <a:p>
                      <a:pPr algn="ctr" fontAlgn="t"/>
                      <a:r>
                        <a:rPr lang="en-US" altLang="zh-CN" sz="1200" u="none" strike="noStrike" dirty="0">
                          <a:effectLst/>
                        </a:rPr>
                        <a:t>9</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1-</a:t>
                      </a:r>
                      <a:r>
                        <a:rPr lang="zh-CN" altLang="en-US" sz="1200" u="none" strike="noStrike" dirty="0">
                          <a:effectLst/>
                        </a:rPr>
                        <a:t>苯基</a:t>
                      </a:r>
                      <a:r>
                        <a:rPr lang="en-US" altLang="zh-CN" sz="1200" u="none" strike="noStrike" dirty="0">
                          <a:effectLst/>
                        </a:rPr>
                        <a:t>-1-</a:t>
                      </a:r>
                      <a:r>
                        <a:rPr lang="zh-CN" altLang="en-US" sz="1200" u="none" strike="noStrike" dirty="0">
                          <a:effectLst/>
                        </a:rPr>
                        <a:t>丙酮</a:t>
                      </a:r>
                      <a:endParaRPr lang="zh-CN" altLang="en-US"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苯基乙基甲酮、丙酰苯、乙基苯基酮</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93-55-0</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2566896881"/>
                  </a:ext>
                </a:extLst>
              </a:tr>
              <a:tr h="304953">
                <a:tc>
                  <a:txBody>
                    <a:bodyPr/>
                    <a:lstStyle/>
                    <a:p>
                      <a:pPr algn="ctr" fontAlgn="ctr"/>
                      <a:r>
                        <a:rPr lang="en-US" altLang="zh-CN" sz="1200" u="none" strike="noStrike" dirty="0">
                          <a:effectLst/>
                        </a:rPr>
                        <a:t>10</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ctr"/>
                      <a:r>
                        <a:rPr lang="en-US" altLang="zh-CN" sz="1200" u="none" strike="noStrike" dirty="0">
                          <a:effectLst/>
                        </a:rPr>
                        <a:t>3-</a:t>
                      </a:r>
                      <a:r>
                        <a:rPr lang="zh-CN" altLang="en-US" sz="1200" u="none" strike="noStrike">
                          <a:effectLst/>
                        </a:rPr>
                        <a:t>氧</a:t>
                      </a:r>
                      <a:r>
                        <a:rPr lang="en-US" altLang="zh-CN" sz="1200" u="none" strike="noStrike" dirty="0">
                          <a:effectLst/>
                        </a:rPr>
                        <a:t>-2-</a:t>
                      </a:r>
                      <a:r>
                        <a:rPr lang="zh-CN" altLang="en-US" sz="1200" u="none" strike="noStrike">
                          <a:effectLst/>
                        </a:rPr>
                        <a:t>苯基丁酸甲酯</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α-</a:t>
                      </a:r>
                      <a:r>
                        <a:rPr lang="zh-CN" altLang="en-US" sz="1200" u="none" strike="noStrike" dirty="0">
                          <a:effectLst/>
                        </a:rPr>
                        <a:t>乙酰基苯乙酸甲酯、</a:t>
                      </a:r>
                      <a:r>
                        <a:rPr lang="en-US" altLang="zh-CN" sz="1200" u="none" strike="noStrike" dirty="0">
                          <a:effectLst/>
                        </a:rPr>
                        <a:t>α-</a:t>
                      </a:r>
                      <a:r>
                        <a:rPr lang="zh-CN" altLang="en-US" sz="1200" u="none" strike="noStrike" dirty="0">
                          <a:effectLst/>
                        </a:rPr>
                        <a:t>苯乙酰乙酸甲酯、</a:t>
                      </a:r>
                      <a:r>
                        <a:rPr lang="en-US" altLang="zh-CN" sz="1200" u="none" strike="noStrike" dirty="0">
                          <a:effectLst/>
                        </a:rPr>
                        <a:t>MAPA</a:t>
                      </a:r>
                      <a:endParaRPr lang="zh-CN" altLang="en-US" sz="1200" b="0" i="0" u="none" strike="noStrike" dirty="0">
                        <a:solidFill>
                          <a:srgbClr val="000000"/>
                        </a:solidFill>
                        <a:effectLst/>
                        <a:latin typeface="+mn-ea"/>
                        <a:ea typeface="+mn-ea"/>
                      </a:endParaRPr>
                    </a:p>
                  </a:txBody>
                  <a:tcPr marL="1895" marR="1895" marT="1895" marB="0" anchor="ctr"/>
                </a:tc>
                <a:tc>
                  <a:txBody>
                    <a:bodyPr/>
                    <a:lstStyle/>
                    <a:p>
                      <a:pPr algn="ctr" fontAlgn="ctr"/>
                      <a:r>
                        <a:rPr lang="en-US" altLang="zh-CN" sz="1200" u="none" strike="noStrike" dirty="0">
                          <a:effectLst/>
                        </a:rPr>
                        <a:t>16648-44-5</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3384223691"/>
                  </a:ext>
                </a:extLst>
              </a:tr>
              <a:tr h="288135">
                <a:tc>
                  <a:txBody>
                    <a:bodyPr/>
                    <a:lstStyle/>
                    <a:p>
                      <a:pPr algn="ctr" fontAlgn="ctr"/>
                      <a:r>
                        <a:rPr lang="en-US" altLang="zh-CN" sz="1200" u="none" strike="noStrike" dirty="0">
                          <a:effectLst/>
                        </a:rPr>
                        <a:t>11</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ctr"/>
                      <a:r>
                        <a:rPr lang="en-US" altLang="zh-CN" sz="1200" u="none" strike="noStrike" dirty="0">
                          <a:effectLst/>
                        </a:rPr>
                        <a:t>3-</a:t>
                      </a:r>
                      <a:r>
                        <a:rPr lang="zh-CN" altLang="en-US" sz="1200" u="none" strike="noStrike">
                          <a:effectLst/>
                        </a:rPr>
                        <a:t>氧</a:t>
                      </a:r>
                      <a:r>
                        <a:rPr lang="en-US" altLang="zh-CN" sz="1200" u="none" strike="noStrike" dirty="0">
                          <a:effectLst/>
                        </a:rPr>
                        <a:t>-2-</a:t>
                      </a:r>
                      <a:r>
                        <a:rPr lang="zh-CN" altLang="en-US" sz="1200" u="none" strike="noStrike">
                          <a:effectLst/>
                        </a:rPr>
                        <a:t>苯基丁酰胺</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α-</a:t>
                      </a:r>
                      <a:r>
                        <a:rPr lang="zh-CN" altLang="en-US" sz="1200" u="none" strike="noStrike" dirty="0">
                          <a:effectLst/>
                        </a:rPr>
                        <a:t>乙酰基苯乙酰胺、</a:t>
                      </a:r>
                      <a:r>
                        <a:rPr lang="en-US" altLang="zh-CN" sz="1200" u="none" strike="noStrike" dirty="0">
                          <a:effectLst/>
                        </a:rPr>
                        <a:t>α-</a:t>
                      </a:r>
                      <a:r>
                        <a:rPr lang="zh-CN" altLang="en-US" sz="1200" u="none" strike="noStrike" dirty="0">
                          <a:effectLst/>
                        </a:rPr>
                        <a:t>乙酰乙酰苯胺、</a:t>
                      </a:r>
                      <a:r>
                        <a:rPr lang="en-US" altLang="zh-CN" sz="1200" u="none" strike="noStrike" dirty="0">
                          <a:effectLst/>
                        </a:rPr>
                        <a:t>APAA</a:t>
                      </a:r>
                      <a:endParaRPr lang="zh-CN" altLang="en-US" sz="1200" b="0" i="0" u="none" strike="noStrike" dirty="0">
                        <a:solidFill>
                          <a:srgbClr val="000000"/>
                        </a:solidFill>
                        <a:effectLst/>
                        <a:latin typeface="+mn-ea"/>
                        <a:ea typeface="+mn-ea"/>
                      </a:endParaRPr>
                    </a:p>
                  </a:txBody>
                  <a:tcPr marL="1895" marR="1895" marT="1895" marB="0" anchor="ctr"/>
                </a:tc>
                <a:tc>
                  <a:txBody>
                    <a:bodyPr/>
                    <a:lstStyle/>
                    <a:p>
                      <a:pPr algn="ctr" fontAlgn="ctr"/>
                      <a:r>
                        <a:rPr lang="en-US" altLang="zh-CN" sz="1200" u="none" strike="noStrike" dirty="0">
                          <a:effectLst/>
                        </a:rPr>
                        <a:t>102-01-2</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2879123271"/>
                  </a:ext>
                </a:extLst>
              </a:tr>
              <a:tr h="304953">
                <a:tc>
                  <a:txBody>
                    <a:bodyPr/>
                    <a:lstStyle/>
                    <a:p>
                      <a:pPr algn="ctr" fontAlgn="ctr"/>
                      <a:r>
                        <a:rPr lang="en-US" altLang="zh-CN" sz="1200" u="none" strike="noStrike" dirty="0">
                          <a:effectLst/>
                        </a:rPr>
                        <a:t>12</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2- </a:t>
                      </a:r>
                      <a:r>
                        <a:rPr lang="zh-CN" altLang="en-US" sz="1200" u="none" strike="noStrike">
                          <a:effectLst/>
                        </a:rPr>
                        <a:t>甲基</a:t>
                      </a:r>
                      <a:r>
                        <a:rPr lang="en-US" altLang="zh-CN" sz="1200" u="none" strike="noStrike" dirty="0">
                          <a:effectLst/>
                        </a:rPr>
                        <a:t>-3-[3,4-( </a:t>
                      </a:r>
                      <a:r>
                        <a:rPr lang="zh-CN" altLang="en-US" sz="1200" u="none" strike="noStrike">
                          <a:effectLst/>
                        </a:rPr>
                        <a:t>亚甲二氧基</a:t>
                      </a:r>
                      <a:r>
                        <a:rPr lang="en-US" altLang="zh-CN" sz="1200" u="none" strike="noStrike" dirty="0">
                          <a:effectLst/>
                        </a:rPr>
                        <a:t>)</a:t>
                      </a:r>
                      <a:r>
                        <a:rPr lang="zh-CN" altLang="en-US" sz="1200" u="none" strike="noStrike">
                          <a:effectLst/>
                        </a:rPr>
                        <a:t>苯基</a:t>
                      </a:r>
                      <a:r>
                        <a:rPr lang="en-US" altLang="zh-CN" sz="1200" u="none" strike="noStrike" dirty="0">
                          <a:effectLst/>
                        </a:rPr>
                        <a:t>]</a:t>
                      </a:r>
                      <a:r>
                        <a:rPr lang="zh-CN" altLang="en-US" sz="1200" u="none" strike="noStrike">
                          <a:effectLst/>
                        </a:rPr>
                        <a:t>缩水甘油酸</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3,4-</a:t>
                      </a:r>
                      <a:r>
                        <a:rPr lang="zh-CN" altLang="en-US" sz="1200" u="none" strike="noStrike" dirty="0">
                          <a:effectLst/>
                        </a:rPr>
                        <a:t>亚甲基二氧苯基</a:t>
                      </a:r>
                      <a:r>
                        <a:rPr lang="en-US" altLang="zh-CN" sz="1200" u="none" strike="noStrike" dirty="0">
                          <a:effectLst/>
                        </a:rPr>
                        <a:t>-2-</a:t>
                      </a:r>
                      <a:r>
                        <a:rPr lang="zh-CN" altLang="en-US" sz="1200" u="none" strike="noStrike" dirty="0">
                          <a:effectLst/>
                        </a:rPr>
                        <a:t>丙酮缩水甘油酸</a:t>
                      </a:r>
                      <a:endParaRPr lang="zh-CN" altLang="en-US" sz="1200" b="0" i="0" u="none" strike="noStrike" dirty="0">
                        <a:solidFill>
                          <a:srgbClr val="000000"/>
                        </a:solidFill>
                        <a:effectLst/>
                        <a:latin typeface="+mn-ea"/>
                        <a:ea typeface="+mn-ea"/>
                      </a:endParaRPr>
                    </a:p>
                  </a:txBody>
                  <a:tcPr marL="1895" marR="1895" marT="1895" marB="0" anchor="ctr"/>
                </a:tc>
                <a:tc>
                  <a:txBody>
                    <a:bodyPr/>
                    <a:lstStyle/>
                    <a:p>
                      <a:pPr algn="ctr" fontAlgn="ctr"/>
                      <a:r>
                        <a:rPr lang="en-US" altLang="zh-CN" sz="1200" u="none" strike="noStrike" dirty="0">
                          <a:effectLst/>
                        </a:rPr>
                        <a:t>2167189-50-4</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859178930"/>
                  </a:ext>
                </a:extLst>
              </a:tr>
              <a:tr h="343204">
                <a:tc>
                  <a:txBody>
                    <a:bodyPr/>
                    <a:lstStyle/>
                    <a:p>
                      <a:pPr algn="ctr" fontAlgn="t"/>
                      <a:r>
                        <a:rPr lang="en-US" altLang="zh-CN" sz="1200" u="none" strike="noStrike" dirty="0">
                          <a:effectLst/>
                        </a:rPr>
                        <a:t>13</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2- </a:t>
                      </a:r>
                      <a:r>
                        <a:rPr lang="zh-CN" altLang="en-US" sz="1200" u="none" strike="noStrike">
                          <a:effectLst/>
                        </a:rPr>
                        <a:t>甲基</a:t>
                      </a:r>
                      <a:r>
                        <a:rPr lang="en-US" altLang="zh-CN" sz="1200" u="none" strike="noStrike" dirty="0">
                          <a:effectLst/>
                        </a:rPr>
                        <a:t>-3-[3,4-( </a:t>
                      </a:r>
                      <a:r>
                        <a:rPr lang="zh-CN" altLang="en-US" sz="1200" u="none" strike="noStrike">
                          <a:effectLst/>
                        </a:rPr>
                        <a:t>亚甲二氧基</a:t>
                      </a:r>
                      <a:r>
                        <a:rPr lang="en-US" altLang="zh-CN" sz="1200" u="none" strike="noStrike" dirty="0">
                          <a:effectLst/>
                        </a:rPr>
                        <a:t>) </a:t>
                      </a:r>
                      <a:r>
                        <a:rPr lang="zh-CN" altLang="en-US" sz="1200" u="none" strike="noStrike">
                          <a:effectLst/>
                        </a:rPr>
                        <a:t>苯基</a:t>
                      </a:r>
                      <a:r>
                        <a:rPr lang="en-US" altLang="zh-CN" sz="1200" u="none" strike="noStrike" dirty="0">
                          <a:effectLst/>
                        </a:rPr>
                        <a:t>] </a:t>
                      </a:r>
                      <a:r>
                        <a:rPr lang="zh-CN" altLang="en-US" sz="1200" u="none" strike="noStrike">
                          <a:effectLst/>
                        </a:rPr>
                        <a:t>缩水甘油酸甲酯</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3,4-</a:t>
                      </a:r>
                      <a:r>
                        <a:rPr lang="zh-CN" altLang="en-US" sz="1200" u="none" strike="noStrike">
                          <a:effectLst/>
                        </a:rPr>
                        <a:t>亚甲基二氧苯基</a:t>
                      </a:r>
                      <a:r>
                        <a:rPr lang="en-US" altLang="zh-CN" sz="1200" u="none" strike="noStrike" dirty="0">
                          <a:effectLst/>
                        </a:rPr>
                        <a:t>-2-</a:t>
                      </a:r>
                      <a:r>
                        <a:rPr lang="zh-CN" altLang="en-US" sz="1200" u="none" strike="noStrike">
                          <a:effectLst/>
                        </a:rPr>
                        <a:t>丙酮缩水甘油酯</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13605-48-6</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189617238"/>
                  </a:ext>
                </a:extLst>
              </a:tr>
              <a:tr h="172487">
                <a:tc>
                  <a:txBody>
                    <a:bodyPr/>
                    <a:lstStyle/>
                    <a:p>
                      <a:pPr algn="ctr" fontAlgn="t"/>
                      <a:r>
                        <a:rPr lang="en-US" altLang="zh-CN" sz="1200" u="none" strike="noStrike" dirty="0">
                          <a:effectLst/>
                        </a:rPr>
                        <a:t>14</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en-US" sz="1200" u="none" strike="noStrike" dirty="0">
                          <a:effectLst/>
                        </a:rPr>
                        <a:t>4-(N-</a:t>
                      </a:r>
                      <a:r>
                        <a:rPr lang="zh-CN" altLang="en-US" sz="1200" u="none" strike="noStrike">
                          <a:effectLst/>
                        </a:rPr>
                        <a:t>苯基氨基</a:t>
                      </a:r>
                      <a:r>
                        <a:rPr lang="en-US" altLang="zh-CN" sz="1200" u="none" strike="noStrike" dirty="0">
                          <a:effectLst/>
                        </a:rPr>
                        <a:t>)</a:t>
                      </a:r>
                      <a:r>
                        <a:rPr lang="zh-CN" altLang="en-US" sz="1200" u="none" strike="noStrike">
                          <a:effectLst/>
                        </a:rPr>
                        <a:t>哌啶</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4-</a:t>
                      </a:r>
                      <a:r>
                        <a:rPr lang="zh-CN" altLang="en-US" sz="1200" u="none" strike="noStrike" dirty="0">
                          <a:effectLst/>
                        </a:rPr>
                        <a:t>（</a:t>
                      </a:r>
                      <a:r>
                        <a:rPr lang="en-US" altLang="zh-CN" sz="1200" u="none" strike="noStrike" dirty="0">
                          <a:effectLst/>
                        </a:rPr>
                        <a:t>N-</a:t>
                      </a:r>
                      <a:r>
                        <a:rPr lang="zh-CN" altLang="en-US" sz="1200" u="none" strike="noStrike" dirty="0">
                          <a:effectLst/>
                        </a:rPr>
                        <a:t>苯基氨基）哌啶</a:t>
                      </a:r>
                      <a:endParaRPr lang="zh-CN" altLang="en-US" sz="1200" b="0" i="0" u="none" strike="noStrike" dirty="0">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23056-29-3</a:t>
                      </a:r>
                      <a:endParaRPr lang="zh-CN" altLang="en-US" sz="1200" b="0" i="0" u="none" strike="noStrike" dirty="0">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2875100269"/>
                  </a:ext>
                </a:extLst>
              </a:tr>
              <a:tr h="241228">
                <a:tc>
                  <a:txBody>
                    <a:bodyPr/>
                    <a:lstStyle/>
                    <a:p>
                      <a:pPr algn="ctr" fontAlgn="t"/>
                      <a:r>
                        <a:rPr lang="en-US" altLang="zh-CN" sz="1200" u="none" strike="noStrike" dirty="0">
                          <a:effectLst/>
                        </a:rPr>
                        <a:t>15</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1-</a:t>
                      </a:r>
                      <a:r>
                        <a:rPr lang="zh-CN" altLang="en-US" sz="1200" u="none" strike="noStrike">
                          <a:effectLst/>
                        </a:rPr>
                        <a:t>叔丁氧羰基</a:t>
                      </a:r>
                      <a:r>
                        <a:rPr lang="en-US" altLang="zh-CN" sz="1200" u="none" strike="noStrike" dirty="0">
                          <a:effectLst/>
                        </a:rPr>
                        <a:t>-4-(</a:t>
                      </a:r>
                      <a:r>
                        <a:rPr lang="en-US" sz="1200" u="none" strike="noStrike" dirty="0">
                          <a:effectLst/>
                        </a:rPr>
                        <a:t>N-</a:t>
                      </a:r>
                      <a:r>
                        <a:rPr lang="zh-CN" altLang="en-US" sz="1200" u="none" strike="noStrike">
                          <a:effectLst/>
                        </a:rPr>
                        <a:t>苯基氨基</a:t>
                      </a:r>
                      <a:r>
                        <a:rPr lang="en-US" altLang="zh-CN" sz="1200" u="none" strike="noStrike" dirty="0">
                          <a:effectLst/>
                        </a:rPr>
                        <a:t>)</a:t>
                      </a:r>
                      <a:r>
                        <a:rPr lang="zh-CN" altLang="en-US" sz="1200" u="none" strike="noStrike">
                          <a:effectLst/>
                        </a:rPr>
                        <a:t>哌啶</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1-</a:t>
                      </a:r>
                      <a:r>
                        <a:rPr lang="zh-CN" altLang="en-US" sz="1200" u="none" strike="noStrike">
                          <a:effectLst/>
                        </a:rPr>
                        <a:t>叔丁氧羰基</a:t>
                      </a:r>
                      <a:r>
                        <a:rPr lang="en-US" altLang="zh-CN" sz="1200" u="none" strike="noStrike" dirty="0">
                          <a:effectLst/>
                        </a:rPr>
                        <a:t>-4-</a:t>
                      </a:r>
                      <a:r>
                        <a:rPr lang="zh-CN" altLang="en-US" sz="1200" u="none" strike="noStrike">
                          <a:effectLst/>
                        </a:rPr>
                        <a:t>（</a:t>
                      </a:r>
                      <a:r>
                        <a:rPr lang="en-US" altLang="zh-CN" sz="1200" u="none" strike="noStrike" dirty="0">
                          <a:effectLst/>
                        </a:rPr>
                        <a:t>N-</a:t>
                      </a:r>
                      <a:r>
                        <a:rPr lang="zh-CN" altLang="en-US" sz="1200" u="none" strike="noStrike">
                          <a:effectLst/>
                        </a:rPr>
                        <a:t>苯基氨基）哌啶</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125541-22-2</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65396176"/>
                  </a:ext>
                </a:extLst>
              </a:tr>
              <a:tr h="194324">
                <a:tc>
                  <a:txBody>
                    <a:bodyPr/>
                    <a:lstStyle/>
                    <a:p>
                      <a:pPr algn="ctr" fontAlgn="t"/>
                      <a:r>
                        <a:rPr lang="en-US" altLang="zh-CN" sz="1200" u="none" strike="noStrike" dirty="0">
                          <a:effectLst/>
                        </a:rPr>
                        <a:t>16</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en-US" sz="1200" u="none" strike="noStrike" dirty="0">
                          <a:effectLst/>
                        </a:rPr>
                        <a:t>N- </a:t>
                      </a:r>
                      <a:r>
                        <a:rPr lang="zh-CN" altLang="en-US" sz="1200" u="none" strike="noStrike" dirty="0">
                          <a:effectLst/>
                        </a:rPr>
                        <a:t>苯基</a:t>
                      </a:r>
                      <a:r>
                        <a:rPr lang="en-US" altLang="zh-CN" sz="1200" u="none" strike="noStrike" dirty="0">
                          <a:effectLst/>
                        </a:rPr>
                        <a:t>-</a:t>
                      </a:r>
                      <a:r>
                        <a:rPr lang="en-US" sz="1200" u="none" strike="noStrike" dirty="0">
                          <a:effectLst/>
                        </a:rPr>
                        <a:t>N-(4- </a:t>
                      </a:r>
                      <a:r>
                        <a:rPr lang="zh-CN" altLang="en-US" sz="1200" u="none" strike="noStrike" dirty="0">
                          <a:effectLst/>
                        </a:rPr>
                        <a:t>哌啶基</a:t>
                      </a:r>
                      <a:r>
                        <a:rPr lang="en-US" altLang="zh-CN" sz="1200" u="none" strike="noStrike" dirty="0">
                          <a:effectLst/>
                        </a:rPr>
                        <a:t>)</a:t>
                      </a:r>
                      <a:r>
                        <a:rPr lang="zh-CN" altLang="en-US" sz="1200" u="none" strike="noStrike" dirty="0">
                          <a:effectLst/>
                        </a:rPr>
                        <a:t>丙酰胺</a:t>
                      </a:r>
                      <a:endParaRPr lang="zh-CN" altLang="en-US"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去苯乙基芬太尼</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1609-66-1</a:t>
                      </a:r>
                      <a:endParaRPr lang="zh-CN" altLang="en-US" sz="1200" b="0" i="0" u="none" strike="noStrike" dirty="0">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519328163"/>
                  </a:ext>
                </a:extLst>
              </a:tr>
              <a:tr h="172487">
                <a:tc>
                  <a:txBody>
                    <a:bodyPr/>
                    <a:lstStyle/>
                    <a:p>
                      <a:pPr algn="ctr" fontAlgn="t"/>
                      <a:r>
                        <a:rPr lang="en-US" altLang="zh-CN" sz="1200" u="none" strike="noStrike" dirty="0">
                          <a:effectLst/>
                        </a:rPr>
                        <a:t>17</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大麻二酚</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zh-CN" altLang="en-US" sz="1200" u="none" strike="noStrike">
                          <a:effectLst/>
                        </a:rPr>
                        <a:t>大麻二酚、</a:t>
                      </a:r>
                      <a:r>
                        <a:rPr lang="en-US" sz="1200" u="none" strike="noStrike" dirty="0">
                          <a:effectLst/>
                        </a:rPr>
                        <a:t>CBD</a:t>
                      </a:r>
                      <a:endParaRPr lang="en-US" sz="1200" b="0" i="0" u="none" strike="noStrike" dirty="0">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13956-29-1</a:t>
                      </a:r>
                      <a:endParaRPr lang="zh-CN" altLang="en-US" sz="1200" b="0" i="0" u="none" strike="noStrike">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89381799"/>
                  </a:ext>
                </a:extLst>
              </a:tr>
              <a:tr h="343204">
                <a:tc>
                  <a:txBody>
                    <a:bodyPr/>
                    <a:lstStyle/>
                    <a:p>
                      <a:pPr algn="ctr" fontAlgn="t"/>
                      <a:r>
                        <a:rPr lang="en-US" altLang="zh-CN" sz="1200" u="none" strike="noStrike" dirty="0">
                          <a:effectLst/>
                        </a:rPr>
                        <a:t>18</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2- </a:t>
                      </a:r>
                      <a:r>
                        <a:rPr lang="zh-CN" altLang="en-US" sz="1200" u="none" strike="noStrike">
                          <a:effectLst/>
                        </a:rPr>
                        <a:t>甲基</a:t>
                      </a:r>
                      <a:r>
                        <a:rPr lang="en-US" altLang="zh-CN" sz="1200" u="none" strike="noStrike" dirty="0">
                          <a:effectLst/>
                        </a:rPr>
                        <a:t>-3- </a:t>
                      </a:r>
                      <a:r>
                        <a:rPr lang="zh-CN" altLang="en-US" sz="1200" u="none" strike="noStrike">
                          <a:effectLst/>
                        </a:rPr>
                        <a:t>苯基缩水甘油酸及其酯类物质</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2-</a:t>
                      </a:r>
                      <a:r>
                        <a:rPr lang="zh-CN" altLang="en-US" sz="1200" u="none" strike="noStrike">
                          <a:effectLst/>
                        </a:rPr>
                        <a:t>甲基</a:t>
                      </a:r>
                      <a:r>
                        <a:rPr lang="en-US" altLang="zh-CN" sz="1200" u="none" strike="noStrike" dirty="0">
                          <a:effectLst/>
                        </a:rPr>
                        <a:t>-3-</a:t>
                      </a:r>
                      <a:r>
                        <a:rPr lang="zh-CN" altLang="en-US" sz="1200" u="none" strike="noStrike">
                          <a:effectLst/>
                        </a:rPr>
                        <a:t>苯基缩水甘油酸与各种醇反应生成的酯类物质</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25547-51-7</a:t>
                      </a:r>
                      <a:endParaRPr lang="zh-CN" altLang="en-US" sz="1200" b="0" i="0" u="none" strike="noStrike" dirty="0">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1740748428"/>
                  </a:ext>
                </a:extLst>
              </a:tr>
              <a:tr h="304953">
                <a:tc>
                  <a:txBody>
                    <a:bodyPr/>
                    <a:lstStyle/>
                    <a:p>
                      <a:pPr algn="ctr" fontAlgn="ctr"/>
                      <a:r>
                        <a:rPr lang="en-US" altLang="zh-CN" sz="1200" u="none" strike="noStrike" dirty="0">
                          <a:effectLst/>
                        </a:rPr>
                        <a:t>19</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3- </a:t>
                      </a:r>
                      <a:r>
                        <a:rPr lang="zh-CN" altLang="en-US" sz="1200" u="none" strike="noStrike">
                          <a:effectLst/>
                        </a:rPr>
                        <a:t>氧</a:t>
                      </a:r>
                      <a:r>
                        <a:rPr lang="en-US" altLang="zh-CN" sz="1200" u="none" strike="noStrike" dirty="0">
                          <a:effectLst/>
                        </a:rPr>
                        <a:t>-2- </a:t>
                      </a:r>
                      <a:r>
                        <a:rPr lang="zh-CN" altLang="en-US" sz="1200" u="none" strike="noStrike">
                          <a:effectLst/>
                        </a:rPr>
                        <a:t>苯基丁酸及其酯类物质</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3-</a:t>
                      </a:r>
                      <a:r>
                        <a:rPr lang="zh-CN" altLang="en-US" sz="1200" u="none" strike="noStrike">
                          <a:effectLst/>
                        </a:rPr>
                        <a:t>氧</a:t>
                      </a:r>
                      <a:r>
                        <a:rPr lang="en-US" altLang="zh-CN" sz="1200" u="none" strike="noStrike" dirty="0">
                          <a:effectLst/>
                        </a:rPr>
                        <a:t>-2-</a:t>
                      </a:r>
                      <a:r>
                        <a:rPr lang="zh-CN" altLang="en-US" sz="1200" u="none" strike="noStrike">
                          <a:effectLst/>
                        </a:rPr>
                        <a:t>苯基丁酸与各种醇反应生成的酯类物质</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ctr"/>
                      <a:r>
                        <a:rPr lang="en-US" altLang="zh-CN" sz="1200" u="none" strike="noStrike" dirty="0">
                          <a:effectLst/>
                        </a:rPr>
                        <a:t>4433-88-9</a:t>
                      </a:r>
                      <a:endParaRPr lang="zh-CN" altLang="en-US" sz="1200" b="0" i="0" u="none" strike="noStrike" dirty="0">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3371664364"/>
                  </a:ext>
                </a:extLst>
              </a:tr>
              <a:tr h="576269">
                <a:tc>
                  <a:txBody>
                    <a:bodyPr/>
                    <a:lstStyle/>
                    <a:p>
                      <a:pPr algn="ctr" fontAlgn="ctr"/>
                      <a:r>
                        <a:rPr lang="en-US" altLang="zh-CN" sz="1200" u="none" strike="noStrike" dirty="0">
                          <a:effectLst/>
                        </a:rPr>
                        <a:t>20</a:t>
                      </a:r>
                      <a:endParaRPr lang="en-US" altLang="zh-CN" sz="1200" b="0" i="0" u="none" strike="noStrike" dirty="0">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2- </a:t>
                      </a:r>
                      <a:r>
                        <a:rPr lang="zh-CN" altLang="en-US" sz="1200" u="none" strike="noStrike">
                          <a:effectLst/>
                        </a:rPr>
                        <a:t>甲基</a:t>
                      </a:r>
                      <a:r>
                        <a:rPr lang="en-US" altLang="zh-CN" sz="1200" u="none" strike="noStrike" dirty="0">
                          <a:effectLst/>
                        </a:rPr>
                        <a:t>-3-[3,4-( </a:t>
                      </a:r>
                      <a:r>
                        <a:rPr lang="zh-CN" altLang="en-US" sz="1200" u="none" strike="noStrike">
                          <a:effectLst/>
                        </a:rPr>
                        <a:t>亚甲二氧基</a:t>
                      </a:r>
                      <a:r>
                        <a:rPr lang="en-US" altLang="zh-CN" sz="1200" u="none" strike="noStrike" dirty="0">
                          <a:effectLst/>
                        </a:rPr>
                        <a:t>) </a:t>
                      </a:r>
                      <a:r>
                        <a:rPr lang="zh-CN" altLang="en-US" sz="1200" u="none" strike="noStrike">
                          <a:effectLst/>
                        </a:rPr>
                        <a:t>苯基</a:t>
                      </a:r>
                      <a:r>
                        <a:rPr lang="en-US" altLang="zh-CN" sz="1200" u="none" strike="noStrike" dirty="0">
                          <a:effectLst/>
                        </a:rPr>
                        <a:t>] </a:t>
                      </a:r>
                      <a:r>
                        <a:rPr lang="zh-CN" altLang="en-US" sz="1200" u="none" strike="noStrike">
                          <a:effectLst/>
                        </a:rPr>
                        <a:t>缩水甘油酸酯类物质</a:t>
                      </a:r>
                      <a:endParaRPr lang="zh-CN" altLang="en-US" sz="1200" b="0" i="0" u="none" strike="noStrike">
                        <a:solidFill>
                          <a:srgbClr val="000000"/>
                        </a:solidFill>
                        <a:effectLst/>
                        <a:latin typeface="+mn-ea"/>
                        <a:ea typeface="+mn-ea"/>
                      </a:endParaRPr>
                    </a:p>
                  </a:txBody>
                  <a:tcPr marL="1895" marR="1895" marT="1895" marB="0" anchor="ctr"/>
                </a:tc>
                <a:tc>
                  <a:txBody>
                    <a:bodyPr/>
                    <a:lstStyle/>
                    <a:p>
                      <a:pPr algn="ctr" fontAlgn="t"/>
                      <a:r>
                        <a:rPr lang="en-US" altLang="zh-CN" sz="1200" u="none" strike="noStrike" dirty="0">
                          <a:effectLst/>
                        </a:rPr>
                        <a:t>2-</a:t>
                      </a:r>
                      <a:r>
                        <a:rPr lang="zh-CN" altLang="en-US" sz="1200" u="none" strike="noStrike" dirty="0">
                          <a:effectLst/>
                        </a:rPr>
                        <a:t>甲基</a:t>
                      </a:r>
                      <a:r>
                        <a:rPr lang="en-US" altLang="zh-CN" sz="1200" u="none" strike="noStrike" dirty="0">
                          <a:effectLst/>
                        </a:rPr>
                        <a:t>-3-[3,4-(</a:t>
                      </a:r>
                      <a:r>
                        <a:rPr lang="zh-CN" altLang="en-US" sz="1200" u="none" strike="noStrike" dirty="0">
                          <a:effectLst/>
                        </a:rPr>
                        <a:t>亚甲二氧基</a:t>
                      </a:r>
                      <a:r>
                        <a:rPr lang="en-US" altLang="zh-CN" sz="1200" u="none" strike="noStrike" dirty="0">
                          <a:effectLst/>
                        </a:rPr>
                        <a:t>)</a:t>
                      </a:r>
                      <a:r>
                        <a:rPr lang="zh-CN" altLang="en-US" sz="1200" u="none" strike="noStrike" dirty="0">
                          <a:effectLst/>
                        </a:rPr>
                        <a:t>苯基</a:t>
                      </a:r>
                      <a:r>
                        <a:rPr lang="en-US" altLang="zh-CN" sz="1200" u="none" strike="noStrike" dirty="0">
                          <a:effectLst/>
                        </a:rPr>
                        <a:t>]</a:t>
                      </a:r>
                      <a:r>
                        <a:rPr lang="zh-CN" altLang="en-US" sz="1200" u="none" strike="noStrike" dirty="0">
                          <a:effectLst/>
                        </a:rPr>
                        <a:t>缩水甘油酸（第二类易制毒化学品）与各种醇反应生成的酯类物质</a:t>
                      </a:r>
                      <a:endParaRPr lang="zh-CN" altLang="en-US" sz="1200" b="0" i="0" u="none" strike="noStrike" dirty="0">
                        <a:solidFill>
                          <a:srgbClr val="000000"/>
                        </a:solidFill>
                        <a:effectLst/>
                        <a:latin typeface="+mn-ea"/>
                        <a:ea typeface="+mn-ea"/>
                      </a:endParaRPr>
                    </a:p>
                  </a:txBody>
                  <a:tcPr marL="1895" marR="1895" marT="1895" marB="0" anchor="ctr"/>
                </a:tc>
                <a:tc>
                  <a:txBody>
                    <a:bodyPr/>
                    <a:lstStyle/>
                    <a:p>
                      <a:pPr algn="ctr" fontAlgn="t"/>
                      <a:r>
                        <a:rPr lang="zh-CN" altLang="en-US" sz="1200" u="none" strike="noStrike" dirty="0">
                          <a:effectLst/>
                        </a:rPr>
                        <a:t>　</a:t>
                      </a:r>
                      <a:endParaRPr lang="zh-CN" altLang="en-US" sz="1200" b="0" i="0" u="none" strike="noStrike" dirty="0">
                        <a:solidFill>
                          <a:srgbClr val="000000"/>
                        </a:solidFill>
                        <a:effectLst/>
                        <a:latin typeface="+mn-ea"/>
                        <a:ea typeface="+mn-ea"/>
                      </a:endParaRPr>
                    </a:p>
                  </a:txBody>
                  <a:tcPr marL="1895" marR="1895" marT="1895" marB="0" anchor="ctr"/>
                </a:tc>
                <a:extLst>
                  <a:ext uri="{0D108BD9-81ED-4DB2-BD59-A6C34878D82A}">
                    <a16:rowId xmlns:a16="http://schemas.microsoft.com/office/drawing/2014/main" xmlns="" val="743060736"/>
                  </a:ext>
                </a:extLst>
              </a:tr>
            </a:tbl>
          </a:graphicData>
        </a:graphic>
      </p:graphicFrame>
    </p:spTree>
    <p:extLst>
      <p:ext uri="{BB962C8B-B14F-4D97-AF65-F5344CB8AC3E}">
        <p14:creationId xmlns:p14="http://schemas.microsoft.com/office/powerpoint/2010/main" xmlns="" val="3284107343"/>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235CCA3-FDD9-66B4-B0C6-218F1D418F4A}"/>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FE64F4A3-3B54-24CD-CCCC-EE5158AD0E89}"/>
              </a:ext>
            </a:extLst>
          </p:cNvPr>
          <p:cNvSpPr txBox="1"/>
          <p:nvPr/>
        </p:nvSpPr>
        <p:spPr bwMode="auto">
          <a:xfrm>
            <a:off x="2753623" y="311150"/>
            <a:ext cx="2773156"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一、定义和分类</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22" name="AutoShape 6">
            <a:extLst>
              <a:ext uri="{FF2B5EF4-FFF2-40B4-BE49-F238E27FC236}">
                <a16:creationId xmlns:a16="http://schemas.microsoft.com/office/drawing/2014/main" xmlns="" id="{EC043076-E6F5-3E5B-4E62-6C542F86B222}"/>
              </a:ext>
            </a:extLst>
          </p:cNvPr>
          <p:cNvSpPr/>
          <p:nvPr/>
        </p:nvSpPr>
        <p:spPr>
          <a:xfrm>
            <a:off x="728980" y="1153160"/>
            <a:ext cx="10515600" cy="1325563"/>
          </a:xfrm>
          <a:prstGeom prst="rect">
            <a:avLst/>
          </a:prstGeom>
          <a:noFill/>
          <a:ln/>
        </p:spPr>
      </p:sp>
      <p:sp>
        <p:nvSpPr>
          <p:cNvPr id="28" name="TextBox 12">
            <a:extLst>
              <a:ext uri="{FF2B5EF4-FFF2-40B4-BE49-F238E27FC236}">
                <a16:creationId xmlns:a16="http://schemas.microsoft.com/office/drawing/2014/main" xmlns="" id="{796BA446-B104-9630-006E-AF1108BE06E6}"/>
              </a:ext>
            </a:extLst>
          </p:cNvPr>
          <p:cNvSpPr txBox="1"/>
          <p:nvPr/>
        </p:nvSpPr>
        <p:spPr>
          <a:xfrm>
            <a:off x="6384614" y="4510313"/>
            <a:ext cx="4264216" cy="1146772"/>
          </a:xfrm>
          <a:prstGeom prst="rect">
            <a:avLst/>
          </a:prstGeom>
          <a:ln/>
        </p:spPr>
        <p:txBody>
          <a:bodyPr vert="horz" wrap="square" lIns="123825" tIns="123825" rIns="57150" bIns="123825" rtlCol="0" anchor="t" anchorCtr="0">
            <a:normAutofit/>
          </a:bodyPr>
          <a:lstStyle/>
          <a:p>
            <a:pPr>
              <a:lnSpc>
                <a:spcPct val="170000"/>
              </a:lnSpc>
            </a:pPr>
            <a:endParaRPr lang="en-US" dirty="0">
              <a:solidFill>
                <a:srgbClr val="C8C8C8">
                  <a:lumMod val="50000"/>
                  <a:alpha val="100000"/>
                </a:srgbClr>
              </a:solidFill>
              <a:latin typeface="Microsoft Yahei"/>
              <a:ea typeface="Microsoft Yahei"/>
            </a:endParaRPr>
          </a:p>
        </p:txBody>
      </p:sp>
      <p:sp>
        <p:nvSpPr>
          <p:cNvPr id="32" name="TextBox 16">
            <a:extLst>
              <a:ext uri="{FF2B5EF4-FFF2-40B4-BE49-F238E27FC236}">
                <a16:creationId xmlns:a16="http://schemas.microsoft.com/office/drawing/2014/main" xmlns="" id="{08294C13-803A-42FE-DFC0-A95FED415A16}"/>
              </a:ext>
            </a:extLst>
          </p:cNvPr>
          <p:cNvSpPr txBox="1"/>
          <p:nvPr/>
        </p:nvSpPr>
        <p:spPr>
          <a:xfrm>
            <a:off x="6368515" y="2085114"/>
            <a:ext cx="4264216" cy="1146772"/>
          </a:xfrm>
          <a:prstGeom prst="rect">
            <a:avLst/>
          </a:prstGeom>
          <a:ln/>
        </p:spPr>
        <p:txBody>
          <a:bodyPr vert="horz" wrap="square" lIns="123825" tIns="123825" rIns="57150" bIns="123825" rtlCol="0" anchor="t" anchorCtr="0">
            <a:normAutofit/>
          </a:bodyPr>
          <a:lstStyle/>
          <a:p>
            <a:pPr>
              <a:lnSpc>
                <a:spcPct val="150000"/>
              </a:lnSpc>
            </a:pPr>
            <a:endParaRPr lang="en-US" sz="1200" b="1" dirty="0">
              <a:solidFill>
                <a:srgbClr val="C8C8C8">
                  <a:lumMod val="50000"/>
                  <a:alpha val="100000"/>
                </a:srgbClr>
              </a:solidFill>
              <a:latin typeface="Microsoft Yahei"/>
              <a:ea typeface="Microsoft Yahei"/>
            </a:endParaRPr>
          </a:p>
        </p:txBody>
      </p:sp>
      <p:sp>
        <p:nvSpPr>
          <p:cNvPr id="34" name="TextBox 18">
            <a:extLst>
              <a:ext uri="{FF2B5EF4-FFF2-40B4-BE49-F238E27FC236}">
                <a16:creationId xmlns:a16="http://schemas.microsoft.com/office/drawing/2014/main" xmlns="" id="{47A05028-3D1F-271B-EB69-97E8F53B4583}"/>
              </a:ext>
            </a:extLst>
          </p:cNvPr>
          <p:cNvSpPr txBox="1"/>
          <p:nvPr/>
        </p:nvSpPr>
        <p:spPr>
          <a:xfrm>
            <a:off x="1046514" y="4481785"/>
            <a:ext cx="4264216" cy="1146772"/>
          </a:xfrm>
          <a:prstGeom prst="rect">
            <a:avLst/>
          </a:prstGeom>
          <a:ln/>
        </p:spPr>
        <p:txBody>
          <a:bodyPr vert="horz" wrap="square" lIns="123825" tIns="123825" rIns="57150" bIns="123825" rtlCol="0" anchor="t" anchorCtr="0">
            <a:normAutofit/>
          </a:bodyPr>
          <a:lstStyle/>
          <a:p>
            <a:pPr>
              <a:lnSpc>
                <a:spcPct val="150000"/>
              </a:lnSpc>
            </a:pPr>
            <a:endParaRPr lang="en-US" b="1" dirty="0">
              <a:solidFill>
                <a:srgbClr val="C8C8C8">
                  <a:lumMod val="50000"/>
                  <a:alpha val="100000"/>
                </a:srgbClr>
              </a:solidFill>
              <a:latin typeface="Microsoft Yahei"/>
              <a:ea typeface="Microsoft Yahei"/>
            </a:endParaRPr>
          </a:p>
        </p:txBody>
      </p:sp>
      <p:sp>
        <p:nvSpPr>
          <p:cNvPr id="35" name="文本框 34">
            <a:extLst>
              <a:ext uri="{FF2B5EF4-FFF2-40B4-BE49-F238E27FC236}">
                <a16:creationId xmlns:a16="http://schemas.microsoft.com/office/drawing/2014/main" xmlns="" id="{0394A03B-A3C1-0DB8-AE06-EE50937B3017}"/>
              </a:ext>
            </a:extLst>
          </p:cNvPr>
          <p:cNvSpPr txBox="1"/>
          <p:nvPr/>
        </p:nvSpPr>
        <p:spPr>
          <a:xfrm>
            <a:off x="381000" y="966775"/>
            <a:ext cx="9288463" cy="460375"/>
          </a:xfrm>
          <a:prstGeom prst="rect">
            <a:avLst/>
          </a:prstGeom>
          <a:noFill/>
        </p:spPr>
        <p:txBody>
          <a:bodyPr>
            <a:spAutoFit/>
          </a:bodyPr>
          <a:lstStyle/>
          <a:p>
            <a:pPr eaLnBrk="1" hangingPunct="1">
              <a:defRPr/>
            </a:pPr>
            <a:r>
              <a:rPr lang="zh-CN" altLang="en-US" sz="2400" b="1" dirty="0">
                <a:latin typeface="+mn-ea"/>
                <a:ea typeface="+mn-ea"/>
              </a:rPr>
              <a:t>（二）易制毒化学品</a:t>
            </a:r>
          </a:p>
        </p:txBody>
      </p:sp>
      <p:graphicFrame>
        <p:nvGraphicFramePr>
          <p:cNvPr id="4" name="表格 3">
            <a:extLst>
              <a:ext uri="{FF2B5EF4-FFF2-40B4-BE49-F238E27FC236}">
                <a16:creationId xmlns:a16="http://schemas.microsoft.com/office/drawing/2014/main" xmlns="" id="{2FB951D5-1269-7A3D-3E2E-FCFD6382B560}"/>
              </a:ext>
            </a:extLst>
          </p:cNvPr>
          <p:cNvGraphicFramePr>
            <a:graphicFrameLocks noGrp="1"/>
          </p:cNvGraphicFramePr>
          <p:nvPr>
            <p:extLst>
              <p:ext uri="{D42A27DB-BD31-4B8C-83A1-F6EECF244321}">
                <p14:modId xmlns:p14="http://schemas.microsoft.com/office/powerpoint/2010/main" xmlns="" val="4249982546"/>
              </p:ext>
            </p:extLst>
          </p:nvPr>
        </p:nvGraphicFramePr>
        <p:xfrm>
          <a:off x="1046514" y="1584630"/>
          <a:ext cx="9685654" cy="4926202"/>
        </p:xfrm>
        <a:graphic>
          <a:graphicData uri="http://schemas.openxmlformats.org/drawingml/2006/table">
            <a:tbl>
              <a:tblPr>
                <a:tableStyleId>{5940675A-B579-460E-94D1-54222C63F5DA}</a:tableStyleId>
              </a:tblPr>
              <a:tblGrid>
                <a:gridCol w="960391">
                  <a:extLst>
                    <a:ext uri="{9D8B030D-6E8A-4147-A177-3AD203B41FA5}">
                      <a16:colId xmlns:a16="http://schemas.microsoft.com/office/drawing/2014/main" xmlns="" val="980045381"/>
                    </a:ext>
                  </a:extLst>
                </a:gridCol>
                <a:gridCol w="2983343">
                  <a:extLst>
                    <a:ext uri="{9D8B030D-6E8A-4147-A177-3AD203B41FA5}">
                      <a16:colId xmlns:a16="http://schemas.microsoft.com/office/drawing/2014/main" xmlns="" val="3501069075"/>
                    </a:ext>
                  </a:extLst>
                </a:gridCol>
                <a:gridCol w="3351155">
                  <a:extLst>
                    <a:ext uri="{9D8B030D-6E8A-4147-A177-3AD203B41FA5}">
                      <a16:colId xmlns:a16="http://schemas.microsoft.com/office/drawing/2014/main" xmlns="" val="3212050244"/>
                    </a:ext>
                  </a:extLst>
                </a:gridCol>
                <a:gridCol w="2390765">
                  <a:extLst>
                    <a:ext uri="{9D8B030D-6E8A-4147-A177-3AD203B41FA5}">
                      <a16:colId xmlns:a16="http://schemas.microsoft.com/office/drawing/2014/main" xmlns="" val="3332389196"/>
                    </a:ext>
                  </a:extLst>
                </a:gridCol>
              </a:tblGrid>
              <a:tr h="285792">
                <a:tc gridSpan="4">
                  <a:txBody>
                    <a:bodyPr/>
                    <a:lstStyle/>
                    <a:p>
                      <a:pPr algn="ctr" fontAlgn="t"/>
                      <a:r>
                        <a:rPr lang="zh-CN" altLang="en-US" sz="1600" u="none" strike="noStrike" dirty="0">
                          <a:effectLst/>
                          <a:latin typeface="+mn-ea"/>
                          <a:ea typeface="+mn-ea"/>
                        </a:rPr>
                        <a:t>第三类易制毒化学品</a:t>
                      </a:r>
                      <a:endParaRPr lang="zh-CN" altLang="en-US" sz="1600" b="0" i="0" u="none" strike="noStrike" dirty="0">
                        <a:solidFill>
                          <a:srgbClr val="000000"/>
                        </a:solidFill>
                        <a:effectLst/>
                        <a:latin typeface="+mn-ea"/>
                        <a:ea typeface="+mn-ea"/>
                      </a:endParaRPr>
                    </a:p>
                  </a:txBody>
                  <a:tcPr marL="1895" marR="1895" marT="189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360578758"/>
                  </a:ext>
                </a:extLst>
              </a:tr>
              <a:tr h="286612">
                <a:tc>
                  <a:txBody>
                    <a:bodyPr/>
                    <a:lstStyle/>
                    <a:p>
                      <a:pPr algn="ctr" fontAlgn="t"/>
                      <a:r>
                        <a:rPr lang="zh-CN" altLang="en-US" sz="1600" u="none" strike="noStrike" dirty="0">
                          <a:solidFill>
                            <a:schemeClr val="tx1"/>
                          </a:solidFill>
                          <a:effectLst/>
                          <a:latin typeface="+mn-ea"/>
                          <a:ea typeface="+mn-ea"/>
                        </a:rPr>
                        <a:t>序号</a:t>
                      </a:r>
                      <a:endParaRPr lang="zh-CN" altLang="en-US" sz="1600" b="0" i="0" u="none" strike="noStrike" dirty="0">
                        <a:solidFill>
                          <a:schemeClr val="tx1"/>
                        </a:solidFill>
                        <a:effectLst/>
                        <a:latin typeface="+mn-ea"/>
                        <a:ea typeface="+mn-ea"/>
                      </a:endParaRPr>
                    </a:p>
                  </a:txBody>
                  <a:tcPr marL="2425" marR="2425" marT="2425" marB="0" anchor="ctr"/>
                </a:tc>
                <a:tc>
                  <a:txBody>
                    <a:bodyPr/>
                    <a:lstStyle/>
                    <a:p>
                      <a:pPr algn="ctr" fontAlgn="t"/>
                      <a:r>
                        <a:rPr lang="zh-CN" altLang="en-US" sz="1600" u="none" strike="noStrike" dirty="0">
                          <a:solidFill>
                            <a:schemeClr val="tx1"/>
                          </a:solidFill>
                          <a:effectLst/>
                          <a:latin typeface="+mn-ea"/>
                          <a:ea typeface="+mn-ea"/>
                        </a:rPr>
                        <a:t>化学品通用名称</a:t>
                      </a:r>
                      <a:endParaRPr lang="zh-CN" altLang="en-US" sz="1600" b="0" i="0" u="none" strike="noStrike" dirty="0">
                        <a:solidFill>
                          <a:schemeClr val="tx1"/>
                        </a:solidFill>
                        <a:effectLst/>
                        <a:latin typeface="+mn-ea"/>
                        <a:ea typeface="+mn-ea"/>
                      </a:endParaRPr>
                    </a:p>
                  </a:txBody>
                  <a:tcPr marL="2425" marR="2425" marT="2425" marB="0" anchor="ctr"/>
                </a:tc>
                <a:tc>
                  <a:txBody>
                    <a:bodyPr/>
                    <a:lstStyle/>
                    <a:p>
                      <a:pPr algn="ctr" fontAlgn="t"/>
                      <a:r>
                        <a:rPr lang="zh-CN" altLang="en-US" sz="1600" u="none" strike="noStrike" dirty="0">
                          <a:solidFill>
                            <a:schemeClr val="tx1"/>
                          </a:solidFill>
                          <a:effectLst/>
                          <a:latin typeface="+mn-ea"/>
                          <a:ea typeface="+mn-ea"/>
                        </a:rPr>
                        <a:t>商品名称</a:t>
                      </a:r>
                      <a:endParaRPr lang="zh-CN" altLang="en-US" sz="1600" b="0" i="0" u="none" strike="noStrike" dirty="0">
                        <a:solidFill>
                          <a:schemeClr val="tx1"/>
                        </a:solidFill>
                        <a:effectLst/>
                        <a:latin typeface="+mn-ea"/>
                        <a:ea typeface="+mn-ea"/>
                      </a:endParaRPr>
                    </a:p>
                  </a:txBody>
                  <a:tcPr marL="2425" marR="2425" marT="2425" marB="0" anchor="ctr"/>
                </a:tc>
                <a:tc>
                  <a:txBody>
                    <a:bodyPr/>
                    <a:lstStyle/>
                    <a:p>
                      <a:pPr algn="ctr" fontAlgn="t"/>
                      <a:r>
                        <a:rPr lang="en-US" sz="1600" u="none" strike="noStrike" dirty="0">
                          <a:solidFill>
                            <a:schemeClr val="tx1"/>
                          </a:solidFill>
                          <a:effectLst/>
                          <a:latin typeface="+mn-ea"/>
                          <a:ea typeface="+mn-ea"/>
                        </a:rPr>
                        <a:t>CAS </a:t>
                      </a:r>
                      <a:r>
                        <a:rPr lang="zh-CN" altLang="en-US" sz="1600" u="none" strike="noStrike" dirty="0">
                          <a:solidFill>
                            <a:schemeClr val="tx1"/>
                          </a:solidFill>
                          <a:effectLst/>
                          <a:latin typeface="+mn-ea"/>
                          <a:ea typeface="+mn-ea"/>
                        </a:rPr>
                        <a:t>号</a:t>
                      </a:r>
                      <a:endParaRPr lang="zh-CN" altLang="en-US" sz="1600" b="0" i="0" u="none" strike="noStrike" dirty="0">
                        <a:solidFill>
                          <a:schemeClr val="tx1"/>
                        </a:solidFill>
                        <a:effectLst/>
                        <a:latin typeface="+mn-ea"/>
                        <a:ea typeface="+mn-ea"/>
                      </a:endParaRPr>
                    </a:p>
                  </a:txBody>
                  <a:tcPr marL="2425" marR="2425" marT="2425" marB="0" anchor="ctr"/>
                </a:tc>
                <a:extLst>
                  <a:ext uri="{0D108BD9-81ED-4DB2-BD59-A6C34878D82A}">
                    <a16:rowId xmlns:a16="http://schemas.microsoft.com/office/drawing/2014/main" xmlns="" val="1304580367"/>
                  </a:ext>
                </a:extLst>
              </a:tr>
              <a:tr h="269111">
                <a:tc>
                  <a:txBody>
                    <a:bodyPr/>
                    <a:lstStyle/>
                    <a:p>
                      <a:pPr algn="ctr" fontAlgn="t"/>
                      <a:r>
                        <a:rPr lang="en-US" altLang="zh-CN" sz="1600" b="0" i="0" u="none" strike="noStrike" dirty="0">
                          <a:solidFill>
                            <a:srgbClr val="000000"/>
                          </a:solidFill>
                          <a:effectLst/>
                          <a:latin typeface="+mn-ea"/>
                          <a:ea typeface="+mn-ea"/>
                        </a:rPr>
                        <a:t>1</a:t>
                      </a:r>
                    </a:p>
                  </a:txBody>
                  <a:tcPr marL="6350" marR="6350" marT="6350" marB="0" anchor="ctr"/>
                </a:tc>
                <a:tc>
                  <a:txBody>
                    <a:bodyPr/>
                    <a:lstStyle/>
                    <a:p>
                      <a:pPr algn="ctr" fontAlgn="t"/>
                      <a:r>
                        <a:rPr lang="zh-CN" altLang="en-US" sz="1600" b="0" i="0" u="none" strike="noStrike" dirty="0">
                          <a:solidFill>
                            <a:srgbClr val="FF0000"/>
                          </a:solidFill>
                          <a:effectLst/>
                          <a:latin typeface="+mn-ea"/>
                          <a:ea typeface="+mn-ea"/>
                        </a:rPr>
                        <a:t>甲苯</a:t>
                      </a:r>
                    </a:p>
                  </a:txBody>
                  <a:tcPr marL="6350" marR="6350" marT="6350" marB="0" anchor="ctr"/>
                </a:tc>
                <a:tc>
                  <a:txBody>
                    <a:bodyPr/>
                    <a:lstStyle/>
                    <a:p>
                      <a:pPr algn="ctr" fontAlgn="t"/>
                      <a:r>
                        <a:rPr lang="zh-CN" altLang="en-US" sz="1600" b="0" i="0" u="none" strike="noStrike" dirty="0">
                          <a:solidFill>
                            <a:srgbClr val="FF0000"/>
                          </a:solidFill>
                          <a:effectLst/>
                          <a:latin typeface="+mn-ea"/>
                          <a:ea typeface="+mn-ea"/>
                        </a:rPr>
                        <a:t>甲苯</a:t>
                      </a:r>
                    </a:p>
                  </a:txBody>
                  <a:tcPr marL="6350" marR="6350" marT="6350" marB="0" anchor="ctr"/>
                </a:tc>
                <a:tc>
                  <a:txBody>
                    <a:bodyPr/>
                    <a:lstStyle/>
                    <a:p>
                      <a:pPr algn="ctr" fontAlgn="t"/>
                      <a:r>
                        <a:rPr lang="en-US" altLang="zh-CN" sz="1600" b="0" i="0" u="none" strike="noStrike" dirty="0">
                          <a:solidFill>
                            <a:srgbClr val="000000"/>
                          </a:solidFill>
                          <a:effectLst/>
                          <a:latin typeface="+mn-ea"/>
                          <a:ea typeface="+mn-ea"/>
                        </a:rPr>
                        <a:t>108-88-3</a:t>
                      </a:r>
                      <a:endParaRPr lang="zh-CN" altLang="en-US" sz="16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226718710"/>
                  </a:ext>
                </a:extLst>
              </a:tr>
              <a:tr h="269111">
                <a:tc>
                  <a:txBody>
                    <a:bodyPr/>
                    <a:lstStyle/>
                    <a:p>
                      <a:pPr algn="ctr" fontAlgn="t"/>
                      <a:r>
                        <a:rPr lang="en-US" altLang="zh-CN" sz="1600" b="0" i="0" u="none" strike="noStrike" dirty="0">
                          <a:solidFill>
                            <a:srgbClr val="000000"/>
                          </a:solidFill>
                          <a:effectLst/>
                          <a:latin typeface="+mn-ea"/>
                          <a:ea typeface="+mn-ea"/>
                        </a:rPr>
                        <a:t>2</a:t>
                      </a:r>
                    </a:p>
                  </a:txBody>
                  <a:tcPr marL="6350" marR="6350" marT="6350" marB="0" anchor="ctr"/>
                </a:tc>
                <a:tc>
                  <a:txBody>
                    <a:bodyPr/>
                    <a:lstStyle/>
                    <a:p>
                      <a:pPr algn="ctr" fontAlgn="t"/>
                      <a:r>
                        <a:rPr lang="zh-CN" altLang="en-US" sz="1600" b="0" i="0" u="none" strike="noStrike" dirty="0">
                          <a:solidFill>
                            <a:srgbClr val="FF0000"/>
                          </a:solidFill>
                          <a:effectLst/>
                          <a:latin typeface="+mn-ea"/>
                          <a:ea typeface="+mn-ea"/>
                        </a:rPr>
                        <a:t>丙酮</a:t>
                      </a:r>
                    </a:p>
                  </a:txBody>
                  <a:tcPr marL="6350" marR="6350" marT="6350" marB="0" anchor="ctr"/>
                </a:tc>
                <a:tc>
                  <a:txBody>
                    <a:bodyPr/>
                    <a:lstStyle/>
                    <a:p>
                      <a:pPr algn="ctr" fontAlgn="t"/>
                      <a:r>
                        <a:rPr lang="zh-CN" altLang="en-US" sz="1600" b="0" i="0" u="none" strike="noStrike" dirty="0">
                          <a:solidFill>
                            <a:srgbClr val="FF0000"/>
                          </a:solidFill>
                          <a:effectLst/>
                          <a:latin typeface="+mn-ea"/>
                          <a:ea typeface="+mn-ea"/>
                        </a:rPr>
                        <a:t>丙酮</a:t>
                      </a:r>
                    </a:p>
                  </a:txBody>
                  <a:tcPr marL="6350" marR="6350" marT="6350" marB="0" anchor="ctr"/>
                </a:tc>
                <a:tc>
                  <a:txBody>
                    <a:bodyPr/>
                    <a:lstStyle/>
                    <a:p>
                      <a:pPr algn="ctr" fontAlgn="t"/>
                      <a:r>
                        <a:rPr lang="en-US" altLang="zh-CN" sz="1600" b="0" i="0" u="none" strike="noStrike" dirty="0">
                          <a:solidFill>
                            <a:srgbClr val="000000"/>
                          </a:solidFill>
                          <a:effectLst/>
                          <a:latin typeface="+mn-ea"/>
                          <a:ea typeface="+mn-ea"/>
                        </a:rPr>
                        <a:t>67-64-1</a:t>
                      </a:r>
                      <a:endParaRPr lang="zh-CN" altLang="en-US" sz="16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2645211290"/>
                  </a:ext>
                </a:extLst>
              </a:tr>
              <a:tr h="269111">
                <a:tc>
                  <a:txBody>
                    <a:bodyPr/>
                    <a:lstStyle/>
                    <a:p>
                      <a:pPr algn="ctr" fontAlgn="t"/>
                      <a:r>
                        <a:rPr lang="en-US" altLang="zh-CN" sz="1600" b="0" i="0" u="none" strike="noStrike" dirty="0">
                          <a:solidFill>
                            <a:srgbClr val="000000"/>
                          </a:solidFill>
                          <a:effectLst/>
                          <a:latin typeface="+mn-ea"/>
                          <a:ea typeface="+mn-ea"/>
                        </a:rPr>
                        <a:t>3</a:t>
                      </a:r>
                    </a:p>
                  </a:txBody>
                  <a:tcPr marL="6350" marR="6350" marT="6350" marB="0" anchor="ctr"/>
                </a:tc>
                <a:tc>
                  <a:txBody>
                    <a:bodyPr/>
                    <a:lstStyle/>
                    <a:p>
                      <a:pPr algn="ctr" fontAlgn="t"/>
                      <a:r>
                        <a:rPr lang="zh-CN" altLang="en-US" sz="1600" b="0" i="0" u="none" strike="noStrike">
                          <a:solidFill>
                            <a:srgbClr val="000000"/>
                          </a:solidFill>
                          <a:effectLst/>
                          <a:latin typeface="+mn-ea"/>
                          <a:ea typeface="+mn-ea"/>
                        </a:rPr>
                        <a:t>甲基乙基酮</a:t>
                      </a:r>
                    </a:p>
                  </a:txBody>
                  <a:tcPr marL="6350" marR="6350" marT="6350" marB="0" anchor="ctr"/>
                </a:tc>
                <a:tc>
                  <a:txBody>
                    <a:bodyPr/>
                    <a:lstStyle/>
                    <a:p>
                      <a:pPr algn="ctr" fontAlgn="t"/>
                      <a:r>
                        <a:rPr lang="zh-CN" altLang="en-US" sz="1600" b="0" i="0" u="none" strike="noStrike">
                          <a:solidFill>
                            <a:srgbClr val="000000"/>
                          </a:solidFill>
                          <a:effectLst/>
                          <a:latin typeface="+mn-ea"/>
                          <a:ea typeface="+mn-ea"/>
                        </a:rPr>
                        <a:t>甲基乙基酮</a:t>
                      </a:r>
                    </a:p>
                  </a:txBody>
                  <a:tcPr marL="6350" marR="6350" marT="6350" marB="0" anchor="ctr"/>
                </a:tc>
                <a:tc>
                  <a:txBody>
                    <a:bodyPr/>
                    <a:lstStyle/>
                    <a:p>
                      <a:pPr algn="ctr" fontAlgn="t"/>
                      <a:r>
                        <a:rPr lang="en-US" altLang="zh-CN" sz="1600" b="0" i="0" u="none" strike="noStrike" dirty="0">
                          <a:solidFill>
                            <a:srgbClr val="000000"/>
                          </a:solidFill>
                          <a:effectLst/>
                          <a:latin typeface="+mn-ea"/>
                          <a:ea typeface="+mn-ea"/>
                        </a:rPr>
                        <a:t>78-93-3</a:t>
                      </a:r>
                      <a:endParaRPr lang="zh-CN" altLang="en-US" sz="16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3844035272"/>
                  </a:ext>
                </a:extLst>
              </a:tr>
              <a:tr h="269111">
                <a:tc>
                  <a:txBody>
                    <a:bodyPr/>
                    <a:lstStyle/>
                    <a:p>
                      <a:pPr algn="ctr" fontAlgn="t"/>
                      <a:r>
                        <a:rPr lang="en-US" altLang="zh-CN" sz="1600" b="0" i="0" u="none" strike="noStrike" dirty="0">
                          <a:solidFill>
                            <a:srgbClr val="000000"/>
                          </a:solidFill>
                          <a:effectLst/>
                          <a:latin typeface="+mn-ea"/>
                          <a:ea typeface="+mn-ea"/>
                        </a:rPr>
                        <a:t>4</a:t>
                      </a:r>
                    </a:p>
                  </a:txBody>
                  <a:tcPr marL="6350" marR="6350" marT="6350" marB="0" anchor="ctr"/>
                </a:tc>
                <a:tc>
                  <a:txBody>
                    <a:bodyPr/>
                    <a:lstStyle/>
                    <a:p>
                      <a:pPr algn="ctr" fontAlgn="t"/>
                      <a:r>
                        <a:rPr lang="zh-CN" altLang="en-US" sz="1600" b="0" i="0" u="none" strike="noStrike" dirty="0">
                          <a:solidFill>
                            <a:srgbClr val="FF0000"/>
                          </a:solidFill>
                          <a:effectLst/>
                          <a:latin typeface="+mn-ea"/>
                          <a:ea typeface="+mn-ea"/>
                        </a:rPr>
                        <a:t>高锰酸钾</a:t>
                      </a:r>
                    </a:p>
                  </a:txBody>
                  <a:tcPr marL="6350" marR="6350" marT="6350" marB="0" anchor="ctr"/>
                </a:tc>
                <a:tc>
                  <a:txBody>
                    <a:bodyPr/>
                    <a:lstStyle/>
                    <a:p>
                      <a:pPr algn="ctr" fontAlgn="t"/>
                      <a:r>
                        <a:rPr lang="zh-CN" altLang="en-US" sz="1600" b="0" i="0" u="none" strike="noStrike" dirty="0">
                          <a:solidFill>
                            <a:srgbClr val="FF0000"/>
                          </a:solidFill>
                          <a:effectLst/>
                          <a:latin typeface="+mn-ea"/>
                          <a:ea typeface="+mn-ea"/>
                        </a:rPr>
                        <a:t>高锰酸钾</a:t>
                      </a:r>
                    </a:p>
                  </a:txBody>
                  <a:tcPr marL="6350" marR="6350" marT="6350" marB="0" anchor="ctr"/>
                </a:tc>
                <a:tc>
                  <a:txBody>
                    <a:bodyPr/>
                    <a:lstStyle/>
                    <a:p>
                      <a:pPr algn="ctr" fontAlgn="t"/>
                      <a:r>
                        <a:rPr lang="en-US" altLang="zh-CN" sz="1600" b="0" i="0" u="none" strike="noStrike" dirty="0">
                          <a:solidFill>
                            <a:srgbClr val="000000"/>
                          </a:solidFill>
                          <a:effectLst/>
                          <a:latin typeface="+mn-ea"/>
                          <a:ea typeface="+mn-ea"/>
                        </a:rPr>
                        <a:t>7722-64-7</a:t>
                      </a:r>
                      <a:endParaRPr lang="zh-CN" altLang="en-US" sz="1600" b="0" i="0" u="none" strike="noStrike" dirty="0">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2161848874"/>
                  </a:ext>
                </a:extLst>
              </a:tr>
              <a:tr h="269111">
                <a:tc>
                  <a:txBody>
                    <a:bodyPr/>
                    <a:lstStyle/>
                    <a:p>
                      <a:pPr algn="ctr" fontAlgn="t"/>
                      <a:r>
                        <a:rPr lang="en-US" altLang="zh-CN" sz="1600" b="0" i="0" u="none" strike="noStrike" dirty="0">
                          <a:solidFill>
                            <a:srgbClr val="000000"/>
                          </a:solidFill>
                          <a:effectLst/>
                          <a:latin typeface="+mn-ea"/>
                          <a:ea typeface="+mn-ea"/>
                        </a:rPr>
                        <a:t>5</a:t>
                      </a:r>
                    </a:p>
                  </a:txBody>
                  <a:tcPr marL="6350" marR="6350" marT="6350" marB="0" anchor="ctr"/>
                </a:tc>
                <a:tc>
                  <a:txBody>
                    <a:bodyPr/>
                    <a:lstStyle/>
                    <a:p>
                      <a:pPr algn="ctr" fontAlgn="t"/>
                      <a:r>
                        <a:rPr lang="zh-CN" altLang="en-US" sz="1600" b="0" i="0" u="none" strike="noStrike">
                          <a:solidFill>
                            <a:srgbClr val="FF0000"/>
                          </a:solidFill>
                          <a:effectLst/>
                          <a:latin typeface="+mn-ea"/>
                          <a:ea typeface="+mn-ea"/>
                        </a:rPr>
                        <a:t>硫酸</a:t>
                      </a:r>
                    </a:p>
                  </a:txBody>
                  <a:tcPr marL="6350" marR="6350" marT="6350" marB="0" anchor="ctr"/>
                </a:tc>
                <a:tc>
                  <a:txBody>
                    <a:bodyPr/>
                    <a:lstStyle/>
                    <a:p>
                      <a:pPr algn="ctr" fontAlgn="t"/>
                      <a:r>
                        <a:rPr lang="zh-CN" altLang="en-US" sz="1600" b="0" i="0" u="none" strike="noStrike" dirty="0">
                          <a:solidFill>
                            <a:srgbClr val="FF0000"/>
                          </a:solidFill>
                          <a:effectLst/>
                          <a:latin typeface="+mn-ea"/>
                          <a:ea typeface="+mn-ea"/>
                        </a:rPr>
                        <a:t>硫酸</a:t>
                      </a:r>
                    </a:p>
                  </a:txBody>
                  <a:tcPr marL="6350" marR="6350" marT="6350" marB="0" anchor="ctr"/>
                </a:tc>
                <a:tc>
                  <a:txBody>
                    <a:bodyPr/>
                    <a:lstStyle/>
                    <a:p>
                      <a:pPr algn="ctr" fontAlgn="t"/>
                      <a:r>
                        <a:rPr lang="en-US" altLang="zh-CN" sz="1600" b="0" i="0" u="none" strike="noStrike" dirty="0">
                          <a:solidFill>
                            <a:srgbClr val="000000"/>
                          </a:solidFill>
                          <a:effectLst/>
                          <a:latin typeface="+mn-ea"/>
                          <a:ea typeface="+mn-ea"/>
                        </a:rPr>
                        <a:t>7664-93-9</a:t>
                      </a:r>
                      <a:endParaRPr lang="zh-CN" altLang="en-US" sz="16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3083645650"/>
                  </a:ext>
                </a:extLst>
              </a:tr>
              <a:tr h="269111">
                <a:tc>
                  <a:txBody>
                    <a:bodyPr/>
                    <a:lstStyle/>
                    <a:p>
                      <a:pPr algn="ctr" fontAlgn="t"/>
                      <a:r>
                        <a:rPr lang="en-US" altLang="zh-CN" sz="1600" b="0" i="0" u="none" strike="noStrike" dirty="0">
                          <a:solidFill>
                            <a:srgbClr val="000000"/>
                          </a:solidFill>
                          <a:effectLst/>
                          <a:latin typeface="+mn-ea"/>
                          <a:ea typeface="+mn-ea"/>
                        </a:rPr>
                        <a:t>6</a:t>
                      </a:r>
                    </a:p>
                  </a:txBody>
                  <a:tcPr marL="6350" marR="6350" marT="6350" marB="0" anchor="ctr"/>
                </a:tc>
                <a:tc>
                  <a:txBody>
                    <a:bodyPr/>
                    <a:lstStyle/>
                    <a:p>
                      <a:pPr algn="ctr" fontAlgn="t"/>
                      <a:r>
                        <a:rPr lang="zh-CN" altLang="en-US" sz="1600" b="0" i="0" u="none" strike="noStrike">
                          <a:solidFill>
                            <a:srgbClr val="FF0000"/>
                          </a:solidFill>
                          <a:effectLst/>
                          <a:latin typeface="+mn-ea"/>
                          <a:ea typeface="+mn-ea"/>
                        </a:rPr>
                        <a:t>盐酸</a:t>
                      </a:r>
                    </a:p>
                  </a:txBody>
                  <a:tcPr marL="6350" marR="6350" marT="6350" marB="0" anchor="ctr"/>
                </a:tc>
                <a:tc>
                  <a:txBody>
                    <a:bodyPr/>
                    <a:lstStyle/>
                    <a:p>
                      <a:pPr algn="ctr" fontAlgn="t"/>
                      <a:r>
                        <a:rPr lang="zh-CN" altLang="en-US" sz="1600" b="0" i="0" u="none" strike="noStrike" dirty="0">
                          <a:solidFill>
                            <a:srgbClr val="FF0000"/>
                          </a:solidFill>
                          <a:effectLst/>
                          <a:latin typeface="+mn-ea"/>
                          <a:ea typeface="+mn-ea"/>
                        </a:rPr>
                        <a:t>盐酸</a:t>
                      </a:r>
                    </a:p>
                  </a:txBody>
                  <a:tcPr marL="6350" marR="6350" marT="6350" marB="0" anchor="ctr"/>
                </a:tc>
                <a:tc>
                  <a:txBody>
                    <a:bodyPr/>
                    <a:lstStyle/>
                    <a:p>
                      <a:pPr algn="ctr" fontAlgn="t"/>
                      <a:r>
                        <a:rPr lang="en-US" altLang="zh-CN" sz="1600" b="0" i="0" u="none" strike="noStrike" dirty="0">
                          <a:solidFill>
                            <a:srgbClr val="000000"/>
                          </a:solidFill>
                          <a:effectLst/>
                          <a:latin typeface="+mn-ea"/>
                          <a:ea typeface="+mn-ea"/>
                        </a:rPr>
                        <a:t>7647-01-0</a:t>
                      </a:r>
                      <a:endParaRPr lang="zh-CN" altLang="en-US" sz="16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1150939335"/>
                  </a:ext>
                </a:extLst>
              </a:tr>
              <a:tr h="269111">
                <a:tc>
                  <a:txBody>
                    <a:bodyPr/>
                    <a:lstStyle/>
                    <a:p>
                      <a:pPr algn="ctr" fontAlgn="t"/>
                      <a:r>
                        <a:rPr lang="en-US" altLang="zh-CN" sz="1600" b="0" i="0" u="none" strike="noStrike" dirty="0">
                          <a:solidFill>
                            <a:srgbClr val="000000"/>
                          </a:solidFill>
                          <a:effectLst/>
                          <a:latin typeface="+mn-ea"/>
                          <a:ea typeface="+mn-ea"/>
                        </a:rPr>
                        <a:t>7</a:t>
                      </a:r>
                    </a:p>
                  </a:txBody>
                  <a:tcPr marL="6350" marR="6350" marT="6350" marB="0" anchor="ctr"/>
                </a:tc>
                <a:tc>
                  <a:txBody>
                    <a:bodyPr/>
                    <a:lstStyle/>
                    <a:p>
                      <a:pPr algn="ctr" fontAlgn="t"/>
                      <a:r>
                        <a:rPr lang="zh-CN" altLang="en-US" sz="1600" b="0" i="0" u="none" strike="noStrike">
                          <a:solidFill>
                            <a:srgbClr val="000000"/>
                          </a:solidFill>
                          <a:effectLst/>
                          <a:latin typeface="+mn-ea"/>
                          <a:ea typeface="+mn-ea"/>
                        </a:rPr>
                        <a:t>苯乙腈</a:t>
                      </a:r>
                    </a:p>
                  </a:txBody>
                  <a:tcPr marL="6350" marR="6350" marT="6350" marB="0" anchor="ctr"/>
                </a:tc>
                <a:tc>
                  <a:txBody>
                    <a:bodyPr/>
                    <a:lstStyle/>
                    <a:p>
                      <a:pPr algn="ctr" fontAlgn="t"/>
                      <a:r>
                        <a:rPr lang="zh-CN" altLang="en-US" sz="1600" b="0" i="0" u="none" strike="noStrike">
                          <a:solidFill>
                            <a:srgbClr val="000000"/>
                          </a:solidFill>
                          <a:effectLst/>
                          <a:latin typeface="+mn-ea"/>
                          <a:ea typeface="+mn-ea"/>
                        </a:rPr>
                        <a:t>　</a:t>
                      </a:r>
                    </a:p>
                  </a:txBody>
                  <a:tcPr marL="6350" marR="6350" marT="6350" marB="0" anchor="ctr"/>
                </a:tc>
                <a:tc>
                  <a:txBody>
                    <a:bodyPr/>
                    <a:lstStyle/>
                    <a:p>
                      <a:pPr algn="ctr" fontAlgn="t"/>
                      <a:r>
                        <a:rPr lang="en-US" altLang="zh-CN" sz="1600" b="0" i="0" u="none" strike="noStrike" dirty="0">
                          <a:solidFill>
                            <a:srgbClr val="000000"/>
                          </a:solidFill>
                          <a:effectLst/>
                          <a:latin typeface="+mn-ea"/>
                          <a:ea typeface="+mn-ea"/>
                        </a:rPr>
                        <a:t>140-29-4</a:t>
                      </a:r>
                      <a:endParaRPr lang="zh-CN" altLang="en-US" sz="16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2059704579"/>
                  </a:ext>
                </a:extLst>
              </a:tr>
              <a:tr h="269111">
                <a:tc>
                  <a:txBody>
                    <a:bodyPr/>
                    <a:lstStyle/>
                    <a:p>
                      <a:pPr algn="ctr" fontAlgn="t"/>
                      <a:r>
                        <a:rPr lang="en-US" altLang="zh-CN" sz="1600" b="0" i="0" u="none" strike="noStrike" dirty="0">
                          <a:solidFill>
                            <a:srgbClr val="000000"/>
                          </a:solidFill>
                          <a:effectLst/>
                          <a:latin typeface="+mn-ea"/>
                          <a:ea typeface="+mn-ea"/>
                        </a:rPr>
                        <a:t>8</a:t>
                      </a:r>
                    </a:p>
                  </a:txBody>
                  <a:tcPr marL="6350" marR="6350" marT="6350" marB="0" anchor="ctr"/>
                </a:tc>
                <a:tc>
                  <a:txBody>
                    <a:bodyPr/>
                    <a:lstStyle/>
                    <a:p>
                      <a:pPr algn="ctr" fontAlgn="t"/>
                      <a:r>
                        <a:rPr lang="el-GR" sz="1600" b="0" i="0" u="none" strike="noStrike">
                          <a:solidFill>
                            <a:srgbClr val="000000"/>
                          </a:solidFill>
                          <a:effectLst/>
                          <a:latin typeface="+mn-ea"/>
                          <a:ea typeface="+mn-ea"/>
                        </a:rPr>
                        <a:t>γ-</a:t>
                      </a:r>
                      <a:r>
                        <a:rPr lang="zh-CN" altLang="en-US" sz="1600" b="0" i="0" u="none" strike="noStrike">
                          <a:solidFill>
                            <a:srgbClr val="000000"/>
                          </a:solidFill>
                          <a:effectLst/>
                          <a:latin typeface="+mn-ea"/>
                          <a:ea typeface="+mn-ea"/>
                        </a:rPr>
                        <a:t>丁内酯</a:t>
                      </a:r>
                    </a:p>
                  </a:txBody>
                  <a:tcPr marL="6350" marR="6350" marT="6350" marB="0" anchor="ctr"/>
                </a:tc>
                <a:tc>
                  <a:txBody>
                    <a:bodyPr/>
                    <a:lstStyle/>
                    <a:p>
                      <a:pPr algn="ctr" fontAlgn="t"/>
                      <a:r>
                        <a:rPr lang="zh-CN" altLang="en-US" sz="1600" b="0" i="0" u="none" strike="noStrike">
                          <a:solidFill>
                            <a:srgbClr val="000000"/>
                          </a:solidFill>
                          <a:effectLst/>
                          <a:latin typeface="+mn-ea"/>
                          <a:ea typeface="+mn-ea"/>
                        </a:rPr>
                        <a:t>　</a:t>
                      </a:r>
                    </a:p>
                  </a:txBody>
                  <a:tcPr marL="6350" marR="6350" marT="6350" marB="0" anchor="ctr"/>
                </a:tc>
                <a:tc>
                  <a:txBody>
                    <a:bodyPr/>
                    <a:lstStyle/>
                    <a:p>
                      <a:pPr algn="ctr" fontAlgn="t"/>
                      <a:r>
                        <a:rPr lang="en-US" altLang="zh-CN" sz="1600" b="0" i="0" u="none" strike="noStrike" dirty="0">
                          <a:solidFill>
                            <a:srgbClr val="000000"/>
                          </a:solidFill>
                          <a:effectLst/>
                          <a:latin typeface="+mn-ea"/>
                          <a:ea typeface="+mn-ea"/>
                        </a:rPr>
                        <a:t>96-48-0</a:t>
                      </a:r>
                      <a:endParaRPr lang="zh-CN" altLang="en-US" sz="16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xmlns="" val="1520070622"/>
                  </a:ext>
                </a:extLst>
              </a:tr>
              <a:tr h="1824847">
                <a:tc gridSpan="4">
                  <a:txBody>
                    <a:bodyPr/>
                    <a:lstStyle/>
                    <a:p>
                      <a:pPr algn="l" fontAlgn="t"/>
                      <a:r>
                        <a:rPr lang="zh-CN" altLang="en-US" sz="1600" b="0" i="0" u="none" strike="noStrike" dirty="0">
                          <a:solidFill>
                            <a:srgbClr val="000000"/>
                          </a:solidFill>
                          <a:effectLst/>
                          <a:latin typeface="+mn-ea"/>
                          <a:ea typeface="+mn-ea"/>
                        </a:rPr>
                        <a:t>说明：</a:t>
                      </a:r>
                      <a:r>
                        <a:rPr lang="en-US" altLang="zh-CN" sz="1600" b="0" i="0" u="none" strike="noStrike" dirty="0">
                          <a:solidFill>
                            <a:srgbClr val="000000"/>
                          </a:solidFill>
                          <a:effectLst/>
                          <a:latin typeface="+mn-ea"/>
                          <a:ea typeface="+mn-ea"/>
                        </a:rPr>
                        <a:t>1. </a:t>
                      </a:r>
                      <a:r>
                        <a:rPr lang="zh-CN" altLang="en-US" sz="1600" b="0" i="0" u="none" strike="noStrike" dirty="0">
                          <a:solidFill>
                            <a:srgbClr val="000000"/>
                          </a:solidFill>
                          <a:effectLst/>
                          <a:latin typeface="+mn-ea"/>
                          <a:ea typeface="+mn-ea"/>
                        </a:rPr>
                        <a:t>第一类、第二类所列物质可能存在的盐类，也纳入管制。</a:t>
                      </a:r>
                      <a:br>
                        <a:rPr lang="zh-CN" altLang="en-US" sz="1600" b="0" i="0" u="none" strike="noStrike" dirty="0">
                          <a:solidFill>
                            <a:srgbClr val="000000"/>
                          </a:solidFill>
                          <a:effectLst/>
                          <a:latin typeface="+mn-ea"/>
                          <a:ea typeface="+mn-ea"/>
                        </a:rPr>
                      </a:br>
                      <a:r>
                        <a:rPr lang="en-US" altLang="zh-CN" sz="1600" b="0" i="0" u="none" strike="noStrike" dirty="0">
                          <a:solidFill>
                            <a:srgbClr val="000000"/>
                          </a:solidFill>
                          <a:effectLst/>
                          <a:latin typeface="+mn-ea"/>
                          <a:ea typeface="+mn-ea"/>
                        </a:rPr>
                        <a:t>2. </a:t>
                      </a:r>
                      <a:r>
                        <a:rPr lang="zh-CN" altLang="en-US" sz="1600" b="0" i="0" u="none" strike="noStrike" dirty="0">
                          <a:solidFill>
                            <a:srgbClr val="000000"/>
                          </a:solidFill>
                          <a:effectLst/>
                          <a:latin typeface="+mn-ea"/>
                          <a:ea typeface="+mn-ea"/>
                        </a:rPr>
                        <a:t>带有＊标记的品种为第一类中的药品类易制毒化学品，第一类中的药品类易制毒化学品包括原料药及其单方制剂。</a:t>
                      </a:r>
                      <a:br>
                        <a:rPr lang="zh-CN" altLang="en-US" sz="1600" b="0" i="0" u="none" strike="noStrike" dirty="0">
                          <a:solidFill>
                            <a:srgbClr val="000000"/>
                          </a:solidFill>
                          <a:effectLst/>
                          <a:latin typeface="+mn-ea"/>
                          <a:ea typeface="+mn-ea"/>
                        </a:rPr>
                      </a:br>
                      <a:r>
                        <a:rPr lang="en-US" altLang="zh-CN" sz="1600" b="0" i="0" u="none" strike="noStrike" dirty="0">
                          <a:solidFill>
                            <a:srgbClr val="000000"/>
                          </a:solidFill>
                          <a:effectLst/>
                          <a:latin typeface="+mn-ea"/>
                          <a:ea typeface="+mn-ea"/>
                        </a:rPr>
                        <a:t>3.</a:t>
                      </a:r>
                      <a:r>
                        <a:rPr lang="zh-CN" altLang="en-US" sz="1600" b="0" i="0" u="none" strike="noStrike" dirty="0">
                          <a:solidFill>
                            <a:srgbClr val="000000"/>
                          </a:solidFill>
                          <a:effectLst/>
                          <a:latin typeface="+mn-ea"/>
                          <a:ea typeface="+mn-ea"/>
                        </a:rPr>
                        <a:t>目前共 </a:t>
                      </a:r>
                      <a:r>
                        <a:rPr lang="en-US" altLang="zh-CN" sz="1600" b="0" i="0" u="none" strike="noStrike" dirty="0">
                          <a:solidFill>
                            <a:srgbClr val="000000"/>
                          </a:solidFill>
                          <a:effectLst/>
                          <a:latin typeface="+mn-ea"/>
                          <a:ea typeface="+mn-ea"/>
                        </a:rPr>
                        <a:t>47 </a:t>
                      </a:r>
                      <a:r>
                        <a:rPr lang="zh-CN" altLang="en-US" sz="1600" b="0" i="0" u="none" strike="noStrike" dirty="0">
                          <a:solidFill>
                            <a:srgbClr val="000000"/>
                          </a:solidFill>
                          <a:effectLst/>
                          <a:latin typeface="+mn-ea"/>
                          <a:ea typeface="+mn-ea"/>
                        </a:rPr>
                        <a:t>种易制毒化学品，其中，第一类是可以用于制毒的主要原料，目前</a:t>
                      </a:r>
                      <a:br>
                        <a:rPr lang="zh-CN" altLang="en-US" sz="1600" b="0" i="0" u="none" strike="noStrike" dirty="0">
                          <a:solidFill>
                            <a:srgbClr val="000000"/>
                          </a:solidFill>
                          <a:effectLst/>
                          <a:latin typeface="+mn-ea"/>
                          <a:ea typeface="+mn-ea"/>
                        </a:rPr>
                      </a:br>
                      <a:r>
                        <a:rPr lang="zh-CN" altLang="en-US" sz="1600" b="0" i="0" u="none" strike="noStrike" dirty="0">
                          <a:solidFill>
                            <a:srgbClr val="000000"/>
                          </a:solidFill>
                          <a:effectLst/>
                          <a:latin typeface="+mn-ea"/>
                          <a:ea typeface="+mn-ea"/>
                        </a:rPr>
                        <a:t>共 </a:t>
                      </a:r>
                      <a:r>
                        <a:rPr lang="en-US" altLang="zh-CN" sz="1600" b="0" i="0" u="none" strike="noStrike" dirty="0">
                          <a:solidFill>
                            <a:srgbClr val="000000"/>
                          </a:solidFill>
                          <a:effectLst/>
                          <a:latin typeface="+mn-ea"/>
                          <a:ea typeface="+mn-ea"/>
                        </a:rPr>
                        <a:t>19 </a:t>
                      </a:r>
                      <a:r>
                        <a:rPr lang="zh-CN" altLang="en-US" sz="1600" b="0" i="0" u="none" strike="noStrike" dirty="0">
                          <a:solidFill>
                            <a:srgbClr val="000000"/>
                          </a:solidFill>
                          <a:effectLst/>
                          <a:latin typeface="+mn-ea"/>
                          <a:ea typeface="+mn-ea"/>
                        </a:rPr>
                        <a:t>种，第二类、第三类是可以用于制毒的化学配剂，第二类目前共 </a:t>
                      </a:r>
                      <a:r>
                        <a:rPr lang="en-US" altLang="zh-CN" sz="1600" b="0" i="0" u="none" strike="noStrike" dirty="0">
                          <a:solidFill>
                            <a:srgbClr val="000000"/>
                          </a:solidFill>
                          <a:effectLst/>
                          <a:latin typeface="+mn-ea"/>
                          <a:ea typeface="+mn-ea"/>
                        </a:rPr>
                        <a:t>20 </a:t>
                      </a:r>
                      <a:r>
                        <a:rPr lang="zh-CN" altLang="en-US" sz="1600" b="0" i="0" u="none" strike="noStrike" dirty="0">
                          <a:solidFill>
                            <a:srgbClr val="000000"/>
                          </a:solidFill>
                          <a:effectLst/>
                          <a:latin typeface="+mn-ea"/>
                          <a:ea typeface="+mn-ea"/>
                        </a:rPr>
                        <a:t>种，第三类目前共 </a:t>
                      </a:r>
                      <a:r>
                        <a:rPr lang="en-US" altLang="zh-CN" sz="1600" b="0" i="0" u="none" strike="noStrike" dirty="0">
                          <a:solidFill>
                            <a:srgbClr val="000000"/>
                          </a:solidFill>
                          <a:effectLst/>
                          <a:latin typeface="+mn-ea"/>
                          <a:ea typeface="+mn-ea"/>
                        </a:rPr>
                        <a:t>8 </a:t>
                      </a:r>
                      <a:r>
                        <a:rPr lang="zh-CN" altLang="en-US" sz="1600" b="0" i="0" u="none" strike="noStrike" dirty="0">
                          <a:solidFill>
                            <a:srgbClr val="000000"/>
                          </a:solidFill>
                          <a:effectLst/>
                          <a:latin typeface="+mn-ea"/>
                          <a:ea typeface="+mn-ea"/>
                        </a:rPr>
                        <a:t>种。</a:t>
                      </a:r>
                      <a:br>
                        <a:rPr lang="zh-CN" altLang="en-US" sz="1600" b="0" i="0" u="none" strike="noStrike" dirty="0">
                          <a:solidFill>
                            <a:srgbClr val="000000"/>
                          </a:solidFill>
                          <a:effectLst/>
                          <a:latin typeface="+mn-ea"/>
                          <a:ea typeface="+mn-ea"/>
                        </a:rPr>
                      </a:br>
                      <a:r>
                        <a:rPr lang="en-US" altLang="zh-CN" sz="1600" b="0" i="0" u="none" strike="noStrike" dirty="0">
                          <a:solidFill>
                            <a:srgbClr val="000000"/>
                          </a:solidFill>
                          <a:effectLst/>
                          <a:latin typeface="+mn-ea"/>
                          <a:ea typeface="+mn-ea"/>
                        </a:rPr>
                        <a:t>4.</a:t>
                      </a:r>
                      <a:r>
                        <a:rPr lang="zh-CN" altLang="en-US" sz="1600" b="0" i="0" u="none" strike="noStrike" dirty="0">
                          <a:solidFill>
                            <a:srgbClr val="000000"/>
                          </a:solidFill>
                          <a:effectLst/>
                          <a:latin typeface="+mn-ea"/>
                          <a:ea typeface="+mn-ea"/>
                        </a:rPr>
                        <a:t>第一类 </a:t>
                      </a:r>
                      <a:r>
                        <a:rPr lang="en-US" altLang="zh-CN" sz="1600" b="0" i="0" u="none" strike="noStrike" dirty="0">
                          <a:solidFill>
                            <a:srgbClr val="000000"/>
                          </a:solidFill>
                          <a:effectLst/>
                          <a:latin typeface="+mn-ea"/>
                          <a:ea typeface="+mn-ea"/>
                        </a:rPr>
                        <a:t>19 </a:t>
                      </a:r>
                      <a:r>
                        <a:rPr lang="zh-CN" altLang="en-US" sz="1600" b="0" i="0" u="none" strike="noStrike" dirty="0">
                          <a:solidFill>
                            <a:srgbClr val="000000"/>
                          </a:solidFill>
                          <a:effectLst/>
                          <a:latin typeface="+mn-ea"/>
                          <a:ea typeface="+mn-ea"/>
                        </a:rPr>
                        <a:t>种易制毒化学品均不在</a:t>
                      </a:r>
                      <a:r>
                        <a:rPr lang="en-US" altLang="zh-CN" sz="1600" b="0" i="0" u="none" strike="noStrike" dirty="0">
                          <a:solidFill>
                            <a:srgbClr val="000000"/>
                          </a:solidFill>
                          <a:effectLst/>
                          <a:latin typeface="+mn-ea"/>
                          <a:ea typeface="+mn-ea"/>
                        </a:rPr>
                        <a:t>《</a:t>
                      </a:r>
                      <a:r>
                        <a:rPr lang="zh-CN" altLang="en-US" sz="1600" b="0" i="0" u="none" strike="noStrike" dirty="0">
                          <a:solidFill>
                            <a:srgbClr val="000000"/>
                          </a:solidFill>
                          <a:effectLst/>
                          <a:latin typeface="+mn-ea"/>
                          <a:ea typeface="+mn-ea"/>
                        </a:rPr>
                        <a:t>危险化学品目录</a:t>
                      </a:r>
                      <a:r>
                        <a:rPr lang="en-US" altLang="zh-CN" sz="1600" b="0" i="0" u="none" strike="noStrike" dirty="0">
                          <a:solidFill>
                            <a:srgbClr val="000000"/>
                          </a:solidFill>
                          <a:effectLst/>
                          <a:latin typeface="+mn-ea"/>
                          <a:ea typeface="+mn-ea"/>
                        </a:rPr>
                        <a:t>》</a:t>
                      </a:r>
                      <a:r>
                        <a:rPr lang="zh-CN" altLang="en-US" sz="1600" b="0" i="0" u="none" strike="noStrike" dirty="0">
                          <a:solidFill>
                            <a:srgbClr val="000000"/>
                          </a:solidFill>
                          <a:effectLst/>
                          <a:latin typeface="+mn-ea"/>
                          <a:ea typeface="+mn-ea"/>
                        </a:rPr>
                        <a:t>中。</a:t>
                      </a:r>
                      <a:br>
                        <a:rPr lang="zh-CN" altLang="en-US" sz="1600" b="0" i="0" u="none" strike="noStrike" dirty="0">
                          <a:solidFill>
                            <a:srgbClr val="000000"/>
                          </a:solidFill>
                          <a:effectLst/>
                          <a:latin typeface="+mn-ea"/>
                          <a:ea typeface="+mn-ea"/>
                        </a:rPr>
                      </a:br>
                      <a:r>
                        <a:rPr lang="en-US" altLang="zh-CN" sz="1600" b="0" i="0" u="none" strike="noStrike" dirty="0">
                          <a:solidFill>
                            <a:srgbClr val="000000"/>
                          </a:solidFill>
                          <a:effectLst/>
                          <a:latin typeface="+mn-ea"/>
                          <a:ea typeface="+mn-ea"/>
                        </a:rPr>
                        <a:t>5.</a:t>
                      </a:r>
                      <a:r>
                        <a:rPr lang="zh-CN" altLang="en-US" sz="1600" b="0" i="0" u="none" strike="noStrike" dirty="0">
                          <a:solidFill>
                            <a:srgbClr val="000000"/>
                          </a:solidFill>
                          <a:effectLst/>
                          <a:latin typeface="+mn-ea"/>
                          <a:ea typeface="+mn-ea"/>
                        </a:rPr>
                        <a:t>第二类 </a:t>
                      </a:r>
                      <a:r>
                        <a:rPr lang="en-US" altLang="zh-CN" sz="1600" b="0" i="0" u="none" strike="noStrike" dirty="0">
                          <a:solidFill>
                            <a:srgbClr val="000000"/>
                          </a:solidFill>
                          <a:effectLst/>
                          <a:latin typeface="+mn-ea"/>
                          <a:ea typeface="+mn-ea"/>
                        </a:rPr>
                        <a:t>20 </a:t>
                      </a:r>
                      <a:r>
                        <a:rPr lang="zh-CN" altLang="en-US" sz="1600" b="0" i="0" u="none" strike="noStrike" dirty="0">
                          <a:solidFill>
                            <a:srgbClr val="000000"/>
                          </a:solidFill>
                          <a:effectLst/>
                          <a:latin typeface="+mn-ea"/>
                          <a:ea typeface="+mn-ea"/>
                        </a:rPr>
                        <a:t>种易制毒化学品中，醋酸酐、三氯甲烷、乙醚、哌啶、溴素等属于危险化学品。</a:t>
                      </a:r>
                      <a:br>
                        <a:rPr lang="zh-CN" altLang="en-US" sz="1600" b="0" i="0" u="none" strike="noStrike" dirty="0">
                          <a:solidFill>
                            <a:srgbClr val="000000"/>
                          </a:solidFill>
                          <a:effectLst/>
                          <a:latin typeface="+mn-ea"/>
                          <a:ea typeface="+mn-ea"/>
                        </a:rPr>
                      </a:br>
                      <a:r>
                        <a:rPr lang="en-US" altLang="zh-CN" sz="1600" b="0" i="0" u="none" strike="noStrike" dirty="0">
                          <a:solidFill>
                            <a:srgbClr val="000000"/>
                          </a:solidFill>
                          <a:effectLst/>
                          <a:latin typeface="+mn-ea"/>
                          <a:ea typeface="+mn-ea"/>
                        </a:rPr>
                        <a:t>6.</a:t>
                      </a:r>
                      <a:r>
                        <a:rPr lang="zh-CN" altLang="en-US" sz="1600" b="0" i="0" u="none" strike="noStrike" dirty="0">
                          <a:solidFill>
                            <a:srgbClr val="000000"/>
                          </a:solidFill>
                          <a:effectLst/>
                          <a:latin typeface="+mn-ea"/>
                          <a:ea typeface="+mn-ea"/>
                        </a:rPr>
                        <a:t>第三类 </a:t>
                      </a:r>
                      <a:r>
                        <a:rPr lang="en-US" altLang="zh-CN" sz="1600" b="0" i="0" u="none" strike="noStrike" dirty="0">
                          <a:solidFill>
                            <a:srgbClr val="000000"/>
                          </a:solidFill>
                          <a:effectLst/>
                          <a:latin typeface="+mn-ea"/>
                          <a:ea typeface="+mn-ea"/>
                        </a:rPr>
                        <a:t>8 </a:t>
                      </a:r>
                      <a:r>
                        <a:rPr lang="zh-CN" altLang="en-US" sz="1600" b="0" i="0" u="none" strike="noStrike" dirty="0">
                          <a:solidFill>
                            <a:srgbClr val="000000"/>
                          </a:solidFill>
                          <a:effectLst/>
                          <a:latin typeface="+mn-ea"/>
                          <a:ea typeface="+mn-ea"/>
                        </a:rPr>
                        <a:t>种易制毒化学品中，除 </a:t>
                      </a:r>
                      <a:r>
                        <a:rPr lang="en-US" altLang="zh-CN" sz="1600" b="0" i="0" u="none" strike="noStrike" dirty="0">
                          <a:solidFill>
                            <a:srgbClr val="000000"/>
                          </a:solidFill>
                          <a:effectLst/>
                          <a:latin typeface="+mn-ea"/>
                          <a:ea typeface="+mn-ea"/>
                        </a:rPr>
                        <a:t>γ-</a:t>
                      </a:r>
                      <a:r>
                        <a:rPr lang="zh-CN" altLang="en-US" sz="1600" b="0" i="0" u="none" strike="noStrike" dirty="0">
                          <a:solidFill>
                            <a:srgbClr val="000000"/>
                          </a:solidFill>
                          <a:effectLst/>
                          <a:latin typeface="+mn-ea"/>
                          <a:ea typeface="+mn-ea"/>
                        </a:rPr>
                        <a:t>丁内酯外，其余 </a:t>
                      </a:r>
                      <a:r>
                        <a:rPr lang="en-US" altLang="zh-CN" sz="1600" b="0" i="0" u="none" strike="noStrike" dirty="0">
                          <a:solidFill>
                            <a:srgbClr val="000000"/>
                          </a:solidFill>
                          <a:effectLst/>
                          <a:latin typeface="+mn-ea"/>
                          <a:ea typeface="+mn-ea"/>
                        </a:rPr>
                        <a:t>7 </a:t>
                      </a:r>
                      <a:r>
                        <a:rPr lang="zh-CN" altLang="en-US" sz="1600" b="0" i="0" u="none" strike="noStrike" dirty="0">
                          <a:solidFill>
                            <a:srgbClr val="000000"/>
                          </a:solidFill>
                          <a:effectLst/>
                          <a:latin typeface="+mn-ea"/>
                          <a:ea typeface="+mn-ea"/>
                        </a:rPr>
                        <a:t>种均属于危险化学品，其中，高锰酸钾还属于易制爆危险化学品。</a:t>
                      </a:r>
                    </a:p>
                  </a:txBody>
                  <a:tcPr marL="6350" marR="6350" marT="635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566896881"/>
                  </a:ext>
                </a:extLst>
              </a:tr>
            </a:tbl>
          </a:graphicData>
        </a:graphic>
      </p:graphicFrame>
    </p:spTree>
    <p:extLst>
      <p:ext uri="{BB962C8B-B14F-4D97-AF65-F5344CB8AC3E}">
        <p14:creationId xmlns:p14="http://schemas.microsoft.com/office/powerpoint/2010/main" xmlns="" val="926321234"/>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F9C681F-4AEF-0BAE-5A8E-9715613145CE}"/>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B6A5A854-030B-A713-A41E-7F336F59E829}"/>
              </a:ext>
            </a:extLst>
          </p:cNvPr>
          <p:cNvSpPr txBox="1"/>
          <p:nvPr/>
        </p:nvSpPr>
        <p:spPr bwMode="auto">
          <a:xfrm>
            <a:off x="2933159" y="311150"/>
            <a:ext cx="2414084"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二、法律法规</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16" name="文本框 15">
            <a:extLst>
              <a:ext uri="{FF2B5EF4-FFF2-40B4-BE49-F238E27FC236}">
                <a16:creationId xmlns:a16="http://schemas.microsoft.com/office/drawing/2014/main" xmlns="" id="{DD96E9E0-5BA8-512E-2E58-24946A56C642}"/>
              </a:ext>
            </a:extLst>
          </p:cNvPr>
          <p:cNvSpPr txBox="1"/>
          <p:nvPr/>
        </p:nvSpPr>
        <p:spPr>
          <a:xfrm>
            <a:off x="178787" y="1706853"/>
            <a:ext cx="11669913" cy="2076979"/>
          </a:xfrm>
          <a:prstGeom prst="rect">
            <a:avLst/>
          </a:prstGeom>
          <a:noFill/>
        </p:spPr>
        <p:txBody>
          <a:bodyPr wrap="square">
            <a:spAutoFit/>
          </a:bodyPr>
          <a:lstStyle/>
          <a:p>
            <a:pPr indent="406400" algn="just" eaLnBrk="1" hangingPunct="1">
              <a:lnSpc>
                <a:spcPts val="4000"/>
              </a:lnSpc>
              <a:defRPr/>
            </a:pPr>
            <a:r>
              <a:rPr lang="en-US" altLang="zh-CN" sz="2000" kern="100" dirty="0">
                <a:latin typeface="+mn-ea"/>
                <a:ea typeface="+mn-ea"/>
                <a:cs typeface="Times New Roman" panose="02020603050405020304" pitchFamily="18" charset="0"/>
              </a:rPr>
              <a:t>《</a:t>
            </a:r>
            <a:r>
              <a:rPr lang="zh-CN" altLang="en-US" sz="2000" kern="100" dirty="0">
                <a:latin typeface="+mn-ea"/>
                <a:ea typeface="+mn-ea"/>
                <a:cs typeface="Times New Roman" panose="02020603050405020304" pitchFamily="18" charset="0"/>
              </a:rPr>
              <a:t>危险化学品安全管理条例</a:t>
            </a:r>
            <a:r>
              <a:rPr lang="en-US" altLang="zh-CN" sz="2000" kern="100" dirty="0">
                <a:latin typeface="+mn-ea"/>
                <a:ea typeface="+mn-ea"/>
                <a:cs typeface="Times New Roman" panose="02020603050405020304" pitchFamily="18" charset="0"/>
              </a:rPr>
              <a:t>》</a:t>
            </a:r>
            <a:r>
              <a:rPr lang="zh-CN" altLang="en-US" sz="2000" kern="100" dirty="0">
                <a:latin typeface="+mn-ea"/>
                <a:ea typeface="+mn-ea"/>
                <a:cs typeface="Times New Roman" panose="02020603050405020304" pitchFamily="18" charset="0"/>
              </a:rPr>
              <a:t>是核心法规，自</a:t>
            </a:r>
            <a:r>
              <a:rPr lang="en-US" altLang="zh-CN" sz="2000" kern="100" dirty="0">
                <a:latin typeface="+mn-ea"/>
                <a:ea typeface="+mn-ea"/>
                <a:cs typeface="Times New Roman" panose="02020603050405020304" pitchFamily="18" charset="0"/>
              </a:rPr>
              <a:t>2011</a:t>
            </a:r>
            <a:r>
              <a:rPr lang="zh-CN" altLang="en-US" sz="2000" kern="100" dirty="0">
                <a:latin typeface="+mn-ea"/>
                <a:ea typeface="+mn-ea"/>
                <a:cs typeface="Times New Roman" panose="02020603050405020304" pitchFamily="18" charset="0"/>
              </a:rPr>
              <a:t>年</a:t>
            </a:r>
            <a:r>
              <a:rPr lang="en-US" altLang="zh-CN" sz="2000" kern="100" dirty="0">
                <a:latin typeface="+mn-ea"/>
                <a:ea typeface="+mn-ea"/>
                <a:cs typeface="Times New Roman" panose="02020603050405020304" pitchFamily="18" charset="0"/>
              </a:rPr>
              <a:t>12</a:t>
            </a:r>
            <a:r>
              <a:rPr lang="zh-CN" altLang="en-US" sz="2000" kern="100" dirty="0">
                <a:latin typeface="+mn-ea"/>
                <a:ea typeface="+mn-ea"/>
                <a:cs typeface="Times New Roman" panose="02020603050405020304" pitchFamily="18" charset="0"/>
              </a:rPr>
              <a:t>月</a:t>
            </a:r>
            <a:r>
              <a:rPr lang="en-US" altLang="zh-CN" sz="2000" kern="100" dirty="0">
                <a:latin typeface="+mn-ea"/>
                <a:ea typeface="+mn-ea"/>
                <a:cs typeface="Times New Roman" panose="02020603050405020304" pitchFamily="18" charset="0"/>
              </a:rPr>
              <a:t>1</a:t>
            </a:r>
            <a:r>
              <a:rPr lang="zh-CN" altLang="en-US" sz="2000" kern="100" dirty="0">
                <a:latin typeface="+mn-ea"/>
                <a:ea typeface="+mn-ea"/>
                <a:cs typeface="Times New Roman" panose="02020603050405020304" pitchFamily="18" charset="0"/>
              </a:rPr>
              <a:t>日起施行。该条例明确了危险化学品生产、储存、使用、经营和运输的安全管理要求，以及废弃危险化学品的处置规定。</a:t>
            </a:r>
            <a:endParaRPr lang="en-US" altLang="zh-CN" sz="2000" kern="100" dirty="0">
              <a:latin typeface="+mn-ea"/>
              <a:ea typeface="+mn-ea"/>
              <a:cs typeface="Times New Roman" panose="02020603050405020304" pitchFamily="18" charset="0"/>
            </a:endParaRPr>
          </a:p>
          <a:p>
            <a:pPr indent="406400" algn="just" eaLnBrk="1" hangingPunct="1">
              <a:lnSpc>
                <a:spcPts val="4000"/>
              </a:lnSpc>
              <a:defRPr/>
            </a:pPr>
            <a:r>
              <a:rPr lang="en-US" altLang="zh-CN" sz="2000" kern="100" dirty="0">
                <a:latin typeface="+mn-ea"/>
                <a:ea typeface="+mn-ea"/>
                <a:cs typeface="Times New Roman" panose="02020603050405020304" pitchFamily="18" charset="0"/>
              </a:rPr>
              <a:t>《</a:t>
            </a:r>
            <a:r>
              <a:rPr lang="zh-CN" altLang="en-US" sz="2000" kern="100" dirty="0">
                <a:latin typeface="+mn-ea"/>
                <a:ea typeface="+mn-ea"/>
                <a:cs typeface="Times New Roman" panose="02020603050405020304" pitchFamily="18" charset="0"/>
              </a:rPr>
              <a:t>中华人民共和国安全生产法</a:t>
            </a:r>
            <a:r>
              <a:rPr lang="en-US" altLang="zh-CN" sz="2000" kern="100" dirty="0">
                <a:latin typeface="+mn-ea"/>
                <a:ea typeface="+mn-ea"/>
                <a:cs typeface="Times New Roman" panose="02020603050405020304" pitchFamily="18" charset="0"/>
              </a:rPr>
              <a:t>》</a:t>
            </a:r>
            <a:r>
              <a:rPr lang="zh-CN" altLang="en-US" sz="2000" kern="100" dirty="0">
                <a:latin typeface="+mn-ea"/>
                <a:ea typeface="+mn-ea"/>
                <a:cs typeface="Times New Roman" panose="02020603050405020304" pitchFamily="18" charset="0"/>
              </a:rPr>
              <a:t>、</a:t>
            </a:r>
            <a:r>
              <a:rPr lang="en-US" altLang="zh-CN" sz="2000" kern="100" dirty="0">
                <a:latin typeface="+mn-ea"/>
                <a:ea typeface="+mn-ea"/>
                <a:cs typeface="Times New Roman" panose="02020603050405020304" pitchFamily="18" charset="0"/>
              </a:rPr>
              <a:t>《</a:t>
            </a:r>
            <a:r>
              <a:rPr lang="zh-CN" altLang="en-US" sz="2000" kern="100" dirty="0">
                <a:latin typeface="+mn-ea"/>
                <a:ea typeface="+mn-ea"/>
                <a:cs typeface="Times New Roman" panose="02020603050405020304" pitchFamily="18" charset="0"/>
              </a:rPr>
              <a:t>危险化学品经营许可证管理办法</a:t>
            </a:r>
            <a:r>
              <a:rPr lang="en-US" altLang="zh-CN" sz="2000" kern="100" dirty="0">
                <a:latin typeface="+mn-ea"/>
                <a:ea typeface="+mn-ea"/>
                <a:cs typeface="Times New Roman" panose="02020603050405020304" pitchFamily="18" charset="0"/>
              </a:rPr>
              <a:t>》</a:t>
            </a:r>
            <a:r>
              <a:rPr lang="zh-CN" altLang="en-US" sz="2000" kern="100" dirty="0">
                <a:latin typeface="+mn-ea"/>
                <a:ea typeface="+mn-ea"/>
                <a:cs typeface="Times New Roman" panose="02020603050405020304" pitchFamily="18" charset="0"/>
              </a:rPr>
              <a:t>、</a:t>
            </a:r>
            <a:r>
              <a:rPr lang="en-US" altLang="zh-CN" sz="2000" kern="100" dirty="0">
                <a:latin typeface="+mn-ea"/>
                <a:ea typeface="+mn-ea"/>
                <a:cs typeface="Times New Roman" panose="02020603050405020304" pitchFamily="18" charset="0"/>
              </a:rPr>
              <a:t>《</a:t>
            </a:r>
            <a:r>
              <a:rPr lang="zh-CN" altLang="en-US" sz="2000" kern="100" dirty="0">
                <a:latin typeface="+mn-ea"/>
                <a:cs typeface="Times New Roman" panose="02020603050405020304" pitchFamily="18" charset="0"/>
              </a:rPr>
              <a:t>易制毒化学品管理条例</a:t>
            </a:r>
            <a:r>
              <a:rPr lang="en-US" altLang="zh-CN" sz="2000" kern="100" dirty="0">
                <a:latin typeface="+mn-ea"/>
                <a:ea typeface="+mn-ea"/>
                <a:cs typeface="Times New Roman" panose="02020603050405020304" pitchFamily="18" charset="0"/>
              </a:rPr>
              <a:t>》</a:t>
            </a:r>
            <a:r>
              <a:rPr lang="zh-CN" altLang="en-US" sz="2000" kern="100" dirty="0">
                <a:latin typeface="+mn-ea"/>
                <a:ea typeface="+mn-ea"/>
                <a:cs typeface="Times New Roman" panose="02020603050405020304" pitchFamily="18" charset="0"/>
              </a:rPr>
              <a:t>等相关法律法规也构成了危化品及易制毒化学品管理的法律体系。</a:t>
            </a:r>
          </a:p>
        </p:txBody>
      </p:sp>
    </p:spTree>
    <p:extLst>
      <p:ext uri="{BB962C8B-B14F-4D97-AF65-F5344CB8AC3E}">
        <p14:creationId xmlns:p14="http://schemas.microsoft.com/office/powerpoint/2010/main" xmlns="" val="1566456201"/>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74D44C-7451-1B7E-1B3C-D24A2E56D131}"/>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9C7DCB71-20A1-1198-2598-1838B3234E2D}"/>
              </a:ext>
            </a:extLst>
          </p:cNvPr>
          <p:cNvSpPr txBox="1"/>
          <p:nvPr/>
        </p:nvSpPr>
        <p:spPr bwMode="auto">
          <a:xfrm>
            <a:off x="2933159" y="311150"/>
            <a:ext cx="2414084"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二、法律法规</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8" name="文本框 7">
            <a:extLst>
              <a:ext uri="{FF2B5EF4-FFF2-40B4-BE49-F238E27FC236}">
                <a16:creationId xmlns:a16="http://schemas.microsoft.com/office/drawing/2014/main" xmlns="" id="{FB1719E5-4697-E40C-243E-0EF691B4B2E3}"/>
              </a:ext>
            </a:extLst>
          </p:cNvPr>
          <p:cNvSpPr txBox="1"/>
          <p:nvPr/>
        </p:nvSpPr>
        <p:spPr>
          <a:xfrm>
            <a:off x="381000" y="966775"/>
            <a:ext cx="9288463" cy="460375"/>
          </a:xfrm>
          <a:prstGeom prst="rect">
            <a:avLst/>
          </a:prstGeom>
          <a:noFill/>
        </p:spPr>
        <p:txBody>
          <a:bodyPr>
            <a:spAutoFit/>
          </a:bodyPr>
          <a:lstStyle/>
          <a:p>
            <a:pPr eaLnBrk="1" hangingPunct="1">
              <a:defRPr/>
            </a:pPr>
            <a:r>
              <a:rPr lang="zh-CN" altLang="en-US" sz="2400" b="1" dirty="0">
                <a:latin typeface="+mn-ea"/>
                <a:ea typeface="+mn-ea"/>
              </a:rPr>
              <a:t>（一）</a:t>
            </a:r>
            <a:r>
              <a:rPr lang="en-US" altLang="zh-CN" sz="2400" b="1" dirty="0">
                <a:latin typeface="+mn-ea"/>
                <a:ea typeface="+mn-ea"/>
              </a:rPr>
              <a:t>《</a:t>
            </a:r>
            <a:r>
              <a:rPr lang="zh-CN" altLang="en-US" sz="2400" b="1" dirty="0">
                <a:latin typeface="+mn-ea"/>
                <a:ea typeface="+mn-ea"/>
              </a:rPr>
              <a:t>危险化学品安全管理条例</a:t>
            </a:r>
            <a:r>
              <a:rPr lang="en-US" altLang="zh-CN" sz="2400" b="1" dirty="0">
                <a:latin typeface="+mn-ea"/>
                <a:ea typeface="+mn-ea"/>
              </a:rPr>
              <a:t>》</a:t>
            </a:r>
            <a:endParaRPr lang="zh-CN" altLang="en-US" sz="2400" b="1" dirty="0">
              <a:latin typeface="+mn-ea"/>
              <a:ea typeface="+mn-ea"/>
            </a:endParaRPr>
          </a:p>
        </p:txBody>
      </p:sp>
      <p:sp>
        <p:nvSpPr>
          <p:cNvPr id="16" name="文本框 15">
            <a:extLst>
              <a:ext uri="{FF2B5EF4-FFF2-40B4-BE49-F238E27FC236}">
                <a16:creationId xmlns:a16="http://schemas.microsoft.com/office/drawing/2014/main" xmlns="" id="{BE11B8C5-3AC9-100C-5F68-881EA9AD5DD1}"/>
              </a:ext>
            </a:extLst>
          </p:cNvPr>
          <p:cNvSpPr txBox="1"/>
          <p:nvPr/>
        </p:nvSpPr>
        <p:spPr>
          <a:xfrm>
            <a:off x="261043" y="1571642"/>
            <a:ext cx="11669913" cy="4564839"/>
          </a:xfrm>
          <a:prstGeom prst="rect">
            <a:avLst/>
          </a:prstGeom>
          <a:noFill/>
        </p:spPr>
        <p:txBody>
          <a:bodyPr wrap="square">
            <a:spAutoFit/>
          </a:bodyPr>
          <a:lstStyle/>
          <a:p>
            <a:pPr indent="406400" algn="just" eaLnBrk="1" hangingPunct="1">
              <a:lnSpc>
                <a:spcPts val="3200"/>
              </a:lnSpc>
              <a:defRPr/>
            </a:pPr>
            <a:r>
              <a:rPr lang="zh-CN" altLang="en-US" sz="2000" b="1" kern="100" dirty="0">
                <a:latin typeface="+mn-ea"/>
                <a:ea typeface="+mn-ea"/>
                <a:cs typeface="Times New Roman" panose="02020603050405020304" pitchFamily="18" charset="0"/>
              </a:rPr>
              <a:t>生产：</a:t>
            </a:r>
            <a:r>
              <a:rPr lang="en-US" altLang="zh-CN" sz="2000" kern="100" dirty="0">
                <a:latin typeface="+mn-ea"/>
                <a:ea typeface="+mn-ea"/>
                <a:cs typeface="Times New Roman" panose="02020603050405020304" pitchFamily="18" charset="0"/>
              </a:rPr>
              <a:t>1.</a:t>
            </a:r>
            <a:r>
              <a:rPr lang="zh-CN" altLang="en-US" sz="2000" kern="100" dirty="0">
                <a:latin typeface="+mn-ea"/>
                <a:ea typeface="+mn-ea"/>
                <a:cs typeface="Times New Roman" panose="02020603050405020304" pitchFamily="18" charset="0"/>
              </a:rPr>
              <a:t>危险化学品生产企业进行生产前，应当依照</a:t>
            </a:r>
            <a:r>
              <a:rPr lang="en-US" altLang="zh-CN" sz="2000" kern="100" dirty="0">
                <a:latin typeface="+mn-ea"/>
                <a:ea typeface="+mn-ea"/>
                <a:cs typeface="Times New Roman" panose="02020603050405020304" pitchFamily="18" charset="0"/>
              </a:rPr>
              <a:t>《</a:t>
            </a:r>
            <a:r>
              <a:rPr lang="zh-CN" altLang="en-US" sz="2000" kern="100" dirty="0">
                <a:latin typeface="+mn-ea"/>
                <a:ea typeface="+mn-ea"/>
                <a:cs typeface="Times New Roman" panose="02020603050405020304" pitchFamily="18" charset="0"/>
              </a:rPr>
              <a:t>安全生产许可证条例</a:t>
            </a:r>
            <a:r>
              <a:rPr lang="en-US" altLang="zh-CN" sz="2000" kern="100" dirty="0">
                <a:latin typeface="+mn-ea"/>
                <a:ea typeface="+mn-ea"/>
                <a:cs typeface="Times New Roman" panose="02020603050405020304" pitchFamily="18" charset="0"/>
              </a:rPr>
              <a:t>》</a:t>
            </a:r>
            <a:r>
              <a:rPr lang="zh-CN" altLang="en-US" sz="2000" kern="100" dirty="0">
                <a:latin typeface="+mn-ea"/>
                <a:ea typeface="+mn-ea"/>
                <a:cs typeface="Times New Roman" panose="02020603050405020304" pitchFamily="18" charset="0"/>
              </a:rPr>
              <a:t>的规定，取得危险化学品安全生产许可证。</a:t>
            </a:r>
            <a:endParaRPr lang="en-US" altLang="zh-CN" sz="2000" kern="100" dirty="0">
              <a:latin typeface="+mn-ea"/>
              <a:ea typeface="+mn-ea"/>
              <a:cs typeface="Times New Roman" panose="02020603050405020304" pitchFamily="18" charset="0"/>
            </a:endParaRPr>
          </a:p>
          <a:p>
            <a:pPr indent="406400" algn="just" eaLnBrk="1" hangingPunct="1">
              <a:lnSpc>
                <a:spcPts val="3200"/>
              </a:lnSpc>
              <a:defRPr/>
            </a:pPr>
            <a:r>
              <a:rPr lang="en-US" altLang="zh-CN" sz="2000" b="0" i="0" dirty="0">
                <a:solidFill>
                  <a:srgbClr val="333333"/>
                </a:solidFill>
                <a:effectLst/>
                <a:latin typeface="Helvetica Neue"/>
              </a:rPr>
              <a:t>2.</a:t>
            </a:r>
            <a:r>
              <a:rPr lang="zh-CN" altLang="en-US" sz="2000" b="0" i="0" dirty="0">
                <a:solidFill>
                  <a:srgbClr val="333333"/>
                </a:solidFill>
                <a:effectLst/>
                <a:latin typeface="Helvetica Neue"/>
              </a:rPr>
              <a:t>危险化学品生产企业应当提供与其生产的危险化学品相符的化学品安全技术说明书，并在危险化学品包装</a:t>
            </a:r>
            <a:r>
              <a:rPr lang="en-US" altLang="zh-CN" sz="2000" b="0" i="0" dirty="0">
                <a:solidFill>
                  <a:srgbClr val="333333"/>
                </a:solidFill>
                <a:effectLst/>
                <a:latin typeface="Helvetica Neue"/>
              </a:rPr>
              <a:t>(</a:t>
            </a:r>
            <a:r>
              <a:rPr lang="zh-CN" altLang="en-US" sz="2000" b="0" i="0" dirty="0">
                <a:solidFill>
                  <a:srgbClr val="333333"/>
                </a:solidFill>
                <a:effectLst/>
                <a:latin typeface="Helvetica Neue"/>
              </a:rPr>
              <a:t>包括外包装件</a:t>
            </a:r>
            <a:r>
              <a:rPr lang="en-US" altLang="zh-CN" sz="2000" b="0" i="0" dirty="0">
                <a:solidFill>
                  <a:srgbClr val="333333"/>
                </a:solidFill>
                <a:effectLst/>
                <a:latin typeface="Helvetica Neue"/>
              </a:rPr>
              <a:t>)</a:t>
            </a:r>
            <a:r>
              <a:rPr lang="zh-CN" altLang="en-US" sz="2000" b="0" i="0" dirty="0">
                <a:solidFill>
                  <a:srgbClr val="333333"/>
                </a:solidFill>
                <a:effectLst/>
                <a:latin typeface="Helvetica Neue"/>
              </a:rPr>
              <a:t>上粘贴或者拴挂与包装内危险化学品相符的化学品安全标签。化学品安全技术说明书和化学品安全标签所载明的内容应当符合国家标准的要求。</a:t>
            </a:r>
            <a:endParaRPr lang="en-US" altLang="zh-CN" sz="2000" b="0" i="0" dirty="0">
              <a:solidFill>
                <a:srgbClr val="333333"/>
              </a:solidFill>
              <a:effectLst/>
              <a:latin typeface="Helvetica Neue"/>
            </a:endParaRPr>
          </a:p>
          <a:p>
            <a:pPr indent="406400" algn="just" eaLnBrk="1" hangingPunct="1">
              <a:lnSpc>
                <a:spcPts val="3200"/>
              </a:lnSpc>
              <a:defRPr/>
            </a:pPr>
            <a:r>
              <a:rPr lang="zh-CN" altLang="en-US" sz="2000" b="1" kern="100" dirty="0">
                <a:solidFill>
                  <a:srgbClr val="333333"/>
                </a:solidFill>
                <a:latin typeface="Helvetica Neue"/>
                <a:cs typeface="Times New Roman" panose="02020603050405020304" pitchFamily="18" charset="0"/>
              </a:rPr>
              <a:t>储存：</a:t>
            </a:r>
            <a:r>
              <a:rPr lang="en-US" altLang="zh-CN" sz="2000" kern="100" dirty="0">
                <a:solidFill>
                  <a:srgbClr val="333333"/>
                </a:solidFill>
                <a:latin typeface="Helvetica Neue"/>
                <a:cs typeface="Times New Roman" panose="02020603050405020304" pitchFamily="18" charset="0"/>
              </a:rPr>
              <a:t>1.</a:t>
            </a:r>
            <a:r>
              <a:rPr lang="zh-CN" altLang="en-US" sz="2000" b="0" i="0" dirty="0">
                <a:solidFill>
                  <a:srgbClr val="333333"/>
                </a:solidFill>
                <a:effectLst/>
                <a:latin typeface="Helvetica Neue"/>
              </a:rPr>
              <a:t>危险化学品的包装应当符合法律、行政法规、规章的规定以及国家标准、行业标准的要求。</a:t>
            </a:r>
            <a:endParaRPr lang="en-US" altLang="zh-CN" sz="2000" b="0" i="0" dirty="0">
              <a:solidFill>
                <a:srgbClr val="333333"/>
              </a:solidFill>
              <a:effectLst/>
              <a:latin typeface="Helvetica Neue"/>
            </a:endParaRPr>
          </a:p>
          <a:p>
            <a:pPr indent="406400" algn="just" eaLnBrk="1" hangingPunct="1">
              <a:lnSpc>
                <a:spcPts val="3200"/>
              </a:lnSpc>
              <a:defRPr/>
            </a:pPr>
            <a:r>
              <a:rPr lang="en-US" altLang="zh-CN" sz="2000" kern="100" dirty="0">
                <a:solidFill>
                  <a:srgbClr val="333333"/>
                </a:solidFill>
                <a:latin typeface="Helvetica Neue"/>
                <a:cs typeface="Times New Roman" panose="02020603050405020304" pitchFamily="18" charset="0"/>
              </a:rPr>
              <a:t>2.</a:t>
            </a:r>
            <a:r>
              <a:rPr lang="zh-CN" altLang="en-US" sz="2000" b="0" i="0" dirty="0">
                <a:solidFill>
                  <a:srgbClr val="333333"/>
                </a:solidFill>
                <a:effectLst/>
                <a:latin typeface="Helvetica Neue"/>
              </a:rPr>
              <a:t>危险化学品应当储存在专用仓库、专用场地或者专用储存室</a:t>
            </a:r>
            <a:r>
              <a:rPr lang="en-US" altLang="zh-CN" sz="2000" b="0" i="0" dirty="0">
                <a:solidFill>
                  <a:srgbClr val="333333"/>
                </a:solidFill>
                <a:effectLst/>
                <a:latin typeface="Helvetica Neue"/>
              </a:rPr>
              <a:t>(</a:t>
            </a:r>
            <a:r>
              <a:rPr lang="zh-CN" altLang="en-US" sz="2000" b="0" i="0" dirty="0">
                <a:solidFill>
                  <a:srgbClr val="333333"/>
                </a:solidFill>
                <a:effectLst/>
                <a:latin typeface="Helvetica Neue"/>
              </a:rPr>
              <a:t>以下统称专用仓库</a:t>
            </a:r>
            <a:r>
              <a:rPr lang="en-US" altLang="zh-CN" sz="2000" b="0" i="0" dirty="0">
                <a:solidFill>
                  <a:srgbClr val="333333"/>
                </a:solidFill>
                <a:effectLst/>
                <a:latin typeface="Helvetica Neue"/>
              </a:rPr>
              <a:t>)</a:t>
            </a:r>
            <a:r>
              <a:rPr lang="zh-CN" altLang="en-US" sz="2000" b="0" i="0" dirty="0">
                <a:solidFill>
                  <a:srgbClr val="333333"/>
                </a:solidFill>
                <a:effectLst/>
                <a:latin typeface="Helvetica Neue"/>
              </a:rPr>
              <a:t>内，并由专人负责管理；剧毒化学品以及储存数量构成重大危险源的其他危险化学品，应当在专用仓库内单独存放，并实行双人收发、双人保管制度。</a:t>
            </a:r>
            <a:endParaRPr lang="en-US" altLang="zh-CN" sz="2000" b="0" i="0" dirty="0">
              <a:solidFill>
                <a:srgbClr val="333333"/>
              </a:solidFill>
              <a:effectLst/>
              <a:latin typeface="Helvetica Neue"/>
            </a:endParaRPr>
          </a:p>
          <a:p>
            <a:pPr indent="406400" algn="just">
              <a:lnSpc>
                <a:spcPts val="3200"/>
              </a:lnSpc>
              <a:defRPr/>
            </a:pPr>
            <a:r>
              <a:rPr lang="zh-CN" altLang="en-US" sz="2000" b="1" kern="100" dirty="0">
                <a:latin typeface="+mn-ea"/>
                <a:ea typeface="+mn-ea"/>
                <a:cs typeface="Times New Roman" panose="02020603050405020304" pitchFamily="18" charset="0"/>
              </a:rPr>
              <a:t>使用：</a:t>
            </a:r>
            <a:r>
              <a:rPr lang="zh-CN" altLang="en-US" sz="2000" kern="100" dirty="0">
                <a:latin typeface="+mn-ea"/>
                <a:ea typeface="+mn-ea"/>
                <a:cs typeface="Times New Roman" panose="02020603050405020304" pitchFamily="18" charset="0"/>
              </a:rPr>
              <a:t>使用危险化学品从事生产并且使用量达到规定数量的化工企业</a:t>
            </a:r>
            <a:r>
              <a:rPr lang="en-US" altLang="zh-CN" sz="2000" kern="100" dirty="0">
                <a:latin typeface="+mn-ea"/>
                <a:ea typeface="+mn-ea"/>
                <a:cs typeface="Times New Roman" panose="02020603050405020304" pitchFamily="18" charset="0"/>
              </a:rPr>
              <a:t>(</a:t>
            </a:r>
            <a:r>
              <a:rPr lang="zh-CN" altLang="en-US" sz="2000" kern="100" dirty="0">
                <a:latin typeface="+mn-ea"/>
                <a:ea typeface="+mn-ea"/>
                <a:cs typeface="Times New Roman" panose="02020603050405020304" pitchFamily="18" charset="0"/>
              </a:rPr>
              <a:t>属于危险化学品生产企业的除外</a:t>
            </a:r>
            <a:r>
              <a:rPr lang="en-US" altLang="zh-CN" sz="2000" kern="100" dirty="0">
                <a:latin typeface="+mn-ea"/>
                <a:ea typeface="+mn-ea"/>
                <a:cs typeface="Times New Roman" panose="02020603050405020304" pitchFamily="18" charset="0"/>
              </a:rPr>
              <a:t>)</a:t>
            </a:r>
            <a:r>
              <a:rPr lang="zh-CN" altLang="en-US" sz="2000" kern="100" dirty="0">
                <a:latin typeface="+mn-ea"/>
                <a:ea typeface="+mn-ea"/>
                <a:cs typeface="Times New Roman" panose="02020603050405020304" pitchFamily="18" charset="0"/>
              </a:rPr>
              <a:t>，应当依照本条例的规定取得危险化学品安全使用许可证。</a:t>
            </a:r>
            <a:endParaRPr lang="en-US" altLang="zh-CN" sz="2000" kern="100" dirty="0">
              <a:latin typeface="+mn-ea"/>
              <a:ea typeface="+mn-ea"/>
              <a:cs typeface="Times New Roman" panose="02020603050405020304" pitchFamily="18" charset="0"/>
            </a:endParaRPr>
          </a:p>
        </p:txBody>
      </p:sp>
    </p:spTree>
    <p:extLst>
      <p:ext uri="{BB962C8B-B14F-4D97-AF65-F5344CB8AC3E}">
        <p14:creationId xmlns:p14="http://schemas.microsoft.com/office/powerpoint/2010/main" xmlns="" val="4060234591"/>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0B15119-ADBA-F28E-CC07-5DC538B2B80E}"/>
            </a:ext>
          </a:extLst>
        </p:cNvPr>
        <p:cNvGrpSpPr/>
        <p:nvPr/>
      </p:nvGrpSpPr>
      <p:grpSpPr>
        <a:xfrm>
          <a:off x="0" y="0"/>
          <a:ext cx="0" cy="0"/>
          <a:chOff x="0" y="0"/>
          <a:chExt cx="0" cy="0"/>
        </a:xfrm>
      </p:grpSpPr>
      <p:sp>
        <p:nvSpPr>
          <p:cNvPr id="2" name="TextBox 29">
            <a:extLst>
              <a:ext uri="{FF2B5EF4-FFF2-40B4-BE49-F238E27FC236}">
                <a16:creationId xmlns:a16="http://schemas.microsoft.com/office/drawing/2014/main" xmlns="" id="{08789868-931E-E0D4-D922-DC0F3BC3CAF6}"/>
              </a:ext>
            </a:extLst>
          </p:cNvPr>
          <p:cNvSpPr txBox="1"/>
          <p:nvPr/>
        </p:nvSpPr>
        <p:spPr bwMode="auto">
          <a:xfrm>
            <a:off x="2933159" y="311150"/>
            <a:ext cx="2414084" cy="560711"/>
          </a:xfrm>
          <a:prstGeom prst="rect">
            <a:avLst/>
          </a:prstGeom>
          <a:solidFill>
            <a:srgbClr val="FFFFFF"/>
          </a:solidFill>
        </p:spPr>
        <p:txBody>
          <a:bodyPr wrap="none" lIns="128568" tIns="64284" rIns="128568" bIns="64284">
            <a:spAutoFit/>
          </a:bodyPr>
          <a:lstStyle/>
          <a:p>
            <a:pPr algn="ctr" eaLnBrk="1" hangingPunct="1">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rPr>
              <a:t>二、法律法规</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105号-简雅黑" panose="00000500000000000000" pitchFamily="2" charset="-122"/>
            </a:endParaRPr>
          </a:p>
        </p:txBody>
      </p:sp>
      <p:sp>
        <p:nvSpPr>
          <p:cNvPr id="8" name="文本框 7">
            <a:extLst>
              <a:ext uri="{FF2B5EF4-FFF2-40B4-BE49-F238E27FC236}">
                <a16:creationId xmlns:a16="http://schemas.microsoft.com/office/drawing/2014/main" xmlns="" id="{FC2B06A0-DBB9-F260-2B32-D6EA8F0413B8}"/>
              </a:ext>
            </a:extLst>
          </p:cNvPr>
          <p:cNvSpPr txBox="1"/>
          <p:nvPr/>
        </p:nvSpPr>
        <p:spPr>
          <a:xfrm>
            <a:off x="381000" y="966775"/>
            <a:ext cx="9288463" cy="460375"/>
          </a:xfrm>
          <a:prstGeom prst="rect">
            <a:avLst/>
          </a:prstGeom>
          <a:noFill/>
        </p:spPr>
        <p:txBody>
          <a:bodyPr>
            <a:spAutoFit/>
          </a:bodyPr>
          <a:lstStyle/>
          <a:p>
            <a:pPr eaLnBrk="1" hangingPunct="1">
              <a:defRPr/>
            </a:pPr>
            <a:r>
              <a:rPr lang="zh-CN" altLang="en-US" sz="2400" b="1" dirty="0">
                <a:latin typeface="+mn-ea"/>
                <a:ea typeface="+mn-ea"/>
              </a:rPr>
              <a:t>（一）</a:t>
            </a:r>
            <a:r>
              <a:rPr lang="en-US" altLang="zh-CN" sz="2400" b="1" dirty="0">
                <a:latin typeface="+mn-ea"/>
                <a:ea typeface="+mn-ea"/>
              </a:rPr>
              <a:t>《</a:t>
            </a:r>
            <a:r>
              <a:rPr lang="zh-CN" altLang="en-US" sz="2400" b="1" dirty="0">
                <a:latin typeface="+mn-ea"/>
                <a:ea typeface="+mn-ea"/>
              </a:rPr>
              <a:t>危险化学品安全管理条例</a:t>
            </a:r>
            <a:r>
              <a:rPr lang="en-US" altLang="zh-CN" sz="2400" b="1" dirty="0">
                <a:latin typeface="+mn-ea"/>
                <a:ea typeface="+mn-ea"/>
              </a:rPr>
              <a:t>》</a:t>
            </a:r>
            <a:endParaRPr lang="zh-CN" altLang="en-US" sz="2400" b="1" dirty="0">
              <a:latin typeface="+mn-ea"/>
              <a:ea typeface="+mn-ea"/>
            </a:endParaRPr>
          </a:p>
        </p:txBody>
      </p:sp>
      <p:sp>
        <p:nvSpPr>
          <p:cNvPr id="16" name="文本框 15">
            <a:extLst>
              <a:ext uri="{FF2B5EF4-FFF2-40B4-BE49-F238E27FC236}">
                <a16:creationId xmlns:a16="http://schemas.microsoft.com/office/drawing/2014/main" xmlns="" id="{66CE46C2-BB04-28FB-6F23-80C426B93A82}"/>
              </a:ext>
            </a:extLst>
          </p:cNvPr>
          <p:cNvSpPr txBox="1"/>
          <p:nvPr/>
        </p:nvSpPr>
        <p:spPr>
          <a:xfrm>
            <a:off x="261043" y="1571642"/>
            <a:ext cx="11669913" cy="2102627"/>
          </a:xfrm>
          <a:prstGeom prst="rect">
            <a:avLst/>
          </a:prstGeom>
          <a:noFill/>
        </p:spPr>
        <p:txBody>
          <a:bodyPr wrap="square">
            <a:spAutoFit/>
          </a:bodyPr>
          <a:lstStyle/>
          <a:p>
            <a:pPr indent="406400" algn="just" eaLnBrk="1" hangingPunct="1">
              <a:lnSpc>
                <a:spcPts val="3200"/>
              </a:lnSpc>
              <a:defRPr/>
            </a:pPr>
            <a:r>
              <a:rPr lang="zh-CN" altLang="en-US" sz="2000" b="1" kern="100" dirty="0">
                <a:solidFill>
                  <a:srgbClr val="333333"/>
                </a:solidFill>
                <a:latin typeface="+mn-ea"/>
                <a:cs typeface="Times New Roman" panose="02020603050405020304" pitchFamily="18" charset="0"/>
              </a:rPr>
              <a:t>运输：</a:t>
            </a:r>
            <a:r>
              <a:rPr lang="zh-CN" altLang="en-US" sz="2000" kern="100" dirty="0">
                <a:solidFill>
                  <a:srgbClr val="333333"/>
                </a:solidFill>
                <a:latin typeface="+mn-ea"/>
                <a:cs typeface="Times New Roman" panose="02020603050405020304" pitchFamily="18" charset="0"/>
              </a:rPr>
              <a:t>危化品运输必须使用专用车辆，并确保车辆符合运输规定，配备必要的安全防护设备。运输过程中需严格遵守交通规则，确保行车安全。同时，需对运输路线进行规划，避开人口密集区和环境敏感区。</a:t>
            </a:r>
          </a:p>
          <a:p>
            <a:pPr indent="406400" algn="just" eaLnBrk="1" hangingPunct="1">
              <a:lnSpc>
                <a:spcPts val="3200"/>
              </a:lnSpc>
              <a:defRPr/>
            </a:pPr>
            <a:r>
              <a:rPr lang="zh-CN" altLang="en-US" sz="2000" b="1" kern="100" dirty="0">
                <a:latin typeface="Helvetica Neue"/>
                <a:cs typeface="Times New Roman" panose="02020603050405020304" pitchFamily="18" charset="0"/>
              </a:rPr>
              <a:t>废弃物处置：</a:t>
            </a:r>
            <a:r>
              <a:rPr lang="zh-CN" altLang="en-US" sz="2000" kern="100" dirty="0">
                <a:latin typeface="Helvetica Neue"/>
                <a:cs typeface="Times New Roman" panose="02020603050405020304" pitchFamily="18" charset="0"/>
              </a:rPr>
              <a:t>废弃危险化学品的处置，依照有关环境保护的法律、行政法规和国家有关规定执行。</a:t>
            </a:r>
            <a:r>
              <a:rPr lang="zh-CN" altLang="en-US" sz="2000" kern="100" dirty="0">
                <a:solidFill>
                  <a:srgbClr val="333333"/>
                </a:solidFill>
                <a:latin typeface="Helvetica Neue"/>
                <a:cs typeface="Times New Roman" panose="02020603050405020304" pitchFamily="18" charset="0"/>
              </a:rPr>
              <a:t>严格按照危险废物管理，交由有资质单位处置。</a:t>
            </a:r>
            <a:endParaRPr lang="zh-CN" altLang="en-US" sz="2000" kern="100" dirty="0">
              <a:solidFill>
                <a:srgbClr val="333333"/>
              </a:solidFill>
              <a:latin typeface="+mn-ea"/>
              <a:cs typeface="Times New Roman" panose="02020603050405020304" pitchFamily="18" charset="0"/>
            </a:endParaRPr>
          </a:p>
        </p:txBody>
      </p:sp>
    </p:spTree>
    <p:extLst>
      <p:ext uri="{BB962C8B-B14F-4D97-AF65-F5344CB8AC3E}">
        <p14:creationId xmlns:p14="http://schemas.microsoft.com/office/powerpoint/2010/main" xmlns="" val="1171631028"/>
      </p:ext>
    </p:extLst>
  </p:cSld>
  <p:clrMapOvr>
    <a:masterClrMapping/>
  </p:clrMapOvr>
  <mc:AlternateContent xmlns:mc="http://schemas.openxmlformats.org/markup-compatibility/2006">
    <mc:Choice xmlns:p14="http://schemas.microsoft.com/office/powerpoint/2010/main" xmlns="" Requires="p14">
      <p:transition/>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2345</Words>
  <Application>Microsoft Office PowerPoint</Application>
  <PresentationFormat>自定义</PresentationFormat>
  <Paragraphs>291</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WPS</vt:lpstr>
      <vt:lpstr>危化品及易制毒化学品 知识培训</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危化品及易制毒化学品 知识培训</dc:title>
  <dc:creator/>
  <cp:lastModifiedBy>向勇</cp:lastModifiedBy>
  <cp:revision>87</cp:revision>
  <dcterms:created xsi:type="dcterms:W3CDTF">2023-08-09T12:44:00Z</dcterms:created>
  <dcterms:modified xsi:type="dcterms:W3CDTF">2025-04-23T06:47:26Z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058164D4083040B48DF380788BAF7B48_12</vt:lpwstr>
  </property>
  <property fmtid="{D5CDD505-2E9C-101B-9397-08002B2CF9AE}" pid="3" name="KSOProductBuildVer">
    <vt:lpwstr>2052-12.1.0.19770</vt:lpwstr>
  </property>
</Properties>
</file>