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1974" r:id="rId4"/>
    <p:sldId id="416" r:id="rId5"/>
    <p:sldId id="333" r:id="rId6"/>
    <p:sldId id="447" r:id="rId8"/>
    <p:sldId id="448" r:id="rId9"/>
    <p:sldId id="539" r:id="rId10"/>
    <p:sldId id="4092" r:id="rId11"/>
    <p:sldId id="4093" r:id="rId12"/>
    <p:sldId id="1553" r:id="rId13"/>
    <p:sldId id="4094" r:id="rId14"/>
    <p:sldId id="522" r:id="rId15"/>
    <p:sldId id="523" r:id="rId16"/>
    <p:sldId id="524" r:id="rId17"/>
    <p:sldId id="525" r:id="rId18"/>
    <p:sldId id="526" r:id="rId19"/>
    <p:sldId id="532" r:id="rId20"/>
    <p:sldId id="533" r:id="rId21"/>
    <p:sldId id="540" r:id="rId22"/>
    <p:sldId id="534" r:id="rId23"/>
    <p:sldId id="535" r:id="rId24"/>
    <p:sldId id="536" r:id="rId25"/>
    <p:sldId id="537" r:id="rId26"/>
    <p:sldId id="538" r:id="rId27"/>
    <p:sldId id="610" r:id="rId28"/>
    <p:sldId id="541" r:id="rId29"/>
    <p:sldId id="542" r:id="rId30"/>
    <p:sldId id="543" r:id="rId31"/>
    <p:sldId id="544" r:id="rId32"/>
    <p:sldId id="545" r:id="rId33"/>
    <p:sldId id="546" r:id="rId34"/>
    <p:sldId id="547" r:id="rId35"/>
    <p:sldId id="611" r:id="rId36"/>
    <p:sldId id="548" r:id="rId37"/>
    <p:sldId id="549" r:id="rId38"/>
    <p:sldId id="550" r:id="rId39"/>
    <p:sldId id="551" r:id="rId40"/>
    <p:sldId id="552" r:id="rId41"/>
    <p:sldId id="553" r:id="rId42"/>
    <p:sldId id="554" r:id="rId43"/>
    <p:sldId id="555" r:id="rId44"/>
    <p:sldId id="612" r:id="rId45"/>
    <p:sldId id="556" r:id="rId46"/>
    <p:sldId id="557" r:id="rId47"/>
    <p:sldId id="602" r:id="rId48"/>
    <p:sldId id="603" r:id="rId49"/>
    <p:sldId id="613" r:id="rId50"/>
    <p:sldId id="604" r:id="rId51"/>
    <p:sldId id="605" r:id="rId52"/>
    <p:sldId id="606" r:id="rId53"/>
    <p:sldId id="607" r:id="rId54"/>
    <p:sldId id="608" r:id="rId55"/>
    <p:sldId id="306" r:id="rId56"/>
    <p:sldId id="647" r:id="rId57"/>
    <p:sldId id="648" r:id="rId58"/>
    <p:sldId id="649" r:id="rId59"/>
    <p:sldId id="650" r:id="rId60"/>
    <p:sldId id="780" r:id="rId61"/>
    <p:sldId id="651" r:id="rId62"/>
    <p:sldId id="652" r:id="rId63"/>
    <p:sldId id="772" r:id="rId64"/>
    <p:sldId id="773" r:id="rId65"/>
    <p:sldId id="779" r:id="rId66"/>
    <p:sldId id="775" r:id="rId67"/>
    <p:sldId id="776" r:id="rId68"/>
    <p:sldId id="327" r:id="rId69"/>
    <p:sldId id="353" r:id="rId70"/>
    <p:sldId id="328" r:id="rId71"/>
    <p:sldId id="781" r:id="rId72"/>
    <p:sldId id="331" r:id="rId73"/>
    <p:sldId id="332" r:id="rId74"/>
    <p:sldId id="782" r:id="rId75"/>
    <p:sldId id="334" r:id="rId76"/>
    <p:sldId id="335" r:id="rId77"/>
    <p:sldId id="336" r:id="rId78"/>
    <p:sldId id="337" r:id="rId79"/>
    <p:sldId id="338" r:id="rId80"/>
    <p:sldId id="340" r:id="rId81"/>
    <p:sldId id="358" r:id="rId82"/>
    <p:sldId id="359" r:id="rId83"/>
    <p:sldId id="411" r:id="rId84"/>
    <p:sldId id="356" r:id="rId85"/>
    <p:sldId id="363" r:id="rId86"/>
    <p:sldId id="364" r:id="rId87"/>
    <p:sldId id="366" r:id="rId88"/>
    <p:sldId id="365" r:id="rId89"/>
    <p:sldId id="357" r:id="rId90"/>
    <p:sldId id="342" r:id="rId91"/>
    <p:sldId id="361" r:id="rId92"/>
    <p:sldId id="343" r:id="rId93"/>
    <p:sldId id="344" r:id="rId94"/>
    <p:sldId id="362" r:id="rId95"/>
    <p:sldId id="345" r:id="rId96"/>
    <p:sldId id="341" r:id="rId97"/>
    <p:sldId id="347" r:id="rId98"/>
    <p:sldId id="346" r:id="rId99"/>
    <p:sldId id="1971" r:id="rId100"/>
    <p:sldId id="368" r:id="rId101"/>
    <p:sldId id="412" r:id="rId102"/>
    <p:sldId id="413" r:id="rId103"/>
    <p:sldId id="414" r:id="rId104"/>
    <p:sldId id="415" r:id="rId105"/>
    <p:sldId id="1972" r:id="rId106"/>
    <p:sldId id="417" r:id="rId107"/>
    <p:sldId id="376" r:id="rId108"/>
    <p:sldId id="1973" r:id="rId109"/>
    <p:sldId id="418" r:id="rId110"/>
    <p:sldId id="419" r:id="rId111"/>
    <p:sldId id="420" r:id="rId112"/>
    <p:sldId id="421" r:id="rId113"/>
    <p:sldId id="422" r:id="rId114"/>
    <p:sldId id="423" r:id="rId115"/>
    <p:sldId id="349" r:id="rId116"/>
    <p:sldId id="437" r:id="rId117"/>
  </p:sldIdLst>
  <p:sldSz cx="12192000" cy="6858000"/>
  <p:notesSz cx="6858000" cy="9144000"/>
  <p:custDataLst>
    <p:tags r:id="rId1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E7E7E7"/>
    <a:srgbClr val="0E2C50"/>
    <a:srgbClr val="FFFFFF"/>
    <a:srgbClr val="8091A4"/>
    <a:srgbClr val="46C6CD"/>
    <a:srgbClr val="D9D9D9"/>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showGuides="1">
      <p:cViewPr varScale="1">
        <p:scale>
          <a:sx n="66" d="100"/>
          <a:sy n="66" d="100"/>
        </p:scale>
        <p:origin x="552" y="36"/>
      </p:cViewPr>
      <p:guideLst>
        <p:guide orient="horz" pos="2160"/>
        <p:guide pos="39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1" Type="http://schemas.openxmlformats.org/officeDocument/2006/relationships/tags" Target="tags/tag83.xml"/><Relationship Id="rId120" Type="http://schemas.openxmlformats.org/officeDocument/2006/relationships/tableStyles" Target="tableStyles.xml"/><Relationship Id="rId12" Type="http://schemas.openxmlformats.org/officeDocument/2006/relationships/slide" Target="slides/slide9.xml"/><Relationship Id="rId119" Type="http://schemas.openxmlformats.org/officeDocument/2006/relationships/viewProps" Target="viewProps.xml"/><Relationship Id="rId118" Type="http://schemas.openxmlformats.org/officeDocument/2006/relationships/presProps" Target="presProps.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6A35E98-08E4-4142-AEB9-E79A9A5B128F}" type="doc">
      <dgm:prSet loTypeId="urn:microsoft.com/office/officeart/2005/8/layout/process1" loCatId="process" qsTypeId="urn:microsoft.com/office/officeart/2005/8/quickstyle/simple2#2" qsCatId="simple" csTypeId="urn:microsoft.com/office/officeart/2005/8/colors/colorful5#2" csCatId="colorful" phldr="1"/>
      <dgm:spPr/>
    </dgm:pt>
    <dgm:pt modelId="{E1EB44B5-1C6F-4A55-9966-0FB5DA34D253}">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知识</a:t>
          </a:r>
        </a:p>
      </dgm:t>
    </dgm:pt>
    <dgm:pt modelId="{DBE09CB5-78F7-471A-AEA4-2686D75709DA}" cxnId="{45B47156-DB07-449E-8C0B-CDA6852A438E}" type="parTrans">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3B7C1773-C687-45CA-B199-978CF4904754}" cxnId="{45B47156-DB07-449E-8C0B-CDA6852A438E}" type="sibTrans">
      <dgm:prSet custT="1"/>
      <dgm:spPr/>
      <dgm:t>
        <a:bodyPr/>
        <a:lstStyle/>
        <a:p>
          <a:endParaRPr lang="zh-CN" altLang="en-US" sz="4000" b="1">
            <a:latin typeface="微软雅黑" panose="020B0503020204020204" pitchFamily="34" charset="-122"/>
            <a:ea typeface="微软雅黑" panose="020B0503020204020204" pitchFamily="34" charset="-122"/>
          </a:endParaRPr>
        </a:p>
      </dgm:t>
    </dgm:pt>
    <dgm:pt modelId="{09F299DB-8197-4C4D-9986-3D4D07083965}">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意识</a:t>
          </a:r>
        </a:p>
      </dgm:t>
    </dgm:pt>
    <dgm:pt modelId="{0C1F0EF5-28FC-4FBA-A9AD-12F0C046E485}" cxnId="{5E0035E1-1263-40B5-9D30-834A96237B27}" type="parTrans">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4BF4C638-D916-48C0-82E6-A0AA19CBF23D}" cxnId="{5E0035E1-1263-40B5-9D30-834A96237B27}" type="sibTrans">
      <dgm:prSet custT="1"/>
      <dgm:spPr/>
      <dgm:t>
        <a:bodyPr/>
        <a:lstStyle/>
        <a:p>
          <a:endParaRPr lang="zh-CN" altLang="en-US" sz="4000" b="1">
            <a:latin typeface="微软雅黑" panose="020B0503020204020204" pitchFamily="34" charset="-122"/>
            <a:ea typeface="微软雅黑" panose="020B0503020204020204" pitchFamily="34" charset="-122"/>
          </a:endParaRPr>
        </a:p>
      </dgm:t>
    </dgm:pt>
    <dgm:pt modelId="{610ABE5D-58B7-490B-A083-955FBFA9E546}">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意愿</a:t>
          </a:r>
        </a:p>
      </dgm:t>
    </dgm:pt>
    <dgm:pt modelId="{03D68F17-F1BA-4872-A738-4AA5CA6376A0}" cxnId="{B6A6EF2C-D0E5-4ADC-97AD-F60BA43E9A7F}" type="parTrans">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96BAD8F0-AE43-4EB8-91EE-3BF065E48203}" cxnId="{B6A6EF2C-D0E5-4ADC-97AD-F60BA43E9A7F}" type="sibTrans">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34EA3E38-65F5-4F5E-A6B1-7A7F7862639B}" type="pres">
      <dgm:prSet presAssocID="{36A35E98-08E4-4142-AEB9-E79A9A5B128F}" presName="Name0" presStyleCnt="0">
        <dgm:presLayoutVars>
          <dgm:dir/>
          <dgm:resizeHandles val="exact"/>
        </dgm:presLayoutVars>
      </dgm:prSet>
      <dgm:spPr/>
    </dgm:pt>
    <dgm:pt modelId="{F6B664A2-F362-4750-B784-1E6A582B25C8}" type="pres">
      <dgm:prSet presAssocID="{E1EB44B5-1C6F-4A55-9966-0FB5DA34D253}" presName="node" presStyleLbl="node1" presStyleIdx="0" presStyleCnt="3" custScaleX="141503">
        <dgm:presLayoutVars>
          <dgm:bulletEnabled val="1"/>
        </dgm:presLayoutVars>
      </dgm:prSet>
      <dgm:spPr/>
    </dgm:pt>
    <dgm:pt modelId="{F795BB92-2D92-4B17-BA28-7F3F5265B54A}" type="pres">
      <dgm:prSet presAssocID="{3B7C1773-C687-45CA-B199-978CF4904754}" presName="sibTrans" presStyleLbl="sibTrans2D1" presStyleIdx="0" presStyleCnt="2"/>
      <dgm:spPr/>
    </dgm:pt>
    <dgm:pt modelId="{3A1288F2-1087-454A-A1DF-7D1B6F8CE78D}" type="pres">
      <dgm:prSet presAssocID="{3B7C1773-C687-45CA-B199-978CF4904754}" presName="connectorText" presStyleLbl="sibTrans2D1" presStyleIdx="0" presStyleCnt="2"/>
      <dgm:spPr/>
    </dgm:pt>
    <dgm:pt modelId="{057F1ACF-950E-4C33-9FAA-1AD97B726E69}" type="pres">
      <dgm:prSet presAssocID="{09F299DB-8197-4C4D-9986-3D4D07083965}" presName="node" presStyleLbl="node1" presStyleIdx="1" presStyleCnt="3" custScaleX="155736">
        <dgm:presLayoutVars>
          <dgm:bulletEnabled val="1"/>
        </dgm:presLayoutVars>
      </dgm:prSet>
      <dgm:spPr/>
    </dgm:pt>
    <dgm:pt modelId="{45FE84BB-E4EA-400E-BAD3-F341186516FE}" type="pres">
      <dgm:prSet presAssocID="{4BF4C638-D916-48C0-82E6-A0AA19CBF23D}" presName="sibTrans" presStyleLbl="sibTrans2D1" presStyleIdx="1" presStyleCnt="2"/>
      <dgm:spPr/>
    </dgm:pt>
    <dgm:pt modelId="{5225AE8D-3AE4-41D0-8D2B-BFEE0E863479}" type="pres">
      <dgm:prSet presAssocID="{4BF4C638-D916-48C0-82E6-A0AA19CBF23D}" presName="connectorText" presStyleLbl="sibTrans2D1" presStyleIdx="1" presStyleCnt="2"/>
      <dgm:spPr/>
    </dgm:pt>
    <dgm:pt modelId="{B425F20F-07D7-448E-89E6-872CA67751E6}" type="pres">
      <dgm:prSet presAssocID="{610ABE5D-58B7-490B-A083-955FBFA9E546}" presName="node" presStyleLbl="node1" presStyleIdx="2" presStyleCnt="3" custScaleX="135448">
        <dgm:presLayoutVars>
          <dgm:bulletEnabled val="1"/>
        </dgm:presLayoutVars>
      </dgm:prSet>
      <dgm:spPr/>
    </dgm:pt>
  </dgm:ptLst>
  <dgm:cxnLst>
    <dgm:cxn modelId="{35DF650E-58D5-4615-B8A1-C1826C650E0E}" type="presOf" srcId="{610ABE5D-58B7-490B-A083-955FBFA9E546}" destId="{B425F20F-07D7-448E-89E6-872CA67751E6}" srcOrd="0" destOrd="0" presId="urn:microsoft.com/office/officeart/2005/8/layout/process1"/>
    <dgm:cxn modelId="{7C870718-2E25-4C8C-9294-108FD1447C61}" type="presOf" srcId="{09F299DB-8197-4C4D-9986-3D4D07083965}" destId="{057F1ACF-950E-4C33-9FAA-1AD97B726E69}" srcOrd="0" destOrd="0" presId="urn:microsoft.com/office/officeart/2005/8/layout/process1"/>
    <dgm:cxn modelId="{B6A6EF2C-D0E5-4ADC-97AD-F60BA43E9A7F}" srcId="{36A35E98-08E4-4142-AEB9-E79A9A5B128F}" destId="{610ABE5D-58B7-490B-A083-955FBFA9E546}" srcOrd="2" destOrd="0" parTransId="{03D68F17-F1BA-4872-A738-4AA5CA6376A0}" sibTransId="{96BAD8F0-AE43-4EB8-91EE-3BF065E48203}"/>
    <dgm:cxn modelId="{934CBF4B-E685-42F7-A1D4-0ABED0C7F804}" type="presOf" srcId="{4BF4C638-D916-48C0-82E6-A0AA19CBF23D}" destId="{5225AE8D-3AE4-41D0-8D2B-BFEE0E863479}" srcOrd="1" destOrd="0" presId="urn:microsoft.com/office/officeart/2005/8/layout/process1"/>
    <dgm:cxn modelId="{A9FB3E6D-FC88-441D-B81F-59B0C1495545}" type="presOf" srcId="{3B7C1773-C687-45CA-B199-978CF4904754}" destId="{F795BB92-2D92-4B17-BA28-7F3F5265B54A}" srcOrd="0" destOrd="0" presId="urn:microsoft.com/office/officeart/2005/8/layout/process1"/>
    <dgm:cxn modelId="{E7B5A850-6471-4E10-95B4-98F200135501}" type="presOf" srcId="{36A35E98-08E4-4142-AEB9-E79A9A5B128F}" destId="{34EA3E38-65F5-4F5E-A6B1-7A7F7862639B}" srcOrd="0" destOrd="0" presId="urn:microsoft.com/office/officeart/2005/8/layout/process1"/>
    <dgm:cxn modelId="{45B47156-DB07-449E-8C0B-CDA6852A438E}" srcId="{36A35E98-08E4-4142-AEB9-E79A9A5B128F}" destId="{E1EB44B5-1C6F-4A55-9966-0FB5DA34D253}" srcOrd="0" destOrd="0" parTransId="{DBE09CB5-78F7-471A-AEA4-2686D75709DA}" sibTransId="{3B7C1773-C687-45CA-B199-978CF4904754}"/>
    <dgm:cxn modelId="{1EAFD688-844E-40AB-9D9C-FC994C5EE988}" type="presOf" srcId="{3B7C1773-C687-45CA-B199-978CF4904754}" destId="{3A1288F2-1087-454A-A1DF-7D1B6F8CE78D}" srcOrd="1" destOrd="0" presId="urn:microsoft.com/office/officeart/2005/8/layout/process1"/>
    <dgm:cxn modelId="{A91A15DD-154B-4687-A988-8C11CDD63B6F}" type="presOf" srcId="{4BF4C638-D916-48C0-82E6-A0AA19CBF23D}" destId="{45FE84BB-E4EA-400E-BAD3-F341186516FE}" srcOrd="0" destOrd="0" presId="urn:microsoft.com/office/officeart/2005/8/layout/process1"/>
    <dgm:cxn modelId="{5E0035E1-1263-40B5-9D30-834A96237B27}" srcId="{36A35E98-08E4-4142-AEB9-E79A9A5B128F}" destId="{09F299DB-8197-4C4D-9986-3D4D07083965}" srcOrd="1" destOrd="0" parTransId="{0C1F0EF5-28FC-4FBA-A9AD-12F0C046E485}" sibTransId="{4BF4C638-D916-48C0-82E6-A0AA19CBF23D}"/>
    <dgm:cxn modelId="{3AFBA4E7-29CE-40B9-BB43-362CA910389E}" type="presOf" srcId="{E1EB44B5-1C6F-4A55-9966-0FB5DA34D253}" destId="{F6B664A2-F362-4750-B784-1E6A582B25C8}" srcOrd="0" destOrd="0" presId="urn:microsoft.com/office/officeart/2005/8/layout/process1"/>
    <dgm:cxn modelId="{55FE9A74-C855-475E-8C29-ECD65113BD16}" type="presParOf" srcId="{34EA3E38-65F5-4F5E-A6B1-7A7F7862639B}" destId="{F6B664A2-F362-4750-B784-1E6A582B25C8}" srcOrd="0" destOrd="0" presId="urn:microsoft.com/office/officeart/2005/8/layout/process1"/>
    <dgm:cxn modelId="{67E1495D-243C-42C5-B116-5C55CAFCD2B1}" type="presParOf" srcId="{34EA3E38-65F5-4F5E-A6B1-7A7F7862639B}" destId="{F795BB92-2D92-4B17-BA28-7F3F5265B54A}" srcOrd="1" destOrd="0" presId="urn:microsoft.com/office/officeart/2005/8/layout/process1"/>
    <dgm:cxn modelId="{65ABECC9-E092-40BC-8D8E-E694771B7F6F}" type="presParOf" srcId="{F795BB92-2D92-4B17-BA28-7F3F5265B54A}" destId="{3A1288F2-1087-454A-A1DF-7D1B6F8CE78D}" srcOrd="0" destOrd="0" presId="urn:microsoft.com/office/officeart/2005/8/layout/process1"/>
    <dgm:cxn modelId="{15915B33-A857-4838-8EA8-E19A2E60F525}" type="presParOf" srcId="{34EA3E38-65F5-4F5E-A6B1-7A7F7862639B}" destId="{057F1ACF-950E-4C33-9FAA-1AD97B726E69}" srcOrd="2" destOrd="0" presId="urn:microsoft.com/office/officeart/2005/8/layout/process1"/>
    <dgm:cxn modelId="{1DD09C86-6AFA-43AC-A1F4-47B724B9FD88}" type="presParOf" srcId="{34EA3E38-65F5-4F5E-A6B1-7A7F7862639B}" destId="{45FE84BB-E4EA-400E-BAD3-F341186516FE}" srcOrd="3" destOrd="0" presId="urn:microsoft.com/office/officeart/2005/8/layout/process1"/>
    <dgm:cxn modelId="{E1376A4B-25FB-4E68-B655-E39AA1C44AFD}" type="presParOf" srcId="{45FE84BB-E4EA-400E-BAD3-F341186516FE}" destId="{5225AE8D-3AE4-41D0-8D2B-BFEE0E863479}" srcOrd="0" destOrd="0" presId="urn:microsoft.com/office/officeart/2005/8/layout/process1"/>
    <dgm:cxn modelId="{0D10CFEC-E7EE-4975-8543-7F3F1ABD3030}" type="presParOf" srcId="{34EA3E38-65F5-4F5E-A6B1-7A7F7862639B}" destId="{B425F20F-07D7-448E-89E6-872CA67751E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AB469-2DB3-485C-B71B-6FD9443D1A9D}" type="doc">
      <dgm:prSet loTypeId="urn:microsoft.com/office/officeart/2005/8/layout/hList1" loCatId="list" qsTypeId="urn:microsoft.com/office/officeart/2005/8/quickstyle/simple1#2" qsCatId="simple" csTypeId="urn:microsoft.com/office/officeart/2005/8/colors/colorful2#2" csCatId="colorful" phldr="1"/>
      <dgm:spPr/>
      <dgm:t>
        <a:bodyPr/>
        <a:lstStyle/>
        <a:p>
          <a:endParaRPr lang="zh-CN" altLang="en-US"/>
        </a:p>
      </dgm:t>
    </dgm:pt>
    <dgm:pt modelId="{7D182B28-8186-4712-AEED-4F8A06B0C2CD}">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400" b="1" dirty="0">
              <a:solidFill>
                <a:schemeClr val="tx1"/>
              </a:solidFill>
              <a:latin typeface="微软雅黑" panose="020B0503020204020204" pitchFamily="34" charset="-122"/>
              <a:ea typeface="微软雅黑" panose="020B0503020204020204" pitchFamily="34" charset="-122"/>
            </a:rPr>
            <a:t>特别重大事故</a:t>
          </a:r>
        </a:p>
      </dgm:t>
    </dgm:pt>
    <dgm:pt modelId="{D30CB918-ACA9-4FCE-B8D4-0D21E0BD1A4D}" cxnId="{83D9A547-59B9-4189-A360-725340383053}" type="parTrans">
      <dgm:prSet/>
      <dgm:spPr/>
      <dgm:t>
        <a:bodyPr/>
        <a:lstStyle/>
        <a:p>
          <a:endParaRPr lang="zh-CN" altLang="en-US"/>
        </a:p>
      </dgm:t>
    </dgm:pt>
    <dgm:pt modelId="{16364753-080A-412D-B7C6-6472D7AF90A5}" cxnId="{83D9A547-59B9-4189-A360-725340383053}" type="sibTrans">
      <dgm:prSet/>
      <dgm:spPr/>
      <dgm:t>
        <a:bodyPr/>
        <a:lstStyle/>
        <a:p>
          <a:endParaRPr lang="zh-CN" altLang="en-US"/>
        </a:p>
      </dgm:t>
    </dgm:pt>
    <dgm:pt modelId="{6284772A-DEBD-4B6F-842A-D6C25EDD1272}">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人以上死亡，或者</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人以上重伤</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包括急性工业中毒，下同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，或者</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亿元以上直接经济损失的事故。</a:t>
          </a:r>
        </a:p>
      </dgm:t>
    </dgm:pt>
    <dgm:pt modelId="{04A2EAA7-BE04-4D82-B35B-32A8C11FC62F}" cxnId="{413C23D2-1B91-4899-9AE5-E793CDDAEFB1}" type="parTrans">
      <dgm:prSet/>
      <dgm:spPr/>
      <dgm:t>
        <a:bodyPr/>
        <a:lstStyle/>
        <a:p>
          <a:endParaRPr lang="zh-CN" altLang="en-US"/>
        </a:p>
      </dgm:t>
    </dgm:pt>
    <dgm:pt modelId="{DAED3762-365B-441F-AD6A-AF56AB45611F}" cxnId="{413C23D2-1B91-4899-9AE5-E793CDDAEFB1}" type="sibTrans">
      <dgm:prSet/>
      <dgm:spPr/>
      <dgm:t>
        <a:bodyPr/>
        <a:lstStyle/>
        <a:p>
          <a:endParaRPr lang="zh-CN" altLang="en-US"/>
        </a:p>
      </dgm:t>
    </dgm:pt>
    <dgm:pt modelId="{7A5ABA6F-F1A7-4505-94F8-8952C3A76F85}">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重大事故</a:t>
          </a:r>
        </a:p>
      </dgm:t>
    </dgm:pt>
    <dgm:pt modelId="{1802FCDC-86C5-4012-9AA0-D4A75E4208F6}" cxnId="{7573553B-A8AB-4F6F-85EC-DA84F40F3F6F}" type="parTrans">
      <dgm:prSet/>
      <dgm:spPr/>
      <dgm:t>
        <a:bodyPr/>
        <a:lstStyle/>
        <a:p>
          <a:endParaRPr lang="zh-CN" altLang="en-US"/>
        </a:p>
      </dgm:t>
    </dgm:pt>
    <dgm:pt modelId="{4CB4E2E3-CFCB-4AE0-A173-B998CBF0FFF2}" cxnId="{7573553B-A8AB-4F6F-85EC-DA84F40F3F6F}" type="sibTrans">
      <dgm:prSet/>
      <dgm:spPr/>
      <dgm:t>
        <a:bodyPr/>
        <a:lstStyle/>
        <a:p>
          <a:endParaRPr lang="zh-CN" altLang="en-US"/>
        </a:p>
      </dgm:t>
    </dgm:pt>
    <dgm:pt modelId="{B42759B3-4AE7-44D5-967B-F34AAD1ECEC1}">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l00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5000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亿元以下直接经济损失的事故。</a:t>
          </a:r>
        </a:p>
      </dgm:t>
    </dgm:pt>
    <dgm:pt modelId="{3F9A3889-C380-4170-97B4-B4AA834B4B43}" cxnId="{F431A539-1094-4D88-9E3A-F298A9749CCF}" type="parTrans">
      <dgm:prSet/>
      <dgm:spPr/>
      <dgm:t>
        <a:bodyPr/>
        <a:lstStyle/>
        <a:p>
          <a:endParaRPr lang="zh-CN" altLang="en-US"/>
        </a:p>
      </dgm:t>
    </dgm:pt>
    <dgm:pt modelId="{511E735D-5A80-4C30-B1E2-24FD2755C85C}" cxnId="{F431A539-1094-4D88-9E3A-F298A9749CCF}" type="sibTrans">
      <dgm:prSet/>
      <dgm:spPr/>
      <dgm:t>
        <a:bodyPr/>
        <a:lstStyle/>
        <a:p>
          <a:endParaRPr lang="zh-CN" altLang="en-US"/>
        </a:p>
      </dgm:t>
    </dgm:pt>
    <dgm:pt modelId="{456580BF-7F86-4F8C-9FD8-319DB5A10431}">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较大事故</a:t>
          </a:r>
        </a:p>
      </dgm:t>
    </dgm:pt>
    <dgm:pt modelId="{32A76D5D-66E5-428E-BFFD-18BBA688AEEE}" cxnId="{E57D625A-5343-42AE-AD48-D3D730988C9D}" type="parTrans">
      <dgm:prSet/>
      <dgm:spPr/>
      <dgm:t>
        <a:bodyPr/>
        <a:lstStyle/>
        <a:p>
          <a:endParaRPr lang="zh-CN" altLang="en-US"/>
        </a:p>
      </dgm:t>
    </dgm:pt>
    <dgm:pt modelId="{8A456F89-CC94-4F12-916A-75330CCF770C}" cxnId="{E57D625A-5343-42AE-AD48-D3D730988C9D}" type="sibTrans">
      <dgm:prSet/>
      <dgm:spPr/>
      <dgm:t>
        <a:bodyPr/>
        <a:lstStyle/>
        <a:p>
          <a:endParaRPr lang="zh-CN" altLang="en-US"/>
        </a:p>
      </dgm:t>
    </dgm:pt>
    <dgm:pt modelId="{988CE141-B6BD-403C-9529-27F1D7FE614C}">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l0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1000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5000</a:t>
          </a:r>
          <a:r>
            <a:rPr lang="zh-CN" altLang="en-US" dirty="0">
              <a:latin typeface="微软雅黑" panose="020B0503020204020204" pitchFamily="34" charset="-122"/>
              <a:ea typeface="微软雅黑" panose="020B0503020204020204" pitchFamily="34" charset="-122"/>
            </a:rPr>
            <a:t>万元以下直接经济损失的事故。</a:t>
          </a:r>
        </a:p>
      </dgm:t>
    </dgm:pt>
    <dgm:pt modelId="{46A94285-B6CB-4F78-B11C-DEEEA810F22B}" cxnId="{BD87DD80-5FFB-40BF-8933-2FA76DB1F4A7}" type="parTrans">
      <dgm:prSet/>
      <dgm:spPr/>
      <dgm:t>
        <a:bodyPr/>
        <a:lstStyle/>
        <a:p>
          <a:endParaRPr lang="zh-CN" altLang="en-US"/>
        </a:p>
      </dgm:t>
    </dgm:pt>
    <dgm:pt modelId="{F280F3DF-F52A-4673-AC8F-5AD0077DD2CF}" cxnId="{BD87DD80-5FFB-40BF-8933-2FA76DB1F4A7}" type="sibTrans">
      <dgm:prSet/>
      <dgm:spPr/>
      <dgm:t>
        <a:bodyPr/>
        <a:lstStyle/>
        <a:p>
          <a:endParaRPr lang="zh-CN" altLang="en-US"/>
        </a:p>
      </dgm:t>
    </dgm:pt>
    <dgm:pt modelId="{6402A8CF-ED33-4C00-A0C7-F23ACFC051C5}">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rPr>
            <a:t>一般事故</a:t>
          </a:r>
        </a:p>
      </dgm:t>
    </dgm:pt>
    <dgm:pt modelId="{EB79B075-5328-4842-AEA7-32332D66700A}" cxnId="{70D7A165-CCAA-4D69-9942-46248AC0B04D}" type="parTrans">
      <dgm:prSet/>
      <dgm:spPr/>
      <dgm:t>
        <a:bodyPr/>
        <a:lstStyle/>
        <a:p>
          <a:endParaRPr lang="zh-CN" altLang="en-US"/>
        </a:p>
      </dgm:t>
    </dgm:pt>
    <dgm:pt modelId="{7DE2DDAD-24A6-4807-AD1E-6C55F439C4B6}" cxnId="{70D7A165-CCAA-4D69-9942-46248AC0B04D}" type="sibTrans">
      <dgm:prSet/>
      <dgm:spPr/>
      <dgm:t>
        <a:bodyPr/>
        <a:lstStyle/>
        <a:p>
          <a:endParaRPr lang="zh-CN" altLang="en-US"/>
        </a:p>
      </dgm:t>
    </dgm:pt>
    <dgm:pt modelId="{27B8EA46-F023-4086-9281-DCF887F89B23}">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300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1000</a:t>
          </a:r>
          <a:r>
            <a:rPr lang="zh-CN" altLang="en-US" dirty="0">
              <a:latin typeface="微软雅黑" panose="020B0503020204020204" pitchFamily="34" charset="-122"/>
              <a:ea typeface="微软雅黑" panose="020B0503020204020204" pitchFamily="34" charset="-122"/>
            </a:rPr>
            <a:t>万元以下直接经济损失的事故。</a:t>
          </a:r>
        </a:p>
      </dgm:t>
    </dgm:pt>
    <dgm:pt modelId="{9A77BE83-AB7D-41A6-9EE5-80CCF597ECF4}" cxnId="{BA3F4198-A721-475C-93F5-654B42D03E54}" type="parTrans">
      <dgm:prSet/>
      <dgm:spPr/>
      <dgm:t>
        <a:bodyPr/>
        <a:lstStyle/>
        <a:p>
          <a:endParaRPr lang="zh-CN" altLang="en-US"/>
        </a:p>
      </dgm:t>
    </dgm:pt>
    <dgm:pt modelId="{2B295667-C584-49CB-BA79-25BA992E889B}" cxnId="{BA3F4198-A721-475C-93F5-654B42D03E54}" type="sibTrans">
      <dgm:prSet/>
      <dgm:spPr/>
      <dgm:t>
        <a:bodyPr/>
        <a:lstStyle/>
        <a:p>
          <a:endParaRPr lang="zh-CN" altLang="en-US"/>
        </a:p>
      </dgm:t>
    </dgm:pt>
    <dgm:pt modelId="{35216817-371F-4F51-853F-9284314D501D}" type="pres">
      <dgm:prSet presAssocID="{09AAB469-2DB3-485C-B71B-6FD9443D1A9D}" presName="Name0" presStyleCnt="0">
        <dgm:presLayoutVars>
          <dgm:dir/>
          <dgm:animLvl val="lvl"/>
          <dgm:resizeHandles val="exact"/>
        </dgm:presLayoutVars>
      </dgm:prSet>
      <dgm:spPr/>
    </dgm:pt>
    <dgm:pt modelId="{AAA1C17D-1A1A-4E5C-945A-B4562CF60F09}" type="pres">
      <dgm:prSet presAssocID="{7D182B28-8186-4712-AEED-4F8A06B0C2CD}" presName="composite" presStyleCnt="0"/>
      <dgm:spPr/>
    </dgm:pt>
    <dgm:pt modelId="{2EB51F2A-4DD7-42C8-963F-EFB3A49FF5FB}" type="pres">
      <dgm:prSet presAssocID="{7D182B28-8186-4712-AEED-4F8A06B0C2CD}" presName="parTx" presStyleLbl="alignNode1" presStyleIdx="0" presStyleCnt="4" custScaleX="112859">
        <dgm:presLayoutVars>
          <dgm:chMax val="0"/>
          <dgm:chPref val="0"/>
          <dgm:bulletEnabled val="1"/>
        </dgm:presLayoutVars>
      </dgm:prSet>
      <dgm:spPr/>
    </dgm:pt>
    <dgm:pt modelId="{AE6FA15F-1A1B-4E4F-8C32-82C3C57DA246}" type="pres">
      <dgm:prSet presAssocID="{7D182B28-8186-4712-AEED-4F8A06B0C2CD}" presName="desTx" presStyleLbl="alignAccFollowNode1" presStyleIdx="0" presStyleCnt="4">
        <dgm:presLayoutVars>
          <dgm:bulletEnabled val="1"/>
        </dgm:presLayoutVars>
      </dgm:prSet>
      <dgm:spPr/>
    </dgm:pt>
    <dgm:pt modelId="{364D6427-AD90-4CF3-B49F-BCE6D2A244B3}" type="pres">
      <dgm:prSet presAssocID="{16364753-080A-412D-B7C6-6472D7AF90A5}" presName="space" presStyleCnt="0"/>
      <dgm:spPr/>
    </dgm:pt>
    <dgm:pt modelId="{A2B3AB37-2412-4FEA-88B4-A236AB9E4C56}" type="pres">
      <dgm:prSet presAssocID="{7A5ABA6F-F1A7-4505-94F8-8952C3A76F85}" presName="composite" presStyleCnt="0"/>
      <dgm:spPr/>
    </dgm:pt>
    <dgm:pt modelId="{F34E182B-05B0-40DE-931E-2A806EE166D0}" type="pres">
      <dgm:prSet presAssocID="{7A5ABA6F-F1A7-4505-94F8-8952C3A76F85}" presName="parTx" presStyleLbl="alignNode1" presStyleIdx="1" presStyleCnt="4">
        <dgm:presLayoutVars>
          <dgm:chMax val="0"/>
          <dgm:chPref val="0"/>
          <dgm:bulletEnabled val="1"/>
        </dgm:presLayoutVars>
      </dgm:prSet>
      <dgm:spPr/>
    </dgm:pt>
    <dgm:pt modelId="{50F6DEFD-F15F-4936-8485-4DA773B39242}" type="pres">
      <dgm:prSet presAssocID="{7A5ABA6F-F1A7-4505-94F8-8952C3A76F85}" presName="desTx" presStyleLbl="alignAccFollowNode1" presStyleIdx="1" presStyleCnt="4">
        <dgm:presLayoutVars>
          <dgm:bulletEnabled val="1"/>
        </dgm:presLayoutVars>
      </dgm:prSet>
      <dgm:spPr/>
    </dgm:pt>
    <dgm:pt modelId="{349E6447-3C2C-43A0-AA86-B2511646FF99}" type="pres">
      <dgm:prSet presAssocID="{4CB4E2E3-CFCB-4AE0-A173-B998CBF0FFF2}" presName="space" presStyleCnt="0"/>
      <dgm:spPr/>
    </dgm:pt>
    <dgm:pt modelId="{DB4C2D8F-E75F-4F85-AE74-645CB94945F9}" type="pres">
      <dgm:prSet presAssocID="{456580BF-7F86-4F8C-9FD8-319DB5A10431}" presName="composite" presStyleCnt="0"/>
      <dgm:spPr/>
    </dgm:pt>
    <dgm:pt modelId="{A5890D6A-E8A4-4591-B664-3ABF57CEEFEA}" type="pres">
      <dgm:prSet presAssocID="{456580BF-7F86-4F8C-9FD8-319DB5A10431}" presName="parTx" presStyleLbl="alignNode1" presStyleIdx="2" presStyleCnt="4">
        <dgm:presLayoutVars>
          <dgm:chMax val="0"/>
          <dgm:chPref val="0"/>
          <dgm:bulletEnabled val="1"/>
        </dgm:presLayoutVars>
      </dgm:prSet>
      <dgm:spPr/>
    </dgm:pt>
    <dgm:pt modelId="{A2141F94-A2A8-41C2-8E9F-80BC064CA2E0}" type="pres">
      <dgm:prSet presAssocID="{456580BF-7F86-4F8C-9FD8-319DB5A10431}" presName="desTx" presStyleLbl="alignAccFollowNode1" presStyleIdx="2" presStyleCnt="4">
        <dgm:presLayoutVars>
          <dgm:bulletEnabled val="1"/>
        </dgm:presLayoutVars>
      </dgm:prSet>
      <dgm:spPr/>
    </dgm:pt>
    <dgm:pt modelId="{F7BF7A4E-8386-4643-B935-3A417D04D254}" type="pres">
      <dgm:prSet presAssocID="{8A456F89-CC94-4F12-916A-75330CCF770C}" presName="space" presStyleCnt="0"/>
      <dgm:spPr/>
    </dgm:pt>
    <dgm:pt modelId="{0D4E9F72-F1F1-40A9-9145-DEE2BE652512}" type="pres">
      <dgm:prSet presAssocID="{6402A8CF-ED33-4C00-A0C7-F23ACFC051C5}" presName="composite" presStyleCnt="0"/>
      <dgm:spPr/>
    </dgm:pt>
    <dgm:pt modelId="{BA4A845D-3D87-4CF4-9ACC-3E69FF5624FF}" type="pres">
      <dgm:prSet presAssocID="{6402A8CF-ED33-4C00-A0C7-F23ACFC051C5}" presName="parTx" presStyleLbl="alignNode1" presStyleIdx="3" presStyleCnt="4">
        <dgm:presLayoutVars>
          <dgm:chMax val="0"/>
          <dgm:chPref val="0"/>
          <dgm:bulletEnabled val="1"/>
        </dgm:presLayoutVars>
      </dgm:prSet>
      <dgm:spPr/>
    </dgm:pt>
    <dgm:pt modelId="{E855F263-EE89-4E74-8C8D-940F2F387EC5}" type="pres">
      <dgm:prSet presAssocID="{6402A8CF-ED33-4C00-A0C7-F23ACFC051C5}" presName="desTx" presStyleLbl="alignAccFollowNode1" presStyleIdx="3" presStyleCnt="4">
        <dgm:presLayoutVars>
          <dgm:bulletEnabled val="1"/>
        </dgm:presLayoutVars>
      </dgm:prSet>
      <dgm:spPr/>
    </dgm:pt>
  </dgm:ptLst>
  <dgm:cxnLst>
    <dgm:cxn modelId="{0D043E02-CC8B-484E-AD13-CB105D69D5AE}" type="presOf" srcId="{988CE141-B6BD-403C-9529-27F1D7FE614C}" destId="{A2141F94-A2A8-41C2-8E9F-80BC064CA2E0}" srcOrd="0" destOrd="0" presId="urn:microsoft.com/office/officeart/2005/8/layout/hList1"/>
    <dgm:cxn modelId="{F431A539-1094-4D88-9E3A-F298A9749CCF}" srcId="{7A5ABA6F-F1A7-4505-94F8-8952C3A76F85}" destId="{B42759B3-4AE7-44D5-967B-F34AAD1ECEC1}" srcOrd="0" destOrd="0" parTransId="{3F9A3889-C380-4170-97B4-B4AA834B4B43}" sibTransId="{511E735D-5A80-4C30-B1E2-24FD2755C85C}"/>
    <dgm:cxn modelId="{7573553B-A8AB-4F6F-85EC-DA84F40F3F6F}" srcId="{09AAB469-2DB3-485C-B71B-6FD9443D1A9D}" destId="{7A5ABA6F-F1A7-4505-94F8-8952C3A76F85}" srcOrd="1" destOrd="0" parTransId="{1802FCDC-86C5-4012-9AA0-D4A75E4208F6}" sibTransId="{4CB4E2E3-CFCB-4AE0-A173-B998CBF0FFF2}"/>
    <dgm:cxn modelId="{70D7A165-CCAA-4D69-9942-46248AC0B04D}" srcId="{09AAB469-2DB3-485C-B71B-6FD9443D1A9D}" destId="{6402A8CF-ED33-4C00-A0C7-F23ACFC051C5}" srcOrd="3" destOrd="0" parTransId="{EB79B075-5328-4842-AEA7-32332D66700A}" sibTransId="{7DE2DDAD-24A6-4807-AD1E-6C55F439C4B6}"/>
    <dgm:cxn modelId="{54757B66-9FFB-4A82-BEF8-9B468F32C59B}" type="presOf" srcId="{6402A8CF-ED33-4C00-A0C7-F23ACFC051C5}" destId="{BA4A845D-3D87-4CF4-9ACC-3E69FF5624FF}" srcOrd="0" destOrd="0" presId="urn:microsoft.com/office/officeart/2005/8/layout/hList1"/>
    <dgm:cxn modelId="{83D9A547-59B9-4189-A360-725340383053}" srcId="{09AAB469-2DB3-485C-B71B-6FD9443D1A9D}" destId="{7D182B28-8186-4712-AEED-4F8A06B0C2CD}" srcOrd="0" destOrd="0" parTransId="{D30CB918-ACA9-4FCE-B8D4-0D21E0BD1A4D}" sibTransId="{16364753-080A-412D-B7C6-6472D7AF90A5}"/>
    <dgm:cxn modelId="{00A41975-C091-47AD-ACE8-5273B1AB4717}" type="presOf" srcId="{7A5ABA6F-F1A7-4505-94F8-8952C3A76F85}" destId="{F34E182B-05B0-40DE-931E-2A806EE166D0}" srcOrd="0" destOrd="0" presId="urn:microsoft.com/office/officeart/2005/8/layout/hList1"/>
    <dgm:cxn modelId="{E57D625A-5343-42AE-AD48-D3D730988C9D}" srcId="{09AAB469-2DB3-485C-B71B-6FD9443D1A9D}" destId="{456580BF-7F86-4F8C-9FD8-319DB5A10431}" srcOrd="2" destOrd="0" parTransId="{32A76D5D-66E5-428E-BFFD-18BBA688AEEE}" sibTransId="{8A456F89-CC94-4F12-916A-75330CCF770C}"/>
    <dgm:cxn modelId="{BD87DD80-5FFB-40BF-8933-2FA76DB1F4A7}" srcId="{456580BF-7F86-4F8C-9FD8-319DB5A10431}" destId="{988CE141-B6BD-403C-9529-27F1D7FE614C}" srcOrd="0" destOrd="0" parTransId="{46A94285-B6CB-4F78-B11C-DEEEA810F22B}" sibTransId="{F280F3DF-F52A-4673-AC8F-5AD0077DD2CF}"/>
    <dgm:cxn modelId="{0EE89A81-0C6C-4E92-A482-00FF764ADBEB}" type="presOf" srcId="{B42759B3-4AE7-44D5-967B-F34AAD1ECEC1}" destId="{50F6DEFD-F15F-4936-8485-4DA773B39242}" srcOrd="0" destOrd="0" presId="urn:microsoft.com/office/officeart/2005/8/layout/hList1"/>
    <dgm:cxn modelId="{A092338A-47E6-4B4A-96E0-58782373F8C5}" type="presOf" srcId="{456580BF-7F86-4F8C-9FD8-319DB5A10431}" destId="{A5890D6A-E8A4-4591-B664-3ABF57CEEFEA}" srcOrd="0" destOrd="0" presId="urn:microsoft.com/office/officeart/2005/8/layout/hList1"/>
    <dgm:cxn modelId="{BA3F4198-A721-475C-93F5-654B42D03E54}" srcId="{6402A8CF-ED33-4C00-A0C7-F23ACFC051C5}" destId="{27B8EA46-F023-4086-9281-DCF887F89B23}" srcOrd="0" destOrd="0" parTransId="{9A77BE83-AB7D-41A6-9EE5-80CCF597ECF4}" sibTransId="{2B295667-C584-49CB-BA79-25BA992E889B}"/>
    <dgm:cxn modelId="{6B26DA9E-5513-4739-B5FF-37523CFE7451}" type="presOf" srcId="{7D182B28-8186-4712-AEED-4F8A06B0C2CD}" destId="{2EB51F2A-4DD7-42C8-963F-EFB3A49FF5FB}" srcOrd="0" destOrd="0" presId="urn:microsoft.com/office/officeart/2005/8/layout/hList1"/>
    <dgm:cxn modelId="{413C23D2-1B91-4899-9AE5-E793CDDAEFB1}" srcId="{7D182B28-8186-4712-AEED-4F8A06B0C2CD}" destId="{6284772A-DEBD-4B6F-842A-D6C25EDD1272}" srcOrd="0" destOrd="0" parTransId="{04A2EAA7-BE04-4D82-B35B-32A8C11FC62F}" sibTransId="{DAED3762-365B-441F-AD6A-AF56AB45611F}"/>
    <dgm:cxn modelId="{367962D4-50DE-4CDA-9272-53A8C1A9289F}" type="presOf" srcId="{27B8EA46-F023-4086-9281-DCF887F89B23}" destId="{E855F263-EE89-4E74-8C8D-940F2F387EC5}" srcOrd="0" destOrd="0" presId="urn:microsoft.com/office/officeart/2005/8/layout/hList1"/>
    <dgm:cxn modelId="{999116D5-7FFD-45F3-9E60-522F1095AAAF}" type="presOf" srcId="{6284772A-DEBD-4B6F-842A-D6C25EDD1272}" destId="{AE6FA15F-1A1B-4E4F-8C32-82C3C57DA246}" srcOrd="0" destOrd="0" presId="urn:microsoft.com/office/officeart/2005/8/layout/hList1"/>
    <dgm:cxn modelId="{BD3038F9-CC5E-4807-AB38-D06AB2320B53}" type="presOf" srcId="{09AAB469-2DB3-485C-B71B-6FD9443D1A9D}" destId="{35216817-371F-4F51-853F-9284314D501D}" srcOrd="0" destOrd="0" presId="urn:microsoft.com/office/officeart/2005/8/layout/hList1"/>
    <dgm:cxn modelId="{2F65F45F-3BF3-47DE-A319-229D47B3E652}" type="presParOf" srcId="{35216817-371F-4F51-853F-9284314D501D}" destId="{AAA1C17D-1A1A-4E5C-945A-B4562CF60F09}" srcOrd="0" destOrd="0" presId="urn:microsoft.com/office/officeart/2005/8/layout/hList1"/>
    <dgm:cxn modelId="{15A871DE-40F9-4D0F-BA6D-BBAFAB6EDFF8}" type="presParOf" srcId="{AAA1C17D-1A1A-4E5C-945A-B4562CF60F09}" destId="{2EB51F2A-4DD7-42C8-963F-EFB3A49FF5FB}" srcOrd="0" destOrd="0" presId="urn:microsoft.com/office/officeart/2005/8/layout/hList1"/>
    <dgm:cxn modelId="{E2C06696-39C4-45CE-B599-829BB5611481}" type="presParOf" srcId="{AAA1C17D-1A1A-4E5C-945A-B4562CF60F09}" destId="{AE6FA15F-1A1B-4E4F-8C32-82C3C57DA246}" srcOrd="1" destOrd="0" presId="urn:microsoft.com/office/officeart/2005/8/layout/hList1"/>
    <dgm:cxn modelId="{F2058B59-F528-42F7-BB91-BED9B57082C1}" type="presParOf" srcId="{35216817-371F-4F51-853F-9284314D501D}" destId="{364D6427-AD90-4CF3-B49F-BCE6D2A244B3}" srcOrd="1" destOrd="0" presId="urn:microsoft.com/office/officeart/2005/8/layout/hList1"/>
    <dgm:cxn modelId="{43684A56-D291-497A-8506-E4197E9BBF6D}" type="presParOf" srcId="{35216817-371F-4F51-853F-9284314D501D}" destId="{A2B3AB37-2412-4FEA-88B4-A236AB9E4C56}" srcOrd="2" destOrd="0" presId="urn:microsoft.com/office/officeart/2005/8/layout/hList1"/>
    <dgm:cxn modelId="{6F99F7AA-686A-4A53-8CC3-D461BE32CE5E}" type="presParOf" srcId="{A2B3AB37-2412-4FEA-88B4-A236AB9E4C56}" destId="{F34E182B-05B0-40DE-931E-2A806EE166D0}" srcOrd="0" destOrd="0" presId="urn:microsoft.com/office/officeart/2005/8/layout/hList1"/>
    <dgm:cxn modelId="{324FA9D3-F4B0-4D98-A183-E44BA27EFC19}" type="presParOf" srcId="{A2B3AB37-2412-4FEA-88B4-A236AB9E4C56}" destId="{50F6DEFD-F15F-4936-8485-4DA773B39242}" srcOrd="1" destOrd="0" presId="urn:microsoft.com/office/officeart/2005/8/layout/hList1"/>
    <dgm:cxn modelId="{1EF2B0A7-BCE2-477B-816C-D68930A66461}" type="presParOf" srcId="{35216817-371F-4F51-853F-9284314D501D}" destId="{349E6447-3C2C-43A0-AA86-B2511646FF99}" srcOrd="3" destOrd="0" presId="urn:microsoft.com/office/officeart/2005/8/layout/hList1"/>
    <dgm:cxn modelId="{367FCCDD-89A5-43A8-AD1A-2B59E5841118}" type="presParOf" srcId="{35216817-371F-4F51-853F-9284314D501D}" destId="{DB4C2D8F-E75F-4F85-AE74-645CB94945F9}" srcOrd="4" destOrd="0" presId="urn:microsoft.com/office/officeart/2005/8/layout/hList1"/>
    <dgm:cxn modelId="{1BED60BB-F92E-4D67-A30E-8EE7386E2CF6}" type="presParOf" srcId="{DB4C2D8F-E75F-4F85-AE74-645CB94945F9}" destId="{A5890D6A-E8A4-4591-B664-3ABF57CEEFEA}" srcOrd="0" destOrd="0" presId="urn:microsoft.com/office/officeart/2005/8/layout/hList1"/>
    <dgm:cxn modelId="{F92BE60E-FA9D-4BA3-8BD6-3DED206E2E27}" type="presParOf" srcId="{DB4C2D8F-E75F-4F85-AE74-645CB94945F9}" destId="{A2141F94-A2A8-41C2-8E9F-80BC064CA2E0}" srcOrd="1" destOrd="0" presId="urn:microsoft.com/office/officeart/2005/8/layout/hList1"/>
    <dgm:cxn modelId="{6DB0F8B3-48DA-4A54-8E6A-26A8C0A7888E}" type="presParOf" srcId="{35216817-371F-4F51-853F-9284314D501D}" destId="{F7BF7A4E-8386-4643-B935-3A417D04D254}" srcOrd="5" destOrd="0" presId="urn:microsoft.com/office/officeart/2005/8/layout/hList1"/>
    <dgm:cxn modelId="{B0B04FBB-CB08-45B4-8138-593BA1324510}" type="presParOf" srcId="{35216817-371F-4F51-853F-9284314D501D}" destId="{0D4E9F72-F1F1-40A9-9145-DEE2BE652512}" srcOrd="6" destOrd="0" presId="urn:microsoft.com/office/officeart/2005/8/layout/hList1"/>
    <dgm:cxn modelId="{0AADBBFC-D33C-46F4-BDB4-9754CF8E49FF}" type="presParOf" srcId="{0D4E9F72-F1F1-40A9-9145-DEE2BE652512}" destId="{BA4A845D-3D87-4CF4-9ACC-3E69FF5624FF}" srcOrd="0" destOrd="0" presId="urn:microsoft.com/office/officeart/2005/8/layout/hList1"/>
    <dgm:cxn modelId="{D99527DC-ABFA-4899-AC29-42939F718464}" type="presParOf" srcId="{0D4E9F72-F1F1-40A9-9145-DEE2BE652512}" destId="{E855F263-EE89-4E74-8C8D-940F2F387EC5}"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526835" cy="1428388"/>
        <a:chOff x="0" y="0"/>
        <a:chExt cx="7526835" cy="1428388"/>
      </a:xfrm>
    </dsp:grpSpPr>
    <dsp:sp modelId="{F6B664A2-F362-4750-B784-1E6A582B25C8}">
      <dsp:nvSpPr>
        <dsp:cNvPr id="3" name="圆角矩形 2"/>
        <dsp:cNvSpPr/>
      </dsp:nvSpPr>
      <dsp:spPr bwMode="white">
        <a:xfrm>
          <a:off x="0" y="119970"/>
          <a:ext cx="1980746" cy="1188448"/>
        </a:xfrm>
        <a:prstGeom prst="roundRect">
          <a:avLst>
            <a:gd name="adj" fmla="val 10000"/>
          </a:avLst>
        </a:prstGeom>
      </dsp:spPr>
      <dsp:style>
        <a:lnRef idx="3">
          <a:schemeClr val="lt1"/>
        </a:lnRef>
        <a:fillRef idx="1">
          <a:schemeClr val="accent5">
            <a:hueOff val="0"/>
            <a:satOff val="0"/>
            <a:lumOff val="0"/>
            <a:alpha val="100000"/>
          </a:schemeClr>
        </a:fillRef>
        <a:effectRef idx="1">
          <a:scrgbClr r="0" g="0" b="0"/>
        </a:effectRef>
        <a:fontRef idx="minor">
          <a:schemeClr val="lt1"/>
        </a:fontRef>
      </dsp:style>
      <dsp:txBody>
        <a:bodyPr vert="horz" wrap="square" lIns="152400" tIns="152400" rIns="152400" bIns="152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知识</a:t>
          </a:r>
        </a:p>
      </dsp:txBody>
      <dsp:txXfrm>
        <a:off x="0" y="119970"/>
        <a:ext cx="1980746" cy="1188448"/>
      </dsp:txXfrm>
    </dsp:sp>
    <dsp:sp modelId="{F795BB92-2D92-4B17-BA28-7F3F5265B54A}">
      <dsp:nvSpPr>
        <dsp:cNvPr id="4" name="右箭头 3"/>
        <dsp:cNvSpPr/>
      </dsp:nvSpPr>
      <dsp:spPr bwMode="white">
        <a:xfrm>
          <a:off x="2166936" y="468581"/>
          <a:ext cx="419918" cy="491225"/>
        </a:xfrm>
        <a:prstGeom prst="rightArrow">
          <a:avLst>
            <a:gd name="adj1" fmla="val 60000"/>
            <a:gd name="adj2" fmla="val 50000"/>
          </a:avLst>
        </a:prstGeom>
      </dsp:spPr>
      <dsp:style>
        <a:lnRef idx="0">
          <a:schemeClr val="lt1"/>
        </a:lnRef>
        <a:fillRef idx="1">
          <a:schemeClr val="accent5">
            <a:hueOff val="0"/>
            <a:satOff val="0"/>
            <a:lumOff val="0"/>
            <a:alpha val="100000"/>
          </a:schemeClr>
        </a:fillRef>
        <a:effectRef idx="1">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4000" b="1">
            <a:latin typeface="微软雅黑" panose="020B0503020204020204" pitchFamily="34" charset="-122"/>
            <a:ea typeface="微软雅黑" panose="020B0503020204020204" pitchFamily="34" charset="-122"/>
          </a:endParaRPr>
        </a:p>
      </dsp:txBody>
      <dsp:txXfrm>
        <a:off x="2166936" y="468581"/>
        <a:ext cx="419918" cy="491225"/>
      </dsp:txXfrm>
    </dsp:sp>
    <dsp:sp modelId="{057F1ACF-950E-4C33-9FAA-1AD97B726E69}">
      <dsp:nvSpPr>
        <dsp:cNvPr id="5" name="圆角矩形 4"/>
        <dsp:cNvSpPr/>
      </dsp:nvSpPr>
      <dsp:spPr bwMode="white">
        <a:xfrm>
          <a:off x="2773044" y="119970"/>
          <a:ext cx="1980746" cy="1188448"/>
        </a:xfrm>
        <a:prstGeom prst="roundRect">
          <a:avLst>
            <a:gd name="adj" fmla="val 10000"/>
          </a:avLst>
        </a:prstGeom>
      </dsp:spPr>
      <dsp:style>
        <a:lnRef idx="3">
          <a:schemeClr val="lt1"/>
        </a:lnRef>
        <a:fillRef idx="1">
          <a:schemeClr val="accent5">
            <a:hueOff val="10200000"/>
            <a:satOff val="-1764"/>
            <a:lumOff val="-2156"/>
            <a:alpha val="100000"/>
          </a:schemeClr>
        </a:fillRef>
        <a:effectRef idx="1">
          <a:scrgbClr r="0" g="0" b="0"/>
        </a:effectRef>
        <a:fontRef idx="minor">
          <a:schemeClr val="lt1"/>
        </a:fontRef>
      </dsp:style>
      <dsp:txBody>
        <a:bodyPr vert="horz" wrap="square" lIns="152400" tIns="152400" rIns="152400" bIns="152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意识</a:t>
          </a:r>
        </a:p>
      </dsp:txBody>
      <dsp:txXfrm>
        <a:off x="2773044" y="119970"/>
        <a:ext cx="1980746" cy="1188448"/>
      </dsp:txXfrm>
    </dsp:sp>
    <dsp:sp modelId="{45FE84BB-E4EA-400E-BAD3-F341186516FE}">
      <dsp:nvSpPr>
        <dsp:cNvPr id="6" name="右箭头 5"/>
        <dsp:cNvSpPr/>
      </dsp:nvSpPr>
      <dsp:spPr bwMode="white">
        <a:xfrm>
          <a:off x="4939981" y="468581"/>
          <a:ext cx="419918" cy="491225"/>
        </a:xfrm>
        <a:prstGeom prst="rightArrow">
          <a:avLst>
            <a:gd name="adj1" fmla="val 60000"/>
            <a:gd name="adj2" fmla="val 50000"/>
          </a:avLst>
        </a:prstGeom>
      </dsp:spPr>
      <dsp:style>
        <a:lnRef idx="0">
          <a:schemeClr val="lt1"/>
        </a:lnRef>
        <a:fillRef idx="1">
          <a:schemeClr val="accent5">
            <a:hueOff val="20400000"/>
            <a:satOff val="-3528"/>
            <a:lumOff val="-4313"/>
            <a:alpha val="100000"/>
          </a:schemeClr>
        </a:fillRef>
        <a:effectRef idx="1">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4000" b="1">
            <a:latin typeface="微软雅黑" panose="020B0503020204020204" pitchFamily="34" charset="-122"/>
            <a:ea typeface="微软雅黑" panose="020B0503020204020204" pitchFamily="34" charset="-122"/>
          </a:endParaRPr>
        </a:p>
      </dsp:txBody>
      <dsp:txXfrm>
        <a:off x="4939981" y="468581"/>
        <a:ext cx="419918" cy="491225"/>
      </dsp:txXfrm>
    </dsp:sp>
    <dsp:sp modelId="{B425F20F-07D7-448E-89E6-872CA67751E6}">
      <dsp:nvSpPr>
        <dsp:cNvPr id="7" name="圆角矩形 6"/>
        <dsp:cNvSpPr/>
      </dsp:nvSpPr>
      <dsp:spPr bwMode="white">
        <a:xfrm>
          <a:off x="5546089" y="119970"/>
          <a:ext cx="1980746" cy="1188448"/>
        </a:xfrm>
        <a:prstGeom prst="roundRect">
          <a:avLst>
            <a:gd name="adj" fmla="val 10000"/>
          </a:avLst>
        </a:prstGeom>
      </dsp:spPr>
      <dsp:style>
        <a:lnRef idx="3">
          <a:schemeClr val="lt1"/>
        </a:lnRef>
        <a:fillRef idx="1">
          <a:schemeClr val="accent5">
            <a:hueOff val="20400000"/>
            <a:satOff val="-3528"/>
            <a:lumOff val="-4313"/>
            <a:alpha val="100000"/>
          </a:schemeClr>
        </a:fillRef>
        <a:effectRef idx="1">
          <a:scrgbClr r="0" g="0" b="0"/>
        </a:effectRef>
        <a:fontRef idx="minor">
          <a:schemeClr val="lt1"/>
        </a:fontRef>
      </dsp:style>
      <dsp:txBody>
        <a:bodyPr vert="horz" wrap="square" lIns="152400" tIns="152400" rIns="152400" bIns="152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意愿</a:t>
          </a:r>
        </a:p>
      </dsp:txBody>
      <dsp:txXfrm>
        <a:off x="5546089" y="119970"/>
        <a:ext cx="1980746" cy="1188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27618" cy="3142454"/>
        <a:chOff x="0" y="0"/>
        <a:chExt cx="7427618" cy="3142454"/>
      </a:xfrm>
    </dsp:grpSpPr>
    <dsp:sp modelId="{2EB51F2A-4DD7-42C8-963F-EFB3A49FF5FB}">
      <dsp:nvSpPr>
        <dsp:cNvPr id="3" name="矩形 2"/>
        <dsp:cNvSpPr/>
      </dsp:nvSpPr>
      <dsp:spPr bwMode="white">
        <a:xfrm>
          <a:off x="0" y="6374"/>
          <a:ext cx="1842931" cy="460800"/>
        </a:xfrm>
        <a:prstGeom prst="rect">
          <a:avLst/>
        </a:prstGeom>
      </dsp:spPr>
      <dsp:style>
        <a:lnRef idx="2">
          <a:schemeClr val="accent2">
            <a:hueOff val="0"/>
            <a:satOff val="0"/>
            <a:lumOff val="0"/>
            <a:alpha val="100000"/>
          </a:schemeClr>
        </a:lnRef>
        <a:fillRef idx="1">
          <a:schemeClr val="accent2">
            <a:hueOff val="0"/>
            <a:satOff val="0"/>
            <a:lumOff val="0"/>
            <a:alpha val="100000"/>
          </a:schemeClr>
        </a:fillRef>
        <a:effectRef idx="0">
          <a:scrgbClr r="0" g="0" b="0"/>
        </a:effectRef>
        <a:fontRef idx="minor">
          <a:schemeClr val="lt1"/>
        </a:fontRef>
      </dsp:style>
      <dsp:txBody>
        <a:bodyPr vert="horz" wrap="square" lIns="99568" tIns="56896" rIns="99568" bIns="56896"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sz="1400" b="1" dirty="0">
              <a:solidFill>
                <a:schemeClr val="tx1"/>
              </a:solidFill>
              <a:latin typeface="微软雅黑" panose="020B0503020204020204" pitchFamily="34" charset="-122"/>
              <a:ea typeface="微软雅黑" panose="020B0503020204020204" pitchFamily="34" charset="-122"/>
            </a:rPr>
            <a:t>特别重大事故</a:t>
          </a:r>
        </a:p>
      </dsp:txBody>
      <dsp:txXfrm>
        <a:off x="0" y="6374"/>
        <a:ext cx="1842931" cy="460800"/>
      </dsp:txXfrm>
    </dsp:sp>
    <dsp:sp modelId="{AE6FA15F-1A1B-4E4F-8C32-82C3C57DA246}">
      <dsp:nvSpPr>
        <dsp:cNvPr id="4" name="矩形 3"/>
        <dsp:cNvSpPr/>
      </dsp:nvSpPr>
      <dsp:spPr bwMode="white">
        <a:xfrm>
          <a:off x="104990" y="467175"/>
          <a:ext cx="1632950" cy="2668905"/>
        </a:xfrm>
        <a:prstGeom prst="rect">
          <a:avLst/>
        </a:prstGeom>
      </dsp:spPr>
      <dsp:style>
        <a:lnRef idx="2">
          <a:schemeClr val="accent2">
            <a:tint val="40000"/>
            <a:alpha val="90000"/>
            <a:hueOff val="0"/>
            <a:satOff val="0"/>
            <a:lumOff val="0"/>
            <a:alpha val="90196"/>
          </a:schemeClr>
        </a:lnRef>
        <a:fillRef idx="1">
          <a:schemeClr val="accent2">
            <a:tint val="40000"/>
            <a:alpha val="90000"/>
            <a:hueOff val="0"/>
            <a:satOff val="0"/>
            <a:lumOff val="0"/>
            <a:alpha val="90196"/>
          </a:schemeClr>
        </a:fillRef>
        <a:effectRef idx="0">
          <a:scrgbClr r="0" g="0" b="0"/>
        </a:effectRef>
        <a:fontRef idx="minor"/>
      </dsp:style>
      <dsp:txBody>
        <a:bodyPr vert="horz" wrap="square" lIns="85344" tIns="85344" rIns="113792" bIns="128016"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lang="zh-CN" altLang="en-US" dirty="0">
              <a:solidFill>
                <a:schemeClr val="dk1"/>
              </a:solidFill>
              <a:latin typeface="微软雅黑" panose="020B0503020204020204" pitchFamily="34" charset="-122"/>
              <a:ea typeface="微软雅黑" panose="020B0503020204020204" pitchFamily="34" charset="-122"/>
            </a:rPr>
            <a:t>是指一次造成</a:t>
          </a:r>
          <a:r>
            <a:rPr lang="en-US" altLang="zh-CN" dirty="0">
              <a:solidFill>
                <a:schemeClr val="dk1"/>
              </a:solidFill>
              <a:latin typeface="微软雅黑" panose="020B0503020204020204" pitchFamily="34" charset="-122"/>
              <a:ea typeface="微软雅黑" panose="020B0503020204020204" pitchFamily="34" charset="-122"/>
            </a:rPr>
            <a:t>30</a:t>
          </a:r>
          <a:r>
            <a:rPr lang="zh-CN" altLang="en-US" dirty="0">
              <a:solidFill>
                <a:schemeClr val="dk1"/>
              </a:solidFill>
              <a:latin typeface="微软雅黑" panose="020B0503020204020204" pitchFamily="34" charset="-122"/>
              <a:ea typeface="微软雅黑" panose="020B0503020204020204" pitchFamily="34" charset="-122"/>
            </a:rPr>
            <a:t>人以上死亡，或者</a:t>
          </a:r>
          <a:r>
            <a:rPr lang="en-US" altLang="zh-CN" dirty="0">
              <a:solidFill>
                <a:schemeClr val="dk1"/>
              </a:solidFill>
              <a:latin typeface="微软雅黑" panose="020B0503020204020204" pitchFamily="34" charset="-122"/>
              <a:ea typeface="微软雅黑" panose="020B0503020204020204" pitchFamily="34" charset="-122"/>
            </a:rPr>
            <a:t>100</a:t>
          </a:r>
          <a:r>
            <a:rPr lang="zh-CN" altLang="en-US" dirty="0">
              <a:solidFill>
                <a:schemeClr val="dk1"/>
              </a:solidFill>
              <a:latin typeface="微软雅黑" panose="020B0503020204020204" pitchFamily="34" charset="-122"/>
              <a:ea typeface="微软雅黑" panose="020B0503020204020204" pitchFamily="34" charset="-122"/>
            </a:rPr>
            <a:t>人以上重伤</a:t>
          </a:r>
          <a:r>
            <a:rPr lang="en-US" altLang="zh-CN" dirty="0">
              <a:solidFill>
                <a:schemeClr val="dk1"/>
              </a:solidFill>
              <a:latin typeface="微软雅黑" panose="020B0503020204020204" pitchFamily="34" charset="-122"/>
              <a:ea typeface="微软雅黑" panose="020B0503020204020204" pitchFamily="34" charset="-122"/>
            </a:rPr>
            <a:t>(</a:t>
          </a:r>
          <a:r>
            <a:rPr lang="zh-CN" altLang="en-US" dirty="0">
              <a:solidFill>
                <a:schemeClr val="dk1"/>
              </a:solidFill>
              <a:latin typeface="微软雅黑" panose="020B0503020204020204" pitchFamily="34" charset="-122"/>
              <a:ea typeface="微软雅黑" panose="020B0503020204020204" pitchFamily="34" charset="-122"/>
            </a:rPr>
            <a:t>包括急性工业中毒，下同</a:t>
          </a:r>
          <a:r>
            <a:rPr lang="en-US" altLang="zh-CN" dirty="0">
              <a:solidFill>
                <a:schemeClr val="dk1"/>
              </a:solidFill>
              <a:latin typeface="微软雅黑" panose="020B0503020204020204" pitchFamily="34" charset="-122"/>
              <a:ea typeface="微软雅黑" panose="020B0503020204020204" pitchFamily="34" charset="-122"/>
            </a:rPr>
            <a:t>)</a:t>
          </a:r>
          <a:r>
            <a:rPr lang="zh-CN" altLang="en-US" dirty="0">
              <a:solidFill>
                <a:schemeClr val="dk1"/>
              </a:solidFill>
              <a:latin typeface="微软雅黑" panose="020B0503020204020204" pitchFamily="34" charset="-122"/>
              <a:ea typeface="微软雅黑" panose="020B0503020204020204" pitchFamily="34" charset="-122"/>
            </a:rPr>
            <a:t>，或者</a:t>
          </a:r>
          <a:r>
            <a:rPr lang="en-US" altLang="zh-CN" dirty="0">
              <a:solidFill>
                <a:schemeClr val="dk1"/>
              </a:solidFill>
              <a:latin typeface="微软雅黑" panose="020B0503020204020204" pitchFamily="34" charset="-122"/>
              <a:ea typeface="微软雅黑" panose="020B0503020204020204" pitchFamily="34" charset="-122"/>
            </a:rPr>
            <a:t>1</a:t>
          </a:r>
          <a:r>
            <a:rPr lang="zh-CN" altLang="en-US" dirty="0">
              <a:solidFill>
                <a:schemeClr val="dk1"/>
              </a:solidFill>
              <a:latin typeface="微软雅黑" panose="020B0503020204020204" pitchFamily="34" charset="-122"/>
              <a:ea typeface="微软雅黑" panose="020B0503020204020204" pitchFamily="34" charset="-122"/>
            </a:rPr>
            <a:t>亿元以上直接经济损失的事故。</a:t>
          </a:r>
          <a:endParaRPr>
            <a:solidFill>
              <a:schemeClr val="dk1"/>
            </a:solidFill>
          </a:endParaRPr>
        </a:p>
      </dsp:txBody>
      <dsp:txXfrm>
        <a:off x="104990" y="467175"/>
        <a:ext cx="1632950" cy="2668905"/>
      </dsp:txXfrm>
    </dsp:sp>
    <dsp:sp modelId="{F34E182B-05B0-40DE-931E-2A806EE166D0}">
      <dsp:nvSpPr>
        <dsp:cNvPr id="5" name="矩形 4"/>
        <dsp:cNvSpPr/>
      </dsp:nvSpPr>
      <dsp:spPr bwMode="white">
        <a:xfrm>
          <a:off x="2071543" y="6374"/>
          <a:ext cx="1632950" cy="460800"/>
        </a:xfrm>
        <a:prstGeom prst="rect">
          <a:avLst/>
        </a:prstGeom>
      </dsp:spPr>
      <dsp:style>
        <a:lnRef idx="2">
          <a:schemeClr val="accent2">
            <a:hueOff val="-960000"/>
            <a:satOff val="-7058"/>
            <a:lumOff val="-1960"/>
            <a:alpha val="100000"/>
          </a:schemeClr>
        </a:lnRef>
        <a:fillRef idx="1">
          <a:schemeClr val="accent2">
            <a:hueOff val="-960000"/>
            <a:satOff val="-7058"/>
            <a:lumOff val="-1960"/>
            <a:alpha val="100000"/>
          </a:schemeClr>
        </a:fillRef>
        <a:effectRef idx="0">
          <a:scrgbClr r="0" g="0" b="0"/>
        </a:effectRef>
        <a:fontRef idx="minor">
          <a:schemeClr val="lt1"/>
        </a:fontRef>
      </dsp:style>
      <dsp:txBody>
        <a:bodyPr vert="horz" wrap="square" lIns="128016" tIns="73152" rIns="128016" bIns="73152"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重大事故</a:t>
          </a:r>
        </a:p>
      </dsp:txBody>
      <dsp:txXfrm>
        <a:off x="2071543" y="6374"/>
        <a:ext cx="1632950" cy="460800"/>
      </dsp:txXfrm>
    </dsp:sp>
    <dsp:sp modelId="{50F6DEFD-F15F-4936-8485-4DA773B39242}">
      <dsp:nvSpPr>
        <dsp:cNvPr id="6" name="矩形 5"/>
        <dsp:cNvSpPr/>
      </dsp:nvSpPr>
      <dsp:spPr bwMode="white">
        <a:xfrm>
          <a:off x="2071543" y="467175"/>
          <a:ext cx="1632950" cy="2668905"/>
        </a:xfrm>
        <a:prstGeom prst="rect">
          <a:avLst/>
        </a:prstGeom>
      </dsp:spPr>
      <dsp:style>
        <a:lnRef idx="2">
          <a:schemeClr val="accent2">
            <a:tint val="40000"/>
            <a:alpha val="90000"/>
            <a:hueOff val="-1200000"/>
            <a:satOff val="-7581"/>
            <a:lumOff val="-522"/>
            <a:alpha val="90196"/>
          </a:schemeClr>
        </a:lnRef>
        <a:fillRef idx="1">
          <a:schemeClr val="accent2">
            <a:tint val="40000"/>
            <a:alpha val="90000"/>
            <a:hueOff val="-1200000"/>
            <a:satOff val="-7581"/>
            <a:lumOff val="-522"/>
            <a:alpha val="90196"/>
          </a:schemeClr>
        </a:fillRef>
        <a:effectRef idx="0">
          <a:scrgbClr r="0" g="0" b="0"/>
        </a:effectRef>
        <a:fontRef idx="minor"/>
      </dsp:style>
      <dsp:txBody>
        <a:bodyPr vert="horz" wrap="square" lIns="85344" tIns="85344" rIns="113792" bIns="128016"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lang="zh-CN" altLang="en-US" dirty="0">
              <a:solidFill>
                <a:schemeClr val="dk1"/>
              </a:solidFill>
              <a:latin typeface="微软雅黑" panose="020B0503020204020204" pitchFamily="34" charset="-122"/>
              <a:ea typeface="微软雅黑" panose="020B0503020204020204" pitchFamily="34" charset="-122"/>
            </a:rPr>
            <a:t>是指一次造成</a:t>
          </a:r>
          <a:r>
            <a:rPr lang="en-US" altLang="zh-CN" dirty="0">
              <a:solidFill>
                <a:schemeClr val="dk1"/>
              </a:solidFill>
              <a:latin typeface="微软雅黑" panose="020B0503020204020204" pitchFamily="34" charset="-122"/>
              <a:ea typeface="微软雅黑" panose="020B0503020204020204" pitchFamily="34" charset="-122"/>
            </a:rPr>
            <a:t>10</a:t>
          </a:r>
          <a:r>
            <a:rPr lang="zh-CN" altLang="en-US" dirty="0">
              <a:solidFill>
                <a:schemeClr val="dk1"/>
              </a:solidFill>
              <a:latin typeface="微软雅黑" panose="020B0503020204020204" pitchFamily="34" charset="-122"/>
              <a:ea typeface="微软雅黑" panose="020B0503020204020204" pitchFamily="34" charset="-122"/>
            </a:rPr>
            <a:t>人以上</a:t>
          </a:r>
          <a:r>
            <a:rPr lang="en-US" altLang="zh-CN" dirty="0">
              <a:solidFill>
                <a:schemeClr val="dk1"/>
              </a:solidFill>
              <a:latin typeface="微软雅黑" panose="020B0503020204020204" pitchFamily="34" charset="-122"/>
              <a:ea typeface="微软雅黑" panose="020B0503020204020204" pitchFamily="34" charset="-122"/>
            </a:rPr>
            <a:t>30</a:t>
          </a:r>
          <a:r>
            <a:rPr lang="zh-CN" altLang="en-US" dirty="0">
              <a:solidFill>
                <a:schemeClr val="dk1"/>
              </a:solidFill>
              <a:latin typeface="微软雅黑" panose="020B0503020204020204" pitchFamily="34" charset="-122"/>
              <a:ea typeface="微软雅黑" panose="020B0503020204020204" pitchFamily="34" charset="-122"/>
            </a:rPr>
            <a:t>人以下死亡，或者</a:t>
          </a:r>
          <a:r>
            <a:rPr lang="en-US" altLang="zh-CN" dirty="0">
              <a:solidFill>
                <a:schemeClr val="dk1"/>
              </a:solidFill>
              <a:latin typeface="微软雅黑" panose="020B0503020204020204" pitchFamily="34" charset="-122"/>
              <a:ea typeface="微软雅黑" panose="020B0503020204020204" pitchFamily="34" charset="-122"/>
            </a:rPr>
            <a:t>50</a:t>
          </a:r>
          <a:r>
            <a:rPr lang="zh-CN" altLang="en-US" dirty="0">
              <a:solidFill>
                <a:schemeClr val="dk1"/>
              </a:solidFill>
              <a:latin typeface="微软雅黑" panose="020B0503020204020204" pitchFamily="34" charset="-122"/>
              <a:ea typeface="微软雅黑" panose="020B0503020204020204" pitchFamily="34" charset="-122"/>
            </a:rPr>
            <a:t>人以上</a:t>
          </a:r>
          <a:r>
            <a:rPr lang="en-US" altLang="zh-CN" dirty="0">
              <a:solidFill>
                <a:schemeClr val="dk1"/>
              </a:solidFill>
              <a:latin typeface="微软雅黑" panose="020B0503020204020204" pitchFamily="34" charset="-122"/>
              <a:ea typeface="微软雅黑" panose="020B0503020204020204" pitchFamily="34" charset="-122"/>
            </a:rPr>
            <a:t>l00</a:t>
          </a:r>
          <a:r>
            <a:rPr lang="zh-CN" altLang="en-US" dirty="0">
              <a:solidFill>
                <a:schemeClr val="dk1"/>
              </a:solidFill>
              <a:latin typeface="微软雅黑" panose="020B0503020204020204" pitchFamily="34" charset="-122"/>
              <a:ea typeface="微软雅黑" panose="020B0503020204020204" pitchFamily="34" charset="-122"/>
            </a:rPr>
            <a:t>人以下重伤，或者</a:t>
          </a:r>
          <a:r>
            <a:rPr lang="en-US" altLang="zh-CN" dirty="0">
              <a:solidFill>
                <a:schemeClr val="dk1"/>
              </a:solidFill>
              <a:latin typeface="微软雅黑" panose="020B0503020204020204" pitchFamily="34" charset="-122"/>
              <a:ea typeface="微软雅黑" panose="020B0503020204020204" pitchFamily="34" charset="-122"/>
            </a:rPr>
            <a:t>5000</a:t>
          </a:r>
          <a:r>
            <a:rPr lang="zh-CN" altLang="en-US" dirty="0">
              <a:solidFill>
                <a:schemeClr val="dk1"/>
              </a:solidFill>
              <a:latin typeface="微软雅黑" panose="020B0503020204020204" pitchFamily="34" charset="-122"/>
              <a:ea typeface="微软雅黑" panose="020B0503020204020204" pitchFamily="34" charset="-122"/>
            </a:rPr>
            <a:t>万元以上</a:t>
          </a:r>
          <a:r>
            <a:rPr lang="en-US" altLang="zh-CN" dirty="0">
              <a:solidFill>
                <a:schemeClr val="dk1"/>
              </a:solidFill>
              <a:latin typeface="微软雅黑" panose="020B0503020204020204" pitchFamily="34" charset="-122"/>
              <a:ea typeface="微软雅黑" panose="020B0503020204020204" pitchFamily="34" charset="-122"/>
            </a:rPr>
            <a:t>1</a:t>
          </a:r>
          <a:r>
            <a:rPr lang="zh-CN" altLang="en-US" dirty="0">
              <a:solidFill>
                <a:schemeClr val="dk1"/>
              </a:solidFill>
              <a:latin typeface="微软雅黑" panose="020B0503020204020204" pitchFamily="34" charset="-122"/>
              <a:ea typeface="微软雅黑" panose="020B0503020204020204" pitchFamily="34" charset="-122"/>
            </a:rPr>
            <a:t>亿元以下直接经济损失的事故。</a:t>
          </a:r>
          <a:endParaRPr>
            <a:solidFill>
              <a:schemeClr val="dk1"/>
            </a:solidFill>
          </a:endParaRPr>
        </a:p>
      </dsp:txBody>
      <dsp:txXfrm>
        <a:off x="2071543" y="467175"/>
        <a:ext cx="1632950" cy="2668905"/>
      </dsp:txXfrm>
    </dsp:sp>
    <dsp:sp modelId="{A5890D6A-E8A4-4591-B664-3ABF57CEEFEA}">
      <dsp:nvSpPr>
        <dsp:cNvPr id="7" name="矩形 6"/>
        <dsp:cNvSpPr/>
      </dsp:nvSpPr>
      <dsp:spPr bwMode="white">
        <a:xfrm>
          <a:off x="3933106" y="6374"/>
          <a:ext cx="1632950" cy="460800"/>
        </a:xfrm>
        <a:prstGeom prst="rect">
          <a:avLst/>
        </a:prstGeom>
      </dsp:spPr>
      <dsp:style>
        <a:lnRef idx="2">
          <a:schemeClr val="accent2">
            <a:hueOff val="-1920000"/>
            <a:satOff val="-14117"/>
            <a:lumOff val="-3921"/>
            <a:alpha val="100000"/>
          </a:schemeClr>
        </a:lnRef>
        <a:fillRef idx="1">
          <a:schemeClr val="accent2">
            <a:hueOff val="-1920000"/>
            <a:satOff val="-14117"/>
            <a:lumOff val="-3921"/>
            <a:alpha val="100000"/>
          </a:schemeClr>
        </a:fillRef>
        <a:effectRef idx="0">
          <a:scrgbClr r="0" g="0" b="0"/>
        </a:effectRef>
        <a:fontRef idx="minor">
          <a:schemeClr val="lt1"/>
        </a:fontRef>
      </dsp:style>
      <dsp:txBody>
        <a:bodyPr vert="horz" wrap="square" lIns="128016" tIns="73152" rIns="128016" bIns="73152"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较大事故</a:t>
          </a:r>
        </a:p>
      </dsp:txBody>
      <dsp:txXfrm>
        <a:off x="3933106" y="6374"/>
        <a:ext cx="1632950" cy="460800"/>
      </dsp:txXfrm>
    </dsp:sp>
    <dsp:sp modelId="{A2141F94-A2A8-41C2-8E9F-80BC064CA2E0}">
      <dsp:nvSpPr>
        <dsp:cNvPr id="8" name="矩形 7"/>
        <dsp:cNvSpPr/>
      </dsp:nvSpPr>
      <dsp:spPr bwMode="white">
        <a:xfrm>
          <a:off x="3933106" y="467175"/>
          <a:ext cx="1632950" cy="2668905"/>
        </a:xfrm>
        <a:prstGeom prst="rect">
          <a:avLst/>
        </a:prstGeom>
      </dsp:spPr>
      <dsp:style>
        <a:lnRef idx="2">
          <a:schemeClr val="accent2">
            <a:tint val="40000"/>
            <a:alpha val="90000"/>
            <a:hueOff val="-2400000"/>
            <a:satOff val="-15162"/>
            <a:lumOff val="-1045"/>
            <a:alpha val="90196"/>
          </a:schemeClr>
        </a:lnRef>
        <a:fillRef idx="1">
          <a:schemeClr val="accent2">
            <a:tint val="40000"/>
            <a:alpha val="90000"/>
            <a:hueOff val="-2400000"/>
            <a:satOff val="-15162"/>
            <a:lumOff val="-1045"/>
            <a:alpha val="90196"/>
          </a:schemeClr>
        </a:fillRef>
        <a:effectRef idx="0">
          <a:scrgbClr r="0" g="0" b="0"/>
        </a:effectRef>
        <a:fontRef idx="minor"/>
      </dsp:style>
      <dsp:txBody>
        <a:bodyPr vert="horz" wrap="square" lIns="85344" tIns="85344" rIns="113792" bIns="128016"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lang="zh-CN" altLang="en-US" dirty="0">
              <a:solidFill>
                <a:schemeClr val="dk1"/>
              </a:solidFill>
              <a:latin typeface="微软雅黑" panose="020B0503020204020204" pitchFamily="34" charset="-122"/>
              <a:ea typeface="微软雅黑" panose="020B0503020204020204" pitchFamily="34" charset="-122"/>
            </a:rPr>
            <a:t>是指一次造成</a:t>
          </a:r>
          <a:r>
            <a:rPr lang="en-US" altLang="zh-CN" dirty="0">
              <a:solidFill>
                <a:schemeClr val="dk1"/>
              </a:solidFill>
              <a:latin typeface="微软雅黑" panose="020B0503020204020204" pitchFamily="34" charset="-122"/>
              <a:ea typeface="微软雅黑" panose="020B0503020204020204" pitchFamily="34" charset="-122"/>
            </a:rPr>
            <a:t>3</a:t>
          </a:r>
          <a:r>
            <a:rPr lang="zh-CN" altLang="en-US" dirty="0">
              <a:solidFill>
                <a:schemeClr val="dk1"/>
              </a:solidFill>
              <a:latin typeface="微软雅黑" panose="020B0503020204020204" pitchFamily="34" charset="-122"/>
              <a:ea typeface="微软雅黑" panose="020B0503020204020204" pitchFamily="34" charset="-122"/>
            </a:rPr>
            <a:t>人以上</a:t>
          </a:r>
          <a:r>
            <a:rPr lang="en-US" altLang="zh-CN" dirty="0">
              <a:solidFill>
                <a:schemeClr val="dk1"/>
              </a:solidFill>
              <a:latin typeface="微软雅黑" panose="020B0503020204020204" pitchFamily="34" charset="-122"/>
              <a:ea typeface="微软雅黑" panose="020B0503020204020204" pitchFamily="34" charset="-122"/>
            </a:rPr>
            <a:t>10</a:t>
          </a:r>
          <a:r>
            <a:rPr lang="zh-CN" altLang="en-US" dirty="0">
              <a:solidFill>
                <a:schemeClr val="dk1"/>
              </a:solidFill>
              <a:latin typeface="微软雅黑" panose="020B0503020204020204" pitchFamily="34" charset="-122"/>
              <a:ea typeface="微软雅黑" panose="020B0503020204020204" pitchFamily="34" charset="-122"/>
            </a:rPr>
            <a:t>人以下死亡，或者</a:t>
          </a:r>
          <a:r>
            <a:rPr lang="en-US" altLang="zh-CN" dirty="0">
              <a:solidFill>
                <a:schemeClr val="dk1"/>
              </a:solidFill>
              <a:latin typeface="微软雅黑" panose="020B0503020204020204" pitchFamily="34" charset="-122"/>
              <a:ea typeface="微软雅黑" panose="020B0503020204020204" pitchFamily="34" charset="-122"/>
            </a:rPr>
            <a:t>l0</a:t>
          </a:r>
          <a:r>
            <a:rPr lang="zh-CN" altLang="en-US" dirty="0">
              <a:solidFill>
                <a:schemeClr val="dk1"/>
              </a:solidFill>
              <a:latin typeface="微软雅黑" panose="020B0503020204020204" pitchFamily="34" charset="-122"/>
              <a:ea typeface="微软雅黑" panose="020B0503020204020204" pitchFamily="34" charset="-122"/>
            </a:rPr>
            <a:t>人以上</a:t>
          </a:r>
          <a:r>
            <a:rPr lang="en-US" altLang="zh-CN" dirty="0">
              <a:solidFill>
                <a:schemeClr val="dk1"/>
              </a:solidFill>
              <a:latin typeface="微软雅黑" panose="020B0503020204020204" pitchFamily="34" charset="-122"/>
              <a:ea typeface="微软雅黑" panose="020B0503020204020204" pitchFamily="34" charset="-122"/>
            </a:rPr>
            <a:t>50</a:t>
          </a:r>
          <a:r>
            <a:rPr lang="zh-CN" altLang="en-US" dirty="0">
              <a:solidFill>
                <a:schemeClr val="dk1"/>
              </a:solidFill>
              <a:latin typeface="微软雅黑" panose="020B0503020204020204" pitchFamily="34" charset="-122"/>
              <a:ea typeface="微软雅黑" panose="020B0503020204020204" pitchFamily="34" charset="-122"/>
            </a:rPr>
            <a:t>人以下重伤，或者</a:t>
          </a:r>
          <a:r>
            <a:rPr lang="en-US" altLang="zh-CN" dirty="0">
              <a:solidFill>
                <a:schemeClr val="dk1"/>
              </a:solidFill>
              <a:latin typeface="微软雅黑" panose="020B0503020204020204" pitchFamily="34" charset="-122"/>
              <a:ea typeface="微软雅黑" panose="020B0503020204020204" pitchFamily="34" charset="-122"/>
            </a:rPr>
            <a:t>1000</a:t>
          </a:r>
          <a:r>
            <a:rPr lang="zh-CN" altLang="en-US" dirty="0">
              <a:solidFill>
                <a:schemeClr val="dk1"/>
              </a:solidFill>
              <a:latin typeface="微软雅黑" panose="020B0503020204020204" pitchFamily="34" charset="-122"/>
              <a:ea typeface="微软雅黑" panose="020B0503020204020204" pitchFamily="34" charset="-122"/>
            </a:rPr>
            <a:t>万元以上</a:t>
          </a:r>
          <a:r>
            <a:rPr lang="en-US" altLang="zh-CN" dirty="0">
              <a:solidFill>
                <a:schemeClr val="dk1"/>
              </a:solidFill>
              <a:latin typeface="微软雅黑" panose="020B0503020204020204" pitchFamily="34" charset="-122"/>
              <a:ea typeface="微软雅黑" panose="020B0503020204020204" pitchFamily="34" charset="-122"/>
            </a:rPr>
            <a:t>5000</a:t>
          </a:r>
          <a:r>
            <a:rPr lang="zh-CN" altLang="en-US" dirty="0">
              <a:solidFill>
                <a:schemeClr val="dk1"/>
              </a:solidFill>
              <a:latin typeface="微软雅黑" panose="020B0503020204020204" pitchFamily="34" charset="-122"/>
              <a:ea typeface="微软雅黑" panose="020B0503020204020204" pitchFamily="34" charset="-122"/>
            </a:rPr>
            <a:t>万元以下直接经济损失的事故。</a:t>
          </a:r>
          <a:endParaRPr>
            <a:solidFill>
              <a:schemeClr val="dk1"/>
            </a:solidFill>
          </a:endParaRPr>
        </a:p>
      </dsp:txBody>
      <dsp:txXfrm>
        <a:off x="3933106" y="467175"/>
        <a:ext cx="1632950" cy="2668905"/>
      </dsp:txXfrm>
    </dsp:sp>
    <dsp:sp modelId="{BA4A845D-3D87-4CF4-9ACC-3E69FF5624FF}">
      <dsp:nvSpPr>
        <dsp:cNvPr id="9" name="矩形 8"/>
        <dsp:cNvSpPr/>
      </dsp:nvSpPr>
      <dsp:spPr bwMode="white">
        <a:xfrm>
          <a:off x="5794668" y="6374"/>
          <a:ext cx="1632950" cy="460800"/>
        </a:xfrm>
        <a:prstGeom prst="rect">
          <a:avLst/>
        </a:prstGeom>
      </dsp:spPr>
      <dsp:style>
        <a:lnRef idx="2">
          <a:schemeClr val="accent2">
            <a:hueOff val="-2880000"/>
            <a:satOff val="-21175"/>
            <a:lumOff val="-5881"/>
            <a:alpha val="100000"/>
          </a:schemeClr>
        </a:lnRef>
        <a:fillRef idx="1">
          <a:schemeClr val="accent2">
            <a:hueOff val="-2880000"/>
            <a:satOff val="-21175"/>
            <a:lumOff val="-5881"/>
            <a:alpha val="100000"/>
          </a:schemeClr>
        </a:fillRef>
        <a:effectRef idx="0">
          <a:scrgbClr r="0" g="0" b="0"/>
        </a:effectRef>
        <a:fontRef idx="minor">
          <a:schemeClr val="lt1"/>
        </a:fontRef>
      </dsp:style>
      <dsp:txBody>
        <a:bodyPr vert="horz" wrap="square" lIns="128016" tIns="73152" rIns="128016" bIns="73152"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zh-CN" altLang="en-US" sz="1800" b="1" dirty="0">
              <a:solidFill>
                <a:schemeClr val="tx1"/>
              </a:solidFill>
            </a:rPr>
            <a:t>一般事故</a:t>
          </a:r>
        </a:p>
      </dsp:txBody>
      <dsp:txXfrm>
        <a:off x="5794668" y="6374"/>
        <a:ext cx="1632950" cy="460800"/>
      </dsp:txXfrm>
    </dsp:sp>
    <dsp:sp modelId="{E855F263-EE89-4E74-8C8D-940F2F387EC5}">
      <dsp:nvSpPr>
        <dsp:cNvPr id="10" name="矩形 9"/>
        <dsp:cNvSpPr/>
      </dsp:nvSpPr>
      <dsp:spPr bwMode="white">
        <a:xfrm>
          <a:off x="5794668" y="467175"/>
          <a:ext cx="1632950" cy="2668905"/>
        </a:xfrm>
        <a:prstGeom prst="rect">
          <a:avLst/>
        </a:prstGeom>
      </dsp:spPr>
      <dsp:style>
        <a:lnRef idx="2">
          <a:schemeClr val="accent2">
            <a:tint val="40000"/>
            <a:alpha val="90000"/>
            <a:hueOff val="-3600000"/>
            <a:satOff val="-22744"/>
            <a:lumOff val="-1568"/>
            <a:alpha val="90196"/>
          </a:schemeClr>
        </a:lnRef>
        <a:fillRef idx="1">
          <a:schemeClr val="accent2">
            <a:tint val="40000"/>
            <a:alpha val="90000"/>
            <a:hueOff val="-3600000"/>
            <a:satOff val="-22744"/>
            <a:lumOff val="-1568"/>
            <a:alpha val="90196"/>
          </a:schemeClr>
        </a:fillRef>
        <a:effectRef idx="0">
          <a:scrgbClr r="0" g="0" b="0"/>
        </a:effectRef>
        <a:fontRef idx="minor"/>
      </dsp:style>
      <dsp:txBody>
        <a:bodyPr vert="horz" wrap="square" lIns="85344" tIns="85344" rIns="113792" bIns="128016"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lang="zh-CN" altLang="en-US" dirty="0">
              <a:solidFill>
                <a:schemeClr val="dk1"/>
              </a:solidFill>
              <a:latin typeface="微软雅黑" panose="020B0503020204020204" pitchFamily="34" charset="-122"/>
              <a:ea typeface="微软雅黑" panose="020B0503020204020204" pitchFamily="34" charset="-122"/>
            </a:rPr>
            <a:t>是指一次造成</a:t>
          </a:r>
          <a:r>
            <a:rPr lang="en-US" altLang="zh-CN" dirty="0">
              <a:solidFill>
                <a:schemeClr val="dk1"/>
              </a:solidFill>
              <a:latin typeface="微软雅黑" panose="020B0503020204020204" pitchFamily="34" charset="-122"/>
              <a:ea typeface="微软雅黑" panose="020B0503020204020204" pitchFamily="34" charset="-122"/>
            </a:rPr>
            <a:t>3</a:t>
          </a:r>
          <a:r>
            <a:rPr lang="zh-CN" altLang="en-US" dirty="0">
              <a:solidFill>
                <a:schemeClr val="dk1"/>
              </a:solidFill>
              <a:latin typeface="微软雅黑" panose="020B0503020204020204" pitchFamily="34" charset="-122"/>
              <a:ea typeface="微软雅黑" panose="020B0503020204020204" pitchFamily="34" charset="-122"/>
            </a:rPr>
            <a:t>人以下死亡，或者</a:t>
          </a:r>
          <a:r>
            <a:rPr lang="en-US" altLang="zh-CN" dirty="0">
              <a:solidFill>
                <a:schemeClr val="dk1"/>
              </a:solidFill>
              <a:latin typeface="微软雅黑" panose="020B0503020204020204" pitchFamily="34" charset="-122"/>
              <a:ea typeface="微软雅黑" panose="020B0503020204020204" pitchFamily="34" charset="-122"/>
            </a:rPr>
            <a:t>3</a:t>
          </a:r>
          <a:r>
            <a:rPr lang="zh-CN" altLang="en-US" dirty="0">
              <a:solidFill>
                <a:schemeClr val="dk1"/>
              </a:solidFill>
              <a:latin typeface="微软雅黑" panose="020B0503020204020204" pitchFamily="34" charset="-122"/>
              <a:ea typeface="微软雅黑" panose="020B0503020204020204" pitchFamily="34" charset="-122"/>
            </a:rPr>
            <a:t>人以上</a:t>
          </a:r>
          <a:r>
            <a:rPr lang="en-US" altLang="zh-CN" dirty="0">
              <a:solidFill>
                <a:schemeClr val="dk1"/>
              </a:solidFill>
              <a:latin typeface="微软雅黑" panose="020B0503020204020204" pitchFamily="34" charset="-122"/>
              <a:ea typeface="微软雅黑" panose="020B0503020204020204" pitchFamily="34" charset="-122"/>
            </a:rPr>
            <a:t>10</a:t>
          </a:r>
          <a:r>
            <a:rPr lang="zh-CN" altLang="en-US" dirty="0">
              <a:solidFill>
                <a:schemeClr val="dk1"/>
              </a:solidFill>
              <a:latin typeface="微软雅黑" panose="020B0503020204020204" pitchFamily="34" charset="-122"/>
              <a:ea typeface="微软雅黑" panose="020B0503020204020204" pitchFamily="34" charset="-122"/>
            </a:rPr>
            <a:t>人以下重伤，或者</a:t>
          </a:r>
          <a:r>
            <a:rPr lang="en-US" altLang="zh-CN" dirty="0">
              <a:solidFill>
                <a:schemeClr val="dk1"/>
              </a:solidFill>
              <a:latin typeface="微软雅黑" panose="020B0503020204020204" pitchFamily="34" charset="-122"/>
              <a:ea typeface="微软雅黑" panose="020B0503020204020204" pitchFamily="34" charset="-122"/>
            </a:rPr>
            <a:t>300</a:t>
          </a:r>
          <a:r>
            <a:rPr lang="zh-CN" altLang="en-US" dirty="0">
              <a:solidFill>
                <a:schemeClr val="dk1"/>
              </a:solidFill>
              <a:latin typeface="微软雅黑" panose="020B0503020204020204" pitchFamily="34" charset="-122"/>
              <a:ea typeface="微软雅黑" panose="020B0503020204020204" pitchFamily="34" charset="-122"/>
            </a:rPr>
            <a:t>万元以上</a:t>
          </a:r>
          <a:r>
            <a:rPr lang="en-US" altLang="zh-CN" dirty="0">
              <a:solidFill>
                <a:schemeClr val="dk1"/>
              </a:solidFill>
              <a:latin typeface="微软雅黑" panose="020B0503020204020204" pitchFamily="34" charset="-122"/>
              <a:ea typeface="微软雅黑" panose="020B0503020204020204" pitchFamily="34" charset="-122"/>
            </a:rPr>
            <a:t>1000</a:t>
          </a:r>
          <a:r>
            <a:rPr lang="zh-CN" altLang="en-US" dirty="0">
              <a:solidFill>
                <a:schemeClr val="dk1"/>
              </a:solidFill>
              <a:latin typeface="微软雅黑" panose="020B0503020204020204" pitchFamily="34" charset="-122"/>
              <a:ea typeface="微软雅黑" panose="020B0503020204020204" pitchFamily="34" charset="-122"/>
            </a:rPr>
            <a:t>万元以下直接经济损失的事故。</a:t>
          </a:r>
          <a:endParaRPr>
            <a:solidFill>
              <a:schemeClr val="dk1"/>
            </a:solidFill>
          </a:endParaRPr>
        </a:p>
      </dsp:txBody>
      <dsp:txXfrm>
        <a:off x="5794668" y="467175"/>
        <a:ext cx="1632950" cy="26689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3</a:t>
            </a:r>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eaLnBrk="1" fontAlgn="auto" hangingPunct="1">
              <a:lnSpc>
                <a:spcPct val="150000"/>
              </a:lnSpc>
              <a:spcBef>
                <a:spcPts val="0"/>
              </a:spcBef>
              <a:spcAft>
                <a:spcPts val="0"/>
              </a:spcAft>
              <a:defRPr/>
            </a:pPr>
            <a:r>
              <a:rPr lang="en-US" altLang="zh-CN" dirty="0">
                <a:latin typeface="+mn-ea"/>
              </a:rPr>
              <a:t>7.1</a:t>
            </a:r>
            <a:r>
              <a:rPr lang="zh-CN" altLang="en-US" dirty="0">
                <a:latin typeface="+mn-ea"/>
              </a:rPr>
              <a:t>　工地、工厂等的入口处设６型或７型。</a:t>
            </a:r>
            <a:endParaRPr lang="zh-CN" altLang="en-US" dirty="0">
              <a:latin typeface="+mn-ea"/>
            </a:endParaRPr>
          </a:p>
          <a:p>
            <a:pPr eaLnBrk="1" fontAlgn="auto" hangingPunct="1">
              <a:lnSpc>
                <a:spcPct val="150000"/>
              </a:lnSpc>
              <a:spcBef>
                <a:spcPts val="0"/>
              </a:spcBef>
              <a:spcAft>
                <a:spcPts val="0"/>
              </a:spcAft>
              <a:defRPr/>
            </a:pPr>
            <a:r>
              <a:rPr lang="en-US" altLang="zh-CN" dirty="0">
                <a:latin typeface="+mn-ea"/>
              </a:rPr>
              <a:t>7.2</a:t>
            </a:r>
            <a:r>
              <a:rPr lang="zh-CN" altLang="en-US" dirty="0">
                <a:latin typeface="+mn-ea"/>
              </a:rPr>
              <a:t>　车间入口处、厂区内和工地内设５型或６型。</a:t>
            </a:r>
            <a:endParaRPr lang="zh-CN" altLang="en-US" dirty="0">
              <a:latin typeface="+mn-ea"/>
            </a:endParaRPr>
          </a:p>
          <a:p>
            <a:pPr eaLnBrk="1" fontAlgn="auto" hangingPunct="1">
              <a:lnSpc>
                <a:spcPct val="150000"/>
              </a:lnSpc>
              <a:spcBef>
                <a:spcPts val="0"/>
              </a:spcBef>
              <a:spcAft>
                <a:spcPts val="0"/>
              </a:spcAft>
              <a:defRPr/>
            </a:pPr>
            <a:r>
              <a:rPr lang="en-US" altLang="zh-CN" dirty="0">
                <a:latin typeface="+mn-ea"/>
              </a:rPr>
              <a:t>7.3</a:t>
            </a:r>
            <a:r>
              <a:rPr lang="zh-CN" altLang="en-US" dirty="0">
                <a:latin typeface="+mn-ea"/>
              </a:rPr>
              <a:t>　车间内设４型或５型。</a:t>
            </a:r>
            <a:endParaRPr lang="zh-CN" altLang="en-US" dirty="0">
              <a:latin typeface="+mn-ea"/>
            </a:endParaRPr>
          </a:p>
          <a:p>
            <a:pPr eaLnBrk="1" fontAlgn="auto" hangingPunct="1">
              <a:lnSpc>
                <a:spcPct val="150000"/>
              </a:lnSpc>
              <a:spcBef>
                <a:spcPts val="0"/>
              </a:spcBef>
              <a:spcAft>
                <a:spcPts val="0"/>
              </a:spcAft>
              <a:defRPr/>
            </a:pPr>
            <a:r>
              <a:rPr lang="en-US" altLang="zh-CN" dirty="0">
                <a:latin typeface="+mn-ea"/>
              </a:rPr>
              <a:t>7.4</a:t>
            </a:r>
            <a:r>
              <a:rPr lang="zh-CN" altLang="en-US" dirty="0">
                <a:latin typeface="+mn-ea"/>
              </a:rPr>
              <a:t>　局部信息标志牌设１型、２型或３型。</a:t>
            </a:r>
            <a:endParaRPr lang="en-US" altLang="zh-CN" dirty="0">
              <a:latin typeface="+mn-ea"/>
            </a:endParaRPr>
          </a:p>
        </p:txBody>
      </p:sp>
      <p:sp>
        <p:nvSpPr>
          <p:cNvPr id="1218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914400" fontAlgn="base">
              <a:spcBef>
                <a:spcPct val="0"/>
              </a:spcBef>
              <a:spcAft>
                <a:spcPct val="0"/>
              </a:spcAft>
            </a:pPr>
            <a:fld id="{537847B3-4253-4A03-BF65-8768A6AE831B}" type="slidenum">
              <a:rPr lang="zh-CN" altLang="en-US" sz="1200" smtClean="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3</a:t>
            </a:r>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4</a:t>
            </a:r>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3</a:t>
            </a:r>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5EAC7-C422-4405-8B8A-7B13C21AC4E8}" type="slidenum">
              <a:rPr lang="en-US" smtClean="0"/>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0" y="0"/>
            <a:ext cx="12192000" cy="6859200"/>
          </a:xfrm>
          <a:prstGeom prst="rect">
            <a:avLst/>
          </a:prstGeom>
        </p:spPr>
        <p:txBody>
          <a:bodyPr/>
          <a:lstStyle/>
          <a:p>
            <a:endParaRPr lang="en-US"/>
          </a:p>
        </p:txBody>
      </p:sp>
      <p:sp>
        <p:nvSpPr>
          <p:cNvPr id="3" name="Text Placeholder 4"/>
          <p:cNvSpPr>
            <a:spLocks noGrp="1"/>
          </p:cNvSpPr>
          <p:nvPr>
            <p:ph type="body" sz="quarter" idx="18"/>
          </p:nvPr>
        </p:nvSpPr>
        <p:spPr>
          <a:xfrm>
            <a:off x="1030515" y="656622"/>
            <a:ext cx="10130972" cy="590931"/>
          </a:xfrm>
          <a:prstGeom prst="rect">
            <a:avLst/>
          </a:prstGeom>
          <a:noFill/>
        </p:spPr>
        <p:txBody>
          <a:bodyPr wrap="square" rtlCol="0">
            <a:spAutoFit/>
          </a:bodyPr>
          <a:lstStyle>
            <a:lvl1pPr marL="0" indent="0" algn="ctr">
              <a:buNone/>
              <a:defRPr lang="en-US" sz="3600" dirty="0">
                <a:solidFill>
                  <a:schemeClr val="bg1"/>
                </a:solidFill>
                <a:latin typeface="+mj-lt"/>
              </a:defRPr>
            </a:lvl1pPr>
          </a:lstStyle>
          <a:p>
            <a:pPr marL="0" lvl="0"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2" presetClass="entr" presetSubtype="1" decel="100000" fill="hold" grpId="0" nodeType="withEffect" nodePh="1">
                                  <p:stCondLst>
                                    <p:cond delay="100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tmplLst>
          <p:tmpl lvl="1">
            <p:tnLst>
              <p:par>
                <p:cTn presetID="2" presetClass="entr" presetSubtype="1" decel="100000" fill="hold" nodeType="withEffect" nodePh="1">
                  <p:stCondLst>
                    <p:cond delay="1000"/>
                  </p:stCondLst>
                  <p:endCondLst>
                    <p:cond delay="0"/>
                  </p:end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9200"/>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6781" y="0"/>
            <a:ext cx="12192000" cy="6858000"/>
          </a:xfrm>
          <a:prstGeom prst="rect">
            <a:avLst/>
          </a:prstGeom>
        </p:spPr>
      </p:pic>
      <p:sp>
        <p:nvSpPr>
          <p:cNvPr id="12" name="文本框 11"/>
          <p:cNvSpPr txBox="1"/>
          <p:nvPr userDrawn="1"/>
        </p:nvSpPr>
        <p:spPr>
          <a:xfrm>
            <a:off x="11561085" y="1944206"/>
            <a:ext cx="630916" cy="3540200"/>
          </a:xfrm>
          <a:prstGeom prst="rect">
            <a:avLst/>
          </a:prstGeom>
          <a:noFill/>
        </p:spPr>
        <p:txBody>
          <a:bodyPr wrap="square" rtlCol="0">
            <a:spAutoFit/>
          </a:bodyPr>
          <a:lstStyle>
            <a:defPPr>
              <a:defRPr lang="zh-CN"/>
            </a:defPPr>
            <a:lvl1pPr>
              <a:defRPr sz="2800" b="1" spc="300">
                <a:gradFill>
                  <a:gsLst>
                    <a:gs pos="0">
                      <a:srgbClr val="E57E20"/>
                    </a:gs>
                    <a:gs pos="71000">
                      <a:srgbClr val="D83417"/>
                    </a:gs>
                  </a:gsLst>
                  <a:lin ang="5400000" scaled="1"/>
                </a:gradFill>
              </a:defRPr>
            </a:lvl1pPr>
          </a:lstStyle>
          <a:p>
            <a:pPr marL="0" algn="l" defTabSz="914400" rtl="0" eaLnBrk="1" latinLnBrk="0" hangingPunct="1"/>
            <a:r>
              <a:rPr lang="zh-CN" altLang="en-US" sz="1865"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消除事故隐 患</a:t>
            </a:r>
            <a:endParaRPr lang="zh-CN" altLang="en-US" sz="1865"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914400" rtl="0" eaLnBrk="1" latinLnBrk="0" hangingPunct="1"/>
            <a:r>
              <a:rPr lang="zh-CN" altLang="en-US" sz="1865"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 筑牢安全防线</a:t>
            </a:r>
            <a:endParaRPr lang="zh-CN" altLang="en-US" sz="1865"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p:txBody>
      </p:sp>
      <p:sp>
        <p:nvSpPr>
          <p:cNvPr id="6" name="矩形 5"/>
          <p:cNvSpPr/>
          <p:nvPr userDrawn="1"/>
        </p:nvSpPr>
        <p:spPr>
          <a:xfrm>
            <a:off x="-6782" y="1005969"/>
            <a:ext cx="12192000" cy="9600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62514" tIns="81256" rIns="162514" bIns="81256" numCol="1" spcCol="0" rtlCol="0" fromWordArt="0" anchor="ctr" anchorCtr="0" forceAA="0" compatLnSpc="1">
            <a:noAutofit/>
          </a:bodyPr>
          <a:lstStyle/>
          <a:p>
            <a:pPr marL="0" marR="0" lvl="0" indent="0" algn="ctr" defTabSz="16249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mn-cs"/>
            </a:endParaRPr>
          </a:p>
        </p:txBody>
      </p:sp>
      <p:pic>
        <p:nvPicPr>
          <p:cNvPr id="7"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93124" y="229424"/>
            <a:ext cx="2092093" cy="77654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187" y="67735"/>
            <a:ext cx="1408169" cy="946183"/>
          </a:xfrm>
          <a:prstGeom prst="rect">
            <a:avLst/>
          </a:prstGeom>
        </p:spPr>
      </p:pic>
      <p:sp>
        <p:nvSpPr>
          <p:cNvPr id="16" name="矩形 15"/>
          <p:cNvSpPr/>
          <p:nvPr userDrawn="1"/>
        </p:nvSpPr>
        <p:spPr>
          <a:xfrm>
            <a:off x="0" y="6713315"/>
            <a:ext cx="12185218" cy="144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7" name="Picture 3" descr="E:\0000000我图PPT\00001PNG素材\01党委政府\小鸟4646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flipH="1">
            <a:off x="9505910" y="150188"/>
            <a:ext cx="709772" cy="53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fld>
            <a:endParaRPr lang="zh-CN" altLang="en-US"/>
          </a:p>
        </p:txBody>
      </p:sp>
      <p:sp>
        <p:nvSpPr>
          <p:cNvPr id="5" name="文本框 4"/>
          <p:cNvSpPr txBox="1"/>
          <p:nvPr userDrawn="1"/>
        </p:nvSpPr>
        <p:spPr>
          <a:xfrm>
            <a:off x="0" y="6372860"/>
            <a:ext cx="2026285" cy="368300"/>
          </a:xfrm>
          <a:prstGeom prst="rect">
            <a:avLst/>
          </a:prstGeom>
          <a:solidFill>
            <a:srgbClr val="E1E1E1"/>
          </a:solidFill>
          <a:ln>
            <a:noFill/>
          </a:ln>
        </p:spPr>
        <p:txBody>
          <a:bodyPr wrap="square" rtlCol="0">
            <a:spAutoFit/>
          </a:bodyPr>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
        <p:nvSpPr>
          <p:cNvPr id="2" name="文本框 1"/>
          <p:cNvSpPr txBox="1"/>
          <p:nvPr userDrawn="1">
            <p:custDataLst>
              <p:tags r:id="rId8"/>
            </p:custDataLst>
          </p:nvPr>
        </p:nvSpPr>
        <p:spPr>
          <a:xfrm>
            <a:off x="0" y="6372860"/>
            <a:ext cx="2026285" cy="368300"/>
          </a:xfrm>
          <a:prstGeom prst="rect">
            <a:avLst/>
          </a:prstGeom>
          <a:solidFill>
            <a:srgbClr val="E1E1E1"/>
          </a:solidFill>
          <a:ln>
            <a:noFill/>
          </a:ln>
        </p:spPr>
        <p:txBody>
          <a:bodyPr wrap="square" rtlCol="0">
            <a:spAutoFit/>
          </a:bodyPr>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image" Target="../media/image6.jpeg"/><Relationship Id="rId2" Type="http://schemas.openxmlformats.org/officeDocument/2006/relationships/slideLayout" Target="../slideLayouts/slideLayout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7" name="图片 6" descr="微信图片_20231215144150"/>
          <p:cNvPicPr>
            <a:picLocks noChangeAspect="1"/>
          </p:cNvPicPr>
          <p:nvPr userDrawn="1"/>
        </p:nvPicPr>
        <p:blipFill>
          <a:blip r:embed="rId20"/>
          <a:stretch>
            <a:fillRect/>
          </a:stretch>
        </p:blipFill>
        <p:spPr>
          <a:xfrm>
            <a:off x="0" y="6489065"/>
            <a:ext cx="1581150" cy="142240"/>
          </a:xfrm>
          <a:prstGeom prst="rect">
            <a:avLst/>
          </a:prstGeom>
        </p:spPr>
      </p:pic>
      <p:sp>
        <p:nvSpPr>
          <p:cNvPr id="8" name="文本框 7"/>
          <p:cNvSpPr txBox="1"/>
          <p:nvPr userDrawn="1">
            <p:custDataLst>
              <p:tags r:id="rId21"/>
            </p:custDataLst>
          </p:nvPr>
        </p:nvSpPr>
        <p:spPr>
          <a:xfrm>
            <a:off x="0" y="6372860"/>
            <a:ext cx="2026285" cy="368300"/>
          </a:xfrm>
          <a:prstGeom prst="rect">
            <a:avLst/>
          </a:prstGeom>
          <a:solidFill>
            <a:srgbClr val="E1E1E1"/>
          </a:solidFill>
          <a:ln>
            <a:noFill/>
          </a:ln>
        </p:spPr>
        <p:txBody>
          <a:bodyPr wrap="square" rtlCol="0">
            <a:spAutoFit/>
          </a:bodyPr>
          <a:p>
            <a:endParaRPr lang="zh-CN" altLang="en-US"/>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image" Target="../media/image90.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image" Target="../media/image92.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image" Target="../media/image93.jpeg"/></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9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tags" Target="../tags/tag7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jpe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49.xml"/><Relationship Id="rId6"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0.xml"/><Relationship Id="rId7"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1.xml"/><Relationship Id="rId7"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xml"/><Relationship Id="rId2" Type="http://schemas.openxmlformats.org/officeDocument/2006/relationships/image" Target="../media/image63.png"/><Relationship Id="rId1"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65.jpeg"/></Relationships>
</file>

<file path=ppt/slides/_rels/slide78.xml.rels><?xml version="1.0" encoding="UTF-8" standalone="yes"?>
<Relationships xmlns="http://schemas.openxmlformats.org/package/2006/relationships"><Relationship Id="rId7" Type="http://schemas.openxmlformats.org/officeDocument/2006/relationships/notesSlide" Target="../notesSlides/notesSlide57.xml"/><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image" Target="../media/image67.jpe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openxmlformats.org/officeDocument/2006/relationships/image" Target="../media/image69.jpeg"/><Relationship Id="rId1" Type="http://schemas.openxmlformats.org/officeDocument/2006/relationships/image" Target="../media/image68.png"/></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1.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1.xml"/><Relationship Id="rId2" Type="http://schemas.openxmlformats.org/officeDocument/2006/relationships/image" Target="../media/image75.png"/><Relationship Id="rId1" Type="http://schemas.openxmlformats.org/officeDocument/2006/relationships/image" Target="../media/image74.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1.xml"/><Relationship Id="rId2" Type="http://schemas.openxmlformats.org/officeDocument/2006/relationships/image" Target="../media/image77.png"/><Relationship Id="rId1" Type="http://schemas.openxmlformats.org/officeDocument/2006/relationships/image" Target="../media/image7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hyperlink" Target="file:///E:\&#22521;&#35757;&#35762;&#20041;\&#33883;&#40614;&#26031;&#23433;&#20840;&#27861;&#21017;.doc" TargetMode="Externa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image" Target="../media/image79.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7" Type="http://schemas.openxmlformats.org/officeDocument/2006/relationships/notesSlide" Target="../notesSlides/notesSlide71.xml"/><Relationship Id="rId6"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96.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1.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8299228" y="2095491"/>
            <a:ext cx="3439067" cy="2292912"/>
          </a:xfrm>
          <a:prstGeom prst="rect">
            <a:avLst/>
          </a:prstGeom>
        </p:spPr>
      </p:pic>
      <p:sp>
        <p:nvSpPr>
          <p:cNvPr id="3" name="矩形 2"/>
          <p:cNvSpPr/>
          <p:nvPr/>
        </p:nvSpPr>
        <p:spPr>
          <a:xfrm>
            <a:off x="0" y="2084851"/>
            <a:ext cx="8304245" cy="2202983"/>
          </a:xfrm>
          <a:prstGeom prst="rect">
            <a:avLst/>
          </a:prstGeom>
          <a:solidFill>
            <a:srgbClr val="054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p:nvSpPr>
        <p:spPr>
          <a:xfrm>
            <a:off x="0" y="4287834"/>
            <a:ext cx="8304245" cy="907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12"/>
          <p:cNvSpPr txBox="1"/>
          <p:nvPr/>
        </p:nvSpPr>
        <p:spPr>
          <a:xfrm>
            <a:off x="335360" y="2486548"/>
            <a:ext cx="8304245" cy="1200329"/>
          </a:xfrm>
          <a:prstGeom prst="rect">
            <a:avLst/>
          </a:prstGeom>
          <a:noFill/>
        </p:spPr>
        <p:txBody>
          <a:bodyPr wrap="square" rtlCol="0">
            <a:spAutoFit/>
          </a:bodyPr>
          <a:lstStyle/>
          <a:p>
            <a:r>
              <a:rPr lang="zh-CN" altLang="en-US" sz="7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安全为了谁？！</a:t>
            </a:r>
            <a:endParaRPr lang="zh-CN" altLang="en-US" sz="7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圆角矩形 59"/>
          <p:cNvSpPr>
            <a:spLocks noChangeArrowheads="1"/>
          </p:cNvSpPr>
          <p:nvPr/>
        </p:nvSpPr>
        <p:spPr bwMode="auto">
          <a:xfrm>
            <a:off x="990564" y="4671491"/>
            <a:ext cx="1644651" cy="480484"/>
          </a:xfrm>
          <a:prstGeom prst="roundRect">
            <a:avLst>
              <a:gd name="adj" fmla="val 16667"/>
            </a:avLst>
          </a:prstGeom>
          <a:solidFill>
            <a:srgbClr val="054487"/>
          </a:solidFill>
          <a:ln>
            <a:noFill/>
          </a:ln>
        </p:spPr>
        <p:txBody>
          <a:bodyPr/>
          <a:lstStyle/>
          <a:p>
            <a:pPr defTabSz="1219200">
              <a:defRPr/>
            </a:pPr>
            <a:endParaRPr lang="zh-CN" altLang="en-US" sz="2400" kern="0">
              <a:solidFill>
                <a:srgbClr val="21A3D0"/>
              </a:solidFill>
              <a:latin typeface="Calibri" panose="020F0502020204030204"/>
              <a:ea typeface="宋体" panose="02010600030101010101" pitchFamily="2" charset="-122"/>
            </a:endParaRPr>
          </a:p>
        </p:txBody>
      </p:sp>
      <p:sp>
        <p:nvSpPr>
          <p:cNvPr id="35" name="TextBox 60"/>
          <p:cNvSpPr txBox="1">
            <a:spLocks noChangeArrowheads="1"/>
          </p:cNvSpPr>
          <p:nvPr/>
        </p:nvSpPr>
        <p:spPr bwMode="auto">
          <a:xfrm>
            <a:off x="1007435" y="4671492"/>
            <a:ext cx="185238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135" b="1" dirty="0">
                <a:solidFill>
                  <a:schemeClr val="bg1"/>
                </a:solidFill>
                <a:latin typeface="微软雅黑" panose="020B0503020204020204" pitchFamily="34" charset="-122"/>
                <a:ea typeface="微软雅黑" panose="020B0503020204020204" pitchFamily="34" charset="-122"/>
                <a:sym typeface="+mn-ea"/>
              </a:rPr>
              <a:t>2024</a:t>
            </a:r>
            <a:r>
              <a:rPr lang="zh-CN" altLang="en-US" sz="2135" b="1" dirty="0">
                <a:solidFill>
                  <a:schemeClr val="bg1"/>
                </a:solidFill>
                <a:latin typeface="微软雅黑" panose="020B0503020204020204" pitchFamily="34" charset="-122"/>
                <a:ea typeface="微软雅黑" panose="020B0503020204020204" pitchFamily="34" charset="-122"/>
                <a:sym typeface="+mn-ea"/>
              </a:rPr>
              <a:t>年</a:t>
            </a:r>
            <a:r>
              <a:rPr lang="en-US" altLang="zh-CN" sz="2135" b="1" dirty="0">
                <a:solidFill>
                  <a:schemeClr val="bg1"/>
                </a:solidFill>
                <a:latin typeface="微软雅黑" panose="020B0503020204020204" pitchFamily="34" charset="-122"/>
                <a:ea typeface="微软雅黑" panose="020B0503020204020204" pitchFamily="34" charset="-122"/>
                <a:sym typeface="+mn-ea"/>
              </a:rPr>
              <a:t>2</a:t>
            </a:r>
            <a:r>
              <a:rPr lang="zh-CN" altLang="en-US" sz="2135" b="1" dirty="0">
                <a:solidFill>
                  <a:schemeClr val="bg1"/>
                </a:solidFill>
                <a:latin typeface="微软雅黑" panose="020B0503020204020204" pitchFamily="34" charset="-122"/>
                <a:ea typeface="微软雅黑" panose="020B0503020204020204" pitchFamily="34" charset="-122"/>
                <a:sym typeface="+mn-ea"/>
              </a:rPr>
              <a:t>月</a:t>
            </a:r>
            <a:endParaRPr lang="zh-CN" altLang="en-US" sz="2135"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by="(-#ppt_w*2)" calcmode="lin" valueType="num">
                                      <p:cBhvr rctx="PPT">
                                        <p:cTn id="12" dur="500" autoRev="1" fill="hold">
                                          <p:stCondLst>
                                            <p:cond delay="0"/>
                                          </p:stCondLst>
                                        </p:cTn>
                                        <p:tgtEl>
                                          <p:spTgt spid="13"/>
                                        </p:tgtEl>
                                        <p:attrNameLst>
                                          <p:attrName>ppt_w</p:attrName>
                                        </p:attrNameLst>
                                      </p:cBhvr>
                                    </p:anim>
                                    <p:anim by="(#ppt_w*0.50)" calcmode="lin" valueType="num">
                                      <p:cBhvr>
                                        <p:cTn id="13" dur="500" decel="50000" autoRev="1" fill="hold">
                                          <p:stCondLst>
                                            <p:cond delay="0"/>
                                          </p:stCondLst>
                                        </p:cTn>
                                        <p:tgtEl>
                                          <p:spTgt spid="13"/>
                                        </p:tgtEl>
                                        <p:attrNameLst>
                                          <p:attrName>ppt_x</p:attrName>
                                        </p:attrNameLst>
                                      </p:cBhvr>
                                    </p:anim>
                                    <p:anim from="(-#ppt_h/2)" to="(#ppt_y)" calcmode="lin" valueType="num">
                                      <p:cBhvr>
                                        <p:cTn id="14" dur="1000" fill="hold">
                                          <p:stCondLst>
                                            <p:cond delay="0"/>
                                          </p:stCondLst>
                                        </p:cTn>
                                        <p:tgtEl>
                                          <p:spTgt spid="13"/>
                                        </p:tgtEl>
                                        <p:attrNameLst>
                                          <p:attrName>ppt_y</p:attrName>
                                        </p:attrNameLst>
                                      </p:cBhvr>
                                    </p:anim>
                                    <p:animRot by="21600000">
                                      <p:cBhvr>
                                        <p:cTn id="15" dur="1000" fill="hold">
                                          <p:stCondLst>
                                            <p:cond delay="0"/>
                                          </p:stCondLst>
                                        </p:cTn>
                                        <p:tgtEl>
                                          <p:spTgt spid="13"/>
                                        </p:tgtEl>
                                        <p:attrNameLst>
                                          <p:attrName>r</p:attrName>
                                        </p:attrNameLst>
                                      </p:cBhvr>
                                    </p:animRot>
                                  </p:childTnLst>
                                </p:cTn>
                              </p:par>
                            </p:childTnLst>
                          </p:cTn>
                        </p:par>
                        <p:par>
                          <p:cTn id="16" fill="hold">
                            <p:stCondLst>
                              <p:cond delay="2099"/>
                            </p:stCondLst>
                            <p:childTnLst>
                              <p:par>
                                <p:cTn id="17" presetID="2" presetClass="entr" presetSubtype="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par>
                          <p:cTn id="21" fill="hold">
                            <p:stCondLst>
                              <p:cond delay="2599"/>
                            </p:stCondLst>
                            <p:childTnLst>
                              <p:par>
                                <p:cTn id="22" presetID="3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400" fill="hold"/>
                                        <p:tgtEl>
                                          <p:spTgt spid="35"/>
                                        </p:tgtEl>
                                        <p:attrNameLst>
                                          <p:attrName>ppt_w</p:attrName>
                                        </p:attrNameLst>
                                      </p:cBhvr>
                                      <p:tavLst>
                                        <p:tav tm="0">
                                          <p:val>
                                            <p:fltVal val="0"/>
                                          </p:val>
                                        </p:tav>
                                        <p:tav tm="100000">
                                          <p:val>
                                            <p:strVal val="#ppt_w"/>
                                          </p:val>
                                        </p:tav>
                                      </p:tavLst>
                                    </p:anim>
                                    <p:anim calcmode="lin" valueType="num">
                                      <p:cBhvr>
                                        <p:cTn id="25" dur="400" fill="hold"/>
                                        <p:tgtEl>
                                          <p:spTgt spid="35"/>
                                        </p:tgtEl>
                                        <p:attrNameLst>
                                          <p:attrName>ppt_h</p:attrName>
                                        </p:attrNameLst>
                                      </p:cBhvr>
                                      <p:tavLst>
                                        <p:tav tm="0">
                                          <p:val>
                                            <p:fltVal val="0"/>
                                          </p:val>
                                        </p:tav>
                                        <p:tav tm="100000">
                                          <p:val>
                                            <p:strVal val="#ppt_h"/>
                                          </p:val>
                                        </p:tav>
                                      </p:tavLst>
                                    </p:anim>
                                    <p:anim calcmode="lin" valueType="num">
                                      <p:cBhvr>
                                        <p:cTn id="26" dur="400" fill="hold"/>
                                        <p:tgtEl>
                                          <p:spTgt spid="35"/>
                                        </p:tgtEl>
                                        <p:attrNameLst>
                                          <p:attrName>style.rotation</p:attrName>
                                        </p:attrNameLst>
                                      </p:cBhvr>
                                      <p:tavLst>
                                        <p:tav tm="0">
                                          <p:val>
                                            <p:fltVal val="90"/>
                                          </p:val>
                                        </p:tav>
                                        <p:tav tm="100000">
                                          <p:val>
                                            <p:fltVal val="0"/>
                                          </p:val>
                                        </p:tav>
                                      </p:tavLst>
                                    </p:anim>
                                    <p:animEffect transition="in" filter="fade">
                                      <p:cBhvr>
                                        <p:cTn id="27" dur="4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animBg="1" autoUpdateAnimBg="0"/>
      <p:bldP spid="3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05248" y="1566765"/>
            <a:ext cx="6174377" cy="4832092"/>
          </a:xfrm>
          <a:prstGeom prst="rect">
            <a:avLst/>
          </a:prstGeom>
        </p:spPr>
        <p:txBody>
          <a:bodyPr wrap="square">
            <a:spAutoFit/>
          </a:bodyPr>
          <a:lstStyle/>
          <a:p>
            <a:pPr defTabSz="914400"/>
            <a:r>
              <a:rPr lang="zh-CN" altLang="en-US" sz="2800" b="1" dirty="0">
                <a:solidFill>
                  <a:prstClr val="black"/>
                </a:solidFill>
                <a:latin typeface="思源黑体 CN Normal"/>
              </a:rPr>
              <a:t>近期事故</a:t>
            </a:r>
            <a:r>
              <a:rPr lang="en-US" altLang="zh-CN" sz="2800" b="1" dirty="0">
                <a:solidFill>
                  <a:prstClr val="black"/>
                </a:solidFill>
                <a:latin typeface="思源黑体 CN Normal"/>
              </a:rPr>
              <a:t>3</a:t>
            </a:r>
            <a:r>
              <a:rPr lang="zh-CN" altLang="en-US" sz="2800" b="1" dirty="0">
                <a:solidFill>
                  <a:prstClr val="black"/>
                </a:solidFill>
                <a:latin typeface="思源黑体 CN Normal"/>
              </a:rPr>
              <a:t>、</a:t>
            </a:r>
            <a:r>
              <a:rPr lang="zh-CN" altLang="en-US" sz="2800" dirty="0">
                <a:solidFill>
                  <a:prstClr val="black"/>
                </a:solidFill>
                <a:latin typeface="思源黑体 CN Normal"/>
              </a:rPr>
              <a:t>河南南阳一寄宿学校宿舍</a:t>
            </a:r>
            <a:r>
              <a:rPr lang="en-US" altLang="zh-CN" sz="2800" dirty="0">
                <a:solidFill>
                  <a:prstClr val="black"/>
                </a:solidFill>
                <a:latin typeface="思源黑体 CN Normal"/>
              </a:rPr>
              <a:t>1</a:t>
            </a:r>
            <a:r>
              <a:rPr lang="zh-CN" altLang="en-US" sz="2800" dirty="0">
                <a:solidFill>
                  <a:prstClr val="black"/>
                </a:solidFill>
                <a:latin typeface="思源黑体 CN Normal"/>
              </a:rPr>
              <a:t>月</a:t>
            </a:r>
            <a:r>
              <a:rPr lang="en-US" altLang="zh-CN" sz="2800" dirty="0">
                <a:solidFill>
                  <a:prstClr val="black"/>
                </a:solidFill>
                <a:latin typeface="思源黑体 CN Normal"/>
              </a:rPr>
              <a:t>19</a:t>
            </a:r>
            <a:r>
              <a:rPr lang="zh-CN" altLang="en-US" sz="2800" dirty="0">
                <a:solidFill>
                  <a:prstClr val="black"/>
                </a:solidFill>
                <a:latin typeface="思源黑体 CN Normal"/>
              </a:rPr>
              <a:t>日晚间发生火灾，</a:t>
            </a:r>
            <a:r>
              <a:rPr lang="en-US" altLang="zh-CN" sz="2800" b="1" dirty="0">
                <a:solidFill>
                  <a:prstClr val="black"/>
                </a:solidFill>
                <a:latin typeface="思源黑体 CN Normal"/>
              </a:rPr>
              <a:t>13</a:t>
            </a:r>
            <a:r>
              <a:rPr lang="zh-CN" altLang="en-US" sz="2800" b="1" dirty="0">
                <a:solidFill>
                  <a:prstClr val="black"/>
                </a:solidFill>
                <a:latin typeface="思源黑体 CN Normal"/>
              </a:rPr>
              <a:t>死</a:t>
            </a:r>
            <a:r>
              <a:rPr lang="en-US" altLang="zh-CN" sz="2800" b="1" dirty="0">
                <a:solidFill>
                  <a:prstClr val="black"/>
                </a:solidFill>
                <a:latin typeface="思源黑体 CN Normal"/>
              </a:rPr>
              <a:t>1</a:t>
            </a:r>
            <a:r>
              <a:rPr lang="zh-CN" altLang="en-US" sz="2800" b="1" dirty="0">
                <a:solidFill>
                  <a:prstClr val="black"/>
                </a:solidFill>
                <a:latin typeface="思源黑体 CN Normal"/>
              </a:rPr>
              <a:t>伤，</a:t>
            </a:r>
            <a:r>
              <a:rPr lang="zh-CN" altLang="en-US" sz="2800" dirty="0">
                <a:solidFill>
                  <a:prstClr val="black"/>
                </a:solidFill>
                <a:latin typeface="思源黑体 CN Normal"/>
              </a:rPr>
              <a:t>都是小学生！</a:t>
            </a:r>
            <a:endParaRPr lang="zh-CN" altLang="en-US" sz="2800" dirty="0">
              <a:solidFill>
                <a:prstClr val="black"/>
              </a:solidFill>
              <a:latin typeface="思源黑体 CN Normal"/>
            </a:endParaRPr>
          </a:p>
          <a:p>
            <a:pPr defTabSz="914400"/>
            <a:endParaRPr lang="zh-CN" altLang="en-US" sz="2800" dirty="0">
              <a:solidFill>
                <a:prstClr val="black"/>
              </a:solidFill>
              <a:latin typeface="思源黑体 CN Normal"/>
            </a:endParaRPr>
          </a:p>
          <a:p>
            <a:pPr defTabSz="914400"/>
            <a:r>
              <a:rPr lang="en-US" altLang="zh-CN" sz="2800" dirty="0">
                <a:solidFill>
                  <a:prstClr val="black"/>
                </a:solidFill>
                <a:latin typeface="思源黑体 CN Normal"/>
              </a:rPr>
              <a:t>1</a:t>
            </a:r>
            <a:r>
              <a:rPr lang="zh-CN" altLang="en-US" sz="2800" dirty="0">
                <a:solidFill>
                  <a:prstClr val="black"/>
                </a:solidFill>
                <a:latin typeface="思源黑体 CN Normal"/>
              </a:rPr>
              <a:t>月</a:t>
            </a:r>
            <a:r>
              <a:rPr lang="en-US" altLang="zh-CN" sz="2800" dirty="0">
                <a:solidFill>
                  <a:prstClr val="black"/>
                </a:solidFill>
                <a:latin typeface="思源黑体 CN Normal"/>
              </a:rPr>
              <a:t>19</a:t>
            </a:r>
            <a:r>
              <a:rPr lang="zh-CN" altLang="en-US" sz="2800" dirty="0">
                <a:solidFill>
                  <a:prstClr val="black"/>
                </a:solidFill>
                <a:latin typeface="思源黑体 CN Normal"/>
              </a:rPr>
              <a:t>日</a:t>
            </a:r>
            <a:r>
              <a:rPr lang="en-US" altLang="zh-CN" sz="2800" dirty="0">
                <a:solidFill>
                  <a:prstClr val="black"/>
                </a:solidFill>
                <a:latin typeface="思源黑体 CN Normal"/>
              </a:rPr>
              <a:t>23</a:t>
            </a:r>
            <a:r>
              <a:rPr lang="zh-CN" altLang="en-US" sz="2800" dirty="0">
                <a:solidFill>
                  <a:prstClr val="black"/>
                </a:solidFill>
                <a:latin typeface="思源黑体 CN Normal"/>
              </a:rPr>
              <a:t>时</a:t>
            </a:r>
            <a:r>
              <a:rPr lang="en-US" altLang="zh-CN" sz="2800" dirty="0">
                <a:solidFill>
                  <a:prstClr val="black"/>
                </a:solidFill>
                <a:latin typeface="思源黑体 CN Normal"/>
              </a:rPr>
              <a:t>00</a:t>
            </a:r>
            <a:r>
              <a:rPr lang="zh-CN" altLang="en-US" sz="2800" dirty="0">
                <a:solidFill>
                  <a:prstClr val="black"/>
                </a:solidFill>
                <a:latin typeface="思源黑体 CN Normal"/>
              </a:rPr>
              <a:t>分，河南省南阳市方城县</a:t>
            </a:r>
            <a:r>
              <a:rPr lang="en-US" altLang="zh-CN" sz="2800" dirty="0">
                <a:solidFill>
                  <a:prstClr val="black"/>
                </a:solidFill>
                <a:latin typeface="思源黑体 CN Normal"/>
              </a:rPr>
              <a:t>119</a:t>
            </a:r>
            <a:r>
              <a:rPr lang="zh-CN" altLang="en-US" sz="2800" dirty="0">
                <a:solidFill>
                  <a:prstClr val="black"/>
                </a:solidFill>
                <a:latin typeface="思源黑体 CN Normal"/>
              </a:rPr>
              <a:t>指挥中心接报警，独树镇砚山铺村英才学校一宿舍发生火灾。方城县消防救援大队组织救援力量迅速到达现场，</a:t>
            </a:r>
            <a:r>
              <a:rPr lang="en-US" altLang="zh-CN" sz="2800" dirty="0">
                <a:solidFill>
                  <a:prstClr val="black"/>
                </a:solidFill>
                <a:latin typeface="思源黑体 CN Normal"/>
              </a:rPr>
              <a:t>23</a:t>
            </a:r>
            <a:r>
              <a:rPr lang="zh-CN" altLang="en-US" sz="2800" dirty="0">
                <a:solidFill>
                  <a:prstClr val="black"/>
                </a:solidFill>
                <a:latin typeface="思源黑体 CN Normal"/>
              </a:rPr>
              <a:t>时</a:t>
            </a:r>
            <a:r>
              <a:rPr lang="en-US" altLang="zh-CN" sz="2800" dirty="0">
                <a:solidFill>
                  <a:prstClr val="black"/>
                </a:solidFill>
                <a:latin typeface="思源黑体 CN Normal"/>
              </a:rPr>
              <a:t>38</a:t>
            </a:r>
            <a:r>
              <a:rPr lang="zh-CN" altLang="en-US" sz="2800" dirty="0">
                <a:solidFill>
                  <a:prstClr val="black"/>
                </a:solidFill>
                <a:latin typeface="思源黑体 CN Normal"/>
              </a:rPr>
              <a:t>分现场明火被扑灭。事故</a:t>
            </a:r>
            <a:r>
              <a:rPr lang="zh-CN" altLang="en-US" sz="2800" b="1" dirty="0">
                <a:solidFill>
                  <a:prstClr val="black"/>
                </a:solidFill>
                <a:latin typeface="思源黑体 CN Normal"/>
              </a:rPr>
              <a:t>造成</a:t>
            </a:r>
            <a:r>
              <a:rPr lang="en-US" altLang="zh-CN" sz="2800" b="1" dirty="0">
                <a:solidFill>
                  <a:prstClr val="black"/>
                </a:solidFill>
                <a:latin typeface="思源黑体 CN Normal"/>
              </a:rPr>
              <a:t>13</a:t>
            </a:r>
            <a:r>
              <a:rPr lang="zh-CN" altLang="en-US" sz="2800" b="1" dirty="0">
                <a:solidFill>
                  <a:prstClr val="black"/>
                </a:solidFill>
                <a:latin typeface="思源黑体 CN Normal"/>
              </a:rPr>
              <a:t>人遇难，</a:t>
            </a:r>
            <a:r>
              <a:rPr lang="en-US" altLang="zh-CN" sz="2800" b="1" dirty="0">
                <a:solidFill>
                  <a:prstClr val="black"/>
                </a:solidFill>
                <a:latin typeface="思源黑体 CN Normal"/>
              </a:rPr>
              <a:t>1</a:t>
            </a:r>
            <a:r>
              <a:rPr lang="zh-CN" altLang="en-US" sz="2800" b="1" dirty="0">
                <a:solidFill>
                  <a:prstClr val="black"/>
                </a:solidFill>
                <a:latin typeface="思源黑体 CN Normal"/>
              </a:rPr>
              <a:t>人受伤</a:t>
            </a:r>
            <a:r>
              <a:rPr lang="zh-CN" altLang="en-US" sz="2800" dirty="0">
                <a:solidFill>
                  <a:prstClr val="black"/>
                </a:solidFill>
                <a:latin typeface="思源黑体 CN Normal"/>
              </a:rPr>
              <a:t>，伤者正在医院救治，目前生命体征稳定。</a:t>
            </a:r>
            <a:endParaRPr lang="zh-CN" altLang="en-US" sz="2800" dirty="0">
              <a:solidFill>
                <a:prstClr val="black"/>
              </a:solidFill>
              <a:latin typeface="思源黑体 CN Normal"/>
            </a:endParaRPr>
          </a:p>
        </p:txBody>
      </p:sp>
      <p:pic>
        <p:nvPicPr>
          <p:cNvPr id="3" name="图片 2"/>
          <p:cNvPicPr/>
          <p:nvPr/>
        </p:nvPicPr>
        <p:blipFill>
          <a:blip r:embed="rId1" cstate="print">
            <a:extLst>
              <a:ext uri="{28A0092B-C50C-407E-A947-70E740481C1C}">
                <a14:useLocalDpi xmlns:a14="http://schemas.microsoft.com/office/drawing/2010/main" val="0"/>
              </a:ext>
            </a:extLst>
          </a:blip>
          <a:stretch>
            <a:fillRect/>
          </a:stretch>
        </p:blipFill>
        <p:spPr>
          <a:xfrm>
            <a:off x="7387499" y="1490061"/>
            <a:ext cx="3846559" cy="2189395"/>
          </a:xfrm>
          <a:prstGeom prst="rect">
            <a:avLst/>
          </a:prstGeom>
        </p:spPr>
      </p:pic>
      <p:pic>
        <p:nvPicPr>
          <p:cNvPr id="5" name="图片 4"/>
          <p:cNvPicPr/>
          <p:nvPr/>
        </p:nvPicPr>
        <p:blipFill>
          <a:blip r:embed="rId2">
            <a:extLst>
              <a:ext uri="{28A0092B-C50C-407E-A947-70E740481C1C}">
                <a14:useLocalDpi xmlns:a14="http://schemas.microsoft.com/office/drawing/2010/main" val="0"/>
              </a:ext>
            </a:extLst>
          </a:blip>
          <a:stretch>
            <a:fillRect/>
          </a:stretch>
        </p:blipFill>
        <p:spPr>
          <a:xfrm>
            <a:off x="7387499" y="4093771"/>
            <a:ext cx="3846559" cy="2189395"/>
          </a:xfrm>
          <a:prstGeom prst="rect">
            <a:avLst/>
          </a:prstGeom>
        </p:spPr>
      </p:pic>
      <p:sp>
        <p:nvSpPr>
          <p:cNvPr id="7" name="文本框 6"/>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448194" y="512595"/>
            <a:ext cx="11729364" cy="2570163"/>
          </a:xfrm>
          <a:prstGeom prst="rect">
            <a:avLst/>
          </a:prstGeom>
        </p:spPr>
        <p:txBody>
          <a:bodyPr>
            <a:normAutofit/>
          </a:bodyPr>
          <a:lstStyle/>
          <a:p>
            <a:pPr algn="l" eaLnBrk="1" hangingPunct="1">
              <a:lnSpc>
                <a:spcPct val="110000"/>
              </a:lnSpc>
            </a:pPr>
            <a:r>
              <a:rPr lang="zh-CN" altLang="en-US" sz="3200" dirty="0">
                <a:solidFill>
                  <a:srgbClr val="960101"/>
                </a:solidFill>
                <a:latin typeface="微软雅黑" panose="020B0503020204020204" pitchFamily="34" charset="-122"/>
                <a:ea typeface="微软雅黑" panose="020B0503020204020204" pitchFamily="34" charset="-122"/>
              </a:rPr>
              <a:t>岗位危害我识别，我的安全我负责。</a:t>
            </a:r>
            <a:br>
              <a:rPr lang="zh-CN" altLang="en-US" sz="3200" dirty="0">
                <a:solidFill>
                  <a:srgbClr val="960101"/>
                </a:solidFill>
                <a:latin typeface="微软雅黑" panose="020B0503020204020204" pitchFamily="34" charset="-122"/>
                <a:ea typeface="微软雅黑" panose="020B0503020204020204" pitchFamily="34" charset="-122"/>
              </a:rPr>
            </a:br>
            <a:r>
              <a:rPr lang="zh-CN" altLang="en-US" sz="3200" dirty="0">
                <a:solidFill>
                  <a:srgbClr val="960101"/>
                </a:solidFill>
                <a:latin typeface="微软雅黑" panose="020B0503020204020204" pitchFamily="34" charset="-122"/>
                <a:ea typeface="微软雅黑" panose="020B0503020204020204" pitchFamily="34" charset="-122"/>
              </a:rPr>
              <a:t>                                   </a:t>
            </a:r>
            <a:r>
              <a:rPr lang="en-US" altLang="zh-CN" sz="3200" dirty="0">
                <a:solidFill>
                  <a:srgbClr val="960101"/>
                </a:solidFill>
                <a:latin typeface="微软雅黑" panose="020B0503020204020204" pitchFamily="34" charset="-122"/>
                <a:ea typeface="微软雅黑" panose="020B0503020204020204" pitchFamily="34" charset="-122"/>
              </a:rPr>
              <a:t>——</a:t>
            </a:r>
            <a:r>
              <a:rPr lang="zh-CN" altLang="en-US" sz="3200" dirty="0">
                <a:solidFill>
                  <a:srgbClr val="960101"/>
                </a:solidFill>
                <a:latin typeface="微软雅黑" panose="020B0503020204020204" pitchFamily="34" charset="-122"/>
                <a:ea typeface="微软雅黑" panose="020B0503020204020204" pitchFamily="34" charset="-122"/>
              </a:rPr>
              <a:t>发现隐患是成绩更是能力</a:t>
            </a:r>
            <a:endParaRPr lang="zh-CN" altLang="en-US" sz="32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736727" y="2442890"/>
            <a:ext cx="9799943" cy="43270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zh-CN" altLang="en-US" sz="2600" dirty="0">
                <a:latin typeface="微软雅黑" panose="020B0503020204020204" pitchFamily="34" charset="-122"/>
                <a:ea typeface="微软雅黑" panose="020B0503020204020204" pitchFamily="34" charset="-122"/>
              </a:rPr>
              <a:t>风险伴随着每个生产环节，每个操作步骤，</a:t>
            </a:r>
            <a:r>
              <a:rPr lang="zh-CN" altLang="en-US" sz="3200" b="1" dirty="0">
                <a:solidFill>
                  <a:srgbClr val="C00000"/>
                </a:solidFill>
                <a:latin typeface="微软雅黑" panose="020B0503020204020204" pitchFamily="34" charset="-122"/>
                <a:ea typeface="微软雅黑" panose="020B0503020204020204" pitchFamily="34" charset="-122"/>
              </a:rPr>
              <a:t>危险</a:t>
            </a:r>
            <a:r>
              <a:rPr lang="zh-CN" altLang="en-US" sz="2600" dirty="0">
                <a:latin typeface="微软雅黑" panose="020B0503020204020204" pitchFamily="34" charset="-122"/>
                <a:ea typeface="微软雅黑" panose="020B0503020204020204" pitchFamily="34" charset="-122"/>
              </a:rPr>
              <a:t>自然也存在于每人岗位。</a:t>
            </a:r>
            <a:endParaRPr lang="zh-CN" altLang="en-US" sz="2600" dirty="0">
              <a:latin typeface="微软雅黑" panose="020B0503020204020204" pitchFamily="34" charset="-122"/>
              <a:ea typeface="微软雅黑" panose="020B0503020204020204" pitchFamily="34" charset="-122"/>
            </a:endParaRPr>
          </a:p>
          <a:p>
            <a:pPr>
              <a:lnSpc>
                <a:spcPct val="100000"/>
              </a:lnSpc>
            </a:pPr>
            <a:r>
              <a:rPr lang="zh-CN" altLang="en-US" sz="2600" dirty="0">
                <a:latin typeface="微软雅黑" panose="020B0503020204020204" pitchFamily="34" charset="-122"/>
                <a:ea typeface="微软雅黑" panose="020B0503020204020204" pitchFamily="34" charset="-122"/>
              </a:rPr>
              <a:t>岗位危害</a:t>
            </a:r>
            <a:r>
              <a:rPr lang="zh-CN" altLang="en-US" sz="2600" b="1" dirty="0">
                <a:solidFill>
                  <a:srgbClr val="C00000"/>
                </a:solidFill>
                <a:latin typeface="微软雅黑" panose="020B0503020204020204" pitchFamily="34" charset="-122"/>
                <a:ea typeface="微软雅黑" panose="020B0503020204020204" pitchFamily="34" charset="-122"/>
              </a:rPr>
              <a:t>我识别</a:t>
            </a:r>
            <a:r>
              <a:rPr lang="zh-CN" altLang="en-US" sz="2600" dirty="0">
                <a:latin typeface="微软雅黑" panose="020B0503020204020204" pitchFamily="34" charset="-122"/>
                <a:ea typeface="微软雅黑" panose="020B0503020204020204" pitchFamily="34" charset="-122"/>
              </a:rPr>
              <a:t>、我的安全</a:t>
            </a:r>
            <a:r>
              <a:rPr lang="zh-CN" altLang="en-US" sz="2600" b="1" dirty="0">
                <a:solidFill>
                  <a:srgbClr val="C00000"/>
                </a:solidFill>
                <a:latin typeface="微软雅黑" panose="020B0503020204020204" pitchFamily="34" charset="-122"/>
                <a:ea typeface="微软雅黑" panose="020B0503020204020204" pitchFamily="34" charset="-122"/>
              </a:rPr>
              <a:t>我负责</a:t>
            </a:r>
            <a:r>
              <a:rPr lang="zh-CN" altLang="en-US" sz="2600" dirty="0">
                <a:solidFill>
                  <a:srgbClr val="1A0690"/>
                </a:solidFill>
                <a:latin typeface="幼圆" panose="02010509060101010101" charset="-122"/>
                <a:ea typeface="幼圆" panose="02010509060101010101" charset="-122"/>
              </a:rPr>
              <a:t>。</a:t>
            </a:r>
            <a:endParaRPr lang="zh-CN" altLang="en-US" sz="2600" dirty="0">
              <a:solidFill>
                <a:srgbClr val="1A0690"/>
              </a:solidFill>
              <a:latin typeface="幼圆" panose="02010509060101010101" charset="-122"/>
              <a:ea typeface="幼圆" panose="02010509060101010101" charset="-122"/>
            </a:endParaRPr>
          </a:p>
          <a:p>
            <a:pPr>
              <a:lnSpc>
                <a:spcPct val="100000"/>
              </a:lnSpc>
            </a:pPr>
            <a:r>
              <a:rPr lang="zh-CN" altLang="en-US" sz="2600" dirty="0">
                <a:latin typeface="微软雅黑" panose="020B0503020204020204" pitchFamily="34" charset="-122"/>
                <a:ea typeface="微软雅黑" panose="020B0503020204020204" pitchFamily="34" charset="-122"/>
              </a:rPr>
              <a:t>危险识别必须问的三个问题是什么？</a:t>
            </a:r>
            <a:endParaRPr lang="zh-CN" altLang="en-US" sz="2600" dirty="0">
              <a:latin typeface="微软雅黑" panose="020B0503020204020204" pitchFamily="34" charset="-122"/>
              <a:ea typeface="微软雅黑" panose="020B0503020204020204" pitchFamily="34" charset="-122"/>
            </a:endParaRPr>
          </a:p>
          <a:p>
            <a:pPr marL="0" indent="0">
              <a:buNone/>
            </a:pPr>
            <a:r>
              <a:rPr lang="en-US" altLang="zh-CN" sz="2400" dirty="0">
                <a:latin typeface="新宋体" panose="02010609030101010101" charset="-122"/>
                <a:ea typeface="新宋体" panose="02010609030101010101" charset="-122"/>
              </a:rPr>
              <a:t>1</a:t>
            </a:r>
            <a:r>
              <a:rPr lang="zh-CN" altLang="en-US" sz="2400" dirty="0">
                <a:latin typeface="新宋体" panose="02010609030101010101" charset="-122"/>
                <a:ea typeface="新宋体" panose="02010609030101010101" charset="-122"/>
              </a:rPr>
              <a:t>、存在什么危险源？</a:t>
            </a:r>
            <a:endParaRPr lang="zh-CN" altLang="en-US" sz="2400" dirty="0">
              <a:latin typeface="新宋体" panose="02010609030101010101" charset="-122"/>
              <a:ea typeface="新宋体" panose="02010609030101010101" charset="-122"/>
            </a:endParaRPr>
          </a:p>
          <a:p>
            <a:pPr marL="0" indent="0">
              <a:buNone/>
            </a:pPr>
            <a:r>
              <a:rPr lang="en-US" altLang="zh-CN" sz="2400" dirty="0">
                <a:latin typeface="新宋体" panose="02010609030101010101" charset="-122"/>
                <a:ea typeface="新宋体" panose="02010609030101010101" charset="-122"/>
              </a:rPr>
              <a:t>2</a:t>
            </a:r>
            <a:r>
              <a:rPr lang="zh-CN" altLang="en-US" sz="2400" dirty="0">
                <a:latin typeface="新宋体" panose="02010609030101010101" charset="-122"/>
                <a:ea typeface="新宋体" panose="02010609030101010101" charset="-122"/>
              </a:rPr>
              <a:t>、伤害怎么发生？</a:t>
            </a:r>
            <a:endParaRPr lang="zh-CN" altLang="en-US" sz="2400" dirty="0">
              <a:latin typeface="新宋体" panose="02010609030101010101" charset="-122"/>
              <a:ea typeface="新宋体" panose="02010609030101010101" charset="-122"/>
            </a:endParaRPr>
          </a:p>
          <a:p>
            <a:pPr marL="0" indent="0">
              <a:buNone/>
            </a:pPr>
            <a:r>
              <a:rPr lang="en-US" altLang="zh-CN" sz="2400" dirty="0">
                <a:latin typeface="新宋体" panose="02010609030101010101" charset="-122"/>
                <a:ea typeface="新宋体" panose="02010609030101010101" charset="-122"/>
              </a:rPr>
              <a:t>3</a:t>
            </a:r>
            <a:r>
              <a:rPr lang="zh-CN" altLang="en-US" sz="2400" dirty="0">
                <a:latin typeface="新宋体" panose="02010609030101010101" charset="-122"/>
                <a:ea typeface="新宋体" panose="02010609030101010101" charset="-122"/>
              </a:rPr>
              <a:t>、谁会受到伤害？</a:t>
            </a:r>
            <a:endParaRPr lang="zh-CN" altLang="en-US" sz="2400" dirty="0">
              <a:latin typeface="新宋体" panose="02010609030101010101" charset="-122"/>
              <a:ea typeface="新宋体" panose="02010609030101010101" charset="-122"/>
            </a:endParaRPr>
          </a:p>
          <a:p>
            <a:pPr marL="0" indent="0">
              <a:buNone/>
            </a:pPr>
            <a:r>
              <a:rPr lang="zh-CN" altLang="en-US" sz="2600" dirty="0">
                <a:latin typeface="微软雅黑" panose="020B0503020204020204" pitchFamily="34" charset="-122"/>
                <a:ea typeface="微软雅黑" panose="020B0503020204020204" pitchFamily="34" charset="-122"/>
              </a:rPr>
              <a:t>●</a:t>
            </a:r>
            <a:r>
              <a:rPr lang="zh-CN" altLang="en-US" sz="2600" dirty="0">
                <a:solidFill>
                  <a:srgbClr val="C00000"/>
                </a:solidFill>
                <a:latin typeface="微软雅黑" panose="020B0503020204020204" pitchFamily="34" charset="-122"/>
                <a:ea typeface="微软雅黑" panose="020B0503020204020204" pitchFamily="34" charset="-122"/>
              </a:rPr>
              <a:t> 危险辨别到底该由谁做？</a:t>
            </a:r>
            <a:endParaRPr lang="zh-CN" altLang="en-US" sz="2600" dirty="0">
              <a:solidFill>
                <a:srgbClr val="C00000"/>
              </a:solidFill>
              <a:latin typeface="微软雅黑" panose="020B0503020204020204" pitchFamily="34" charset="-122"/>
              <a:ea typeface="微软雅黑" panose="020B0503020204020204" pitchFamily="34" charset="-122"/>
            </a:endParaRPr>
          </a:p>
          <a:p>
            <a:pPr marL="0" indent="0">
              <a:buNone/>
            </a:pPr>
            <a:r>
              <a:rPr lang="zh-CN" altLang="en-US" sz="2600" dirty="0">
                <a:solidFill>
                  <a:srgbClr val="1A0690"/>
                </a:solidFill>
                <a:latin typeface="幼圆" panose="02010509060101010101" charset="-122"/>
                <a:ea typeface="幼圆" panose="02010509060101010101" charset="-122"/>
              </a:rPr>
              <a:t>  </a:t>
            </a:r>
            <a:r>
              <a:rPr lang="zh-CN" altLang="en-US" sz="2600" dirty="0">
                <a:latin typeface="新宋体" panose="02010609030101010101" charset="-122"/>
                <a:ea typeface="新宋体" panose="02010609030101010101" charset="-122"/>
              </a:rPr>
              <a:t>答：企业里的</a:t>
            </a:r>
            <a:r>
              <a:rPr lang="zh-CN" altLang="en-US" sz="2800" dirty="0">
                <a:solidFill>
                  <a:srgbClr val="C00000"/>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rPr>
              <a:t>每个岗位、每个员工</a:t>
            </a:r>
            <a:r>
              <a:rPr lang="zh-CN" altLang="en-US" sz="2600" dirty="0">
                <a:latin typeface="新宋体" panose="02010609030101010101" charset="-122"/>
                <a:ea typeface="新宋体" panose="02010609030101010101" charset="-122"/>
              </a:rPr>
              <a:t>都应承担起危害识别的责任。</a:t>
            </a:r>
            <a:endParaRPr lang="zh-CN" altLang="en-US" sz="2600" dirty="0">
              <a:latin typeface="新宋体" panose="02010609030101010101" charset="-122"/>
              <a:ea typeface="新宋体" panose="02010609030101010101" charset="-122"/>
            </a:endParaRPr>
          </a:p>
        </p:txBody>
      </p:sp>
      <p:pic>
        <p:nvPicPr>
          <p:cNvPr id="9" name="图片 8"/>
          <p:cNvPicPr>
            <a:picLocks noChangeAspect="1"/>
          </p:cNvPicPr>
          <p:nvPr/>
        </p:nvPicPr>
        <p:blipFill>
          <a:blip r:embed="rId1" cstate="print"/>
          <a:stretch>
            <a:fillRect/>
          </a:stretch>
        </p:blipFill>
        <p:spPr>
          <a:xfrm>
            <a:off x="6592442" y="3328487"/>
            <a:ext cx="3636968" cy="2703761"/>
          </a:xfrm>
          <a:prstGeom prst="rect">
            <a:avLst/>
          </a:prstGeom>
        </p:spPr>
      </p:pic>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0" y="912080"/>
            <a:ext cx="12410661" cy="2570163"/>
          </a:xfrm>
          <a:prstGeom prst="rect">
            <a:avLst/>
          </a:prstGeom>
        </p:spPr>
        <p:txBody>
          <a:bodyPr>
            <a:normAutofit/>
          </a:bodyPr>
          <a:lstStyle/>
          <a:p>
            <a:pPr algn="l" eaLnBrk="1" hangingPunct="1"/>
            <a:r>
              <a:rPr lang="zh-CN" altLang="en-US" sz="3000" dirty="0">
                <a:solidFill>
                  <a:srgbClr val="960101"/>
                </a:solidFill>
                <a:latin typeface="微软雅黑" panose="020B0503020204020204" pitchFamily="34" charset="-122"/>
                <a:ea typeface="微软雅黑" panose="020B0503020204020204" pitchFamily="34" charset="-122"/>
              </a:rPr>
              <a:t>可以向上报告，但不能坐等上级解决。</a:t>
            </a:r>
            <a:br>
              <a:rPr lang="zh-CN" altLang="en-US" sz="3000" dirty="0">
                <a:solidFill>
                  <a:srgbClr val="960101"/>
                </a:solidFill>
                <a:latin typeface="微软雅黑" panose="020B0503020204020204" pitchFamily="34" charset="-122"/>
                <a:ea typeface="微软雅黑" panose="020B0503020204020204" pitchFamily="34" charset="-122"/>
              </a:rPr>
            </a:br>
            <a:r>
              <a:rPr lang="zh-CN" altLang="en-US" sz="3000" dirty="0">
                <a:solidFill>
                  <a:srgbClr val="960101"/>
                </a:solidFill>
                <a:latin typeface="微软雅黑" panose="020B0503020204020204" pitchFamily="34" charset="-122"/>
                <a:ea typeface="微软雅黑" panose="020B0503020204020204" pitchFamily="34" charset="-122"/>
              </a:rPr>
              <a:t>                                                 </a:t>
            </a:r>
            <a:r>
              <a:rPr lang="en-US" altLang="zh-CN" sz="3000" dirty="0">
                <a:solidFill>
                  <a:srgbClr val="960101"/>
                </a:solidFill>
                <a:latin typeface="微软雅黑" panose="020B0503020204020204" pitchFamily="34" charset="-122"/>
                <a:ea typeface="微软雅黑" panose="020B0503020204020204" pitchFamily="34" charset="-122"/>
              </a:rPr>
              <a:t>——</a:t>
            </a:r>
            <a:r>
              <a:rPr lang="zh-CN" altLang="en-US" sz="3000" dirty="0">
                <a:solidFill>
                  <a:srgbClr val="960101"/>
                </a:solidFill>
                <a:latin typeface="微软雅黑" panose="020B0503020204020204" pitchFamily="34" charset="-122"/>
                <a:ea typeface="微软雅黑" panose="020B0503020204020204" pitchFamily="34" charset="-122"/>
              </a:rPr>
              <a:t>放过隐患，必有后患。</a:t>
            </a:r>
            <a:endParaRPr lang="zh-CN" altLang="en-US" sz="30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697495" y="2827306"/>
            <a:ext cx="9580290" cy="38515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buFont typeface="Wingdings" panose="05000000000000000000" pitchFamily="2" charset="2"/>
              <a:buNone/>
            </a:pPr>
            <a:r>
              <a:rPr lang="zh-CN" altLang="en-US" sz="3200">
                <a:latin typeface="微软雅黑" panose="020B0503020204020204" pitchFamily="34" charset="-122"/>
                <a:ea typeface="微软雅黑" panose="020B0503020204020204" pitchFamily="34" charset="-122"/>
              </a:rPr>
              <a:t>事前百分之一的</a:t>
            </a:r>
            <a:r>
              <a:rPr lang="zh-CN" altLang="en-US" sz="3600" b="1" u="sng">
                <a:solidFill>
                  <a:srgbClr val="C00000"/>
                </a:solidFill>
                <a:latin typeface="微软雅黑" panose="020B0503020204020204" pitchFamily="34" charset="-122"/>
                <a:ea typeface="微软雅黑" panose="020B0503020204020204" pitchFamily="34" charset="-122"/>
              </a:rPr>
              <a:t>预防</a:t>
            </a:r>
            <a:r>
              <a:rPr lang="zh-CN" altLang="en-US" sz="3200">
                <a:latin typeface="微软雅黑" panose="020B0503020204020204" pitchFamily="34" charset="-122"/>
                <a:ea typeface="微软雅黑" panose="020B0503020204020204" pitchFamily="34" charset="-122"/>
              </a:rPr>
              <a:t>，胜过事后百分之九十九整改。</a:t>
            </a:r>
            <a:endParaRPr lang="zh-CN" altLang="en-US" sz="3200">
              <a:latin typeface="微软雅黑" panose="020B0503020204020204" pitchFamily="34" charset="-122"/>
              <a:ea typeface="微软雅黑" panose="020B0503020204020204" pitchFamily="34" charset="-122"/>
            </a:endParaRPr>
          </a:p>
          <a:p>
            <a:pPr>
              <a:lnSpc>
                <a:spcPct val="110000"/>
              </a:lnSpc>
              <a:buFont typeface="Wingdings" panose="05000000000000000000" pitchFamily="2" charset="2"/>
              <a:buNone/>
            </a:pPr>
            <a:r>
              <a:rPr lang="zh-CN" altLang="en-US" sz="3200" b="1">
                <a:solidFill>
                  <a:srgbClr val="C00000"/>
                </a:solidFill>
                <a:effectLst>
                  <a:reflection blurRad="6350" stA="60000" endA="900" endPos="58000" dir="5400000" sy="-100000" algn="bl" rotWithShape="0"/>
                </a:effectLst>
                <a:latin typeface="微软雅黑" panose="020B0503020204020204" pitchFamily="34" charset="-122"/>
                <a:ea typeface="微软雅黑" panose="020B0503020204020204" pitchFamily="34" charset="-122"/>
              </a:rPr>
              <a:t>灰色企业</a:t>
            </a:r>
            <a:r>
              <a:rPr lang="zh-CN" altLang="en-US" sz="3200">
                <a:solidFill>
                  <a:srgbClr val="1A0690"/>
                </a:solidFill>
                <a:latin typeface="幼圆" panose="02010509060101010101" charset="-122"/>
                <a:ea typeface="幼圆" panose="02010509060101010101" charset="-122"/>
              </a:rPr>
              <a:t>：</a:t>
            </a:r>
            <a:endParaRPr lang="en-US" altLang="zh-CN" sz="3200">
              <a:solidFill>
                <a:srgbClr val="1A0690"/>
              </a:solidFill>
              <a:latin typeface="幼圆" panose="02010509060101010101" charset="-122"/>
              <a:ea typeface="幼圆" panose="02010509060101010101" charset="-122"/>
            </a:endParaRPr>
          </a:p>
          <a:p>
            <a:pPr>
              <a:lnSpc>
                <a:spcPct val="120000"/>
              </a:lnSpc>
              <a:buFont typeface="Wingdings" panose="05000000000000000000" pitchFamily="2" charset="2"/>
              <a:buNone/>
            </a:pPr>
            <a:r>
              <a:rPr lang="zh-CN" altLang="en-US" sz="2800">
                <a:latin typeface="新宋体" panose="02010609030101010101" charset="-122"/>
                <a:ea typeface="新宋体" panose="02010609030101010101" charset="-122"/>
              </a:rPr>
              <a:t>已经出了事故的企业属与黑色，</a:t>
            </a:r>
            <a:endParaRPr lang="zh-CN" altLang="en-US" sz="2800">
              <a:latin typeface="新宋体" panose="02010609030101010101" charset="-122"/>
              <a:ea typeface="新宋体" panose="02010609030101010101" charset="-122"/>
            </a:endParaRPr>
          </a:p>
          <a:p>
            <a:pPr>
              <a:lnSpc>
                <a:spcPct val="120000"/>
              </a:lnSpc>
              <a:buFont typeface="Wingdings" panose="05000000000000000000" pitchFamily="2" charset="2"/>
              <a:buNone/>
            </a:pPr>
            <a:r>
              <a:rPr lang="zh-CN" altLang="en-US" sz="2800">
                <a:latin typeface="新宋体" panose="02010609030101010101" charset="-122"/>
                <a:ea typeface="新宋体" panose="02010609030101010101" charset="-122"/>
              </a:rPr>
              <a:t>绝对不会出事故的企业是白色，</a:t>
            </a:r>
            <a:endParaRPr lang="zh-CN" altLang="en-US" sz="2800">
              <a:latin typeface="新宋体" panose="02010609030101010101" charset="-122"/>
              <a:ea typeface="新宋体" panose="02010609030101010101" charset="-122"/>
            </a:endParaRPr>
          </a:p>
          <a:p>
            <a:pPr>
              <a:lnSpc>
                <a:spcPct val="120000"/>
              </a:lnSpc>
              <a:buFont typeface="Wingdings" panose="05000000000000000000" pitchFamily="2" charset="2"/>
              <a:buNone/>
            </a:pPr>
            <a:r>
              <a:rPr lang="zh-CN" altLang="en-US" sz="2800">
                <a:latin typeface="新宋体" panose="02010609030101010101" charset="-122"/>
                <a:ea typeface="新宋体" panose="02010609030101010101" charset="-122"/>
              </a:rPr>
              <a:t>但白色企业不存在，除了已经出了事故的企业外，</a:t>
            </a:r>
            <a:endParaRPr lang="zh-CN" altLang="en-US" sz="2800">
              <a:latin typeface="新宋体" panose="02010609030101010101" charset="-122"/>
              <a:ea typeface="新宋体" panose="02010609030101010101" charset="-122"/>
            </a:endParaRPr>
          </a:p>
          <a:p>
            <a:pPr>
              <a:lnSpc>
                <a:spcPct val="120000"/>
              </a:lnSpc>
              <a:buFont typeface="Wingdings" panose="05000000000000000000" pitchFamily="2" charset="2"/>
              <a:buNone/>
            </a:pPr>
            <a:r>
              <a:rPr lang="zh-CN" altLang="en-US" sz="2800">
                <a:latin typeface="新宋体" panose="02010609030101010101" charset="-122"/>
                <a:ea typeface="新宋体" panose="02010609030101010101" charset="-122"/>
              </a:rPr>
              <a:t>其他的都属于灰色企业。</a:t>
            </a:r>
            <a:endParaRPr lang="zh-CN" altLang="en-US" sz="2800" dirty="0">
              <a:latin typeface="新宋体" panose="02010609030101010101" charset="-122"/>
              <a:ea typeface="新宋体" panose="02010609030101010101"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13315" name="Picture 3"/>
          <p:cNvPicPr>
            <a:picLocks noChangeAspect="1" noChangeArrowheads="1"/>
          </p:cNvPicPr>
          <p:nvPr/>
        </p:nvPicPr>
        <p:blipFill>
          <a:blip r:embed="rId1" cstate="print"/>
          <a:srcRect/>
          <a:stretch>
            <a:fillRect/>
          </a:stretch>
        </p:blipFill>
        <p:spPr bwMode="auto">
          <a:xfrm>
            <a:off x="462637" y="1204142"/>
            <a:ext cx="10186558" cy="3884553"/>
          </a:xfrm>
          <a:prstGeom prst="rect">
            <a:avLst/>
          </a:prstGeom>
          <a:noFill/>
          <a:ln w="9525">
            <a:noFill/>
            <a:miter lim="800000"/>
            <a:headEnd/>
            <a:tailEnd/>
          </a:ln>
          <a:effectLst/>
        </p:spPr>
      </p:pic>
      <p:sp>
        <p:nvSpPr>
          <p:cNvPr id="4" name="矩形 3"/>
          <p:cNvSpPr/>
          <p:nvPr/>
        </p:nvSpPr>
        <p:spPr>
          <a:xfrm rot="2444602">
            <a:off x="8297132" y="1498068"/>
            <a:ext cx="3022448" cy="6297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一次足以致命</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802884" y="1358705"/>
            <a:ext cx="3285292" cy="584623"/>
          </a:xfrm>
          <a:prstGeom prst="rect">
            <a:avLst/>
          </a:prstGeom>
          <a:noFill/>
        </p:spPr>
        <p:txBody>
          <a:bodyPr wrap="square" rtlCol="0">
            <a:spAutoFit/>
          </a:bodyPr>
          <a:lstStyle/>
          <a:p>
            <a:pPr algn="ctr"/>
            <a:r>
              <a:rPr lang="zh-CN" altLang="en-US" sz="3200" b="1"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杜绝侥幸心理</a:t>
            </a:r>
            <a:endParaRPr lang="zh-CN" altLang="en-US" sz="3200" b="1"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
        <p:nvSpPr>
          <p:cNvPr id="11" name="TextBox 10"/>
          <p:cNvSpPr txBox="1"/>
          <p:nvPr/>
        </p:nvSpPr>
        <p:spPr>
          <a:xfrm>
            <a:off x="462636" y="5111549"/>
            <a:ext cx="8053514" cy="1569251"/>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无论不一定，还是不确定，只要有可能，</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   就要把它变成不可能。</a:t>
            </a:r>
            <a:endParaRPr lang="en-US" altLang="zh-CN" sz="3200" b="1" dirty="0">
              <a:latin typeface="微软雅黑" panose="020B0503020204020204" pitchFamily="34" charset="-122"/>
              <a:ea typeface="微软雅黑" panose="020B0503020204020204" pitchFamily="34" charset="-122"/>
            </a:endParaRPr>
          </a:p>
          <a:p>
            <a:r>
              <a:rPr lang="zh-CN" altLang="en-US" sz="3200" b="1" dirty="0">
                <a:solidFill>
                  <a:srgbClr val="FF0000"/>
                </a:solidFill>
                <a:latin typeface="微软雅黑" panose="020B0503020204020204" pitchFamily="34" charset="-122"/>
                <a:ea typeface="微软雅黑" panose="020B0503020204020204" pitchFamily="34" charset="-122"/>
              </a:rPr>
              <a:t>   防微杜渐胜过于亡羊补牢。</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cstate="print"/>
          <a:stretch>
            <a:fillRect/>
          </a:stretch>
        </p:blipFill>
        <p:spPr>
          <a:xfrm>
            <a:off x="578561" y="1095984"/>
            <a:ext cx="9884522" cy="5590305"/>
          </a:xfrm>
          <a:prstGeom prst="rect">
            <a:avLst/>
          </a:prstGeom>
        </p:spPr>
      </p:pic>
      <p:sp>
        <p:nvSpPr>
          <p:cNvPr id="11" name="文本框 1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310275" y="572043"/>
            <a:ext cx="11923643" cy="2570163"/>
          </a:xfrm>
          <a:prstGeom prst="rect">
            <a:avLst/>
          </a:prstGeom>
        </p:spPr>
        <p:txBody>
          <a:bodyPr>
            <a:normAutofit/>
          </a:bodyPr>
          <a:lstStyle/>
          <a:p>
            <a:pPr algn="l" eaLnBrk="1" hangingPunct="1"/>
            <a:r>
              <a:rPr lang="zh-CN" altLang="en-US" sz="3000" dirty="0">
                <a:latin typeface="微软雅黑" panose="020B0503020204020204" pitchFamily="34" charset="-122"/>
                <a:ea typeface="微软雅黑" panose="020B0503020204020204" pitchFamily="34" charset="-122"/>
              </a:rPr>
              <a:t>只要有可能，就让它变成不可能。</a:t>
            </a:r>
            <a:br>
              <a:rPr lang="zh-CN" altLang="en-US" sz="3000" dirty="0">
                <a:latin typeface="微软雅黑" panose="020B0503020204020204" pitchFamily="34" charset="-122"/>
                <a:ea typeface="微软雅黑" panose="020B0503020204020204" pitchFamily="34" charset="-122"/>
              </a:rPr>
            </a:br>
            <a:r>
              <a:rPr lang="zh-CN" altLang="en-US" sz="3000" dirty="0">
                <a:latin typeface="微软雅黑" panose="020B0503020204020204" pitchFamily="34" charset="-122"/>
                <a:ea typeface="微软雅黑" panose="020B0503020204020204" pitchFamily="34" charset="-122"/>
              </a:rPr>
              <a:t>                                       </a:t>
            </a:r>
            <a:r>
              <a:rPr lang="en-US" altLang="zh-CN" sz="3000" dirty="0">
                <a:latin typeface="微软雅黑" panose="020B0503020204020204" pitchFamily="34" charset="-122"/>
                <a:ea typeface="微软雅黑" panose="020B0503020204020204" pitchFamily="34" charset="-122"/>
              </a:rPr>
              <a:t>——</a:t>
            </a:r>
            <a:r>
              <a:rPr lang="zh-CN" altLang="en-US" sz="3000" dirty="0">
                <a:latin typeface="微软雅黑" panose="020B0503020204020204" pitchFamily="34" charset="-122"/>
                <a:ea typeface="微软雅黑" panose="020B0503020204020204" pitchFamily="34" charset="-122"/>
              </a:rPr>
              <a:t>扔掉不一定，消除不确定。</a:t>
            </a:r>
            <a:endParaRPr lang="zh-CN" altLang="en-US" sz="3000" dirty="0">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546006" y="2500973"/>
            <a:ext cx="9821527" cy="43562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zh-CN" altLang="en-US" sz="3200">
                <a:latin typeface="微软雅黑" panose="020B0503020204020204" pitchFamily="34" charset="-122"/>
                <a:ea typeface="微软雅黑" panose="020B0503020204020204" pitchFamily="34" charset="-122"/>
              </a:rPr>
              <a:t>有隐患不一定出事故，出事故背后一定有</a:t>
            </a:r>
            <a:r>
              <a:rPr lang="zh-CN" altLang="en-US" sz="3200" b="1">
                <a:solidFill>
                  <a:srgbClr val="E60000"/>
                </a:solidFill>
                <a:latin typeface="幼圆" panose="02010509060101010101" charset="-122"/>
                <a:ea typeface="幼圆" panose="02010509060101010101" charset="-122"/>
              </a:rPr>
              <a:t>隐患。</a:t>
            </a:r>
            <a:endParaRPr lang="zh-CN" altLang="en-US" sz="3200" b="1">
              <a:solidFill>
                <a:srgbClr val="E60000"/>
              </a:solidFill>
              <a:latin typeface="幼圆" panose="02010509060101010101" charset="-122"/>
              <a:ea typeface="幼圆" panose="02010509060101010101" charset="-122"/>
            </a:endParaRPr>
          </a:p>
          <a:p>
            <a:pPr>
              <a:lnSpc>
                <a:spcPct val="100000"/>
              </a:lnSpc>
            </a:pPr>
            <a:r>
              <a:rPr lang="zh-CN" altLang="en-US" sz="3200" b="1">
                <a:solidFill>
                  <a:srgbClr val="E60000"/>
                </a:solidFill>
                <a:latin typeface="微软雅黑" panose="020B0503020204020204" pitchFamily="34" charset="-122"/>
                <a:ea typeface="微软雅黑" panose="020B0503020204020204" pitchFamily="34" charset="-122"/>
              </a:rPr>
              <a:t>侥幸心里产生的客观原因是什么？</a:t>
            </a:r>
            <a:endParaRPr lang="zh-CN" altLang="en-US" sz="3200" b="1">
              <a:solidFill>
                <a:srgbClr val="E60000"/>
              </a:solidFill>
              <a:latin typeface="微软雅黑" panose="020B0503020204020204" pitchFamily="34" charset="-122"/>
              <a:ea typeface="微软雅黑" panose="020B0503020204020204" pitchFamily="34" charset="-122"/>
            </a:endParaRPr>
          </a:p>
          <a:p>
            <a:pPr marL="0" indent="0">
              <a:buNone/>
            </a:pPr>
            <a:r>
              <a:rPr lang="zh-CN" altLang="en-US" sz="3200" b="1">
                <a:solidFill>
                  <a:srgbClr val="E60000"/>
                </a:solidFill>
                <a:latin typeface="幼圆" panose="02010509060101010101" charset="-122"/>
                <a:ea typeface="幼圆" panose="02010509060101010101" charset="-122"/>
              </a:rPr>
              <a:t>  </a:t>
            </a:r>
            <a:r>
              <a:rPr lang="zh-CN" altLang="en-US" sz="2400">
                <a:solidFill>
                  <a:srgbClr val="E60000"/>
                </a:solidFill>
                <a:latin typeface="新宋体" panose="02010609030101010101" charset="-122"/>
                <a:ea typeface="新宋体" panose="02010609030101010101" charset="-122"/>
              </a:rPr>
              <a:t>答：</a:t>
            </a:r>
            <a:r>
              <a:rPr lang="en-US" altLang="zh-CN" sz="2400">
                <a:solidFill>
                  <a:srgbClr val="E60000"/>
                </a:solidFill>
                <a:latin typeface="新宋体" panose="02010609030101010101" charset="-122"/>
                <a:ea typeface="新宋体" panose="02010609030101010101" charset="-122"/>
              </a:rPr>
              <a:t>1</a:t>
            </a:r>
            <a:r>
              <a:rPr lang="zh-CN" altLang="en-US" sz="2400">
                <a:solidFill>
                  <a:srgbClr val="E60000"/>
                </a:solidFill>
                <a:latin typeface="新宋体" panose="02010609030101010101" charset="-122"/>
                <a:ea typeface="新宋体" panose="02010609030101010101" charset="-122"/>
              </a:rPr>
              <a:t>、不一定；</a:t>
            </a:r>
            <a:r>
              <a:rPr lang="en-US" altLang="zh-CN" sz="2400">
                <a:solidFill>
                  <a:srgbClr val="E60000"/>
                </a:solidFill>
                <a:latin typeface="新宋体" panose="02010609030101010101" charset="-122"/>
                <a:ea typeface="新宋体" panose="02010609030101010101" charset="-122"/>
              </a:rPr>
              <a:t>2</a:t>
            </a:r>
            <a:r>
              <a:rPr lang="zh-CN" altLang="en-US" sz="2400">
                <a:solidFill>
                  <a:srgbClr val="E60000"/>
                </a:solidFill>
                <a:latin typeface="新宋体" panose="02010609030101010101" charset="-122"/>
                <a:ea typeface="新宋体" panose="02010609030101010101" charset="-122"/>
              </a:rPr>
              <a:t>、不确定。</a:t>
            </a:r>
            <a:endParaRPr lang="zh-CN" altLang="en-US" sz="3200" b="1" u="sng">
              <a:solidFill>
                <a:srgbClr val="E60000"/>
              </a:solidFill>
              <a:latin typeface="幼圆" panose="02010509060101010101" charset="-122"/>
              <a:ea typeface="幼圆" panose="02010509060101010101" charset="-122"/>
            </a:endParaRPr>
          </a:p>
          <a:p>
            <a:pPr>
              <a:lnSpc>
                <a:spcPct val="100000"/>
              </a:lnSpc>
            </a:pPr>
            <a:r>
              <a:rPr lang="zh-CN" altLang="en-US" sz="3200">
                <a:latin typeface="微软雅黑" panose="020B0503020204020204" pitchFamily="34" charset="-122"/>
                <a:ea typeface="微软雅黑" panose="020B0503020204020204" pitchFamily="34" charset="-122"/>
              </a:rPr>
              <a:t>“不是不报，时候未到”。只要有隐患存在，触发条件一出现，</a:t>
            </a:r>
            <a:r>
              <a:rPr lang="zh-CN" altLang="en-US" sz="3200" b="1">
                <a:solidFill>
                  <a:srgbClr val="C00000"/>
                </a:solidFill>
                <a:latin typeface="微软雅黑" panose="020B0503020204020204" pitchFamily="34" charset="-122"/>
                <a:ea typeface="微软雅黑" panose="020B0503020204020204" pitchFamily="34" charset="-122"/>
              </a:rPr>
              <a:t>必然会</a:t>
            </a:r>
            <a:r>
              <a:rPr lang="zh-CN" altLang="en-US" sz="3200">
                <a:latin typeface="微软雅黑" panose="020B0503020204020204" pitchFamily="34" charset="-122"/>
                <a:ea typeface="微软雅黑" panose="020B0503020204020204" pitchFamily="34" charset="-122"/>
              </a:rPr>
              <a:t>造成事故。</a:t>
            </a:r>
            <a:endParaRPr lang="zh-CN" altLang="en-US" sz="3200">
              <a:latin typeface="微软雅黑" panose="020B0503020204020204" pitchFamily="34" charset="-122"/>
              <a:ea typeface="微软雅黑" panose="020B0503020204020204" pitchFamily="34" charset="-122"/>
            </a:endParaRPr>
          </a:p>
          <a:p>
            <a:pPr>
              <a:lnSpc>
                <a:spcPct val="100000"/>
              </a:lnSpc>
            </a:pPr>
            <a:r>
              <a:rPr lang="zh-CN" altLang="en-US" sz="3200">
                <a:latin typeface="微软雅黑" panose="020B0503020204020204" pitchFamily="34" charset="-122"/>
                <a:ea typeface="微软雅黑" panose="020B0503020204020204" pitchFamily="34" charset="-122"/>
              </a:rPr>
              <a:t>不忽视小概率事件，不放过可能性小的隐患，因为，再小的概率，一旦发生也是</a:t>
            </a:r>
            <a:r>
              <a:rPr lang="zh-CN" altLang="en-US" sz="3200">
                <a:solidFill>
                  <a:srgbClr val="FF0000"/>
                </a:solidFill>
                <a:latin typeface="微软雅黑" panose="020B0503020204020204" pitchFamily="34" charset="-122"/>
                <a:ea typeface="微软雅黑" panose="020B0503020204020204" pitchFamily="34" charset="-122"/>
              </a:rPr>
              <a:t>百分之百</a:t>
            </a:r>
            <a:r>
              <a:rPr lang="zh-CN" altLang="en-US" sz="3200">
                <a:latin typeface="微软雅黑" panose="020B0503020204020204" pitchFamily="34" charset="-122"/>
                <a:ea typeface="微软雅黑" panose="020B0503020204020204" pitchFamily="34" charset="-122"/>
              </a:rPr>
              <a:t>的损失。</a:t>
            </a:r>
            <a:endParaRPr lang="zh-CN" altLang="en-US" sz="3200">
              <a:latin typeface="微软雅黑" panose="020B0503020204020204" pitchFamily="34" charset="-122"/>
              <a:ea typeface="微软雅黑" panose="020B0503020204020204" pitchFamily="34" charset="-122"/>
            </a:endParaRPr>
          </a:p>
          <a:p>
            <a:pPr>
              <a:lnSpc>
                <a:spcPct val="90000"/>
              </a:lnSpc>
            </a:pPr>
            <a:endParaRPr lang="zh-CN" altLang="en-US" sz="3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462636" y="387626"/>
            <a:ext cx="12997070" cy="2570163"/>
          </a:xfrm>
          <a:prstGeom prst="rect">
            <a:avLst/>
          </a:prstGeom>
        </p:spPr>
        <p:txBody>
          <a:bodyPr>
            <a:normAutofit/>
          </a:bodyPr>
          <a:lstStyle/>
          <a:p>
            <a:pPr algn="l" eaLnBrk="1" hangingPunct="1">
              <a:lnSpc>
                <a:spcPct val="80000"/>
              </a:lnSpc>
            </a:pPr>
            <a:r>
              <a:rPr lang="zh-CN" altLang="en-US" sz="3200" dirty="0">
                <a:solidFill>
                  <a:srgbClr val="960101"/>
                </a:solidFill>
                <a:latin typeface="微软雅黑" panose="020B0503020204020204" pitchFamily="34" charset="-122"/>
                <a:ea typeface="微软雅黑" panose="020B0503020204020204" pitchFamily="34" charset="-122"/>
              </a:rPr>
              <a:t>千里之堤 毁于蚁穴。</a:t>
            </a:r>
            <a:br>
              <a:rPr lang="zh-CN" altLang="en-US" sz="3200" dirty="0">
                <a:solidFill>
                  <a:srgbClr val="960101"/>
                </a:solidFill>
                <a:latin typeface="微软雅黑" panose="020B0503020204020204" pitchFamily="34" charset="-122"/>
                <a:ea typeface="微软雅黑" panose="020B0503020204020204" pitchFamily="34" charset="-122"/>
              </a:rPr>
            </a:br>
            <a:r>
              <a:rPr lang="zh-CN" altLang="en-US" sz="3200" dirty="0">
                <a:solidFill>
                  <a:srgbClr val="960101"/>
                </a:solidFill>
                <a:latin typeface="微软雅黑" panose="020B0503020204020204" pitchFamily="34" charset="-122"/>
                <a:ea typeface="微软雅黑" panose="020B0503020204020204" pitchFamily="34" charset="-122"/>
              </a:rPr>
              <a:t>                                                 </a:t>
            </a:r>
            <a:r>
              <a:rPr lang="en-US" altLang="zh-CN" sz="3200" dirty="0">
                <a:solidFill>
                  <a:srgbClr val="960101"/>
                </a:solidFill>
                <a:latin typeface="微软雅黑" panose="020B0503020204020204" pitchFamily="34" charset="-122"/>
                <a:ea typeface="微软雅黑" panose="020B0503020204020204" pitchFamily="34" charset="-122"/>
              </a:rPr>
              <a:t>——</a:t>
            </a:r>
            <a:r>
              <a:rPr lang="zh-CN" altLang="en-US" sz="3200" dirty="0">
                <a:solidFill>
                  <a:srgbClr val="960101"/>
                </a:solidFill>
                <a:latin typeface="微软雅黑" panose="020B0503020204020204" pitchFamily="34" charset="-122"/>
                <a:ea typeface="微软雅黑" panose="020B0503020204020204" pitchFamily="34" charset="-122"/>
              </a:rPr>
              <a:t>细节不容放过</a:t>
            </a:r>
            <a:endParaRPr lang="zh-CN" altLang="en-US" sz="32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556253" y="2132668"/>
            <a:ext cx="10147441" cy="47244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spcBef>
                <a:spcPts val="0"/>
              </a:spcBef>
            </a:pPr>
            <a:r>
              <a:rPr lang="zh-CN" altLang="en-US" sz="2600" dirty="0">
                <a:latin typeface="微软雅黑" panose="020B0503020204020204" pitchFamily="34" charset="-122"/>
                <a:ea typeface="微软雅黑" panose="020B0503020204020204" pitchFamily="34" charset="-122"/>
              </a:rPr>
              <a:t>人在隐患没有变成祸患的时候，往往意识不到</a:t>
            </a:r>
            <a:r>
              <a:rPr lang="zh-CN" altLang="en-US" sz="2600" b="1" u="sng" dirty="0">
                <a:latin typeface="微软雅黑" panose="020B0503020204020204" pitchFamily="34" charset="-122"/>
                <a:ea typeface="微软雅黑" panose="020B0503020204020204" pitchFamily="34" charset="-122"/>
              </a:rPr>
              <a:t>隐患</a:t>
            </a:r>
            <a:r>
              <a:rPr lang="zh-CN" altLang="en-US" sz="2600" dirty="0">
                <a:latin typeface="微软雅黑" panose="020B0503020204020204" pitchFamily="34" charset="-122"/>
                <a:ea typeface="微软雅黑" panose="020B0503020204020204" pitchFamily="34" charset="-122"/>
              </a:rPr>
              <a:t>的存在。</a:t>
            </a:r>
            <a:endParaRPr lang="zh-CN" altLang="en-US" sz="2600" dirty="0">
              <a:latin typeface="微软雅黑" panose="020B0503020204020204" pitchFamily="34" charset="-122"/>
              <a:ea typeface="微软雅黑" panose="020B0503020204020204" pitchFamily="34" charset="-122"/>
            </a:endParaRPr>
          </a:p>
          <a:p>
            <a:pPr>
              <a:lnSpc>
                <a:spcPct val="130000"/>
              </a:lnSpc>
              <a:spcBef>
                <a:spcPts val="0"/>
              </a:spcBef>
            </a:pPr>
            <a:r>
              <a:rPr lang="zh-CN" altLang="en-US" sz="2600" dirty="0">
                <a:latin typeface="微软雅黑" panose="020B0503020204020204" pitchFamily="34" charset="-122"/>
                <a:ea typeface="微软雅黑" panose="020B0503020204020204" pitchFamily="34" charset="-122"/>
              </a:rPr>
              <a:t>防微杜渐，是安全的根本。</a:t>
            </a:r>
            <a:endParaRPr lang="zh-CN" altLang="en-US" sz="2600" dirty="0">
              <a:latin typeface="微软雅黑" panose="020B0503020204020204" pitchFamily="34" charset="-122"/>
              <a:ea typeface="微软雅黑" panose="020B0503020204020204" pitchFamily="34" charset="-122"/>
            </a:endParaRPr>
          </a:p>
          <a:p>
            <a:pPr>
              <a:lnSpc>
                <a:spcPct val="130000"/>
              </a:lnSpc>
              <a:spcBef>
                <a:spcPts val="0"/>
              </a:spcBef>
            </a:pPr>
            <a:r>
              <a:rPr lang="zh-CN" altLang="en-US" sz="2600" dirty="0">
                <a:latin typeface="微软雅黑" panose="020B0503020204020204" pitchFamily="34" charset="-122"/>
                <a:ea typeface="微软雅黑" panose="020B0503020204020204" pitchFamily="34" charset="-122"/>
              </a:rPr>
              <a:t>“防微杜渐”胜于“亡羊补牢”。</a:t>
            </a:r>
            <a:endParaRPr lang="zh-CN" altLang="en-US" sz="2600" dirty="0">
              <a:latin typeface="微软雅黑" panose="020B0503020204020204" pitchFamily="34" charset="-122"/>
              <a:ea typeface="微软雅黑" panose="020B0503020204020204" pitchFamily="34" charset="-122"/>
            </a:endParaRPr>
          </a:p>
          <a:p>
            <a:pPr marL="0" indent="0">
              <a:lnSpc>
                <a:spcPct val="130000"/>
              </a:lnSpc>
              <a:spcBef>
                <a:spcPts val="0"/>
              </a:spcBef>
              <a:buNone/>
            </a:pPr>
            <a:r>
              <a:rPr lang="zh-CN" altLang="en-US" sz="2600" dirty="0">
                <a:latin typeface="新宋体" panose="02010609030101010101" charset="-122"/>
                <a:ea typeface="新宋体" panose="02010609030101010101" charset="-122"/>
              </a:rPr>
              <a:t>防微杜渐：防是指防止；微是指微小，指事物的苗头；杜是指杜绝；渐是指事物的开端。</a:t>
            </a:r>
            <a:r>
              <a:rPr lang="zh-CN" altLang="en-US" sz="2400" dirty="0">
                <a:solidFill>
                  <a:srgbClr val="FF0000"/>
                </a:solidFill>
                <a:latin typeface="幼圆" panose="02010509060101010101" charset="-122"/>
                <a:ea typeface="幼圆" panose="02010509060101010101" charset="-122"/>
              </a:rPr>
              <a:t>也就是说在隐患刚冒头时就加以防止、杜绝，不让其发展成大事故。</a:t>
            </a:r>
            <a:endParaRPr lang="zh-CN" altLang="en-US" sz="2400" dirty="0">
              <a:solidFill>
                <a:srgbClr val="FF0000"/>
              </a:solidFill>
              <a:latin typeface="幼圆" panose="02010509060101010101" charset="-122"/>
              <a:ea typeface="幼圆" panose="02010509060101010101" charset="-122"/>
            </a:endParaRPr>
          </a:p>
          <a:p>
            <a:pPr marL="0" indent="0">
              <a:lnSpc>
                <a:spcPct val="130000"/>
              </a:lnSpc>
              <a:spcBef>
                <a:spcPts val="0"/>
              </a:spcBef>
              <a:buNone/>
            </a:pPr>
            <a:r>
              <a:rPr lang="zh-CN" altLang="en-US" sz="2600" dirty="0">
                <a:latin typeface="新宋体" panose="02010609030101010101" charset="-122"/>
                <a:ea typeface="新宋体" panose="02010609030101010101" charset="-122"/>
              </a:rPr>
              <a:t>亡羊补牢：亡是指逃亡，丢失；牢是关牲口的圈。本意是指羊圈的问题，羊被狼叼走了再去修补羊圈还不算晚。</a:t>
            </a:r>
            <a:r>
              <a:rPr lang="zh-CN" altLang="en-US" sz="2400" dirty="0">
                <a:solidFill>
                  <a:srgbClr val="FF0000"/>
                </a:solidFill>
                <a:latin typeface="幼圆" panose="02010509060101010101" charset="-122"/>
                <a:ea typeface="幼圆" panose="02010509060101010101" charset="-122"/>
              </a:rPr>
              <a:t>比喻出了事故以后想办法补救，可以防止类似的事故或更大的事故。</a:t>
            </a:r>
            <a:endParaRPr lang="zh-CN" altLang="en-US" sz="2400" dirty="0">
              <a:solidFill>
                <a:srgbClr val="FF0000"/>
              </a:solidFill>
              <a:latin typeface="幼圆" panose="02010509060101010101" charset="-122"/>
              <a:ea typeface="幼圆" panose="02010509060101010101" charset="-122"/>
            </a:endParaRPr>
          </a:p>
          <a:p>
            <a:pPr>
              <a:lnSpc>
                <a:spcPct val="80000"/>
              </a:lnSpc>
            </a:pPr>
            <a:endParaRPr lang="zh-CN" altLang="en-US" sz="2400" dirty="0">
              <a:solidFill>
                <a:srgbClr val="FF0000"/>
              </a:solidFill>
              <a:latin typeface="幼圆" panose="02010509060101010101" charset="-122"/>
              <a:ea typeface="幼圆" panose="02010509060101010101"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3"/>
          <p:cNvSpPr txBox="1">
            <a:spLocks noChangeArrowheads="1"/>
          </p:cNvSpPr>
          <p:nvPr/>
        </p:nvSpPr>
        <p:spPr>
          <a:xfrm>
            <a:off x="462637" y="1352657"/>
            <a:ext cx="10327400" cy="529388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40000"/>
              </a:lnSpc>
            </a:pPr>
            <a:r>
              <a:rPr lang="zh-CN" altLang="en-US" sz="3200" dirty="0">
                <a:latin typeface="微软雅黑" panose="020B0503020204020204" pitchFamily="34" charset="-122"/>
                <a:ea typeface="微软雅黑" panose="020B0503020204020204" pitchFamily="34" charset="-122"/>
              </a:rPr>
              <a:t>从安全角度讲，防微杜渐，是安全的根本。而</a:t>
            </a:r>
            <a:r>
              <a:rPr lang="zh-CN" altLang="en-US" sz="3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亡羊补牢已晚</a:t>
            </a:r>
            <a:r>
              <a:rPr lang="zh-CN" altLang="en-US"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a:lnSpc>
                <a:spcPct val="140000"/>
              </a:lnSpc>
            </a:pPr>
            <a:r>
              <a:rPr lang="zh-CN" altLang="en-US" sz="3200" dirty="0">
                <a:latin typeface="微软雅黑" panose="020B0503020204020204" pitchFamily="34" charset="-122"/>
                <a:ea typeface="微软雅黑" panose="020B0503020204020204" pitchFamily="34" charset="-122"/>
              </a:rPr>
              <a:t>隐患刚出现时，制止起比较容易；但等到了一定的程度，形成一定的气候，再去治理就难了。可是现实就是人总是忽视细节的隐患，而使小隐患变成大隐患。所以治理隐患我们要把更多的注意力</a:t>
            </a:r>
            <a:r>
              <a:rPr lang="zh-CN" altLang="en-US" sz="3600" dirty="0">
                <a:solidFill>
                  <a:srgbClr val="C00000"/>
                </a:solidFill>
                <a:latin typeface="微软雅黑" panose="020B0503020204020204" pitchFamily="34" charset="-122"/>
                <a:ea typeface="微软雅黑" panose="020B0503020204020204" pitchFamily="34" charset="-122"/>
              </a:rPr>
              <a:t>关注到细节</a:t>
            </a:r>
            <a:r>
              <a:rPr lang="zh-CN" altLang="en-US" sz="3200" dirty="0">
                <a:latin typeface="微软雅黑" panose="020B0503020204020204" pitchFamily="34" charset="-122"/>
                <a:ea typeface="微软雅黑" panose="020B0503020204020204" pitchFamily="34" charset="-122"/>
              </a:rPr>
              <a:t>上去。</a:t>
            </a:r>
            <a:endParaRPr lang="zh-CN" altLang="en-US" sz="3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310275" y="232006"/>
            <a:ext cx="12034085" cy="2570163"/>
          </a:xfrm>
          <a:prstGeom prst="rect">
            <a:avLst/>
          </a:prstGeom>
        </p:spPr>
        <p:txBody>
          <a:bodyPr>
            <a:normAutofit/>
          </a:bodyPr>
          <a:lstStyle/>
          <a:p>
            <a:pPr algn="l" eaLnBrk="1" hangingPunct="1">
              <a:lnSpc>
                <a:spcPct val="90000"/>
              </a:lnSpc>
            </a:pPr>
            <a:r>
              <a:rPr lang="en-US" altLang="zh-CN" sz="3200" dirty="0">
                <a:solidFill>
                  <a:srgbClr val="960101"/>
                </a:solidFill>
                <a:latin typeface="微软雅黑" panose="020B0503020204020204" pitchFamily="34" charset="-122"/>
                <a:ea typeface="微软雅黑" panose="020B0503020204020204" pitchFamily="34" charset="-122"/>
              </a:rPr>
              <a:t>8</a:t>
            </a:r>
            <a:r>
              <a:rPr lang="zh-CN" altLang="en-US" sz="3200" dirty="0">
                <a:solidFill>
                  <a:srgbClr val="960101"/>
                </a:solidFill>
                <a:latin typeface="微软雅黑" panose="020B0503020204020204" pitchFamily="34" charset="-122"/>
                <a:ea typeface="微软雅黑" panose="020B0503020204020204" pitchFamily="34" charset="-122"/>
              </a:rPr>
              <a:t>小时内外，不留隐患。</a:t>
            </a:r>
            <a:br>
              <a:rPr lang="zh-CN" altLang="en-US" sz="3200" dirty="0">
                <a:solidFill>
                  <a:srgbClr val="960101"/>
                </a:solidFill>
                <a:latin typeface="微软雅黑" panose="020B0503020204020204" pitchFamily="34" charset="-122"/>
                <a:ea typeface="微软雅黑" panose="020B0503020204020204" pitchFamily="34" charset="-122"/>
              </a:rPr>
            </a:br>
            <a:r>
              <a:rPr lang="zh-CN" altLang="en-US" sz="3200" dirty="0">
                <a:solidFill>
                  <a:srgbClr val="960101"/>
                </a:solidFill>
                <a:latin typeface="微软雅黑" panose="020B0503020204020204" pitchFamily="34" charset="-122"/>
                <a:ea typeface="微软雅黑" panose="020B0503020204020204" pitchFamily="34" charset="-122"/>
              </a:rPr>
              <a:t>                                              </a:t>
            </a:r>
            <a:r>
              <a:rPr lang="en-US" altLang="zh-CN" sz="3200" dirty="0">
                <a:solidFill>
                  <a:srgbClr val="960101"/>
                </a:solidFill>
                <a:latin typeface="微软雅黑" panose="020B0503020204020204" pitchFamily="34" charset="-122"/>
                <a:ea typeface="微软雅黑" panose="020B0503020204020204" pitchFamily="34" charset="-122"/>
              </a:rPr>
              <a:t>——</a:t>
            </a:r>
            <a:r>
              <a:rPr lang="zh-CN" altLang="en-US" sz="3200" dirty="0">
                <a:solidFill>
                  <a:srgbClr val="960101"/>
                </a:solidFill>
                <a:latin typeface="微软雅黑" panose="020B0503020204020204" pitchFamily="34" charset="-122"/>
                <a:ea typeface="微软雅黑" panose="020B0503020204020204" pitchFamily="34" charset="-122"/>
              </a:rPr>
              <a:t>安全需要全天候</a:t>
            </a:r>
            <a:endParaRPr lang="zh-CN" altLang="en-US" sz="32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157915" y="2019033"/>
            <a:ext cx="11127806" cy="496758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900"/>
              </a:lnSpc>
              <a:spcBef>
                <a:spcPts val="0"/>
              </a:spcBef>
            </a:pPr>
            <a:r>
              <a:rPr lang="zh-CN" altLang="en-US" sz="2400" dirty="0">
                <a:latin typeface="微软雅黑" panose="020B0503020204020204" pitchFamily="34" charset="-122"/>
                <a:ea typeface="微软雅黑" panose="020B0503020204020204" pitchFamily="34" charset="-122"/>
              </a:rPr>
              <a:t>企业在</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小时以外能做的是有限。要消除员工</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小时以外的隐患，做到高高兴兴上班，主要靠</a:t>
            </a:r>
            <a:r>
              <a:rPr lang="zh-CN" altLang="en-US" sz="2400" b="1" dirty="0">
                <a:solidFill>
                  <a:srgbClr val="C00000"/>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员工自己</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a:p>
            <a:pPr>
              <a:lnSpc>
                <a:spcPts val="3900"/>
              </a:lnSpc>
              <a:spcBef>
                <a:spcPts val="0"/>
              </a:spcBef>
            </a:pPr>
            <a:r>
              <a:rPr lang="zh-CN" altLang="en-US" sz="2400" dirty="0">
                <a:latin typeface="微软雅黑" panose="020B0503020204020204" pitchFamily="34" charset="-122"/>
                <a:ea typeface="微软雅黑" panose="020B0503020204020204" pitchFamily="34" charset="-122"/>
              </a:rPr>
              <a:t>走上工作岗位就不能带着情绪，如果带着情绪，那就是一个严重的安全隐患，而这个隐患就是从</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小时工作以外带过来的。所以</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小时以外的时间也会影响到安全。因此安全不仅与工作相连，也</a:t>
            </a:r>
            <a:r>
              <a:rPr lang="zh-CN" altLang="en-US" sz="2800" dirty="0">
                <a:solidFill>
                  <a:srgbClr val="C00000"/>
                </a:solidFill>
                <a:latin typeface="微软雅黑" panose="020B0503020204020204" pitchFamily="34" charset="-122"/>
                <a:ea typeface="微软雅黑" panose="020B0503020204020204" pitchFamily="34" charset="-122"/>
              </a:rPr>
              <a:t>与生活相融</a:t>
            </a:r>
            <a:r>
              <a:rPr lang="zh-CN" altLang="en-US"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a:p>
            <a:pPr>
              <a:lnSpc>
                <a:spcPts val="3900"/>
              </a:lnSpc>
              <a:spcBef>
                <a:spcPts val="0"/>
              </a:spcBef>
            </a:pPr>
            <a:r>
              <a:rPr lang="zh-CN" altLang="en-US" sz="2400" dirty="0">
                <a:latin typeface="微软雅黑" panose="020B0503020204020204" pitchFamily="34" charset="-122"/>
                <a:ea typeface="微软雅黑" panose="020B0503020204020204" pitchFamily="34" charset="-122"/>
              </a:rPr>
              <a:t>下了班以后，你只要不犯法，吵不吵架，喝不喝酒，睡不睡觉，都是你的私生活。但是，你要知道，情绪会延续，酒精会延续，疲倦也会延续，最主要的是思想意识会延续。如果你头天晚上，吵架、打架、酗酒、赌博、通宵上网不睡觉，第二天早晨上班哪来的精神，怎么有干劲，怎么有精力，怎么会不出事故？</a:t>
            </a:r>
            <a:endParaRPr lang="zh-CN" altLang="en-US" sz="2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386515" y="501228"/>
            <a:ext cx="12034085" cy="2570163"/>
          </a:xfrm>
          <a:prstGeom prst="rect">
            <a:avLst/>
          </a:prstGeom>
        </p:spPr>
        <p:txBody>
          <a:bodyPr>
            <a:normAutofit/>
          </a:bodyPr>
          <a:lstStyle/>
          <a:p>
            <a:pPr algn="l" eaLnBrk="1" hangingPunct="1"/>
            <a:r>
              <a:rPr lang="zh-CN" altLang="en-US" sz="3200" dirty="0">
                <a:solidFill>
                  <a:srgbClr val="960101"/>
                </a:solidFill>
                <a:latin typeface="微软雅黑" panose="020B0503020204020204" pitchFamily="34" charset="-122"/>
                <a:ea typeface="微软雅黑" panose="020B0503020204020204" pitchFamily="34" charset="-122"/>
              </a:rPr>
              <a:t>黄泉路上无老少，违反规章先报到。</a:t>
            </a:r>
            <a:br>
              <a:rPr lang="zh-CN" altLang="en-US" sz="3200" dirty="0">
                <a:solidFill>
                  <a:srgbClr val="960101"/>
                </a:solidFill>
                <a:latin typeface="微软雅黑" panose="020B0503020204020204" pitchFamily="34" charset="-122"/>
                <a:ea typeface="微软雅黑" panose="020B0503020204020204" pitchFamily="34" charset="-122"/>
              </a:rPr>
            </a:br>
            <a:r>
              <a:rPr lang="zh-CN" altLang="en-US" sz="3200" dirty="0">
                <a:solidFill>
                  <a:srgbClr val="960101"/>
                </a:solidFill>
                <a:latin typeface="微软雅黑" panose="020B0503020204020204" pitchFamily="34" charset="-122"/>
                <a:ea typeface="微软雅黑" panose="020B0503020204020204" pitchFamily="34" charset="-122"/>
              </a:rPr>
              <a:t>                                       </a:t>
            </a:r>
            <a:r>
              <a:rPr lang="en-US" altLang="zh-CN" sz="3200" dirty="0">
                <a:solidFill>
                  <a:srgbClr val="960101"/>
                </a:solidFill>
                <a:latin typeface="微软雅黑" panose="020B0503020204020204" pitchFamily="34" charset="-122"/>
                <a:ea typeface="微软雅黑" panose="020B0503020204020204" pitchFamily="34" charset="-122"/>
              </a:rPr>
              <a:t>——</a:t>
            </a:r>
            <a:r>
              <a:rPr lang="zh-CN" altLang="en-US" sz="3200" dirty="0">
                <a:solidFill>
                  <a:srgbClr val="960101"/>
                </a:solidFill>
                <a:latin typeface="微软雅黑" panose="020B0503020204020204" pitchFamily="34" charset="-122"/>
                <a:ea typeface="微软雅黑" panose="020B0503020204020204" pitchFamily="34" charset="-122"/>
              </a:rPr>
              <a:t>对付“三违”须“三严”</a:t>
            </a:r>
            <a:endParaRPr lang="zh-CN" altLang="en-US" sz="32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672209" y="2441435"/>
            <a:ext cx="9807561" cy="423180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a:latin typeface="微软雅黑" panose="020B0503020204020204" pitchFamily="34" charset="-122"/>
                <a:ea typeface="微软雅黑" panose="020B0503020204020204" pitchFamily="34" charset="-122"/>
              </a:rPr>
              <a:t>安全管理上最大的问题就是严格不起来，落实不下去。</a:t>
            </a:r>
            <a:endParaRPr lang="zh-CN" altLang="en-US" sz="2600" dirty="0">
              <a:latin typeface="微软雅黑" panose="020B0503020204020204" pitchFamily="34" charset="-122"/>
              <a:ea typeface="微软雅黑" panose="020B0503020204020204" pitchFamily="34" charset="-122"/>
            </a:endParaRPr>
          </a:p>
          <a:p>
            <a:r>
              <a:rPr lang="zh-CN" altLang="en-US" sz="2600" dirty="0">
                <a:latin typeface="微软雅黑" panose="020B0503020204020204" pitchFamily="34" charset="-122"/>
                <a:ea typeface="微软雅黑" panose="020B0503020204020204" pitchFamily="34" charset="-122"/>
              </a:rPr>
              <a:t>违章一旦形成了习惯，根冶起来就很困难。违章就是</a:t>
            </a:r>
            <a:r>
              <a:rPr lang="zh-CN" altLang="en-US" sz="2600" b="1" dirty="0">
                <a:solidFill>
                  <a:srgbClr val="C00000"/>
                </a:solidFill>
                <a:latin typeface="微软雅黑" panose="020B0503020204020204" pitchFamily="34" charset="-122"/>
                <a:ea typeface="微软雅黑" panose="020B0503020204020204" pitchFamily="34" charset="-122"/>
              </a:rPr>
              <a:t>违法</a:t>
            </a:r>
            <a:r>
              <a:rPr lang="zh-CN" altLang="en-US" sz="2600" dirty="0">
                <a:latin typeface="微软雅黑" panose="020B0503020204020204" pitchFamily="34" charset="-122"/>
                <a:ea typeface="微软雅黑" panose="020B0503020204020204" pitchFamily="34" charset="-122"/>
              </a:rPr>
              <a:t>，违法就得受惩罚。</a:t>
            </a:r>
            <a:endParaRPr lang="zh-CN" altLang="en-US" sz="2600" dirty="0">
              <a:latin typeface="微软雅黑" panose="020B0503020204020204" pitchFamily="34" charset="-122"/>
              <a:ea typeface="微软雅黑" panose="020B0503020204020204" pitchFamily="34" charset="-122"/>
            </a:endParaRPr>
          </a:p>
          <a:p>
            <a:r>
              <a:rPr lang="zh-CN" altLang="en-US" sz="2600" dirty="0">
                <a:latin typeface="微软雅黑" panose="020B0503020204020204" pitchFamily="34" charset="-122"/>
                <a:ea typeface="微软雅黑" panose="020B0503020204020204" pitchFamily="34" charset="-122"/>
              </a:rPr>
              <a:t>“</a:t>
            </a:r>
            <a:r>
              <a:rPr lang="zh-CN" altLang="en-US" sz="2600" b="1" dirty="0">
                <a:latin typeface="微软雅黑" panose="020B0503020204020204" pitchFamily="34" charset="-122"/>
                <a:ea typeface="微软雅黑" panose="020B0503020204020204" pitchFamily="34" charset="-122"/>
              </a:rPr>
              <a:t>三违</a:t>
            </a:r>
            <a:r>
              <a:rPr lang="zh-CN" altLang="en-US" sz="2600" dirty="0">
                <a:latin typeface="微软雅黑" panose="020B0503020204020204" pitchFamily="34" charset="-122"/>
                <a:ea typeface="微软雅黑" panose="020B0503020204020204" pitchFamily="34" charset="-122"/>
              </a:rPr>
              <a:t>”：是指违章操作、违章指挥、违反劳动纪律。</a:t>
            </a:r>
            <a:endParaRPr lang="zh-CN" altLang="en-US" sz="2600" dirty="0">
              <a:latin typeface="微软雅黑" panose="020B0503020204020204" pitchFamily="34" charset="-122"/>
              <a:ea typeface="微软雅黑" panose="020B0503020204020204" pitchFamily="34" charset="-122"/>
            </a:endParaRPr>
          </a:p>
          <a:p>
            <a:r>
              <a:rPr lang="zh-CN" altLang="en-US" sz="2600" dirty="0">
                <a:latin typeface="微软雅黑" panose="020B0503020204020204" pitchFamily="34" charset="-122"/>
                <a:ea typeface="微软雅黑" panose="020B0503020204020204" pitchFamily="34" charset="-122"/>
              </a:rPr>
              <a:t>对付“三违”就必须“三严”。</a:t>
            </a:r>
            <a:endParaRPr lang="zh-CN" altLang="en-US" sz="2600" dirty="0">
              <a:latin typeface="微软雅黑" panose="020B0503020204020204" pitchFamily="34" charset="-122"/>
              <a:ea typeface="微软雅黑" panose="020B0503020204020204" pitchFamily="34" charset="-122"/>
            </a:endParaRPr>
          </a:p>
          <a:p>
            <a:pPr marL="0" indent="0">
              <a:buNone/>
            </a:pPr>
            <a:r>
              <a:rPr lang="zh-CN" altLang="en-US" sz="2400" dirty="0">
                <a:latin typeface="新宋体" panose="02010609030101010101" charset="-122"/>
                <a:ea typeface="新宋体" panose="02010609030101010101" charset="-122"/>
              </a:rPr>
              <a:t>“三严”是指严格管理、严明纪律、严肃问题。</a:t>
            </a:r>
            <a:endParaRPr lang="zh-CN" altLang="en-US" sz="2400" dirty="0">
              <a:latin typeface="新宋体" panose="02010609030101010101" charset="-122"/>
              <a:ea typeface="新宋体" panose="02010609030101010101" charset="-122"/>
            </a:endParaRPr>
          </a:p>
          <a:p>
            <a:r>
              <a:rPr lang="zh-CN" altLang="en-US" sz="2600" dirty="0">
                <a:latin typeface="微软雅黑" panose="020B0503020204020204" pitchFamily="34" charset="-122"/>
                <a:ea typeface="微软雅黑" panose="020B0503020204020204" pitchFamily="34" charset="-122"/>
              </a:rPr>
              <a:t>做到“三严”靠“三铁”来执行。</a:t>
            </a:r>
            <a:endParaRPr lang="zh-CN" altLang="en-US" sz="2600" dirty="0">
              <a:latin typeface="微软雅黑" panose="020B0503020204020204" pitchFamily="34" charset="-122"/>
              <a:ea typeface="微软雅黑" panose="020B0503020204020204" pitchFamily="34" charset="-122"/>
            </a:endParaRPr>
          </a:p>
          <a:p>
            <a:pPr marL="0" indent="0">
              <a:buNone/>
            </a:pPr>
            <a:r>
              <a:rPr lang="zh-CN" altLang="en-US" sz="2400" dirty="0">
                <a:latin typeface="新宋体" panose="02010609030101010101" charset="-122"/>
                <a:ea typeface="新宋体" panose="02010609030101010101" charset="-122"/>
              </a:rPr>
              <a:t>“三铁”是指铁面孔、铁手腕、铁心肠。</a:t>
            </a:r>
            <a:endParaRPr lang="zh-CN" altLang="en-US" sz="2400" dirty="0">
              <a:latin typeface="新宋体" panose="02010609030101010101" charset="-122"/>
              <a:ea typeface="新宋体" panose="02010609030101010101" charset="-122"/>
            </a:endParaRPr>
          </a:p>
          <a:p>
            <a:r>
              <a:rPr lang="zh-CN" altLang="en-US" sz="2600" dirty="0">
                <a:latin typeface="微软雅黑" panose="020B0503020204020204" pitchFamily="34" charset="-122"/>
                <a:ea typeface="微软雅黑" panose="020B0503020204020204" pitchFamily="34" charset="-122"/>
              </a:rPr>
              <a:t>要实打实，硬碰硬，不心软，不为人情所困。</a:t>
            </a:r>
            <a:endParaRPr lang="zh-CN" altLang="en-US" sz="26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899683" y="189027"/>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157915" y="705678"/>
            <a:ext cx="12480235" cy="2570163"/>
          </a:xfrm>
          <a:prstGeom prst="rect">
            <a:avLst/>
          </a:prstGeom>
        </p:spPr>
        <p:txBody>
          <a:bodyPr>
            <a:normAutofit/>
          </a:bodyPr>
          <a:lstStyle/>
          <a:p>
            <a:pPr algn="l" eaLnBrk="1" hangingPunct="1"/>
            <a:r>
              <a:rPr lang="zh-CN" altLang="en-US" sz="3000" dirty="0">
                <a:solidFill>
                  <a:srgbClr val="C00000"/>
                </a:solidFill>
                <a:latin typeface="微软雅黑" panose="020B0503020204020204" pitchFamily="34" charset="-122"/>
                <a:ea typeface="微软雅黑" panose="020B0503020204020204" pitchFamily="34" charset="-122"/>
              </a:rPr>
              <a:t>规章制度血写成、不要用血来验证。</a:t>
            </a:r>
            <a:br>
              <a:rPr lang="zh-CN" altLang="en-US" sz="3000" dirty="0">
                <a:solidFill>
                  <a:srgbClr val="C00000"/>
                </a:solidFill>
                <a:latin typeface="微软雅黑" panose="020B0503020204020204" pitchFamily="34" charset="-122"/>
                <a:ea typeface="微软雅黑" panose="020B0503020204020204" pitchFamily="34" charset="-122"/>
              </a:rPr>
            </a:br>
            <a:r>
              <a:rPr lang="zh-CN" altLang="en-US" sz="3000" dirty="0">
                <a:solidFill>
                  <a:srgbClr val="C00000"/>
                </a:solidFill>
                <a:latin typeface="微软雅黑" panose="020B0503020204020204" pitchFamily="34" charset="-122"/>
                <a:ea typeface="微软雅黑" panose="020B0503020204020204" pitchFamily="34" charset="-122"/>
              </a:rPr>
              <a:t>                                                       </a:t>
            </a:r>
            <a:r>
              <a:rPr lang="en-US" altLang="zh-CN" sz="3000" dirty="0">
                <a:solidFill>
                  <a:srgbClr val="C00000"/>
                </a:solidFill>
                <a:latin typeface="微软雅黑" panose="020B0503020204020204" pitchFamily="34" charset="-122"/>
                <a:ea typeface="微软雅黑" panose="020B0503020204020204" pitchFamily="34" charset="-122"/>
              </a:rPr>
              <a:t>——</a:t>
            </a:r>
            <a:r>
              <a:rPr lang="zh-CN" altLang="en-US" sz="3000" dirty="0">
                <a:solidFill>
                  <a:srgbClr val="C00000"/>
                </a:solidFill>
                <a:latin typeface="微软雅黑" panose="020B0503020204020204" pitchFamily="34" charset="-122"/>
                <a:ea typeface="微软雅黑" panose="020B0503020204020204" pitchFamily="34" charset="-122"/>
              </a:rPr>
              <a:t>感谢制度和规程</a:t>
            </a:r>
            <a:endParaRPr lang="zh-CN" altLang="en-US" sz="3000" dirty="0">
              <a:solidFill>
                <a:srgbClr val="C00000"/>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571688" y="2541755"/>
            <a:ext cx="9629807" cy="41181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5" indent="-174625">
              <a:lnSpc>
                <a:spcPct val="120000"/>
              </a:lnSpc>
              <a:buNone/>
            </a:pPr>
            <a:r>
              <a:rPr lang="en-US" altLang="zh-CN" sz="3200" dirty="0">
                <a:latin typeface="微软雅黑" panose="020B0503020204020204" pitchFamily="34" charset="-122"/>
                <a:ea typeface="微软雅黑" panose="020B0503020204020204" pitchFamily="34" charset="-122"/>
              </a:rPr>
              <a:t> </a:t>
            </a:r>
            <a:r>
              <a:rPr lang="zh-CN" altLang="en-US" sz="3200" dirty="0">
                <a:latin typeface="微软雅黑" panose="020B0503020204020204" pitchFamily="34" charset="-122"/>
                <a:ea typeface="微软雅黑" panose="020B0503020204020204" pitchFamily="34" charset="-122"/>
              </a:rPr>
              <a:t>制度的本意是什么？</a:t>
            </a:r>
            <a:endParaRPr lang="zh-CN" altLang="en-US" sz="3200" dirty="0">
              <a:latin typeface="微软雅黑" panose="020B0503020204020204" pitchFamily="34" charset="-122"/>
              <a:ea typeface="微软雅黑" panose="020B0503020204020204" pitchFamily="34" charset="-122"/>
            </a:endParaRPr>
          </a:p>
          <a:p>
            <a:pPr marL="174625" indent="-174625">
              <a:lnSpc>
                <a:spcPct val="120000"/>
              </a:lnSpc>
              <a:buNone/>
            </a:pPr>
            <a:r>
              <a:rPr lang="zh-CN" altLang="en-US" sz="3200" dirty="0">
                <a:latin typeface="微软雅黑" panose="020B0503020204020204" pitchFamily="34" charset="-122"/>
                <a:ea typeface="微软雅黑" panose="020B0503020204020204" pitchFamily="34" charset="-122"/>
              </a:rPr>
              <a:t> 制度就是规矩，就是人们做事必须遵守的尺度。</a:t>
            </a:r>
            <a:endParaRPr lang="zh-CN" altLang="en-US" sz="320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None/>
            </a:pPr>
            <a:r>
              <a:rPr lang="zh-CN" altLang="en-US" sz="3200" dirty="0">
                <a:latin typeface="微软雅黑" panose="020B0503020204020204" pitchFamily="34" charset="-122"/>
                <a:ea typeface="微软雅黑" panose="020B0503020204020204" pitchFamily="34" charset="-122"/>
              </a:rPr>
              <a:t> 制度的灵魂在于</a:t>
            </a:r>
            <a:r>
              <a:rPr lang="zh-CN" altLang="en-US" sz="3600" dirty="0">
                <a:solidFill>
                  <a:srgbClr val="C00000"/>
                </a:solidFill>
                <a:effectLst>
                  <a:reflection blurRad="6350" stA="55000" endA="50" endPos="85000" dist="60007" dir="5400000" sy="-100000" algn="bl" rotWithShape="0"/>
                </a:effectLst>
                <a:latin typeface="微软雅黑" panose="020B0503020204020204" pitchFamily="34" charset="-122"/>
                <a:ea typeface="微软雅黑" panose="020B0503020204020204" pitchFamily="34" charset="-122"/>
              </a:rPr>
              <a:t>执行</a:t>
            </a:r>
            <a:r>
              <a:rPr lang="zh-CN" altLang="en-US"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None/>
            </a:pPr>
            <a:r>
              <a:rPr lang="zh-CN" altLang="en-US" sz="3200" dirty="0">
                <a:latin typeface="微软雅黑" panose="020B0503020204020204" pitchFamily="34" charset="-122"/>
                <a:ea typeface="微软雅黑" panose="020B0503020204020204" pitchFamily="34" charset="-122"/>
              </a:rPr>
              <a:t> 企业最缺的不是制度，而是制度的执行。</a:t>
            </a:r>
            <a:endParaRPr lang="zh-CN" altLang="en-US" sz="320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None/>
            </a:pPr>
            <a:r>
              <a:rPr lang="zh-CN" altLang="en-US" sz="3200" dirty="0">
                <a:latin typeface="微软雅黑" panose="020B0503020204020204" pitchFamily="34" charset="-122"/>
                <a:ea typeface="微软雅黑" panose="020B0503020204020204" pitchFamily="34" charset="-122"/>
              </a:rPr>
              <a:t> 对于安全制度和规程，我们要有两种正确的态度？</a:t>
            </a:r>
            <a:endParaRPr lang="zh-CN" altLang="en-US" sz="320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None/>
            </a:pPr>
            <a:r>
              <a:rPr lang="zh-CN" altLang="en-US" sz="3200" dirty="0">
                <a:latin typeface="微软雅黑" panose="020B0503020204020204" pitchFamily="34" charset="-122"/>
                <a:ea typeface="微软雅黑" panose="020B0503020204020204" pitchFamily="34" charset="-122"/>
              </a:rPr>
              <a:t> </a:t>
            </a:r>
            <a:r>
              <a:rPr lang="zh-CN" altLang="en-US" sz="2800" dirty="0">
                <a:latin typeface="新宋体" panose="02010609030101010101" charset="-122"/>
                <a:ea typeface="新宋体" panose="02010609030101010101" charset="-122"/>
              </a:rPr>
              <a:t>答：一是要知道敬畏。二是要懂得感恩。</a:t>
            </a:r>
            <a:endParaRPr lang="zh-CN" altLang="en-US" sz="2800" dirty="0">
              <a:latin typeface="新宋体" panose="02010609030101010101" charset="-122"/>
              <a:ea typeface="新宋体" panose="02010609030101010101"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05247" y="1566766"/>
            <a:ext cx="5834743" cy="4401205"/>
          </a:xfrm>
          <a:prstGeom prst="rect">
            <a:avLst/>
          </a:prstGeom>
        </p:spPr>
        <p:txBody>
          <a:bodyPr wrap="square">
            <a:spAutoFit/>
          </a:bodyPr>
          <a:lstStyle/>
          <a:p>
            <a:pPr defTabSz="914400"/>
            <a:r>
              <a:rPr lang="zh-CN" altLang="en-US" sz="2800" b="1" dirty="0">
                <a:solidFill>
                  <a:prstClr val="black"/>
                </a:solidFill>
                <a:latin typeface="思源黑体 CN Normal"/>
              </a:rPr>
              <a:t>近期事故</a:t>
            </a:r>
            <a:r>
              <a:rPr lang="en-US" altLang="zh-CN" sz="2800" b="1" dirty="0">
                <a:solidFill>
                  <a:prstClr val="black"/>
                </a:solidFill>
                <a:latin typeface="思源黑体 CN Normal"/>
              </a:rPr>
              <a:t>4</a:t>
            </a:r>
            <a:r>
              <a:rPr lang="zh-CN" altLang="en-US" sz="2800" b="1" dirty="0">
                <a:solidFill>
                  <a:prstClr val="black"/>
                </a:solidFill>
                <a:latin typeface="思源黑体 CN Normal"/>
              </a:rPr>
              <a:t>、</a:t>
            </a:r>
            <a:r>
              <a:rPr lang="en-US" altLang="zh-CN" sz="2800" dirty="0">
                <a:solidFill>
                  <a:prstClr val="black"/>
                </a:solidFill>
                <a:latin typeface="思源黑体 CN Normal"/>
              </a:rPr>
              <a:t>1</a:t>
            </a:r>
            <a:r>
              <a:rPr lang="zh-CN" altLang="en-US" sz="2800" dirty="0">
                <a:solidFill>
                  <a:prstClr val="black"/>
                </a:solidFill>
                <a:latin typeface="思源黑体 CN Normal"/>
              </a:rPr>
              <a:t>月</a:t>
            </a:r>
            <a:r>
              <a:rPr lang="en-US" altLang="zh-CN" sz="2800" dirty="0">
                <a:solidFill>
                  <a:prstClr val="black"/>
                </a:solidFill>
                <a:latin typeface="思源黑体 CN Normal"/>
              </a:rPr>
              <a:t>20</a:t>
            </a:r>
            <a:r>
              <a:rPr lang="zh-CN" altLang="en-US" sz="2800" dirty="0">
                <a:solidFill>
                  <a:prstClr val="black"/>
                </a:solidFill>
                <a:latin typeface="思源黑体 CN Normal"/>
              </a:rPr>
              <a:t>日江苏常州金属粉尘爆炸，</a:t>
            </a:r>
            <a:r>
              <a:rPr lang="en-US" altLang="zh-CN" sz="2800" dirty="0">
                <a:solidFill>
                  <a:prstClr val="black"/>
                </a:solidFill>
                <a:latin typeface="思源黑体 CN Normal"/>
              </a:rPr>
              <a:t>8</a:t>
            </a:r>
            <a:r>
              <a:rPr lang="zh-CN" altLang="en-US" sz="2800" dirty="0">
                <a:solidFill>
                  <a:prstClr val="black"/>
                </a:solidFill>
                <a:latin typeface="思源黑体 CN Normal"/>
              </a:rPr>
              <a:t>死</a:t>
            </a:r>
            <a:r>
              <a:rPr lang="en-US" altLang="zh-CN" sz="2800" dirty="0">
                <a:solidFill>
                  <a:prstClr val="black"/>
                </a:solidFill>
                <a:latin typeface="思源黑体 CN Normal"/>
              </a:rPr>
              <a:t>8</a:t>
            </a:r>
            <a:r>
              <a:rPr lang="zh-CN" altLang="en-US" sz="2800" dirty="0">
                <a:solidFill>
                  <a:prstClr val="black"/>
                </a:solidFill>
                <a:latin typeface="思源黑体 CN Normal"/>
              </a:rPr>
              <a:t>伤！</a:t>
            </a:r>
            <a:endParaRPr lang="en-US" altLang="zh-CN" sz="2800" dirty="0">
              <a:solidFill>
                <a:prstClr val="black"/>
              </a:solidFill>
              <a:latin typeface="思源黑体 CN Normal"/>
            </a:endParaRPr>
          </a:p>
          <a:p>
            <a:pPr defTabSz="914400"/>
            <a:endParaRPr lang="zh-CN" altLang="en-US" sz="2800" dirty="0">
              <a:solidFill>
                <a:prstClr val="black"/>
              </a:solidFill>
              <a:latin typeface="思源黑体 CN Normal"/>
            </a:endParaRPr>
          </a:p>
          <a:p>
            <a:pPr defTabSz="914400"/>
            <a:r>
              <a:rPr lang="zh-CN" altLang="en-US" sz="2800" dirty="0">
                <a:solidFill>
                  <a:prstClr val="black"/>
                </a:solidFill>
                <a:latin typeface="思源黑体 CN Normal"/>
              </a:rPr>
              <a:t>据</a:t>
            </a:r>
            <a:r>
              <a:rPr lang="en-US" altLang="zh-CN" sz="2800" dirty="0">
                <a:solidFill>
                  <a:prstClr val="black"/>
                </a:solidFill>
                <a:latin typeface="思源黑体 CN Normal"/>
              </a:rPr>
              <a:t>@</a:t>
            </a:r>
            <a:r>
              <a:rPr lang="zh-CN" altLang="en-US" sz="2800" dirty="0">
                <a:solidFill>
                  <a:prstClr val="black"/>
                </a:solidFill>
                <a:latin typeface="思源黑体 CN Normal"/>
              </a:rPr>
              <a:t>新华社消息，</a:t>
            </a:r>
            <a:r>
              <a:rPr lang="en-US" altLang="zh-CN" sz="2800" dirty="0">
                <a:solidFill>
                  <a:prstClr val="black"/>
                </a:solidFill>
                <a:latin typeface="思源黑体 CN Normal"/>
              </a:rPr>
              <a:t>1</a:t>
            </a:r>
            <a:r>
              <a:rPr lang="zh-CN" altLang="en-US" sz="2800" dirty="0">
                <a:solidFill>
                  <a:prstClr val="black"/>
                </a:solidFill>
                <a:latin typeface="思源黑体 CN Normal"/>
              </a:rPr>
              <a:t>月</a:t>
            </a:r>
            <a:r>
              <a:rPr lang="en-US" altLang="zh-CN" sz="2800" dirty="0">
                <a:solidFill>
                  <a:prstClr val="black"/>
                </a:solidFill>
                <a:latin typeface="思源黑体 CN Normal"/>
              </a:rPr>
              <a:t>20</a:t>
            </a:r>
            <a:r>
              <a:rPr lang="zh-CN" altLang="en-US" sz="2800" dirty="0">
                <a:solidFill>
                  <a:prstClr val="black"/>
                </a:solidFill>
                <a:latin typeface="思源黑体 CN Normal"/>
              </a:rPr>
              <a:t>日常州市武进区应急管理局发布消息，</a:t>
            </a:r>
            <a:r>
              <a:rPr lang="en-US" altLang="zh-CN" sz="2800" dirty="0">
                <a:solidFill>
                  <a:prstClr val="black"/>
                </a:solidFill>
                <a:latin typeface="思源黑体 CN Normal"/>
              </a:rPr>
              <a:t>1</a:t>
            </a:r>
            <a:r>
              <a:rPr lang="zh-CN" altLang="en-US" sz="2800" dirty="0">
                <a:solidFill>
                  <a:prstClr val="black"/>
                </a:solidFill>
                <a:latin typeface="思源黑体 CN Normal"/>
              </a:rPr>
              <a:t>月</a:t>
            </a:r>
            <a:r>
              <a:rPr lang="en-US" altLang="zh-CN" sz="2800" dirty="0">
                <a:solidFill>
                  <a:prstClr val="black"/>
                </a:solidFill>
                <a:latin typeface="思源黑体 CN Normal"/>
              </a:rPr>
              <a:t>20</a:t>
            </a:r>
            <a:r>
              <a:rPr lang="zh-CN" altLang="en-US" sz="2800" dirty="0">
                <a:solidFill>
                  <a:prstClr val="black"/>
                </a:solidFill>
                <a:latin typeface="思源黑体 CN Normal"/>
              </a:rPr>
              <a:t>日</a:t>
            </a:r>
            <a:r>
              <a:rPr lang="en-US" altLang="zh-CN" sz="2800" dirty="0">
                <a:solidFill>
                  <a:prstClr val="black"/>
                </a:solidFill>
                <a:latin typeface="思源黑体 CN Normal"/>
              </a:rPr>
              <a:t>3</a:t>
            </a:r>
            <a:r>
              <a:rPr lang="zh-CN" altLang="en-US" sz="2800" dirty="0">
                <a:solidFill>
                  <a:prstClr val="black"/>
                </a:solidFill>
                <a:latin typeface="思源黑体 CN Normal"/>
              </a:rPr>
              <a:t>时</a:t>
            </a:r>
            <a:r>
              <a:rPr lang="en-US" altLang="zh-CN" sz="2800" dirty="0">
                <a:solidFill>
                  <a:prstClr val="black"/>
                </a:solidFill>
                <a:latin typeface="思源黑体 CN Normal"/>
              </a:rPr>
              <a:t>38</a:t>
            </a:r>
            <a:r>
              <a:rPr lang="zh-CN" altLang="en-US" sz="2800" dirty="0">
                <a:solidFill>
                  <a:prstClr val="black"/>
                </a:solidFill>
                <a:latin typeface="思源黑体 CN Normal"/>
              </a:rPr>
              <a:t>分，位于武进区南夏墅街道的常州燊荣金属科技有限公司生产车间发生粉尘爆炸，共造成</a:t>
            </a:r>
            <a:r>
              <a:rPr lang="en-US" altLang="zh-CN" sz="2800" dirty="0">
                <a:solidFill>
                  <a:prstClr val="black"/>
                </a:solidFill>
                <a:latin typeface="思源黑体 CN Normal"/>
              </a:rPr>
              <a:t>8</a:t>
            </a:r>
            <a:r>
              <a:rPr lang="zh-CN" altLang="en-US" sz="2800" dirty="0">
                <a:solidFill>
                  <a:prstClr val="black"/>
                </a:solidFill>
                <a:latin typeface="思源黑体 CN Normal"/>
              </a:rPr>
              <a:t>人死亡、</a:t>
            </a:r>
            <a:r>
              <a:rPr lang="en-US" altLang="zh-CN" sz="2800" dirty="0">
                <a:solidFill>
                  <a:prstClr val="black"/>
                </a:solidFill>
                <a:latin typeface="思源黑体 CN Normal"/>
              </a:rPr>
              <a:t>8</a:t>
            </a:r>
            <a:r>
              <a:rPr lang="zh-CN" altLang="en-US" sz="2800" dirty="0">
                <a:solidFill>
                  <a:prstClr val="black"/>
                </a:solidFill>
                <a:latin typeface="思源黑体 CN Normal"/>
              </a:rPr>
              <a:t>人轻伤。事故现场救援已结束，调查和善后工作正在开展。</a:t>
            </a:r>
            <a:endParaRPr lang="zh-CN" altLang="en-US" sz="2800" dirty="0">
              <a:solidFill>
                <a:prstClr val="black"/>
              </a:solidFill>
              <a:latin typeface="思源黑体 CN Normal"/>
            </a:endParaRPr>
          </a:p>
        </p:txBody>
      </p:sp>
      <p:pic>
        <p:nvPicPr>
          <p:cNvPr id="3" name="图片 2"/>
          <p:cNvPicPr/>
          <p:nvPr/>
        </p:nvPicPr>
        <p:blipFill>
          <a:blip r:embed="rId1" cstate="print">
            <a:extLst>
              <a:ext uri="{28A0092B-C50C-407E-A947-70E740481C1C}">
                <a14:useLocalDpi xmlns:a14="http://schemas.microsoft.com/office/drawing/2010/main" val="0"/>
              </a:ext>
            </a:extLst>
          </a:blip>
          <a:stretch>
            <a:fillRect/>
          </a:stretch>
        </p:blipFill>
        <p:spPr>
          <a:xfrm>
            <a:off x="7387861" y="1231144"/>
            <a:ext cx="3685971" cy="2350091"/>
          </a:xfrm>
          <a:prstGeom prst="rect">
            <a:avLst/>
          </a:prstGeom>
        </p:spPr>
      </p:pic>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7387863" y="3829447"/>
            <a:ext cx="3682344" cy="2506039"/>
          </a:xfrm>
          <a:prstGeom prst="rect">
            <a:avLst/>
          </a:prstGeom>
        </p:spPr>
      </p:pic>
      <p:sp>
        <p:nvSpPr>
          <p:cNvPr id="7" name="文本框 6"/>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626166" y="705678"/>
            <a:ext cx="11486322" cy="2570163"/>
          </a:xfrm>
          <a:prstGeom prst="rect">
            <a:avLst/>
          </a:prstGeom>
        </p:spPr>
        <p:txBody>
          <a:bodyPr>
            <a:normAutofit/>
          </a:bodyPr>
          <a:lstStyle/>
          <a:p>
            <a:pPr algn="l" eaLnBrk="1" hangingPunct="1"/>
            <a:r>
              <a:rPr lang="zh-CN" altLang="en-US" sz="3800" dirty="0">
                <a:solidFill>
                  <a:srgbClr val="960101"/>
                </a:solidFill>
                <a:latin typeface="微软雅黑" panose="020B0503020204020204" pitchFamily="34" charset="-122"/>
                <a:ea typeface="微软雅黑" panose="020B0503020204020204" pitchFamily="34" charset="-122"/>
              </a:rPr>
              <a:t>规程就在一招一式里</a:t>
            </a:r>
            <a:br>
              <a:rPr lang="zh-CN" altLang="en-US" sz="3800" dirty="0">
                <a:solidFill>
                  <a:srgbClr val="960101"/>
                </a:solidFill>
                <a:latin typeface="微软雅黑" panose="020B0503020204020204" pitchFamily="34" charset="-122"/>
                <a:ea typeface="微软雅黑" panose="020B0503020204020204" pitchFamily="34" charset="-122"/>
              </a:rPr>
            </a:br>
            <a:r>
              <a:rPr lang="zh-CN" altLang="en-US" sz="3800" dirty="0">
                <a:solidFill>
                  <a:srgbClr val="960101"/>
                </a:solidFill>
                <a:latin typeface="微软雅黑" panose="020B0503020204020204" pitchFamily="34" charset="-122"/>
                <a:ea typeface="微软雅黑" panose="020B0503020204020204" pitchFamily="34" charset="-122"/>
              </a:rPr>
              <a:t>                         </a:t>
            </a:r>
            <a:r>
              <a:rPr lang="en-US" altLang="zh-CN" sz="3800" dirty="0">
                <a:solidFill>
                  <a:srgbClr val="960101"/>
                </a:solidFill>
                <a:latin typeface="微软雅黑" panose="020B0503020204020204" pitchFamily="34" charset="-122"/>
                <a:ea typeface="微软雅黑" panose="020B0503020204020204" pitchFamily="34" charset="-122"/>
              </a:rPr>
              <a:t>——</a:t>
            </a:r>
            <a:r>
              <a:rPr lang="zh-CN" altLang="en-US" sz="3800" dirty="0">
                <a:solidFill>
                  <a:srgbClr val="960101"/>
                </a:solidFill>
                <a:latin typeface="微软雅黑" panose="020B0503020204020204" pitchFamily="34" charset="-122"/>
                <a:ea typeface="微软雅黑" panose="020B0503020204020204" pitchFamily="34" charset="-122"/>
              </a:rPr>
              <a:t>工业社会离不开守规矩</a:t>
            </a:r>
            <a:endParaRPr lang="zh-CN" altLang="en-US" sz="38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525146" y="2748548"/>
            <a:ext cx="9848826" cy="36947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zh-CN" altLang="en-US" sz="2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标准</a:t>
            </a:r>
            <a:r>
              <a:rPr lang="zh-CN" altLang="en-US" sz="2600" dirty="0">
                <a:latin typeface="微软雅黑" panose="020B0503020204020204" pitchFamily="34" charset="-122"/>
                <a:ea typeface="微软雅黑" panose="020B0503020204020204" pitchFamily="34" charset="-122"/>
              </a:rPr>
              <a:t>：是针对产品性能、方法等带有数据性、指标性的规定。</a:t>
            </a:r>
            <a:endParaRPr lang="zh-CN" altLang="en-US" sz="2600" dirty="0">
              <a:latin typeface="微软雅黑" panose="020B0503020204020204" pitchFamily="34" charset="-122"/>
              <a:ea typeface="微软雅黑" panose="020B0503020204020204" pitchFamily="34" charset="-122"/>
            </a:endParaRPr>
          </a:p>
          <a:p>
            <a:pPr>
              <a:lnSpc>
                <a:spcPct val="110000"/>
              </a:lnSpc>
            </a:pPr>
            <a:r>
              <a:rPr lang="zh-CN" altLang="en-US" sz="2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规范</a:t>
            </a:r>
            <a:r>
              <a:rPr lang="zh-CN" altLang="en-US" sz="2600" dirty="0">
                <a:latin typeface="微软雅黑" panose="020B0503020204020204" pitchFamily="34" charset="-122"/>
                <a:ea typeface="微软雅黑" panose="020B0503020204020204" pitchFamily="34" charset="-122"/>
              </a:rPr>
              <a:t>：对工程勘察、规划、设计、施工等通用的技术事项做出的规定。</a:t>
            </a:r>
            <a:endParaRPr lang="zh-CN" altLang="en-US" sz="2600" dirty="0">
              <a:latin typeface="微软雅黑" panose="020B0503020204020204" pitchFamily="34" charset="-122"/>
              <a:ea typeface="微软雅黑" panose="020B0503020204020204" pitchFamily="34" charset="-122"/>
            </a:endParaRPr>
          </a:p>
          <a:p>
            <a:pPr>
              <a:lnSpc>
                <a:spcPct val="110000"/>
              </a:lnSpc>
            </a:pPr>
            <a:r>
              <a:rPr lang="zh-CN" altLang="en-US" sz="2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规程</a:t>
            </a:r>
            <a:r>
              <a:rPr lang="zh-CN" altLang="en-US" sz="2600" dirty="0">
                <a:latin typeface="微软雅黑" panose="020B0503020204020204" pitchFamily="34" charset="-122"/>
                <a:ea typeface="微软雅黑" panose="020B0503020204020204" pitchFamily="34" charset="-122"/>
              </a:rPr>
              <a:t>：对操作、工艺、管理等专用技术要求做出的规定。</a:t>
            </a:r>
            <a:endParaRPr lang="zh-CN" altLang="en-US" sz="2600" dirty="0">
              <a:latin typeface="微软雅黑" panose="020B0503020204020204" pitchFamily="34" charset="-122"/>
              <a:ea typeface="微软雅黑" panose="020B0503020204020204" pitchFamily="34" charset="-122"/>
            </a:endParaRPr>
          </a:p>
          <a:p>
            <a:pPr>
              <a:lnSpc>
                <a:spcPct val="110000"/>
              </a:lnSpc>
            </a:pPr>
            <a:r>
              <a:rPr lang="zh-CN" altLang="en-US" sz="2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流程</a:t>
            </a:r>
            <a:r>
              <a:rPr lang="zh-CN" altLang="en-US" sz="2600" dirty="0">
                <a:latin typeface="微软雅黑" panose="020B0503020204020204" pitchFamily="34" charset="-122"/>
                <a:ea typeface="微软雅黑" panose="020B0503020204020204" pitchFamily="34" charset="-122"/>
              </a:rPr>
              <a:t>：是两个或两个以上岗位协作完成的一系列相互关联的活动。</a:t>
            </a:r>
            <a:endParaRPr lang="zh-CN" altLang="en-US" sz="2600" dirty="0">
              <a:latin typeface="微软雅黑" panose="020B0503020204020204" pitchFamily="34" charset="-122"/>
              <a:ea typeface="微软雅黑" panose="020B0503020204020204" pitchFamily="34" charset="-122"/>
            </a:endParaRPr>
          </a:p>
          <a:p>
            <a:pPr>
              <a:lnSpc>
                <a:spcPct val="110000"/>
              </a:lnSpc>
            </a:pPr>
            <a:r>
              <a:rPr lang="zh-CN" altLang="en-US" sz="2600"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rPr>
              <a:t>程序</a:t>
            </a:r>
            <a:r>
              <a:rPr lang="zh-CN" altLang="en-US" sz="2600" dirty="0">
                <a:latin typeface="微软雅黑" panose="020B0503020204020204" pitchFamily="34" charset="-122"/>
                <a:ea typeface="微软雅黑" panose="020B0503020204020204" pitchFamily="34" charset="-122"/>
              </a:rPr>
              <a:t>：某一岗位为完成某一流程而规定的动作顺序及其标准。</a:t>
            </a:r>
            <a:endParaRPr lang="zh-CN" altLang="en-US" sz="2600" dirty="0">
              <a:latin typeface="微软雅黑" panose="020B0503020204020204" pitchFamily="34" charset="-122"/>
              <a:ea typeface="微软雅黑" panose="020B0503020204020204" pitchFamily="34" charset="-122"/>
            </a:endParaRPr>
          </a:p>
          <a:p>
            <a:pPr marL="0" indent="0">
              <a:lnSpc>
                <a:spcPct val="110000"/>
              </a:lnSpc>
              <a:buNone/>
            </a:pPr>
            <a:r>
              <a:rPr lang="zh-CN" altLang="en-US" sz="2600" dirty="0">
                <a:latin typeface="微软雅黑" panose="020B0503020204020204" pitchFamily="34" charset="-122"/>
                <a:ea typeface="微软雅黑" panose="020B0503020204020204" pitchFamily="34" charset="-122"/>
              </a:rPr>
              <a:t>    以上这些就是我们常说的“</a:t>
            </a:r>
            <a:r>
              <a:rPr lang="zh-CN" altLang="en-US" sz="2800" dirty="0">
                <a:solidFill>
                  <a:srgbClr val="C00000"/>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rPr>
              <a:t>规章制度</a:t>
            </a:r>
            <a:r>
              <a:rPr lang="zh-CN" altLang="en-US" sz="2600" dirty="0">
                <a:latin typeface="微软雅黑" panose="020B0503020204020204" pitchFamily="34" charset="-122"/>
                <a:ea typeface="微软雅黑" panose="020B0503020204020204" pitchFamily="34" charset="-122"/>
              </a:rPr>
              <a:t>”</a:t>
            </a:r>
            <a:endParaRPr lang="zh-CN" altLang="en-US" sz="26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2392363" y="914400"/>
            <a:ext cx="9799637" cy="2570163"/>
          </a:xfrm>
          <a:prstGeom prst="rect">
            <a:avLst/>
          </a:prstGeom>
        </p:spPr>
        <p:txBody>
          <a:bodyPr>
            <a:normAutofit/>
          </a:bodyPr>
          <a:lstStyle/>
          <a:p>
            <a:pPr algn="l" eaLnBrk="1" hangingPunct="1"/>
            <a:r>
              <a:rPr lang="zh-CN" altLang="en-US" sz="3200" dirty="0">
                <a:solidFill>
                  <a:srgbClr val="960101"/>
                </a:solidFill>
                <a:latin typeface="微软雅黑" panose="020B0503020204020204" pitchFamily="34" charset="-122"/>
                <a:ea typeface="微软雅黑" panose="020B0503020204020204" pitchFamily="34" charset="-122"/>
              </a:rPr>
              <a:t>习惯性违章，不能习惯性不管</a:t>
            </a:r>
            <a:br>
              <a:rPr lang="zh-CN" altLang="en-US" sz="3200" dirty="0">
                <a:solidFill>
                  <a:srgbClr val="960101"/>
                </a:solidFill>
                <a:latin typeface="微软雅黑" panose="020B0503020204020204" pitchFamily="34" charset="-122"/>
                <a:ea typeface="微软雅黑" panose="020B0503020204020204" pitchFamily="34" charset="-122"/>
              </a:rPr>
            </a:br>
            <a:r>
              <a:rPr lang="zh-CN" altLang="en-US" sz="3200" dirty="0">
                <a:solidFill>
                  <a:srgbClr val="960101"/>
                </a:solidFill>
                <a:latin typeface="微软雅黑" panose="020B0503020204020204" pitchFamily="34" charset="-122"/>
                <a:ea typeface="微软雅黑" panose="020B0503020204020204" pitchFamily="34" charset="-122"/>
              </a:rPr>
              <a:t>                                          </a:t>
            </a:r>
            <a:r>
              <a:rPr lang="en-US" altLang="zh-CN" sz="3200" dirty="0">
                <a:solidFill>
                  <a:srgbClr val="960101"/>
                </a:solidFill>
                <a:latin typeface="微软雅黑" panose="020B0503020204020204" pitchFamily="34" charset="-122"/>
                <a:ea typeface="微软雅黑" panose="020B0503020204020204" pitchFamily="34" charset="-122"/>
              </a:rPr>
              <a:t>——</a:t>
            </a:r>
            <a:r>
              <a:rPr lang="zh-CN" altLang="en-US" sz="3200" dirty="0">
                <a:solidFill>
                  <a:srgbClr val="960101"/>
                </a:solidFill>
                <a:latin typeface="微软雅黑" panose="020B0503020204020204" pitchFamily="34" charset="-122"/>
                <a:ea typeface="微软雅黑" panose="020B0503020204020204" pitchFamily="34" charset="-122"/>
              </a:rPr>
              <a:t>宁听骂声，不听哭声。</a:t>
            </a:r>
            <a:endParaRPr lang="zh-CN" altLang="en-US" sz="3200" dirty="0">
              <a:solidFill>
                <a:srgbClr val="960101"/>
              </a:solidFill>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462637" y="2453805"/>
            <a:ext cx="10058321" cy="44381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2800" dirty="0">
                <a:latin typeface="微软雅黑" panose="020B0503020204020204" pitchFamily="34" charset="-122"/>
                <a:ea typeface="微软雅黑" panose="020B0503020204020204" pitchFamily="34" charset="-122"/>
              </a:rPr>
              <a:t>什么叫习惯性违章？</a:t>
            </a:r>
            <a:endParaRPr lang="zh-CN" altLang="en-US" sz="2800" dirty="0">
              <a:latin typeface="微软雅黑" panose="020B0503020204020204" pitchFamily="34" charset="-122"/>
              <a:ea typeface="微软雅黑" panose="020B0503020204020204" pitchFamily="34" charset="-122"/>
            </a:endParaRPr>
          </a:p>
          <a:p>
            <a:pPr marL="0" indent="0">
              <a:lnSpc>
                <a:spcPct val="130000"/>
              </a:lnSpc>
              <a:buNone/>
            </a:pPr>
            <a:r>
              <a:rPr lang="zh-CN" altLang="en-US" sz="2800" dirty="0">
                <a:latin typeface="微软雅黑" panose="020B0503020204020204" pitchFamily="34" charset="-122"/>
                <a:ea typeface="微软雅黑" panose="020B0503020204020204" pitchFamily="34" charset="-122"/>
              </a:rPr>
              <a:t> </a:t>
            </a:r>
            <a:r>
              <a:rPr lang="zh-CN" altLang="en-US" sz="2400" dirty="0">
                <a:latin typeface="新宋体" panose="02010609030101010101" charset="-122"/>
                <a:ea typeface="新宋体" panose="02010609030101010101" charset="-122"/>
              </a:rPr>
              <a:t>   就是不良的作业传统和工作习惯，而这些习惯违反了安全规程，习惯加违章，习以为常，习惯成自然。</a:t>
            </a:r>
            <a:endParaRPr lang="zh-CN" altLang="en-US" sz="2400" dirty="0">
              <a:latin typeface="新宋体" panose="02010609030101010101" charset="-122"/>
              <a:ea typeface="新宋体" panose="02010609030101010101" charset="-122"/>
            </a:endParaRPr>
          </a:p>
          <a:p>
            <a:pPr>
              <a:lnSpc>
                <a:spcPct val="130000"/>
              </a:lnSpc>
            </a:pPr>
            <a:r>
              <a:rPr lang="zh-CN" altLang="en-US" sz="2800" dirty="0">
                <a:latin typeface="微软雅黑" panose="020B0503020204020204" pitchFamily="34" charset="-122"/>
                <a:ea typeface="微软雅黑" panose="020B0503020204020204" pitchFamily="34" charset="-122"/>
              </a:rPr>
              <a:t>习惯性违章就是员工</a:t>
            </a:r>
            <a:r>
              <a:rPr lang="zh-CN" altLang="en-US" sz="2800" dirty="0">
                <a:solidFill>
                  <a:srgbClr val="C00000"/>
                </a:solidFill>
                <a:latin typeface="微软雅黑" panose="020B0503020204020204" pitchFamily="34" charset="-122"/>
                <a:ea typeface="微软雅黑" panose="020B0503020204020204" pitchFamily="34" charset="-122"/>
              </a:rPr>
              <a:t>有错不改，一错再错</a:t>
            </a:r>
            <a:r>
              <a:rPr lang="zh-CN" altLang="en-US"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a:p>
            <a:pPr>
              <a:lnSpc>
                <a:spcPct val="130000"/>
              </a:lnSpc>
            </a:pPr>
            <a:r>
              <a:rPr lang="zh-CN" altLang="en-US" sz="2800" dirty="0">
                <a:latin typeface="微软雅黑" panose="020B0503020204020204" pitchFamily="34" charset="-122"/>
                <a:ea typeface="微软雅黑" panose="020B0503020204020204" pitchFamily="34" charset="-122"/>
              </a:rPr>
              <a:t>习惯性违章的三个特点：</a:t>
            </a:r>
            <a:endParaRPr lang="zh-CN" altLang="en-US" sz="2800" dirty="0">
              <a:latin typeface="微软雅黑" panose="020B0503020204020204" pitchFamily="34" charset="-122"/>
              <a:ea typeface="微软雅黑" panose="020B0503020204020204" pitchFamily="34" charset="-122"/>
            </a:endParaRPr>
          </a:p>
          <a:p>
            <a:pPr marL="0" indent="0">
              <a:lnSpc>
                <a:spcPct val="130000"/>
              </a:lnSpc>
              <a:buNone/>
            </a:pPr>
            <a:r>
              <a:rPr lang="zh-CN" altLang="en-US" sz="2400" dirty="0">
                <a:latin typeface="新宋体" panose="02010609030101010101" charset="-122"/>
                <a:ea typeface="新宋体" panose="02010609030101010101" charset="-122"/>
              </a:rPr>
              <a:t>一、顽固。二、传染。三、传承。</a:t>
            </a:r>
            <a:endParaRPr lang="zh-CN" altLang="en-US" sz="2800" dirty="0">
              <a:latin typeface="微软雅黑" panose="020B0503020204020204" pitchFamily="34" charset="-122"/>
              <a:ea typeface="微软雅黑" panose="020B0503020204020204" pitchFamily="34" charset="-122"/>
            </a:endParaRPr>
          </a:p>
          <a:p>
            <a:pPr>
              <a:lnSpc>
                <a:spcPct val="130000"/>
              </a:lnSpc>
            </a:pPr>
            <a:r>
              <a:rPr lang="zh-CN" altLang="en-US" sz="2800" dirty="0">
                <a:latin typeface="微软雅黑" panose="020B0503020204020204" pitchFamily="34" charset="-122"/>
                <a:ea typeface="微软雅黑" panose="020B0503020204020204" pitchFamily="34" charset="-122"/>
              </a:rPr>
              <a:t>习惯决定安全，好习惯让人一生平安，坏习惯让人祸事连连。</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3"/>
          <p:cNvSpPr txBox="1">
            <a:spLocks noChangeArrowheads="1"/>
          </p:cNvSpPr>
          <p:nvPr/>
        </p:nvSpPr>
        <p:spPr>
          <a:xfrm>
            <a:off x="840628" y="1638132"/>
            <a:ext cx="9083849" cy="38978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buNone/>
            </a:pPr>
            <a:r>
              <a:rPr lang="zh-CN" altLang="en-US" sz="3200">
                <a:latin typeface="微软雅黑" panose="020B0503020204020204" pitchFamily="34" charset="-122"/>
                <a:ea typeface="微软雅黑" panose="020B0503020204020204" pitchFamily="34" charset="-122"/>
              </a:rPr>
              <a:t>对习惯性违章，为什么会出现习惯性不管？</a:t>
            </a:r>
            <a:endParaRPr lang="zh-CN" altLang="en-US" sz="3200">
              <a:latin typeface="微软雅黑" panose="020B0503020204020204" pitchFamily="34" charset="-122"/>
              <a:ea typeface="微软雅黑" panose="020B0503020204020204" pitchFamily="34" charset="-122"/>
            </a:endParaRPr>
          </a:p>
          <a:p>
            <a:pPr marL="0" indent="0">
              <a:lnSpc>
                <a:spcPct val="130000"/>
              </a:lnSpc>
              <a:buNone/>
            </a:pPr>
            <a:r>
              <a:rPr lang="en-US" altLang="zh-CN" sz="2800">
                <a:latin typeface="新宋体" panose="02010609030101010101" charset="-122"/>
                <a:ea typeface="新宋体" panose="02010609030101010101" charset="-122"/>
              </a:rPr>
              <a:t>1</a:t>
            </a:r>
            <a:r>
              <a:rPr lang="zh-CN" altLang="en-US" sz="2800">
                <a:latin typeface="新宋体" panose="02010609030101010101" charset="-122"/>
                <a:ea typeface="新宋体" panose="02010609030101010101" charset="-122"/>
              </a:rPr>
              <a:t>、</a:t>
            </a:r>
            <a:r>
              <a:rPr lang="zh-CN" altLang="en-US" sz="2800" b="1">
                <a:solidFill>
                  <a:srgbClr val="C00000"/>
                </a:solidFill>
                <a:effectLst>
                  <a:reflection blurRad="6350" stA="50000" endA="300" endPos="50000" dist="29997" dir="5400000" sy="-100000" algn="bl" rotWithShape="0"/>
                </a:effectLst>
                <a:latin typeface="新宋体" panose="02010609030101010101" charset="-122"/>
                <a:ea typeface="新宋体" panose="02010609030101010101" charset="-122"/>
              </a:rPr>
              <a:t>不会管</a:t>
            </a:r>
            <a:r>
              <a:rPr lang="zh-CN" altLang="en-US" sz="2800">
                <a:latin typeface="新宋体" panose="02010609030101010101" charset="-122"/>
                <a:ea typeface="新宋体" panose="02010609030101010101" charset="-122"/>
              </a:rPr>
              <a:t>。业务不熟、制度不清。</a:t>
            </a:r>
            <a:endParaRPr lang="zh-CN" altLang="en-US" sz="2800">
              <a:latin typeface="新宋体" panose="02010609030101010101" charset="-122"/>
              <a:ea typeface="新宋体" panose="02010609030101010101" charset="-122"/>
            </a:endParaRPr>
          </a:p>
          <a:p>
            <a:pPr marL="0" indent="0">
              <a:lnSpc>
                <a:spcPct val="130000"/>
              </a:lnSpc>
              <a:buNone/>
            </a:pPr>
            <a:r>
              <a:rPr lang="en-US" altLang="zh-CN" sz="2800">
                <a:latin typeface="新宋体" panose="02010609030101010101" charset="-122"/>
                <a:ea typeface="新宋体" panose="02010609030101010101" charset="-122"/>
              </a:rPr>
              <a:t>2</a:t>
            </a:r>
            <a:r>
              <a:rPr lang="zh-CN" altLang="en-US" sz="2800">
                <a:latin typeface="新宋体" panose="02010609030101010101" charset="-122"/>
                <a:ea typeface="新宋体" panose="02010609030101010101" charset="-122"/>
              </a:rPr>
              <a:t>、</a:t>
            </a:r>
            <a:r>
              <a:rPr lang="zh-CN" altLang="en-US" sz="2800" b="1">
                <a:solidFill>
                  <a:srgbClr val="C00000"/>
                </a:solidFill>
                <a:effectLst>
                  <a:reflection blurRad="6350" stA="50000" endA="300" endPos="50000" dist="29997" dir="5400000" sy="-100000" algn="bl" rotWithShape="0"/>
                </a:effectLst>
                <a:latin typeface="新宋体" panose="02010609030101010101" charset="-122"/>
                <a:ea typeface="新宋体" panose="02010609030101010101" charset="-122"/>
              </a:rPr>
              <a:t>不能管</a:t>
            </a:r>
            <a:r>
              <a:rPr lang="zh-CN" altLang="en-US" sz="2800">
                <a:latin typeface="新宋体" panose="02010609030101010101" charset="-122"/>
                <a:ea typeface="新宋体" panose="02010609030101010101" charset="-122"/>
              </a:rPr>
              <a:t>。自己也在违章。</a:t>
            </a:r>
            <a:endParaRPr lang="zh-CN" altLang="en-US" sz="2800">
              <a:latin typeface="新宋体" panose="02010609030101010101" charset="-122"/>
              <a:ea typeface="新宋体" panose="02010609030101010101" charset="-122"/>
            </a:endParaRPr>
          </a:p>
          <a:p>
            <a:pPr marL="0" indent="0">
              <a:lnSpc>
                <a:spcPct val="130000"/>
              </a:lnSpc>
              <a:buNone/>
            </a:pPr>
            <a:r>
              <a:rPr lang="en-US" altLang="zh-CN" sz="2800">
                <a:latin typeface="新宋体" panose="02010609030101010101" charset="-122"/>
                <a:ea typeface="新宋体" panose="02010609030101010101" charset="-122"/>
              </a:rPr>
              <a:t>3</a:t>
            </a:r>
            <a:r>
              <a:rPr lang="zh-CN" altLang="en-US" sz="2800">
                <a:latin typeface="新宋体" panose="02010609030101010101" charset="-122"/>
                <a:ea typeface="新宋体" panose="02010609030101010101" charset="-122"/>
              </a:rPr>
              <a:t>、</a:t>
            </a:r>
            <a:r>
              <a:rPr lang="zh-CN" altLang="en-US" sz="2800" b="1">
                <a:solidFill>
                  <a:srgbClr val="C00000"/>
                </a:solidFill>
                <a:effectLst>
                  <a:reflection blurRad="6350" stA="50000" endA="300" endPos="50000" dist="29997" dir="5400000" sy="-100000" algn="bl" rotWithShape="0"/>
                </a:effectLst>
                <a:latin typeface="新宋体" panose="02010609030101010101" charset="-122"/>
                <a:ea typeface="新宋体" panose="02010609030101010101" charset="-122"/>
              </a:rPr>
              <a:t>不敢管</a:t>
            </a:r>
            <a:r>
              <a:rPr lang="zh-CN" altLang="en-US" sz="2800">
                <a:latin typeface="新宋体" panose="02010609030101010101" charset="-122"/>
                <a:ea typeface="新宋体" panose="02010609030101010101" charset="-122"/>
              </a:rPr>
              <a:t>。管理者怕得罪人。</a:t>
            </a:r>
            <a:endParaRPr lang="zh-CN" altLang="en-US" sz="2800">
              <a:latin typeface="新宋体" panose="02010609030101010101" charset="-122"/>
              <a:ea typeface="新宋体" panose="02010609030101010101" charset="-122"/>
            </a:endParaRPr>
          </a:p>
          <a:p>
            <a:pPr marL="0" indent="0">
              <a:lnSpc>
                <a:spcPct val="130000"/>
              </a:lnSpc>
              <a:buNone/>
            </a:pPr>
            <a:r>
              <a:rPr lang="en-US" altLang="zh-CN" sz="2800">
                <a:latin typeface="新宋体" panose="02010609030101010101" charset="-122"/>
                <a:ea typeface="新宋体" panose="02010609030101010101" charset="-122"/>
              </a:rPr>
              <a:t>4</a:t>
            </a:r>
            <a:r>
              <a:rPr lang="zh-CN" altLang="en-US" sz="2800">
                <a:latin typeface="新宋体" panose="02010609030101010101" charset="-122"/>
                <a:ea typeface="新宋体" panose="02010609030101010101" charset="-122"/>
              </a:rPr>
              <a:t>、</a:t>
            </a:r>
            <a:r>
              <a:rPr lang="zh-CN" altLang="en-US" sz="2800" b="1">
                <a:solidFill>
                  <a:srgbClr val="C00000"/>
                </a:solidFill>
                <a:effectLst>
                  <a:reflection blurRad="6350" stA="50000" endA="300" endPos="50000" dist="29997" dir="5400000" sy="-100000" algn="bl" rotWithShape="0"/>
                </a:effectLst>
                <a:latin typeface="新宋体" panose="02010609030101010101" charset="-122"/>
                <a:ea typeface="新宋体" panose="02010609030101010101" charset="-122"/>
              </a:rPr>
              <a:t>懒得管</a:t>
            </a:r>
            <a:r>
              <a:rPr lang="zh-CN" altLang="en-US" sz="2800">
                <a:latin typeface="新宋体" panose="02010609030101010101" charset="-122"/>
                <a:ea typeface="新宋体" panose="02010609030101010101" charset="-122"/>
              </a:rPr>
              <a:t>。责任性不强。</a:t>
            </a:r>
            <a:endParaRPr lang="zh-CN" altLang="en-US" sz="2800">
              <a:latin typeface="新宋体" panose="02010609030101010101" charset="-122"/>
              <a:ea typeface="新宋体" panose="02010609030101010101" charset="-122"/>
            </a:endParaRPr>
          </a:p>
          <a:p>
            <a:pPr marL="0" indent="0">
              <a:lnSpc>
                <a:spcPct val="130000"/>
              </a:lnSpc>
              <a:buNone/>
            </a:pPr>
            <a:r>
              <a:rPr lang="zh-CN" altLang="en-US" sz="3200">
                <a:latin typeface="微软雅黑" panose="020B0503020204020204" pitchFamily="34" charset="-122"/>
                <a:ea typeface="微软雅黑" panose="020B0503020204020204" pitchFamily="34" charset="-122"/>
              </a:rPr>
              <a:t>只要是隐患再次出现，就是人们的</a:t>
            </a:r>
            <a:r>
              <a:rPr lang="zh-CN" altLang="en-US" sz="3200" b="1">
                <a:latin typeface="微软雅黑" panose="020B0503020204020204" pitchFamily="34" charset="-122"/>
                <a:ea typeface="微软雅黑" panose="020B0503020204020204" pitchFamily="34" charset="-122"/>
              </a:rPr>
              <a:t>习惯性违章。</a:t>
            </a:r>
            <a:endParaRPr lang="zh-CN" altLang="en-US" sz="32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FF000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FF000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43010" name="Picture 2" descr="H:\Picture\創意圖片\100张经典PPT背景图（五星）\100张经典PPT背景图（五星）\slide0433_image098.jpg"/>
          <p:cNvPicPr>
            <a:picLocks noChangeAspect="1" noChangeArrowheads="1"/>
          </p:cNvPicPr>
          <p:nvPr/>
        </p:nvPicPr>
        <p:blipFill>
          <a:blip r:embed="rId1" cstate="print"/>
          <a:srcRect/>
          <a:stretch>
            <a:fillRect/>
          </a:stretch>
        </p:blipFill>
        <p:spPr bwMode="auto">
          <a:xfrm>
            <a:off x="239015" y="1029114"/>
            <a:ext cx="10186558" cy="4629214"/>
          </a:xfrm>
          <a:prstGeom prst="rect">
            <a:avLst/>
          </a:prstGeom>
          <a:noFill/>
        </p:spPr>
      </p:pic>
      <p:sp>
        <p:nvSpPr>
          <p:cNvPr id="4" name="TextBox 4"/>
          <p:cNvSpPr txBox="1"/>
          <p:nvPr/>
        </p:nvSpPr>
        <p:spPr>
          <a:xfrm>
            <a:off x="239016" y="5658022"/>
            <a:ext cx="9141619" cy="1076938"/>
          </a:xfrm>
          <a:prstGeom prst="rect">
            <a:avLst/>
          </a:prstGeom>
          <a:solidFill>
            <a:schemeClr val="bg1"/>
          </a:solidFill>
          <a:ln>
            <a:solidFill>
              <a:schemeClr val="bg1"/>
            </a:solidFill>
          </a:ln>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     只要上岗，集中思想。做好准备，熟悉预案。</a:t>
            </a:r>
            <a:endParaRPr lang="en-US" altLang="zh-CN" sz="3200" b="1" dirty="0">
              <a:latin typeface="微软雅黑" panose="020B0503020204020204" pitchFamily="34" charset="-122"/>
              <a:ea typeface="微软雅黑" panose="020B0503020204020204" pitchFamily="34" charset="-122"/>
            </a:endParaRPr>
          </a:p>
          <a:p>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严守程序，有条不紊。防呆防错，技术管理。</a:t>
            </a:r>
            <a:endParaRPr lang="zh-CN" altLang="en-US" sz="3200" b="1" dirty="0">
              <a:latin typeface="微软雅黑" panose="020B0503020204020204" pitchFamily="34" charset="-122"/>
              <a:ea typeface="微软雅黑" panose="020B0503020204020204" pitchFamily="34" charset="-122"/>
            </a:endParaRPr>
          </a:p>
        </p:txBody>
      </p:sp>
      <p:sp>
        <p:nvSpPr>
          <p:cNvPr id="8" name="矩形 7"/>
          <p:cNvSpPr/>
          <p:nvPr/>
        </p:nvSpPr>
        <p:spPr>
          <a:xfrm rot="2189209">
            <a:off x="8093826" y="5361225"/>
            <a:ext cx="2637738" cy="6449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预防三十二字</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等腰三角形 6"/>
          <p:cNvSpPr/>
          <p:nvPr/>
        </p:nvSpPr>
        <p:spPr>
          <a:xfrm>
            <a:off x="5433695" y="3782695"/>
            <a:ext cx="5994400" cy="3075305"/>
          </a:xfrm>
          <a:prstGeom prst="triangle">
            <a:avLst>
              <a:gd name="adj" fmla="val 50260"/>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16200000">
            <a:off x="7325995" y="1688465"/>
            <a:ext cx="6443980" cy="3306445"/>
          </a:xfrm>
          <a:prstGeom prst="triangle">
            <a:avLst>
              <a:gd name="adj" fmla="val 50260"/>
            </a:avLst>
          </a:prstGeom>
          <a:solidFill>
            <a:srgbClr val="46C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2760000">
            <a:off x="7902100" y="5233661"/>
            <a:ext cx="4608000" cy="108000"/>
          </a:xfrm>
          <a:prstGeom prst="rect">
            <a:avLst/>
          </a:pr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8"/>
          <p:cNvSpPr>
            <a:spLocks noGrp="1"/>
          </p:cNvSpPr>
          <p:nvPr>
            <p:custDataLst>
              <p:tags r:id="rId2"/>
            </p:custDataLst>
          </p:nvPr>
        </p:nvSpPr>
        <p:spPr>
          <a:xfrm>
            <a:off x="922655" y="2533650"/>
            <a:ext cx="5628005" cy="1135380"/>
          </a:xfrm>
          <a:prstGeom prst="rect">
            <a:avLst/>
          </a:prstGeom>
          <a:effectLst/>
        </p:spPr>
        <p:txBody>
          <a:bodyPr vert="horz" lIns="90000" tIns="46800" rIns="90000" bIns="46800" rtlCol="0" anchor="b" anchorCtr="0">
            <a:normAutofit/>
          </a:bodyPr>
          <a:lstStyle>
            <a:lvl1pPr algn="ctr" defTabSz="914400" rtl="0" eaLnBrk="1" fontAlgn="auto" latinLnBrk="0" hangingPunct="1">
              <a:lnSpc>
                <a:spcPct val="100000"/>
              </a:lnSpc>
              <a:spcBef>
                <a:spcPct val="0"/>
              </a:spcBef>
              <a:buNone/>
              <a:defRPr sz="60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pitchFamily="34" charset="-122"/>
                <a:cs typeface="+mj-cs"/>
              </a:defRPr>
            </a:lvl1pPr>
          </a:lstStyle>
          <a:p>
            <a:r>
              <a:rPr lang="en-US" altLang="zh-CN" sz="6600">
                <a:solidFill>
                  <a:srgbClr val="0E2C50"/>
                </a:solidFill>
                <a:sym typeface="+mn-ea"/>
              </a:rPr>
              <a:t>THANK YOU</a:t>
            </a:r>
            <a:endParaRPr lang="en-US" altLang="zh-CN" sz="6600">
              <a:solidFill>
                <a:srgbClr val="0E2C50"/>
              </a:solidFill>
              <a:effectLst/>
              <a:sym typeface="+mn-ea"/>
            </a:endParaRPr>
          </a:p>
        </p:txBody>
      </p:sp>
      <p:sp>
        <p:nvSpPr>
          <p:cNvPr id="13" name="标题 8"/>
          <p:cNvSpPr>
            <a:spLocks noGrp="1"/>
          </p:cNvSpPr>
          <p:nvPr>
            <p:custDataLst>
              <p:tags r:id="rId3"/>
            </p:custDataLst>
          </p:nvPr>
        </p:nvSpPr>
        <p:spPr>
          <a:xfrm>
            <a:off x="991870" y="1279525"/>
            <a:ext cx="2305050" cy="1292860"/>
          </a:xfrm>
          <a:prstGeom prst="rect">
            <a:avLst/>
          </a:prstGeom>
        </p:spPr>
        <p:txBody>
          <a:bodyPr vert="horz" lIns="90000" tIns="46800" rIns="90000" bIns="46800" rtlCol="0" anchor="b" anchorCtr="0">
            <a:normAutofit/>
          </a:bodyPr>
          <a:lstStyle>
            <a:lvl1pPr algn="ctr" defTabSz="914400" rtl="0" eaLnBrk="1" fontAlgn="auto" latinLnBrk="0" hangingPunct="1">
              <a:lnSpc>
                <a:spcPct val="100000"/>
              </a:lnSpc>
              <a:spcBef>
                <a:spcPct val="0"/>
              </a:spcBef>
              <a:buNone/>
              <a:defRPr sz="60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pitchFamily="34" charset="-122"/>
                <a:cs typeface="+mj-cs"/>
              </a:defRPr>
            </a:lvl1pPr>
          </a:lstStyle>
          <a:p>
            <a:r>
              <a:rPr lang="en-US" altLang="zh-CN" sz="6600" b="0" dirty="0">
                <a:solidFill>
                  <a:srgbClr val="46C6CD"/>
                </a:solidFill>
                <a:effectLst/>
                <a:latin typeface="微软雅黑" panose="020B0503020204020204" pitchFamily="34" charset="-122"/>
              </a:rPr>
              <a:t>2024</a:t>
            </a:r>
            <a:endParaRPr lang="en-US" altLang="zh-CN" sz="6600" b="0" dirty="0">
              <a:solidFill>
                <a:srgbClr val="46C6CD"/>
              </a:solidFill>
              <a:effectLst/>
              <a:latin typeface="微软雅黑" panose="020B0503020204020204" pitchFamily="34" charset="-122"/>
            </a:endParaRPr>
          </a:p>
        </p:txBody>
      </p:sp>
      <p:sp>
        <p:nvSpPr>
          <p:cNvPr id="18" name="任意多边形 17"/>
          <p:cNvSpPr/>
          <p:nvPr/>
        </p:nvSpPr>
        <p:spPr>
          <a:xfrm flipV="1">
            <a:off x="7087870" y="-6350"/>
            <a:ext cx="4867275" cy="254000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5781" y="943187"/>
            <a:ext cx="6362319" cy="502766"/>
          </a:xfrm>
          <a:prstGeom prst="rect">
            <a:avLst/>
          </a:prstGeom>
          <a:noFill/>
        </p:spPr>
        <p:txBody>
          <a:bodyPr wrap="none" rtlCol="0" anchor="t">
            <a:spAutoFit/>
          </a:bodyPr>
          <a:lstStyle/>
          <a:p>
            <a:pPr algn="l"/>
            <a:r>
              <a:rPr lang="en-US" altLang="zh-CN"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、谁是安全的最大受益者 </a:t>
            </a:r>
            <a:r>
              <a:rPr lang="en-US" altLang="zh-CN"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首要问题</a:t>
            </a:r>
            <a:endPar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1" name="组合 10"/>
          <p:cNvGrpSpPr/>
          <p:nvPr/>
        </p:nvGrpSpPr>
        <p:grpSpPr>
          <a:xfrm>
            <a:off x="1272541" y="1791547"/>
            <a:ext cx="9647767" cy="4362026"/>
            <a:chOff x="1095" y="2281"/>
            <a:chExt cx="11395" cy="4151"/>
          </a:xfrm>
        </p:grpSpPr>
        <p:sp>
          <p:nvSpPr>
            <p:cNvPr id="4" name="文本框 3"/>
            <p:cNvSpPr txBox="1"/>
            <p:nvPr/>
          </p:nvSpPr>
          <p:spPr>
            <a:xfrm>
              <a:off x="1095" y="2281"/>
              <a:ext cx="9408" cy="439"/>
            </a:xfrm>
            <a:prstGeom prst="rect">
              <a:avLst/>
            </a:prstGeom>
            <a:noFill/>
          </p:spPr>
          <p:txBody>
            <a:bodyPr wrap="square" rtlCol="0" anchor="t">
              <a:spAutoFit/>
            </a:bodyPr>
            <a:lstStyle/>
            <a:p>
              <a:pPr algn="l" fontAlgn="auto">
                <a:lnSpc>
                  <a:spcPct val="100000"/>
                </a:lnSpc>
                <a:buFont typeface="Arial" panose="020B0604020202020204" pitchFamily="34" charset="0"/>
                <a:buNone/>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第一，不可否认，搞好企业的安全工作，企业会受益。</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095" y="2861"/>
              <a:ext cx="11395" cy="964"/>
            </a:xfrm>
            <a:prstGeom prst="rect">
              <a:avLst/>
            </a:prstGeom>
            <a:noFill/>
          </p:spPr>
          <p:txBody>
            <a:bodyPr wrap="square" rtlCol="0" anchor="t">
              <a:spAutoFit/>
            </a:bodyPr>
            <a:lstStyle/>
            <a:p>
              <a:pPr algn="just">
                <a:lnSpc>
                  <a:spcPct val="130000"/>
                </a:lnSpc>
              </a:pPr>
              <a:r>
                <a:rPr lang="zh-CN" altLang="zh-CN"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影子效益”：只有在出事故之时，你才能知道事故的直接损失、间接损失以及商誉影响有多大，这些避免了的损失就是影子效益。</a:t>
              </a:r>
              <a:endParaRPr lang="zh-CN" altLang="en-US" sz="2400" dirty="0"/>
            </a:p>
          </p:txBody>
        </p:sp>
        <p:sp>
          <p:nvSpPr>
            <p:cNvPr id="7" name="文本框 6"/>
            <p:cNvSpPr txBox="1"/>
            <p:nvPr/>
          </p:nvSpPr>
          <p:spPr>
            <a:xfrm>
              <a:off x="1095" y="4137"/>
              <a:ext cx="9788" cy="439"/>
            </a:xfrm>
            <a:prstGeom prst="rect">
              <a:avLst/>
            </a:prstGeom>
            <a:noFill/>
          </p:spPr>
          <p:txBody>
            <a:bodyPr wrap="square" rtlCol="0" anchor="t">
              <a:spAutoFit/>
            </a:bodyPr>
            <a:lstStyle/>
            <a:p>
              <a:pPr algn="l" fontAlgn="auto">
                <a:lnSpc>
                  <a:spcPct val="100000"/>
                </a:lnSpc>
                <a:buFont typeface="Arial" panose="020B0604020202020204" pitchFamily="34" charset="0"/>
                <a:buNone/>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第二，我们应当承认，企业做好安全工作，员工会受益。</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095" y="4717"/>
              <a:ext cx="11395" cy="964"/>
            </a:xfrm>
            <a:prstGeom prst="rect">
              <a:avLst/>
            </a:prstGeom>
            <a:noFill/>
          </p:spPr>
          <p:txBody>
            <a:bodyPr wrap="square" rtlCol="0" anchor="t">
              <a:spAutoFit/>
            </a:bodyPr>
            <a:lstStyle/>
            <a:p>
              <a:pPr algn="just">
                <a:lnSpc>
                  <a:spcPct val="13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安全的内涵：无危则安，无损则全</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安全培训是员工最大的福利，安全管理是对员工最好的关怀。</a:t>
              </a:r>
              <a:endParaRPr lang="zh-CN" altLang="en-US" sz="2400"/>
            </a:p>
          </p:txBody>
        </p:sp>
        <p:sp>
          <p:nvSpPr>
            <p:cNvPr id="9" name="文本框 8"/>
            <p:cNvSpPr txBox="1"/>
            <p:nvPr/>
          </p:nvSpPr>
          <p:spPr>
            <a:xfrm>
              <a:off x="1095" y="5993"/>
              <a:ext cx="11395" cy="439"/>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第三，做好企业的安全工作，员工不仅受益，而且是最大的受益者。</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5781" y="943187"/>
            <a:ext cx="7318157" cy="502766"/>
          </a:xfrm>
          <a:prstGeom prst="rect">
            <a:avLst/>
          </a:prstGeom>
          <a:noFill/>
        </p:spPr>
        <p:txBody>
          <a:bodyPr wrap="non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丢脸和丢命，谁的损失大？</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王成太现象</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5" name="组合 14"/>
          <p:cNvGrpSpPr/>
          <p:nvPr/>
        </p:nvGrpSpPr>
        <p:grpSpPr>
          <a:xfrm>
            <a:off x="2066714" y="1920454"/>
            <a:ext cx="8059420" cy="4129560"/>
            <a:chOff x="2441" y="2431"/>
            <a:chExt cx="9519" cy="3655"/>
          </a:xfrm>
        </p:grpSpPr>
        <p:grpSp>
          <p:nvGrpSpPr>
            <p:cNvPr id="14" name="组合 13"/>
            <p:cNvGrpSpPr/>
            <p:nvPr/>
          </p:nvGrpSpPr>
          <p:grpSpPr>
            <a:xfrm>
              <a:off x="2441" y="2431"/>
              <a:ext cx="9519" cy="2722"/>
              <a:chOff x="1638" y="2146"/>
              <a:chExt cx="9519" cy="2722"/>
            </a:xfrm>
          </p:grpSpPr>
          <p:sp>
            <p:nvSpPr>
              <p:cNvPr id="3" name="文本框 2"/>
              <p:cNvSpPr txBox="1"/>
              <p:nvPr/>
            </p:nvSpPr>
            <p:spPr>
              <a:xfrm>
                <a:off x="1638" y="2146"/>
                <a:ext cx="9519" cy="1005"/>
              </a:xfrm>
              <a:prstGeom prst="rect">
                <a:avLst/>
              </a:prstGeom>
              <a:noFill/>
            </p:spPr>
            <p:txBody>
              <a:bodyPr wrap="square" rtlCol="0" anchor="t">
                <a:spAutoFit/>
              </a:bodyPr>
              <a:lstStyle/>
              <a:p>
                <a:pPr algn="just">
                  <a:lnSpc>
                    <a:spcPct val="15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事故的受害者，往往又是事故的责任者，甚至是最大责任者，受到法律的最重处罚，这就是“王成太现象”。</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1638" y="3373"/>
                <a:ext cx="9519" cy="1495"/>
              </a:xfrm>
              <a:prstGeom prst="rect">
                <a:avLst/>
              </a:prstGeom>
              <a:noFill/>
            </p:spPr>
            <p:txBody>
              <a:bodyPr wrap="square" rtlCol="0" anchor="t">
                <a:spAutoFit/>
              </a:bodyPr>
              <a:lstStyle/>
              <a:p>
                <a:pPr algn="just">
                  <a:lnSpc>
                    <a:spcPct val="15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首先企业出了事故，领导一般会丢脸。一是做检查。二是做掏腰包。三是行政处分。四是刑事处分。其次，企业出了事故，操作者可能会丢命。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3" name="文本框 12"/>
            <p:cNvSpPr txBox="1"/>
            <p:nvPr/>
          </p:nvSpPr>
          <p:spPr>
            <a:xfrm>
              <a:off x="2441" y="5677"/>
              <a:ext cx="6926" cy="409"/>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事故的受害者，往往又是事故的责任者</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5781" y="943187"/>
            <a:ext cx="7318157" cy="502766"/>
          </a:xfrm>
          <a:prstGeom prst="rect">
            <a:avLst/>
          </a:prstGeom>
          <a:noFill/>
        </p:spPr>
        <p:txBody>
          <a:bodyPr wrap="non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丢脸和丢命，谁的损失大？</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王成太现象</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2945554" y="2037927"/>
            <a:ext cx="6300893" cy="4284979"/>
            <a:chOff x="621" y="2407"/>
            <a:chExt cx="7442" cy="5061"/>
          </a:xfrm>
        </p:grpSpPr>
        <p:sp>
          <p:nvSpPr>
            <p:cNvPr id="7" name="文本框 6"/>
            <p:cNvSpPr txBox="1"/>
            <p:nvPr/>
          </p:nvSpPr>
          <p:spPr>
            <a:xfrm>
              <a:off x="636" y="3001"/>
              <a:ext cx="7427" cy="4467"/>
            </a:xfrm>
            <a:prstGeom prst="rect">
              <a:avLst/>
            </a:prstGeom>
            <a:noFill/>
            <a:ln w="25400">
              <a:solidFill>
                <a:srgbClr val="0E2C50"/>
              </a:solidFill>
              <a:prstDash val="dash"/>
            </a:ln>
          </p:spPr>
          <p:txBody>
            <a:bodyPr wrap="square" lIns="239607" tIns="95673" rIns="239607" bIns="95673" rtlCol="0" anchor="ctr" anchorCtr="0">
              <a:spAutoFit/>
            </a:bodyPr>
            <a:lstStyle/>
            <a:p>
              <a:pPr>
                <a:lnSpc>
                  <a:spcPct val="200000"/>
                </a:lnSpc>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物体打击、车辆伤害、机械伤害、起重伤害、触电、淹溺、灼烫、火灾、高处坠落、坍塌、冒顶片帮、透水、放炮、火药爆炸、瓦斯爆炸、锅炉爆炸、容器爆炸、其它爆炸、中毒和窒息、其它伤害等。</a:t>
              </a:r>
              <a:endParaRPr lang="zh-CN" altLang="en-US" sz="2400" dirty="0"/>
            </a:p>
          </p:txBody>
        </p:sp>
        <p:sp>
          <p:nvSpPr>
            <p:cNvPr id="6" name="文本框 5"/>
            <p:cNvSpPr txBox="1"/>
            <p:nvPr/>
          </p:nvSpPr>
          <p:spPr>
            <a:xfrm>
              <a:off x="621" y="2407"/>
              <a:ext cx="1856" cy="545"/>
            </a:xfrm>
            <a:prstGeom prst="rect">
              <a:avLst/>
            </a:prstGeom>
            <a:solidFill>
              <a:srgbClr val="0E2C50"/>
            </a:solidFill>
          </p:spPr>
          <p:txBody>
            <a:bodyPr wrap="none" rtlCol="0" anchor="ctr" anchorCtr="0">
              <a:spAutoFit/>
            </a:bodyPr>
            <a:lstStyle/>
            <a:p>
              <a:r>
                <a:rPr lang="en-US" altLang="zh-CN" sz="2400" b="1" spc="133"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2400" b="1" spc="133"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类事故</a:t>
              </a:r>
              <a:endParaRPr lang="zh-CN" altLang="en-US" sz="2400" b="1" spc="133"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你的平安，是对家人最好的关爱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葛麦斯安全法则</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2" name="组合 11"/>
          <p:cNvGrpSpPr/>
          <p:nvPr/>
        </p:nvGrpSpPr>
        <p:grpSpPr>
          <a:xfrm>
            <a:off x="1744134" y="1525693"/>
            <a:ext cx="8703733" cy="5077460"/>
            <a:chOff x="2076" y="1742"/>
            <a:chExt cx="10280" cy="5997"/>
          </a:xfrm>
        </p:grpSpPr>
        <p:sp>
          <p:nvSpPr>
            <p:cNvPr id="3" name="文本框 2"/>
            <p:cNvSpPr txBox="1"/>
            <p:nvPr/>
          </p:nvSpPr>
          <p:spPr>
            <a:xfrm>
              <a:off x="2091" y="1742"/>
              <a:ext cx="10264" cy="981"/>
            </a:xfrm>
            <a:prstGeom prst="rect">
              <a:avLst/>
            </a:prstGeom>
            <a:noFill/>
          </p:spPr>
          <p:txBody>
            <a:bodyPr wrap="square" rtlCol="0" anchor="t">
              <a:spAutoFit/>
            </a:bodyPr>
            <a:lstStyle/>
            <a:p>
              <a:pPr algn="just"/>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隐去管理者的身影，让亲人取而代之，去唤醒操作者的安全意识，这就是著名的“葛麦斯安全法则”。</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2077" y="2758"/>
              <a:ext cx="10278" cy="981"/>
            </a:xfrm>
            <a:prstGeom prst="rect">
              <a:avLst/>
            </a:prstGeom>
            <a:noFill/>
          </p:spPr>
          <p:txBody>
            <a:bodyPr wrap="square" rtlCol="0" anchor="t">
              <a:spAutoFit/>
            </a:bodyPr>
            <a:lstStyle/>
            <a:p>
              <a:pPr algn="just"/>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幼年丧父，中年丧夫，老年丧子，事故是造成人生三大不幸的罪魁祸首</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2076" y="3760"/>
              <a:ext cx="8282"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安全管理是严肃的爱，爱是最有效的安全管理！</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2076" y="4372"/>
              <a:ext cx="10280" cy="3367"/>
              <a:chOff x="1441" y="4001"/>
              <a:chExt cx="10280" cy="3367"/>
            </a:xfrm>
          </p:grpSpPr>
          <p:sp>
            <p:nvSpPr>
              <p:cNvPr id="5" name="文本框 4"/>
              <p:cNvSpPr txBox="1"/>
              <p:nvPr/>
            </p:nvSpPr>
            <p:spPr>
              <a:xfrm>
                <a:off x="1456" y="4522"/>
                <a:ext cx="10265" cy="2846"/>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第一莫忘子女的祝福</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第二莫忘妻子的心愿</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‘安’是‘家’字的宝盖头下有‘女’，‘全’是可分为‘人’和‘王’；安全就是管理、制度、纪律，安全是一种观念一种文化、一种行为、一种习惯。</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第三莫忘父母的期盼</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441" y="4001"/>
                <a:ext cx="2136" cy="545"/>
              </a:xfrm>
              <a:prstGeom prst="rect">
                <a:avLst/>
              </a:prstGeom>
              <a:solidFill>
                <a:srgbClr val="0E2C50"/>
              </a:solidFill>
            </p:spPr>
            <p:txBody>
              <a:bodyPr wrap="none" rtlCol="0" anchor="ctr" anchorCtr="0">
                <a:spAutoFit/>
              </a:bodyPr>
              <a:lstStyle/>
              <a:p>
                <a:pPr algn="l"/>
                <a:r>
                  <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上班三莫忘</a:t>
                </a:r>
                <a:endPar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学会安全，活着就好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生命体验</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1727968" y="1880517"/>
            <a:ext cx="8736064" cy="4430465"/>
          </a:xfrm>
          <a:prstGeom prst="rect">
            <a:avLst/>
          </a:pr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9607" tIns="95673" rIns="239607" bIns="95673" rtlCol="0" anchor="ctr">
            <a:spAutoFit/>
          </a:bodyPr>
          <a:lstStyle/>
          <a:p>
            <a:pPr indent="711200" algn="just">
              <a:lnSpc>
                <a:spcPct val="150000"/>
              </a:lnSpc>
            </a:pPr>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面对死亡情境，人们才意识到生的可贵。</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lnSpc>
                <a:spcPct val="150000"/>
              </a:lnSpc>
            </a:pPr>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灾难给人的教育刻骨铭心。生命是最宝贵，也是最脆弱的，我们应该珍惜自己的生命，毕竟活着就好。</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lnSpc>
                <a:spcPct val="150000"/>
              </a:lnSpc>
            </a:pPr>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因为知道生命珍贵，人们才会尽可能地躲避灾难，预防事故。</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lnSpc>
                <a:spcPct val="150000"/>
              </a:lnSpc>
            </a:pPr>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因为知道活着就好，当大难临头，人们就会靠着顽强的生命意志创造奇迹。</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学会安全，活着就好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生命体验</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4" name="组合 3"/>
          <p:cNvGrpSpPr/>
          <p:nvPr/>
        </p:nvGrpSpPr>
        <p:grpSpPr>
          <a:xfrm>
            <a:off x="1750907" y="1796627"/>
            <a:ext cx="8690187" cy="4603326"/>
            <a:chOff x="1889" y="2032"/>
            <a:chExt cx="10264" cy="5437"/>
          </a:xfrm>
        </p:grpSpPr>
        <p:sp>
          <p:nvSpPr>
            <p:cNvPr id="6" name="文本框 5"/>
            <p:cNvSpPr txBox="1"/>
            <p:nvPr/>
          </p:nvSpPr>
          <p:spPr>
            <a:xfrm>
              <a:off x="1889" y="2032"/>
              <a:ext cx="5589" cy="545"/>
            </a:xfrm>
            <a:prstGeom prst="rect">
              <a:avLst/>
            </a:prstGeom>
            <a:solidFill>
              <a:srgbClr val="0E2C50"/>
            </a:solidFill>
          </p:spPr>
          <p:txBody>
            <a:bodyPr wrap="none" rtlCol="0" anchor="ctr" anchorCtr="0">
              <a:spAutoFit/>
            </a:bodyPr>
            <a:lstStyle/>
            <a:p>
              <a:pPr algn="l"/>
              <a:r>
                <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“学会安全，活着就好”的含义</a:t>
              </a:r>
              <a:endPar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889" y="2595"/>
              <a:ext cx="10264" cy="4874"/>
            </a:xfrm>
            <a:prstGeom prst="rect">
              <a:avLst/>
            </a:prstGeom>
            <a:noFill/>
          </p:spPr>
          <p:txBody>
            <a:bodyPr wrap="square" rtlCol="0" anchor="t">
              <a:spAutoFit/>
            </a:bodyPr>
            <a:lstStyle/>
            <a:p>
              <a:pPr algn="just">
                <a:lnSpc>
                  <a:spcPct val="11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安全培训是员工最大福利。</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学习可以让我们知道，什么危险，哪里不能碰，何处最安全；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学习让我们知道，哪些可以做，哪些不能做，怎么做才安全。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学习让我们知道事故的后果，知道制度规章后面的斑斑血迹，知道操作数据背后的真正含义。</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学习有两种，一种是从自己经验中学习，另外一种是从别人经验中学习。在安全工作中，从自己的经验中学习是痛苦的因为要付出惨痛的代价；从别人的经验中学习是幸福的，别人用血泪告诉我们真理所在。安全学习认认真真，工作就能踏踏实实，生活才会实实在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grpSp>
        <p:nvGrpSpPr>
          <p:cNvPr id="17" name="组合 16"/>
          <p:cNvGrpSpPr/>
          <p:nvPr/>
        </p:nvGrpSpPr>
        <p:grpSpPr>
          <a:xfrm>
            <a:off x="3966634" y="3733801"/>
            <a:ext cx="4258733" cy="2797387"/>
            <a:chOff x="3584" y="4095"/>
            <a:chExt cx="5030" cy="3304"/>
          </a:xfrm>
        </p:grpSpPr>
        <p:sp>
          <p:nvSpPr>
            <p:cNvPr id="7" name="文本框 6"/>
            <p:cNvSpPr txBox="1"/>
            <p:nvPr/>
          </p:nvSpPr>
          <p:spPr>
            <a:xfrm>
              <a:off x="3584" y="5530"/>
              <a:ext cx="1753" cy="545"/>
            </a:xfrm>
            <a:prstGeom prst="rect">
              <a:avLst/>
            </a:prstGeom>
            <a:solidFill>
              <a:srgbClr val="0E2C50"/>
            </a:solidFill>
          </p:spPr>
          <p:txBody>
            <a:bodyPr wrap="none" rtlCol="0" anchor="ctr" anchorCtr="0">
              <a:spAutoFit/>
            </a:bodyPr>
            <a:lstStyle/>
            <a:p>
              <a:pPr algn="l"/>
              <a:r>
                <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生存宝典</a:t>
              </a:r>
              <a:endParaRPr lang="zh-CN" altLang="en-US" sz="2400" b="1" spc="133">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6323" y="4095"/>
              <a:ext cx="2291" cy="3304"/>
            </a:xfrm>
            <a:prstGeom prst="rect">
              <a:avLst/>
            </a:prstGeom>
            <a:noFill/>
          </p:spPr>
          <p:txBody>
            <a:bodyPr wrap="square" rtlCol="0" anchor="t">
              <a:spAutoFit/>
            </a:bodyPr>
            <a:lstStyle/>
            <a:p>
              <a:pPr fontAlgn="auto">
                <a:lnSpc>
                  <a:spcPct val="150000"/>
                </a:lnSpc>
                <a:buFont typeface="Arial" panose="020B0604020202020204" pitchFamily="34" charset="0"/>
                <a:buNone/>
              </a:pPr>
              <a:r>
                <a:rPr lang="zh-CN"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、止危害</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Font typeface="Arial" panose="020B0604020202020204" pitchFamily="34" charset="0"/>
                <a:buNone/>
              </a:pPr>
              <a:r>
                <a:rPr lang="zh-CN"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、定信念</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Font typeface="Arial" panose="020B0604020202020204" pitchFamily="34" charset="0"/>
                <a:buNone/>
              </a:pPr>
              <a:r>
                <a:rPr lang="zh-CN"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、存体力</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Font typeface="Arial" panose="020B0604020202020204" pitchFamily="34" charset="0"/>
                <a:buNone/>
              </a:pPr>
              <a:r>
                <a:rPr lang="zh-CN"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、补能量</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buFont typeface="Arial" panose="020B0604020202020204" pitchFamily="34" charset="0"/>
                <a:buNone/>
              </a:pPr>
              <a:r>
                <a:rPr lang="zh-CN"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、求外援</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5" name="文本框 14"/>
          <p:cNvSpPr txBox="1"/>
          <p:nvPr/>
        </p:nvSpPr>
        <p:spPr>
          <a:xfrm>
            <a:off x="4391989" y="1837365"/>
            <a:ext cx="3408025" cy="1235936"/>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要知道活着有多好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要安全还要会安全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6" name="直接连接符 15"/>
          <p:cNvCxnSpPr/>
          <p:nvPr/>
        </p:nvCxnSpPr>
        <p:spPr>
          <a:xfrm>
            <a:off x="2495974" y="3515360"/>
            <a:ext cx="7200053" cy="0"/>
          </a:xfrm>
          <a:prstGeom prst="line">
            <a:avLst/>
          </a:prstGeom>
          <a:ln w="25400">
            <a:solidFill>
              <a:srgbClr val="0E2C5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学会安全，活着就好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生命体验</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03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9146" y="2754664"/>
            <a:ext cx="11726287" cy="2212913"/>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大家共坐一条船，齐心才能抗风险</a:t>
            </a:r>
            <a:endParaRPr lang="zh-CN" altLang="en-US" sz="6000" b="1" dirty="0">
              <a:solidFill>
                <a:srgbClr val="0E2C50"/>
              </a:solidFill>
              <a:sym typeface="+mn-ea"/>
            </a:endParaRPr>
          </a:p>
          <a:p>
            <a:pPr algn="ctr">
              <a:lnSpc>
                <a:spcPct val="120000"/>
              </a:lnSpc>
            </a:pPr>
            <a:r>
              <a:rPr lang="en-US" altLang="zh-CN" sz="6000" b="1" dirty="0">
                <a:solidFill>
                  <a:srgbClr val="0E2C50"/>
                </a:solidFill>
                <a:sym typeface="+mn-ea"/>
              </a:rPr>
              <a:t>--</a:t>
            </a:r>
            <a:r>
              <a:rPr lang="zh-CN" altLang="en-US" sz="6000" b="1" dirty="0">
                <a:solidFill>
                  <a:srgbClr val="0E2C50"/>
                </a:solidFill>
                <a:sym typeface="+mn-ea"/>
              </a:rPr>
              <a:t>为伙伴</a:t>
            </a:r>
            <a:endParaRPr lang="zh-CN" altLang="en-US" sz="6000" b="1" dirty="0">
              <a:solidFill>
                <a:srgbClr val="0E2C50"/>
              </a:solidFill>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60" y="0"/>
            <a:ext cx="3871403" cy="689864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080" y="0"/>
            <a:ext cx="3871403" cy="6898640"/>
          </a:xfrm>
          <a:prstGeom prst="rect">
            <a:avLst/>
          </a:prstGeom>
          <a:solidFill>
            <a:srgbClr val="05448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5"/>
          <p:cNvSpPr>
            <a:spLocks noGrp="1"/>
          </p:cNvSpPr>
          <p:nvPr>
            <p:ph type="ctrTitle" idx="4294967295"/>
            <p:custDataLst>
              <p:tags r:id="rId2"/>
            </p:custDataLst>
          </p:nvPr>
        </p:nvSpPr>
        <p:spPr>
          <a:xfrm>
            <a:off x="995680" y="3737611"/>
            <a:ext cx="2011045" cy="1247775"/>
          </a:xfrm>
        </p:spPr>
        <p:txBody>
          <a:bodyPr>
            <a:normAutofit/>
          </a:bodyPr>
          <a:lstStyle/>
          <a:p>
            <a:pPr>
              <a:lnSpc>
                <a:spcPct val="80000"/>
              </a:lnSpc>
            </a:pPr>
            <a:r>
              <a:rPr lang="zh-CN" altLang="zh-CN" dirty="0">
                <a:solidFill>
                  <a:schemeClr val="bg1"/>
                </a:solidFill>
              </a:rPr>
              <a:t>目录</a:t>
            </a:r>
            <a:endParaRPr lang="zh-CN" altLang="zh-CN" dirty="0">
              <a:solidFill>
                <a:schemeClr val="bg1"/>
              </a:solidFill>
            </a:endParaRPr>
          </a:p>
        </p:txBody>
      </p:sp>
      <p:sp>
        <p:nvSpPr>
          <p:cNvPr id="4" name="副标题 2"/>
          <p:cNvSpPr>
            <a:spLocks noGrp="1"/>
          </p:cNvSpPr>
          <p:nvPr>
            <p:custDataLst>
              <p:tags r:id="rId3"/>
            </p:custDataLst>
          </p:nvPr>
        </p:nvSpPr>
        <p:spPr>
          <a:xfrm>
            <a:off x="1111885" y="4733926"/>
            <a:ext cx="1778000" cy="590551"/>
          </a:xfrm>
          <a:prstGeom prst="rect">
            <a:avLst/>
          </a:prstGeom>
        </p:spPr>
        <p:txBody>
          <a:bodyPr vert="horz" lIns="90000" tIns="46800" rIns="90000" bIns="46800" rtlCol="0">
            <a:normAutofit/>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altLang="zh-CN" spc="0">
                <a:solidFill>
                  <a:schemeClr val="bg1"/>
                </a:solidFill>
              </a:rPr>
              <a:t>CONTENT</a:t>
            </a:r>
            <a:endParaRPr lang="en-US" altLang="zh-CN" spc="0">
              <a:solidFill>
                <a:schemeClr val="bg1"/>
              </a:solidFill>
            </a:endParaRPr>
          </a:p>
        </p:txBody>
      </p:sp>
      <p:grpSp>
        <p:nvGrpSpPr>
          <p:cNvPr id="18" name="组合 17"/>
          <p:cNvGrpSpPr/>
          <p:nvPr/>
        </p:nvGrpSpPr>
        <p:grpSpPr>
          <a:xfrm>
            <a:off x="4113752" y="381809"/>
            <a:ext cx="8304107" cy="6135025"/>
            <a:chOff x="7986" y="820"/>
            <a:chExt cx="9808" cy="4773"/>
          </a:xfrm>
        </p:grpSpPr>
        <p:sp>
          <p:nvSpPr>
            <p:cNvPr id="20" name="文本框 19"/>
            <p:cNvSpPr txBox="1"/>
            <p:nvPr/>
          </p:nvSpPr>
          <p:spPr>
            <a:xfrm>
              <a:off x="7986" y="820"/>
              <a:ext cx="5397" cy="423"/>
            </a:xfrm>
            <a:prstGeom prst="rect">
              <a:avLst/>
            </a:prstGeom>
            <a:noFill/>
          </p:spPr>
          <p:txBody>
            <a:bodyPr wrap="square" rtlCol="0" anchor="t">
              <a:spAutoFit/>
            </a:bodyPr>
            <a:lstStyle/>
            <a:p>
              <a:r>
                <a:rPr lang="zh-CN" altLang="en-US" sz="2935" b="1" dirty="0">
                  <a:solidFill>
                    <a:srgbClr val="0E2C50"/>
                  </a:solidFill>
                  <a:latin typeface="微软雅黑" panose="020B0503020204020204" pitchFamily="34" charset="-122"/>
                  <a:ea typeface="微软雅黑" panose="020B0503020204020204" pitchFamily="34" charset="-122"/>
                  <a:sym typeface="+mn-ea"/>
                </a:rPr>
                <a:t>一、引语</a:t>
              </a:r>
              <a:endParaRPr lang="zh-CN" altLang="en-US" sz="2935" b="1" dirty="0">
                <a:solidFill>
                  <a:srgbClr val="0E2C50"/>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7986" y="1545"/>
              <a:ext cx="9049" cy="423"/>
            </a:xfrm>
            <a:prstGeom prst="rect">
              <a:avLst/>
            </a:prstGeom>
            <a:noFill/>
          </p:spPr>
          <p:txBody>
            <a:bodyPr wrap="square" rtlCol="0" anchor="t">
              <a:spAutoFit/>
            </a:bodyPr>
            <a:lstStyle/>
            <a:p>
              <a:pPr algn="l"/>
              <a:r>
                <a:rPr lang="zh-CN" altLang="en-US" sz="2935"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2935" b="1" dirty="0">
                  <a:solidFill>
                    <a:srgbClr val="0E2C50"/>
                  </a:solidFill>
                  <a:latin typeface="微软雅黑" panose="020B0503020204020204" pitchFamily="34" charset="-122"/>
                  <a:ea typeface="微软雅黑" panose="020B0503020204020204" pitchFamily="34" charset="-122"/>
                  <a:sym typeface="+mn-ea"/>
                </a:rPr>
                <a:t>-</a:t>
              </a:r>
              <a:r>
                <a:rPr lang="zh-CN" altLang="en-US" sz="2935"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2935" b="1" dirty="0">
                <a:solidFill>
                  <a:srgbClr val="0E2C50"/>
                </a:solidFill>
                <a:latin typeface="微软雅黑" panose="020B0503020204020204" pitchFamily="34" charset="-122"/>
                <a:ea typeface="微软雅黑" panose="020B0503020204020204" pitchFamily="34" charset="-122"/>
                <a:sym typeface="+mn-ea"/>
              </a:endParaRPr>
            </a:p>
          </p:txBody>
        </p:sp>
        <p:sp>
          <p:nvSpPr>
            <p:cNvPr id="24" name="文本框 23"/>
            <p:cNvSpPr txBox="1"/>
            <p:nvPr/>
          </p:nvSpPr>
          <p:spPr>
            <a:xfrm>
              <a:off x="7986" y="3720"/>
              <a:ext cx="7615" cy="423"/>
            </a:xfrm>
            <a:prstGeom prst="rect">
              <a:avLst/>
            </a:prstGeom>
            <a:noFill/>
          </p:spPr>
          <p:txBody>
            <a:bodyPr wrap="square" rtlCol="0" anchor="t">
              <a:spAutoFit/>
            </a:bodyPr>
            <a:lstStyle/>
            <a:p>
              <a:pPr algn="l"/>
              <a:r>
                <a:rPr lang="zh-CN" altLang="en-US" sz="2935"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2935" b="1" dirty="0">
                  <a:solidFill>
                    <a:srgbClr val="0E2C50"/>
                  </a:solidFill>
                  <a:latin typeface="微软雅黑" panose="020B0503020204020204" pitchFamily="34" charset="-122"/>
                  <a:ea typeface="微软雅黑" panose="020B0503020204020204" pitchFamily="34" charset="-122"/>
                  <a:sym typeface="+mn-ea"/>
                </a:rPr>
                <a:t>-</a:t>
              </a:r>
              <a:r>
                <a:rPr lang="zh-CN" altLang="en-US" sz="2935"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2935" b="1" dirty="0">
                <a:solidFill>
                  <a:srgbClr val="0E2C50"/>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7986" y="2270"/>
              <a:ext cx="9751" cy="423"/>
            </a:xfrm>
            <a:prstGeom prst="rect">
              <a:avLst/>
            </a:prstGeom>
            <a:noFill/>
          </p:spPr>
          <p:txBody>
            <a:bodyPr wrap="square" rtlCol="0" anchor="t">
              <a:spAutoFit/>
            </a:bodyPr>
            <a:lstStyle/>
            <a:p>
              <a:pPr algn="l"/>
              <a:r>
                <a:rPr lang="zh-CN" altLang="en-US" sz="2935" b="1">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2935" b="1">
                  <a:solidFill>
                    <a:srgbClr val="0E2C50"/>
                  </a:solidFill>
                  <a:latin typeface="微软雅黑" panose="020B0503020204020204" pitchFamily="34" charset="-122"/>
                  <a:ea typeface="微软雅黑" panose="020B0503020204020204" pitchFamily="34" charset="-122"/>
                  <a:sym typeface="+mn-ea"/>
                </a:rPr>
                <a:t>-</a:t>
              </a:r>
              <a:r>
                <a:rPr lang="zh-CN" altLang="en-US" sz="2935" b="1">
                  <a:solidFill>
                    <a:srgbClr val="0E2C50"/>
                  </a:solidFill>
                  <a:latin typeface="微软雅黑" panose="020B0503020204020204" pitchFamily="34" charset="-122"/>
                  <a:ea typeface="微软雅黑" panose="020B0503020204020204" pitchFamily="34" charset="-122"/>
                  <a:sym typeface="+mn-ea"/>
                </a:rPr>
                <a:t>为伙伴</a:t>
              </a:r>
              <a:endParaRPr lang="zh-CN" altLang="en-US" sz="2935" b="1">
                <a:solidFill>
                  <a:srgbClr val="0E2C50"/>
                </a:solidFill>
                <a:latin typeface="微软雅黑" panose="020B0503020204020204" pitchFamily="34" charset="-122"/>
                <a:ea typeface="微软雅黑" panose="020B0503020204020204" pitchFamily="34" charset="-122"/>
                <a:sym typeface="+mn-ea"/>
              </a:endParaRPr>
            </a:p>
          </p:txBody>
        </p:sp>
        <p:sp>
          <p:nvSpPr>
            <p:cNvPr id="26" name="文本框 25"/>
            <p:cNvSpPr txBox="1"/>
            <p:nvPr/>
          </p:nvSpPr>
          <p:spPr>
            <a:xfrm>
              <a:off x="7986" y="2995"/>
              <a:ext cx="9808" cy="423"/>
            </a:xfrm>
            <a:prstGeom prst="rect">
              <a:avLst/>
            </a:prstGeom>
            <a:noFill/>
          </p:spPr>
          <p:txBody>
            <a:bodyPr wrap="square" rtlCol="0" anchor="t">
              <a:spAutoFit/>
            </a:bodyPr>
            <a:lstStyle/>
            <a:p>
              <a:pPr algn="l"/>
              <a:r>
                <a:rPr lang="zh-CN" altLang="en-US" sz="2935"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2935" b="1" dirty="0">
                  <a:solidFill>
                    <a:srgbClr val="0E2C50"/>
                  </a:solidFill>
                  <a:latin typeface="微软雅黑" panose="020B0503020204020204" pitchFamily="34" charset="-122"/>
                  <a:ea typeface="微软雅黑" panose="020B0503020204020204" pitchFamily="34" charset="-122"/>
                  <a:sym typeface="+mn-ea"/>
                </a:rPr>
                <a:t>-</a:t>
              </a:r>
              <a:r>
                <a:rPr lang="zh-CN" altLang="en-US" sz="2935"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2935" b="1" dirty="0">
                <a:solidFill>
                  <a:srgbClr val="0E2C50"/>
                </a:solidFill>
                <a:latin typeface="微软雅黑" panose="020B0503020204020204" pitchFamily="34" charset="-122"/>
                <a:ea typeface="微软雅黑" panose="020B0503020204020204" pitchFamily="34" charset="-122"/>
                <a:sym typeface="+mn-ea"/>
              </a:endParaRPr>
            </a:p>
          </p:txBody>
        </p:sp>
        <p:sp>
          <p:nvSpPr>
            <p:cNvPr id="29" name="文本框 28"/>
            <p:cNvSpPr txBox="1"/>
            <p:nvPr/>
          </p:nvSpPr>
          <p:spPr>
            <a:xfrm>
              <a:off x="7986" y="5170"/>
              <a:ext cx="7616" cy="423"/>
            </a:xfrm>
            <a:prstGeom prst="rect">
              <a:avLst/>
            </a:prstGeom>
            <a:noFill/>
          </p:spPr>
          <p:txBody>
            <a:bodyPr wrap="square" rtlCol="0" anchor="t">
              <a:spAutoFit/>
            </a:bodyPr>
            <a:lstStyle/>
            <a:p>
              <a:pPr algn="l"/>
              <a:r>
                <a:rPr lang="zh-CN" altLang="en-US" sz="2935" b="1">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2935" b="1">
                  <a:solidFill>
                    <a:srgbClr val="0E2C50"/>
                  </a:solidFill>
                  <a:latin typeface="微软雅黑" panose="020B0503020204020204" pitchFamily="34" charset="-122"/>
                  <a:ea typeface="微软雅黑" panose="020B0503020204020204" pitchFamily="34" charset="-122"/>
                  <a:sym typeface="+mn-ea"/>
                </a:rPr>
                <a:t>-</a:t>
              </a:r>
              <a:r>
                <a:rPr lang="zh-CN" altLang="en-US" sz="2935" b="1">
                  <a:solidFill>
                    <a:srgbClr val="0E2C50"/>
                  </a:solidFill>
                  <a:latin typeface="微软雅黑" panose="020B0503020204020204" pitchFamily="34" charset="-122"/>
                  <a:ea typeface="微软雅黑" panose="020B0503020204020204" pitchFamily="34" charset="-122"/>
                  <a:sym typeface="+mn-ea"/>
                </a:rPr>
                <a:t>进阶修炼</a:t>
              </a:r>
              <a:endParaRPr lang="zh-CN" altLang="en-US" sz="2935" b="1">
                <a:solidFill>
                  <a:srgbClr val="0E2C50"/>
                </a:solidFill>
                <a:latin typeface="微软雅黑" panose="020B0503020204020204" pitchFamily="34" charset="-122"/>
                <a:ea typeface="微软雅黑" panose="020B0503020204020204" pitchFamily="34" charset="-122"/>
                <a:sym typeface="+mn-ea"/>
              </a:endParaRPr>
            </a:p>
          </p:txBody>
        </p:sp>
        <p:sp>
          <p:nvSpPr>
            <p:cNvPr id="31" name="文本框 30"/>
            <p:cNvSpPr txBox="1"/>
            <p:nvPr/>
          </p:nvSpPr>
          <p:spPr>
            <a:xfrm>
              <a:off x="7986" y="4445"/>
              <a:ext cx="7505" cy="423"/>
            </a:xfrm>
            <a:prstGeom prst="rect">
              <a:avLst/>
            </a:prstGeom>
            <a:noFill/>
          </p:spPr>
          <p:txBody>
            <a:bodyPr wrap="square" rtlCol="0" anchor="t">
              <a:spAutoFit/>
            </a:bodyPr>
            <a:lstStyle/>
            <a:p>
              <a:pPr algn="l"/>
              <a:r>
                <a:rPr lang="zh-CN" altLang="en-US" sz="2935" b="1">
                  <a:solidFill>
                    <a:srgbClr val="0E2C50"/>
                  </a:solidFill>
                  <a:latin typeface="微软雅黑" panose="020B0503020204020204" pitchFamily="34" charset="-122"/>
                  <a:ea typeface="微软雅黑" panose="020B0503020204020204" pitchFamily="34" charset="-122"/>
                  <a:sym typeface="+mn-ea"/>
                </a:rPr>
                <a:t>六、违章究竟害了谁？</a:t>
              </a:r>
              <a:r>
                <a:rPr lang="en-US" altLang="zh-CN" sz="2935" b="1">
                  <a:solidFill>
                    <a:srgbClr val="0E2C50"/>
                  </a:solidFill>
                  <a:latin typeface="微软雅黑" panose="020B0503020204020204" pitchFamily="34" charset="-122"/>
                  <a:ea typeface="微软雅黑" panose="020B0503020204020204" pitchFamily="34" charset="-122"/>
                  <a:sym typeface="+mn-ea"/>
                </a:rPr>
                <a:t>-</a:t>
              </a:r>
              <a:r>
                <a:rPr lang="zh-CN" altLang="en-US" sz="2935" b="1">
                  <a:solidFill>
                    <a:srgbClr val="0E2C50"/>
                  </a:solidFill>
                  <a:latin typeface="微软雅黑" panose="020B0503020204020204" pitchFamily="34" charset="-122"/>
                  <a:ea typeface="微软雅黑" panose="020B0503020204020204" pitchFamily="34" charset="-122"/>
                  <a:sym typeface="+mn-ea"/>
                </a:rPr>
                <a:t>遵章守纪</a:t>
              </a:r>
              <a:endParaRPr lang="zh-CN" altLang="en-US" sz="2935" b="1">
                <a:solidFill>
                  <a:srgbClr val="0E2C50"/>
                </a:solidFill>
                <a:latin typeface="微软雅黑" panose="020B0503020204020204" pitchFamily="34" charset="-122"/>
                <a:ea typeface="微软雅黑" panose="020B0503020204020204" pitchFamily="34" charset="-122"/>
                <a:sym typeface="+mn-ea"/>
              </a:endParaRPr>
            </a:p>
          </p:txBody>
        </p:sp>
      </p:gr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89255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为伙伴</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grpSp>
        <p:nvGrpSpPr>
          <p:cNvPr id="4" name="组合 3"/>
          <p:cNvGrpSpPr/>
          <p:nvPr/>
        </p:nvGrpSpPr>
        <p:grpSpPr>
          <a:xfrm>
            <a:off x="2150534" y="1375834"/>
            <a:ext cx="7890933" cy="4817533"/>
            <a:chOff x="2205" y="1880"/>
            <a:chExt cx="9320" cy="5690"/>
          </a:xfrm>
        </p:grpSpPr>
        <p:sp>
          <p:nvSpPr>
            <p:cNvPr id="3" name="文本框 2"/>
            <p:cNvSpPr txBox="1"/>
            <p:nvPr/>
          </p:nvSpPr>
          <p:spPr>
            <a:xfrm>
              <a:off x="2205" y="1880"/>
              <a:ext cx="9320" cy="981"/>
            </a:xfrm>
            <a:prstGeom prst="rect">
              <a:avLst/>
            </a:prstGeom>
            <a:noFill/>
          </p:spPr>
          <p:txBody>
            <a:bodyPr wrap="square" rtlCol="0" anchor="t">
              <a:spAutoFit/>
            </a:bodyPr>
            <a:lstStyle/>
            <a:p>
              <a:r>
                <a:rPr lang="zh-CN" altLang="en-US" sz="2400" b="1"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四不伤害：不伤害自己，不伤害他人，不被他人伤害，保护他人不受伤害。</a:t>
              </a:r>
              <a:endParaRPr lang="zh-CN" altLang="en-US" sz="2400" b="1"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2205" y="2839"/>
              <a:ext cx="9320" cy="4731"/>
            </a:xfrm>
            <a:prstGeom prst="rect">
              <a:avLst/>
            </a:prstGeom>
            <a:noFill/>
            <a:ln w="25400">
              <a:solidFill>
                <a:srgbClr val="0E2C50"/>
              </a:solidFill>
              <a:prstDash val="dash"/>
            </a:ln>
          </p:spPr>
          <p:txBody>
            <a:bodyPr wrap="square" lIns="239607" tIns="95673" rIns="239607" bIns="95673" rtlCol="0" anchor="ctr" anchorCtr="0">
              <a:spAutoFit/>
            </a:bodyPr>
            <a:lstStyle/>
            <a:p>
              <a:pPr>
                <a:lnSpc>
                  <a:spcPct val="150000"/>
                </a:lnSpc>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四不伤害”几乎涵盖了岗位员工所应遵守的现场安全管理规章所有的内容。三令五申劳保着装，就是为了不伤害自己；为了不伤害自己，就必须正确佩戴劳保用品；禁止擅自移动、损坏、拆除安全设施和安全标志，就是为了不让你的这一行为给别人带来伤害。岗位员工要开展危害辨识，查找隐患，就是不能让别人留下的错误伤害到自己。</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89255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为伙伴</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dirty="0">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dirty="0">
                <a:solidFill>
                  <a:schemeClr val="tx1">
                    <a:lumMod val="75000"/>
                    <a:lumOff val="25000"/>
                  </a:schemeClr>
                </a:solidFill>
                <a:latin typeface="微软雅黑" panose="020B0503020204020204" pitchFamily="34" charset="-122"/>
                <a:ea typeface="微软雅黑" panose="020B0503020204020204" pitchFamily="34" charset="-122"/>
                <a:sym typeface="+mn-ea"/>
              </a:rPr>
              <a:t>、三</a:t>
            </a:r>
            <a:r>
              <a:rPr sz="2665" b="1" spc="133" dirty="0" err="1">
                <a:solidFill>
                  <a:schemeClr val="tx1">
                    <a:lumMod val="75000"/>
                    <a:lumOff val="25000"/>
                  </a:schemeClr>
                </a:solidFill>
                <a:latin typeface="微软雅黑" panose="020B0503020204020204" pitchFamily="34" charset="-122"/>
                <a:ea typeface="微软雅黑" panose="020B0503020204020204" pitchFamily="34" charset="-122"/>
                <a:sym typeface="+mn-ea"/>
              </a:rPr>
              <a:t>不伤害释义</a:t>
            </a:r>
            <a:endParaRPr sz="2665" b="1" spc="133"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1631528" y="1755871"/>
            <a:ext cx="8929793" cy="4674675"/>
            <a:chOff x="1927" y="1828"/>
            <a:chExt cx="10547" cy="5161"/>
          </a:xfrm>
        </p:grpSpPr>
        <p:grpSp>
          <p:nvGrpSpPr>
            <p:cNvPr id="16" name="组合 15"/>
            <p:cNvGrpSpPr/>
            <p:nvPr/>
          </p:nvGrpSpPr>
          <p:grpSpPr>
            <a:xfrm>
              <a:off x="1927" y="1828"/>
              <a:ext cx="10547" cy="3855"/>
              <a:chOff x="1861" y="1723"/>
              <a:chExt cx="10547" cy="3855"/>
            </a:xfrm>
          </p:grpSpPr>
          <p:grpSp>
            <p:nvGrpSpPr>
              <p:cNvPr id="11" name="组合 10"/>
              <p:cNvGrpSpPr/>
              <p:nvPr/>
            </p:nvGrpSpPr>
            <p:grpSpPr>
              <a:xfrm>
                <a:off x="1861" y="1723"/>
                <a:ext cx="10545" cy="1804"/>
                <a:chOff x="1540" y="1648"/>
                <a:chExt cx="10545" cy="1804"/>
              </a:xfrm>
            </p:grpSpPr>
            <p:sp>
              <p:nvSpPr>
                <p:cNvPr id="6" name="文本框 5"/>
                <p:cNvSpPr txBox="1"/>
                <p:nvPr/>
              </p:nvSpPr>
              <p:spPr>
                <a:xfrm>
                  <a:off x="1540" y="1648"/>
                  <a:ext cx="10545" cy="1733"/>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第一，不伤害自己，是我们工作中必须做到的最低标准。</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一是意识上不伤害自己。</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二是技能上不伤害自己。</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三是行为上不伤害自己。</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9" name="直接连接符 8"/>
                <p:cNvCxnSpPr/>
                <p:nvPr/>
              </p:nvCxnSpPr>
              <p:spPr>
                <a:xfrm>
                  <a:off x="1540" y="3452"/>
                  <a:ext cx="10545" cy="0"/>
                </a:xfrm>
                <a:prstGeom prst="line">
                  <a:avLst/>
                </a:prstGeom>
                <a:ln w="25400">
                  <a:solidFill>
                    <a:srgbClr val="0E2C50"/>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861" y="3616"/>
                <a:ext cx="10545" cy="1325"/>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第二，不伤害他人，是最起码的职业道德。</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害人就是害己，害人必然害己，肇事者难逃处罚，要么是法规制度的制裁，要么是事故扩大连带的伤害。</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4" name="直接连接符 13"/>
              <p:cNvCxnSpPr/>
              <p:nvPr/>
            </p:nvCxnSpPr>
            <p:spPr>
              <a:xfrm>
                <a:off x="1863" y="4979"/>
                <a:ext cx="10545" cy="0"/>
              </a:xfrm>
              <a:prstGeom prst="line">
                <a:avLst/>
              </a:prstGeom>
              <a:ln w="25400">
                <a:solidFill>
                  <a:srgbClr val="0E2C5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861" y="5068"/>
                <a:ext cx="10545" cy="510"/>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第三，不被他人伤害，是难以做到而又必须做到的职业规范。</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7" name="文本框 16"/>
            <p:cNvSpPr txBox="1"/>
            <p:nvPr/>
          </p:nvSpPr>
          <p:spPr>
            <a:xfrm>
              <a:off x="1927" y="5664"/>
              <a:ext cx="10547" cy="1325"/>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违章指挥咱不听，别人失误帮助改，安全经验同分享，保护自己免伤害。</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提高自我防范意识，是“不被他人伤害”最关键的一条。</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89255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为伙伴</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一人违章 大家遭殃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团队安全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1967970" y="1565372"/>
            <a:ext cx="8256061" cy="3600345"/>
          </a:xfrm>
          <a:prstGeom prst="rect">
            <a:avLst/>
          </a:prstGeom>
          <a:noFill/>
        </p:spPr>
        <p:txBody>
          <a:bodyPr wrap="square" rtlCol="0" anchor="t">
            <a:spAutoFit/>
          </a:bodyPr>
          <a:lstStyle/>
          <a:p>
            <a:pPr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“四不伤害”三不伤害”增加一条“保护他人不受伤害”</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一人把关一人安，众人把关稳如山</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安全文化分四个层次：</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第一层次是自然本能阶段</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第二层次是依赖严格监督。</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第三层次是自主管理阶段。</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2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第四层次是安全管理的管理包含管和理两层意思。管是检查是奖罚，理是理清认识，引导行为。</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967654" y="5344160"/>
            <a:ext cx="7139093" cy="1200329"/>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团队安全文化是三个层次之外的更高阶段</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员工互助、实现团队贡献、共享团队荣誉</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团队安全互助的方法：建网络、明责任、绑利益</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89255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为伙伴</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安全连着你我他，防范事故靠大家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互联互保</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7" name="组合 6"/>
          <p:cNvGrpSpPr/>
          <p:nvPr/>
        </p:nvGrpSpPr>
        <p:grpSpPr>
          <a:xfrm>
            <a:off x="1479551" y="1692487"/>
            <a:ext cx="9232900" cy="4517814"/>
            <a:chOff x="1170" y="1849"/>
            <a:chExt cx="10905" cy="5336"/>
          </a:xfrm>
        </p:grpSpPr>
        <p:sp>
          <p:nvSpPr>
            <p:cNvPr id="4" name="文本框 3"/>
            <p:cNvSpPr txBox="1"/>
            <p:nvPr/>
          </p:nvSpPr>
          <p:spPr>
            <a:xfrm>
              <a:off x="1170" y="1849"/>
              <a:ext cx="10905" cy="2649"/>
            </a:xfrm>
            <a:prstGeom prst="rect">
              <a:avLst/>
            </a:prstGeom>
            <a:noFill/>
          </p:spPr>
          <p:txBody>
            <a:bodyPr wrap="square" rtlCol="0" anchor="t">
              <a:spAutoFit/>
            </a:bodyPr>
            <a:lstStyle/>
            <a:p>
              <a:pPr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安全伙伴关系：为了安全而建立起来的像伙伴一样的互助关系。</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员工与员工之间合作共生，利益共享。合作创造价值，伙伴保证安全。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互联互保机制内容：一是自保二是互保三是联保。</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170" y="4610"/>
              <a:ext cx="8432" cy="545"/>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安全互联互保，员工应该怎样做？</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170" y="5190"/>
              <a:ext cx="3960" cy="1995"/>
            </a:xfrm>
            <a:prstGeom prst="rect">
              <a:avLst/>
            </a:prstGeom>
            <a:noFill/>
          </p:spPr>
          <p:txBody>
            <a:bodyPr wrap="square" rtlCol="0" anchor="t">
              <a:spAutoFit/>
            </a:bodyPr>
            <a:lstStyle/>
            <a:p>
              <a:pPr defTabSz="457200">
                <a:lnSpc>
                  <a:spcPct val="15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第一要自保。</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5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第二要真诚。</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lnSpc>
                  <a:spcPct val="150000"/>
                </a:lnSpc>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第三要互助。</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89255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三、大家共坐一条船，齐心才能抗风险</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为伙伴</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操作之时顾左右，相互提醒够朋友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提醒安全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4" name="组合 13"/>
          <p:cNvGrpSpPr/>
          <p:nvPr/>
        </p:nvGrpSpPr>
        <p:grpSpPr>
          <a:xfrm>
            <a:off x="1728047" y="1538394"/>
            <a:ext cx="8735907" cy="5131647"/>
            <a:chOff x="1782" y="1742"/>
            <a:chExt cx="10318" cy="6061"/>
          </a:xfrm>
        </p:grpSpPr>
        <p:sp>
          <p:nvSpPr>
            <p:cNvPr id="3" name="文本框 2"/>
            <p:cNvSpPr txBox="1"/>
            <p:nvPr/>
          </p:nvSpPr>
          <p:spPr>
            <a:xfrm>
              <a:off x="1782" y="1742"/>
              <a:ext cx="10318" cy="1418"/>
            </a:xfrm>
            <a:prstGeom prst="rect">
              <a:avLst/>
            </a:prstGeom>
            <a:noFill/>
          </p:spPr>
          <p:txBody>
            <a:bodyPr wrap="square" rtlCol="0" anchor="t">
              <a:spAutoFit/>
            </a:bodyPr>
            <a:lstStyle/>
            <a:p>
              <a:pPr defTabSz="457200">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安全伙伴最大的义务：</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经验分享是需要，相互监督是必要。最能做到的是关照和提醒，最该做好的是提醒和关照安全伙伴，因为提醒的价值而存在。</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782" y="3194"/>
              <a:ext cx="9661"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第一，调整心态，只要是善意的提醒，我们都应该接受。</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782" y="3774"/>
              <a:ext cx="10318" cy="981"/>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第二，善用提醒，改变生硬的管理方法，把提醒用于现场安全的全过程。</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782" y="4790"/>
              <a:ext cx="10318" cy="1854"/>
            </a:xfrm>
            <a:prstGeom prst="rect">
              <a:avLst/>
            </a:prstGeom>
            <a:noFill/>
          </p:spPr>
          <p:txBody>
            <a:bodyPr wrap="square" rtlCol="0" anchor="t">
              <a:spAutoFit/>
            </a:bodyPr>
            <a:lstStyle/>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有一种安全检查方式叫询问，还有一种安全管理方式叫请教。询问和请教，实质就是</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提醒</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。五步追究法，一般通过问五次“为什么”，就可以发现病根并找出对策。通过询问提醒员工思考问题，比先入为主的一通批评，更有助于问题的解决。</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1782" y="6678"/>
              <a:ext cx="9661"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第三，提醒安全，提醒别人，也不要忘了提醒自己。</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1782" y="7258"/>
              <a:ext cx="8955" cy="545"/>
            </a:xfrm>
            <a:prstGeom prst="rect">
              <a:avLst/>
            </a:prstGeom>
            <a:noFill/>
          </p:spPr>
          <p:txBody>
            <a:bodyPr wrap="square" rtlCol="0" anchor="t">
              <a:spAutoFit/>
            </a:bodyPr>
            <a:lstStyle/>
            <a:p>
              <a:pPr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自己安全自己管，依靠别人不保险。</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04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9146" y="2754664"/>
            <a:ext cx="11726287" cy="2212913"/>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风险危害时时想，胜过领导天天讲</a:t>
            </a:r>
            <a:endParaRPr lang="zh-CN" altLang="en-US" sz="6000" b="1" dirty="0">
              <a:solidFill>
                <a:srgbClr val="0E2C50"/>
              </a:solidFill>
              <a:sym typeface="+mn-ea"/>
            </a:endParaRPr>
          </a:p>
          <a:p>
            <a:pPr algn="ctr">
              <a:lnSpc>
                <a:spcPct val="120000"/>
              </a:lnSpc>
            </a:pPr>
            <a:r>
              <a:rPr lang="en-US" altLang="zh-CN" sz="6000" b="1" dirty="0">
                <a:solidFill>
                  <a:srgbClr val="0E2C50"/>
                </a:solidFill>
                <a:sym typeface="+mn-ea"/>
              </a:rPr>
              <a:t>--</a:t>
            </a:r>
            <a:r>
              <a:rPr lang="zh-CN" altLang="en-US" sz="6000" b="1" dirty="0">
                <a:solidFill>
                  <a:srgbClr val="0E2C50"/>
                </a:solidFill>
                <a:sym typeface="+mn-ea"/>
              </a:rPr>
              <a:t>危害辨识</a:t>
            </a:r>
            <a:endParaRPr lang="zh-CN" altLang="en-US" sz="6000" b="1" dirty="0">
              <a:solidFill>
                <a:srgbClr val="0E2C50"/>
              </a:solidFill>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我们身处风险包围的世界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全员风险管理</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7" name="组合 6"/>
          <p:cNvGrpSpPr/>
          <p:nvPr/>
        </p:nvGrpSpPr>
        <p:grpSpPr>
          <a:xfrm>
            <a:off x="1871980" y="1601893"/>
            <a:ext cx="8448040" cy="4889500"/>
            <a:chOff x="2041" y="1817"/>
            <a:chExt cx="9978" cy="5775"/>
          </a:xfrm>
        </p:grpSpPr>
        <p:sp>
          <p:nvSpPr>
            <p:cNvPr id="2" name="文本框 1"/>
            <p:cNvSpPr txBox="1"/>
            <p:nvPr/>
          </p:nvSpPr>
          <p:spPr>
            <a:xfrm>
              <a:off x="2041" y="1817"/>
              <a:ext cx="5459" cy="545"/>
            </a:xfrm>
            <a:prstGeom prst="rect">
              <a:avLst/>
            </a:prstGeom>
            <a:noFill/>
          </p:spPr>
          <p:txBody>
            <a:bodyPr wrap="square" rtlCol="0" anchor="t">
              <a:spAutoFit/>
            </a:bodyPr>
            <a:lstStyle/>
            <a:p>
              <a:pPr defTabSz="457200">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危险：</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是可能产生的潜在损失。</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2041" y="2397"/>
              <a:ext cx="9978" cy="2290"/>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风险和危险不一样，风险是个更大范围的概念，它是危险事件出现的概率，表示出现危险的可能性大致会有多大；风险的另外一个含义是，危险出现的后果严重程度和损失的大小比例。危险是一个事实，是定性的东西；风险是可以量化的，能够用数字来表示。</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2041" y="4722"/>
              <a:ext cx="9661"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风险管理的第一步，正确估量风险。</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041" y="5302"/>
              <a:ext cx="9978" cy="2290"/>
            </a:xfrm>
            <a:prstGeom prst="rect">
              <a:avLst/>
            </a:prstGeom>
            <a:noFill/>
          </p:spPr>
          <p:txBody>
            <a:bodyPr wrap="square" rtlCol="0" anchor="t">
              <a:spAutoFit/>
            </a:bodyPr>
            <a:lstStyle/>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风险</a:t>
              </a:r>
              <a:r>
                <a:rPr lang="en-US" altLang="zh-CN"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暴露频率</a:t>
              </a:r>
              <a:r>
                <a:rPr lang="en-US" altLang="zh-CN"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严重性</a:t>
              </a:r>
              <a:r>
                <a:rPr lang="en-US" altLang="zh-CN"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可能性</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风险：危害发生的可能性。</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暴露频率：某事故每单位时间发生的</a:t>
              </a:r>
              <a:r>
                <a:rPr lang="en-US" altLang="zh-CN"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或估计发生的）次数。</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严重性：可能引起的后果及其严重程度。</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可能性：后果事故发生的几率。</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我们身处风险包围的世界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全员风险管理</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1607820" y="1766994"/>
            <a:ext cx="8976360" cy="4582160"/>
            <a:chOff x="2166" y="1742"/>
            <a:chExt cx="10602" cy="5412"/>
          </a:xfrm>
        </p:grpSpPr>
        <p:grpSp>
          <p:nvGrpSpPr>
            <p:cNvPr id="7" name="组合 6"/>
            <p:cNvGrpSpPr/>
            <p:nvPr/>
          </p:nvGrpSpPr>
          <p:grpSpPr>
            <a:xfrm>
              <a:off x="2166" y="1742"/>
              <a:ext cx="10602" cy="5412"/>
              <a:chOff x="1891" y="4247"/>
              <a:chExt cx="10602" cy="5412"/>
            </a:xfrm>
          </p:grpSpPr>
          <p:sp>
            <p:nvSpPr>
              <p:cNvPr id="5" name="文本框 4"/>
              <p:cNvSpPr txBox="1"/>
              <p:nvPr/>
            </p:nvSpPr>
            <p:spPr>
              <a:xfrm>
                <a:off x="1891" y="4247"/>
                <a:ext cx="10602"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风险管理的第二步，把风险的评估结果转换成可以认知的危险。</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891" y="5407"/>
                <a:ext cx="10602" cy="4252"/>
              </a:xfrm>
              <a:prstGeom prst="rect">
                <a:avLst/>
              </a:prstGeom>
              <a:noFill/>
            </p:spPr>
            <p:txBody>
              <a:bodyPr wrap="square" rtlCol="0" anchor="t">
                <a:spAutoFit/>
              </a:bodyPr>
              <a:lstStyle/>
              <a:p>
                <a:pPr algn="just" defTabSz="457200">
                  <a:lnSpc>
                    <a:spcPct val="120000"/>
                  </a:lnSpc>
                  <a:buClr>
                    <a:schemeClr val="accent1"/>
                  </a:buClr>
                  <a:defRPr/>
                </a:pP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BP</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公司的“黄金定律”：个人对安全的要求完全合法，同时它还是一项长久的个人责任。每一位员工都应该能在一天的工作结束后安然回家，不受任何损伤。在一个充满风险的世界及行业里，要实现上述目标，需要每个人都牢记安全的重要性，肩负起我们每个人的责任，并深知应该如何行事。以下是一些简单的关于安全的黄金定律，能够提供基本的安全指导。我们要求每一位员工都仔细阅读它们并按例行事。我们每个人的安全都需要我们大家随时随地坚持高标准地遵循这些定律。”</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 name="文本框 2"/>
            <p:cNvSpPr txBox="1"/>
            <p:nvPr/>
          </p:nvSpPr>
          <p:spPr>
            <a:xfrm>
              <a:off x="2166" y="2322"/>
              <a:ext cx="10602" cy="545"/>
            </a:xfrm>
            <a:prstGeom prst="rect">
              <a:avLst/>
            </a:prstGeom>
            <a:noFill/>
          </p:spPr>
          <p:txBody>
            <a:bodyPr wrap="square" rtlCol="0" anchor="t">
              <a:spAutoFit/>
            </a:bodyPr>
            <a:lstStyle/>
            <a:p>
              <a:pPr algn="l">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风险管理的第三步，实行全员风险管理，发动全员辨识危害。</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意识不到危险，才是最大危险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泰坦尼克号启示录</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2" name="组合 11"/>
          <p:cNvGrpSpPr/>
          <p:nvPr/>
        </p:nvGrpSpPr>
        <p:grpSpPr>
          <a:xfrm>
            <a:off x="2227819" y="1589194"/>
            <a:ext cx="7736363" cy="4839546"/>
            <a:chOff x="1530" y="1742"/>
            <a:chExt cx="9137" cy="5716"/>
          </a:xfrm>
        </p:grpSpPr>
        <p:sp>
          <p:nvSpPr>
            <p:cNvPr id="2" name="文本框 1"/>
            <p:cNvSpPr txBox="1"/>
            <p:nvPr/>
          </p:nvSpPr>
          <p:spPr>
            <a:xfrm>
              <a:off x="1531" y="1742"/>
              <a:ext cx="8958" cy="3205"/>
            </a:xfrm>
            <a:prstGeom prst="rect">
              <a:avLst/>
            </a:prstGeom>
            <a:noFill/>
          </p:spPr>
          <p:txBody>
            <a:bodyPr wrap="square" rtlCol="0" anchor="t">
              <a:spAutoFit/>
            </a:bodyPr>
            <a:lstStyle/>
            <a:p>
              <a:pPr algn="just" defTabSz="457200">
                <a:lnSpc>
                  <a:spcPct val="120000"/>
                </a:lnSpc>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第一，泰坦尼克号之所以沉没，在于建造完成之时，人们认为它“永不沉没”。</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第二，泰坦尼克号之所以沉没，还在于航行中，只追求速度，忽略了风险。</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第三，泰坦尼克号之所以沉没，更在于集体忽视危险存在，事故就不可避免。</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1530" y="5024"/>
              <a:ext cx="9137" cy="2434"/>
              <a:chOff x="1301" y="4622"/>
              <a:chExt cx="7447" cy="2434"/>
            </a:xfrm>
          </p:grpSpPr>
          <p:sp>
            <p:nvSpPr>
              <p:cNvPr id="4" name="文本框 3"/>
              <p:cNvSpPr txBox="1"/>
              <p:nvPr/>
            </p:nvSpPr>
            <p:spPr>
              <a:xfrm>
                <a:off x="1301" y="4622"/>
                <a:ext cx="7302" cy="981"/>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分析泰坦尼克号沉没的教训，我们会发现，危险之所以容易被忽略，有三方面原因：</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301" y="5638"/>
                <a:ext cx="7447" cy="1418"/>
              </a:xfrm>
              <a:prstGeom prst="rect">
                <a:avLst/>
              </a:prstGeom>
              <a:noFill/>
            </p:spPr>
            <p:txBody>
              <a:bodyPr wrap="square" rtlCol="0" anchor="t">
                <a:spAutoFit/>
              </a:bodyPr>
              <a:lstStyle/>
              <a:p>
                <a:pPr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一是迷信设备，过分依赖。</a:t>
                </a:r>
                <a:b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二是心存侥幸，忽略危险。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三是不负责任，拒绝警示。</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9552093"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麻痹大意，事故亲戚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危害万年的事故何以发生？</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1775460" y="1703493"/>
            <a:ext cx="8641080" cy="4615642"/>
            <a:chOff x="1553" y="1877"/>
            <a:chExt cx="10206" cy="4696"/>
          </a:xfrm>
        </p:grpSpPr>
        <p:sp>
          <p:nvSpPr>
            <p:cNvPr id="3" name="文本框 2"/>
            <p:cNvSpPr txBox="1"/>
            <p:nvPr/>
          </p:nvSpPr>
          <p:spPr>
            <a:xfrm>
              <a:off x="1553" y="1877"/>
              <a:ext cx="10205" cy="470"/>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有一种心理叫粗心，有一种状态叫大意，有一种病症叫麻痹。</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553" y="2457"/>
              <a:ext cx="10205" cy="845"/>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让人难以置信，影响人类一万年的事故，起因竟然会是一个小小的计算错误。</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553" y="3473"/>
              <a:ext cx="10206" cy="2310"/>
            </a:xfrm>
            <a:prstGeom prst="rect">
              <a:avLst/>
            </a:prstGeom>
            <a:noFill/>
          </p:spPr>
          <p:txBody>
            <a:bodyPr wrap="square" rtlCol="0" anchor="t">
              <a:spAutoFit/>
            </a:bodyPr>
            <a:lstStyle/>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第一，树立严谨认真的作风，不放过任何一个细节。魔鬼就在细节中，危险也就在细节中。</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第二，给自己添加压力，时刻保持清醒的状态。比危险更可怕的是没有压力，麻痹大意。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第三，无论顺境逆境，平地还是险境，都不要放松警惕。</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553" y="6103"/>
              <a:ext cx="8960" cy="470"/>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居安思危，时时留心，才能处处顺心。</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8"/>
          <p:cNvSpPr>
            <a:spLocks noGrp="1"/>
          </p:cNvSpPr>
          <p:nvPr>
            <p:custDataLst>
              <p:tags r:id="rId1"/>
            </p:custDataLst>
          </p:nvPr>
        </p:nvSpPr>
        <p:spPr>
          <a:xfrm>
            <a:off x="3724116" y="2870199"/>
            <a:ext cx="4093845" cy="1505585"/>
          </a:xfrm>
          <a:prstGeom prst="rect">
            <a:avLst/>
          </a:prstGeom>
          <a:effectLst/>
        </p:spPr>
        <p:txBody>
          <a:bodyPr vert="horz" lIns="90000" tIns="46800" rIns="90000" bIns="46800" rtlCol="0" anchor="b" anchorCtr="0">
            <a:normAutofit/>
          </a:bodyPr>
          <a:lstStyle>
            <a:lvl1pPr algn="ctr" defTabSz="914400" rtl="0" eaLnBrk="1" fontAlgn="auto" latinLnBrk="0" hangingPunct="1">
              <a:lnSpc>
                <a:spcPct val="100000"/>
              </a:lnSpc>
              <a:spcBef>
                <a:spcPct val="0"/>
              </a:spcBef>
              <a:buNone/>
              <a:defRPr sz="60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pitchFamily="34" charset="-122"/>
                <a:cs typeface="+mj-cs"/>
              </a:defRPr>
            </a:lvl1pPr>
          </a:lstStyle>
          <a:p>
            <a:r>
              <a:rPr lang="zh-CN" altLang="en-US" sz="6600" dirty="0">
                <a:solidFill>
                  <a:srgbClr val="0E2C50"/>
                </a:solidFill>
              </a:rPr>
              <a:t>引言</a:t>
            </a:r>
            <a:endParaRPr lang="zh-CN" altLang="en-US" sz="6600" dirty="0">
              <a:solidFill>
                <a:srgbClr val="0E2C50"/>
              </a:solidFill>
              <a:effectLst/>
            </a:endParaRPr>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2"/>
            </p:custDataLst>
          </p:nvPr>
        </p:nvSpPr>
        <p:spPr>
          <a:xfrm>
            <a:off x="4241641" y="2346959"/>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01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7927340" cy="913199"/>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只要上岗，集中思想；工作再忙，安全勿忘。</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态度好才是真的好</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3" name="组合 12"/>
          <p:cNvGrpSpPr/>
          <p:nvPr/>
        </p:nvGrpSpPr>
        <p:grpSpPr>
          <a:xfrm>
            <a:off x="1528234" y="2114127"/>
            <a:ext cx="9135533" cy="4124113"/>
            <a:chOff x="1872" y="2227"/>
            <a:chExt cx="10790" cy="4871"/>
          </a:xfrm>
        </p:grpSpPr>
        <p:sp>
          <p:nvSpPr>
            <p:cNvPr id="2" name="文本框 1"/>
            <p:cNvSpPr txBox="1"/>
            <p:nvPr/>
          </p:nvSpPr>
          <p:spPr>
            <a:xfrm>
              <a:off x="1872" y="2227"/>
              <a:ext cx="10205" cy="545"/>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设备好不如态度好，态度好才是真的好。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872" y="2807"/>
              <a:ext cx="10205" cy="545"/>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管理措施再严格，如果手忙脚乱，也会滋生祸端。</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872" y="3387"/>
              <a:ext cx="10790" cy="545"/>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没有章法，或者不按章法，一忙就容易乱，所以才叫“忙乱”。</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872" y="3967"/>
              <a:ext cx="10206" cy="1635"/>
            </a:xfrm>
            <a:prstGeom prst="rect">
              <a:avLst/>
            </a:prstGeom>
            <a:noFill/>
          </p:spPr>
          <p:txBody>
            <a:bodyPr wrap="square" rtlCol="0" anchor="t">
              <a:spAutoFit/>
            </a:bodyPr>
            <a:lstStyle/>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第一，做好准备，熟悉预案，避免手忙脚乱。</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第二，严守程序，绝不逾越，杜绝乱中出错。</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2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第三，使用防错方法，避免容易出错。</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1872" y="5680"/>
              <a:ext cx="10790" cy="1418"/>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所谓防呆法，意思是就是呆子、傻子也不会做错。比如电脑连接线很多，每个插槽都不一样，插错了就插不进去，就可以避免插错。</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656079"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5</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岗位危害我识别，我的安全我负责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发现隐患是成绩更是能力</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5" name="组合 14"/>
          <p:cNvGrpSpPr/>
          <p:nvPr/>
        </p:nvGrpSpPr>
        <p:grpSpPr>
          <a:xfrm>
            <a:off x="1772074" y="1653540"/>
            <a:ext cx="8648700" cy="4762500"/>
            <a:chOff x="1112" y="1908"/>
            <a:chExt cx="10215" cy="5625"/>
          </a:xfrm>
        </p:grpSpPr>
        <p:sp>
          <p:nvSpPr>
            <p:cNvPr id="7" name="文本框 6"/>
            <p:cNvSpPr txBox="1"/>
            <p:nvPr/>
          </p:nvSpPr>
          <p:spPr>
            <a:xfrm>
              <a:off x="1122" y="1908"/>
              <a:ext cx="10205" cy="981"/>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第一，人人要重视危害识别，要知道不识别危害，最终会被危险所害。</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112" y="2924"/>
              <a:ext cx="9979" cy="545"/>
            </a:xfrm>
            <a:prstGeom prst="rect">
              <a:avLst/>
            </a:prstGeom>
            <a:noFill/>
          </p:spPr>
          <p:txBody>
            <a:bodyPr wrap="square" rtlCol="0" anchor="t">
              <a:spAutoFit/>
            </a:bodyPr>
            <a:lstStyle/>
            <a:p>
              <a:pPr algn="just">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第二，善于学习，掌握工具，具备发现危害的能力。</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122" y="3504"/>
              <a:ext cx="10205" cy="545"/>
            </a:xfrm>
            <a:prstGeom prst="rect">
              <a:avLst/>
            </a:prstGeom>
            <a:noFill/>
          </p:spPr>
          <p:txBody>
            <a:bodyPr wrap="square" rtlCol="0" anchor="t">
              <a:spAutoFit/>
            </a:bodyPr>
            <a:lstStyle/>
            <a:p>
              <a:pPr algn="just"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其一，要知道危害辨识必须问的三个问题：</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122" y="4084"/>
              <a:ext cx="8270" cy="1418"/>
            </a:xfrm>
            <a:prstGeom prst="rect">
              <a:avLst/>
            </a:prstGeom>
            <a:noFill/>
          </p:spPr>
          <p:txBody>
            <a:bodyPr wrap="square" rtlCol="0" anchor="t">
              <a:spAutoFit/>
            </a:bodyPr>
            <a:lstStyle/>
            <a:p>
              <a:pPr defTabSz="457200">
                <a:buClr>
                  <a:schemeClr val="accent1"/>
                </a:buClr>
                <a:defRPr/>
              </a:pP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存在什么危险源？</a:t>
              </a:r>
              <a:b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伤害怎样发生？</a:t>
              </a:r>
              <a:b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谁会受到伤害？</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122" y="5536"/>
              <a:ext cx="10205" cy="981"/>
            </a:xfrm>
            <a:prstGeom prst="rect">
              <a:avLst/>
            </a:prstGeom>
            <a:noFill/>
          </p:spPr>
          <p:txBody>
            <a:bodyPr wrap="square" rtlCol="0" anchor="t">
              <a:spAutoFit/>
            </a:bodyPr>
            <a:lstStyle/>
            <a:p>
              <a:pPr algn="just"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其二，要会用危害识别的基本方法。员工参加安全活动时，应熟悉企业发放的各种危害识别表格，会使用，会正确填报。</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1112" y="6552"/>
              <a:ext cx="10205" cy="981"/>
            </a:xfrm>
            <a:prstGeom prst="rect">
              <a:avLst/>
            </a:prstGeom>
            <a:noFill/>
          </p:spPr>
          <p:txBody>
            <a:bodyPr wrap="square" rtlCol="0" anchor="t">
              <a:spAutoFit/>
            </a:bodyPr>
            <a:lstStyle/>
            <a:p>
              <a:pPr algn="just"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其三，要掌握原材料物性和设备工作原理，对各种异常情况，员工能够根据工作原理作出正确判断。</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3"/>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四、风险危害时时想，胜过领导天天讲</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危害辨识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656079"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5</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岗位危害我识别，我的安全我负责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发现隐患是成绩更是能力</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4" name="组合 3"/>
          <p:cNvGrpSpPr/>
          <p:nvPr/>
        </p:nvGrpSpPr>
        <p:grpSpPr>
          <a:xfrm>
            <a:off x="1775885" y="1745827"/>
            <a:ext cx="8640233" cy="4580466"/>
            <a:chOff x="2103" y="1777"/>
            <a:chExt cx="10205" cy="5410"/>
          </a:xfrm>
        </p:grpSpPr>
        <p:sp>
          <p:nvSpPr>
            <p:cNvPr id="7" name="文本框 6"/>
            <p:cNvSpPr txBox="1"/>
            <p:nvPr/>
          </p:nvSpPr>
          <p:spPr>
            <a:xfrm>
              <a:off x="2103" y="1777"/>
              <a:ext cx="10205" cy="1341"/>
            </a:xfrm>
            <a:prstGeom prst="rect">
              <a:avLst/>
            </a:prstGeom>
            <a:noFill/>
          </p:spPr>
          <p:txBody>
            <a:bodyPr wrap="square" rtlCol="0" anchor="t">
              <a:spAutoFit/>
            </a:bodyPr>
            <a:lstStyle/>
            <a:p>
              <a:pPr algn="just">
                <a:lnSpc>
                  <a:spcPct val="150000"/>
                </a:lnSpc>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第三，时时处处，识别危害，不给隐患以可乘之机。时间上，做到全过程。全过程识别包括三个时间段：</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2103" y="3229"/>
              <a:ext cx="10205" cy="3958"/>
            </a:xfrm>
            <a:prstGeom prst="rect">
              <a:avLst/>
            </a:prstGeom>
            <a:noFill/>
          </p:spPr>
          <p:txBody>
            <a:bodyPr wrap="square" rtlCol="0" anchor="t">
              <a:spAutoFit/>
            </a:bodyPr>
            <a:lstStyle/>
            <a:p>
              <a:pPr algn="just"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作业前，员工要根据作业任务进行全面识别，进行事故预想，按照流程进行巡回检查，做好应急准备。</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作业中，员工要兼顾生产和安全的关系，不放松警惕，不麻痹大意，不放过任何一个疑点。</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5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作业后，要仔细检查，不给接班人员或者自己明天的工作留下隐患。</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05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86589" y="3308661"/>
            <a:ext cx="9331401" cy="1104918"/>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魔鬼就在细节里 </a:t>
            </a:r>
            <a:r>
              <a:rPr lang="en-US" altLang="zh-CN" sz="6000" b="1" dirty="0">
                <a:solidFill>
                  <a:srgbClr val="0E2C50"/>
                </a:solidFill>
                <a:sym typeface="+mn-ea"/>
              </a:rPr>
              <a:t>- </a:t>
            </a:r>
            <a:r>
              <a:rPr lang="zh-CN" altLang="en-US" sz="6000" b="1" dirty="0">
                <a:solidFill>
                  <a:srgbClr val="0E2C50"/>
                </a:solidFill>
                <a:sym typeface="+mn-ea"/>
              </a:rPr>
              <a:t>隐患治理</a:t>
            </a:r>
            <a:endParaRPr lang="zh-CN" altLang="en-US" sz="6000" b="1" dirty="0">
              <a:solidFill>
                <a:srgbClr val="0E2C50"/>
              </a:solidFill>
              <a:sym typeface="+mn-ea"/>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656079"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可以向上报告，但不能坐等上级解决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放过隐患，必有后患</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1775885" y="1667087"/>
            <a:ext cx="8640233" cy="4846840"/>
          </a:xfrm>
          <a:prstGeom prst="rect">
            <a:avLst/>
          </a:prstGeom>
          <a:noFill/>
        </p:spPr>
        <p:txBody>
          <a:bodyPr wrap="square" rtlCol="0" anchor="t">
            <a:spAutoFit/>
          </a:bodyPr>
          <a:lstStyle/>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中医有三种境界：“上医治未病，中医治欲病，下医治已病。”就安全工作来讲，事故预防是第一位的。事前百分之一的预防，胜过事后百分之九十九的整改。</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“祸患常积于忽微”。</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放过隐患，必有后患。</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隐患治理是安全工作拖延不得的大事。发现隐患，当即就要采取行动。不能立即消除或者不能独立消除的，向上级报告是需要的，但不能坐等上级解决，很可能在等待的过程中事故就发生了，必须立即采取切实可行的补救措施，然后才可以按程序解决根本问题。</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1" y="943187"/>
            <a:ext cx="10656079"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只要有可能，就让它变成不可能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扔掉不一定，消除不确定</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2157307" y="1703494"/>
            <a:ext cx="7877387" cy="4445590"/>
            <a:chOff x="1168" y="1742"/>
            <a:chExt cx="9304" cy="4260"/>
          </a:xfrm>
        </p:grpSpPr>
        <p:sp>
          <p:nvSpPr>
            <p:cNvPr id="7" name="文本框 6"/>
            <p:cNvSpPr txBox="1"/>
            <p:nvPr/>
          </p:nvSpPr>
          <p:spPr>
            <a:xfrm>
              <a:off x="1168" y="1742"/>
              <a:ext cx="5105" cy="442"/>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侥幸心理的产生的客观原因</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168" y="2322"/>
              <a:ext cx="3605" cy="442"/>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其一，是不一定。</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168" y="2902"/>
              <a:ext cx="9304" cy="796"/>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有隐患不一定出事故，出事故背后一定有隐患。只要有隐患存在，触发条件一出现，必然会造成事故。</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168" y="3918"/>
              <a:ext cx="3605" cy="442"/>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其二，是不确定。</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168" y="4498"/>
              <a:ext cx="9304" cy="1504"/>
            </a:xfrm>
            <a:prstGeom prst="rect">
              <a:avLst/>
            </a:prstGeom>
            <a:noFill/>
          </p:spPr>
          <p:txBody>
            <a:bodyPr wrap="square" rtlCol="0" anchor="t">
              <a:spAutoFit/>
            </a:bodyPr>
            <a:lstStyle/>
            <a:p>
              <a:pPr algn="just" defTabSz="457200">
                <a:buClr>
                  <a:schemeClr val="accent1"/>
                </a:buCl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不忽视小概率事件，不放过可能性小的隐患，因为，再小的概率，一旦发生也是百分之百的损失。无论是不一定，还是不确定，只要有任何可能性，就要彻底根治，让它变成不可能。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9" name="文本框 8"/>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千里之堤，溃于蚁穴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细节不容放过</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1631968" y="2159098"/>
            <a:ext cx="8928065" cy="3775093"/>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lnSpc>
                <a:spcPct val="20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魔鬼就藏在细节里。经常被人们忽略的小事，可能会导致严重的事故。然而，太多的人并没有把小小的隐患放在眼里。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20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“人在肚子不痛的时候，想不到自己有个肚子。”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20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人在隐患没有变成祸患的时候，往往意识不到隐患的存在。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20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只有出现惨痛后果了，才去正视问题。</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千里之堤，溃于蚁穴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细节不容放过</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919970" y="1538335"/>
            <a:ext cx="8352061" cy="5049972"/>
          </a:xfrm>
          <a:prstGeom prst="rect">
            <a:avLst/>
          </a:prstGeom>
          <a:noFill/>
        </p:spPr>
        <p:txBody>
          <a:bodyPr wrap="square" rtlCol="0" anchor="t">
            <a:spAutoFit/>
          </a:bodyPr>
          <a:lstStyle/>
          <a:p>
            <a:pPr algn="just" defTabSz="457200">
              <a:lnSpc>
                <a:spcPct val="130000"/>
              </a:lnSpc>
              <a:buClr>
                <a:schemeClr val="accent1"/>
              </a:buCl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防微杜渐</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”里面，</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防</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，是防止；</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微</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，是微小，指事物的苗头；</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杜</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，杜绝；</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渐</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，事物的开端。在隐患刚冒头时，就加以防止、杜绝，不让其发展成大事故。</a:t>
            </a:r>
            <a:b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在“亡羊补牢”里面，亡，是逃亡，丢失；牢是关牲口的圈。本意是因为羊圈的问题，羊被狼叼走了再去修补羊圈，还不算晚。比喻出了事故以后想办法补救，可以防止类似的事故或更大的事故。</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50000"/>
              </a:lnSpc>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魔鬼就藏在细节里。从安全管理角度讲，防微杜渐，是安全的根本。而亡羊补牢已经晚了，何不在狼没来之前，在羊圈还是小隐患时，就及时治理呢？</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安全基础不牢，企业地动山摇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作风散漫，就是隐患</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9" name="组合 8"/>
          <p:cNvGrpSpPr/>
          <p:nvPr/>
        </p:nvGrpSpPr>
        <p:grpSpPr>
          <a:xfrm>
            <a:off x="1309794" y="1538394"/>
            <a:ext cx="9572413" cy="5010573"/>
            <a:chOff x="1662" y="1892"/>
            <a:chExt cx="11306" cy="5918"/>
          </a:xfrm>
        </p:grpSpPr>
        <p:grpSp>
          <p:nvGrpSpPr>
            <p:cNvPr id="2" name="组合 1"/>
            <p:cNvGrpSpPr/>
            <p:nvPr/>
          </p:nvGrpSpPr>
          <p:grpSpPr>
            <a:xfrm>
              <a:off x="1662" y="1892"/>
              <a:ext cx="11306" cy="3014"/>
              <a:chOff x="2525" y="2147"/>
              <a:chExt cx="11306" cy="3014"/>
            </a:xfrm>
          </p:grpSpPr>
          <p:sp>
            <p:nvSpPr>
              <p:cNvPr id="7" name="文本框 6"/>
              <p:cNvSpPr txBox="1"/>
              <p:nvPr/>
            </p:nvSpPr>
            <p:spPr>
              <a:xfrm>
                <a:off x="2548" y="2147"/>
                <a:ext cx="2616" cy="545"/>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人的隐患</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2548" y="2727"/>
                <a:ext cx="9183" cy="545"/>
              </a:xfrm>
              <a:prstGeom prst="rect">
                <a:avLst/>
              </a:prstGeom>
              <a:noFill/>
            </p:spPr>
            <p:txBody>
              <a:bodyPr wrap="square" rtlCol="0" anchor="t">
                <a:spAutoFit/>
              </a:bodyPr>
              <a:lstStyle/>
              <a:p>
                <a:pPr algn="just"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其一，思想隐患。其二，作风隐患。其三，技术隐患。</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525" y="3307"/>
                <a:ext cx="11306" cy="1854"/>
              </a:xfrm>
              <a:prstGeom prst="rect">
                <a:avLst/>
              </a:prstGeom>
              <a:noFill/>
            </p:spPr>
            <p:txBody>
              <a:bodyPr wrap="square" rtlCol="0" anchor="t">
                <a:spAutoFit/>
              </a:bodyPr>
              <a:lstStyle/>
              <a:p>
                <a:pPr algn="just" defTabSz="1219200"/>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设备环境之外人的隐患，应该被列为重大隐患，而思想作风隐患是重中之重。解决了思想作风问题，就知道了自身存在差距，员工就会苦练技术，就能够查找并排除物的状态隐患。一句话：</a:t>
                </a: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作风散漫，就是隐患，而且是头号隐患。</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 name="文本框 2"/>
            <p:cNvSpPr txBox="1"/>
            <p:nvPr/>
          </p:nvSpPr>
          <p:spPr>
            <a:xfrm>
              <a:off x="1662" y="4940"/>
              <a:ext cx="7565" cy="545"/>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“三老”“四严”“四个一样”</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662" y="5520"/>
              <a:ext cx="11282" cy="2290"/>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“三老”，当老实人、说老实话、办老实事。</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“四严”，对待工作要有严格的要求，严密的组织，严肃的态度，严明的纪律。</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“四个一样”，黑夜和白天一个样，坏天气和好天气一个样，领导不在现场和领导在现场一个样，没有人检查和有人检查一个样。</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1" name="文本框 10"/>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5</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八小时内外，不留隐患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安全需要全天候</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2" name="组合 11"/>
          <p:cNvGrpSpPr/>
          <p:nvPr/>
        </p:nvGrpSpPr>
        <p:grpSpPr>
          <a:xfrm>
            <a:off x="2280073" y="1860127"/>
            <a:ext cx="7632056" cy="4268047"/>
            <a:chOff x="1547" y="1837"/>
            <a:chExt cx="9014" cy="5041"/>
          </a:xfrm>
        </p:grpSpPr>
        <p:sp>
          <p:nvSpPr>
            <p:cNvPr id="4" name="文本框 3"/>
            <p:cNvSpPr txBox="1"/>
            <p:nvPr/>
          </p:nvSpPr>
          <p:spPr>
            <a:xfrm>
              <a:off x="1547" y="1837"/>
              <a:ext cx="9014" cy="3304"/>
            </a:xfrm>
            <a:prstGeom prst="rect">
              <a:avLst/>
            </a:prstGeom>
            <a:noFill/>
          </p:spPr>
          <p:txBody>
            <a:bodyPr wrap="square" rtlCol="0" anchor="t">
              <a:spAutoFit/>
            </a:bodyPr>
            <a:lstStyle/>
            <a:p>
              <a:pPr algn="just" defTabSz="1219200">
                <a:lnSpc>
                  <a:spcPct val="15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“高高兴兴上班来，平平安安回家去。家里隐患不排除，怎么可能高高兴兴上班来？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1219200">
                <a:lnSpc>
                  <a:spcPct val="15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如果心情不好，情绪恶劣，不仅自己容易走神，注意力不集中，还会造成情绪污染，影响同事的心情，破坏整体的安全生产气氛。</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547" y="5537"/>
              <a:ext cx="9014" cy="1341"/>
            </a:xfrm>
            <a:prstGeom prst="rect">
              <a:avLst/>
            </a:prstGeom>
            <a:noFill/>
          </p:spPr>
          <p:txBody>
            <a:bodyPr wrap="square" rtlCol="0" anchor="t">
              <a:spAutoFit/>
            </a:bodyPr>
            <a:lstStyle/>
            <a:p>
              <a:pPr algn="just">
                <a:lnSpc>
                  <a:spcPct val="150000"/>
                </a:lnSpc>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安全24小时 ：对员工的安全教育变成了24小时的要求，员工无论在上班时还是在下班后都要注意安全。</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3" name="文本框 12"/>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1" y="42330"/>
            <a:ext cx="4569460" cy="584775"/>
          </a:xfrm>
          <a:prstGeom prst="rect">
            <a:avLst/>
          </a:prstGeom>
          <a:noFill/>
        </p:spPr>
        <p:txBody>
          <a:bodyPr wrap="square" rtlCol="0" anchor="t">
            <a:spAutoFit/>
          </a:bodyPr>
          <a:lstStyle/>
          <a:p>
            <a:r>
              <a:rPr lang="zh-CN" altLang="en-US" sz="3200" b="1">
                <a:latin typeface="微软雅黑" panose="020B0503020204020204" pitchFamily="34" charset="-122"/>
                <a:ea typeface="微软雅黑" panose="020B0503020204020204" pitchFamily="34" charset="-122"/>
                <a:sym typeface="+mn-ea"/>
              </a:rPr>
              <a:t>一、引语</a:t>
            </a:r>
            <a:endParaRPr lang="zh-CN" altLang="en-US" sz="3200" b="1">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5780" y="943187"/>
            <a:ext cx="3769622" cy="502766"/>
          </a:xfrm>
          <a:prstGeom prst="rect">
            <a:avLst/>
          </a:prstGeom>
          <a:noFill/>
        </p:spPr>
        <p:txBody>
          <a:bodyPr wrap="none" rtlCol="0" anchor="t">
            <a:spAutoFit/>
          </a:bodyPr>
          <a:lstStyle/>
          <a:p>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安全意识是一项硬指标</a:t>
            </a:r>
            <a:endPar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2303780" y="1977137"/>
            <a:ext cx="7584440" cy="4173728"/>
          </a:xfrm>
          <a:prstGeom prst="rect">
            <a:avLst/>
          </a:pr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lIns="239607" tIns="95673" rIns="239607" bIns="95673" rtlCol="0" anchor="ctr">
            <a:spAutoFit/>
          </a:bodyPr>
          <a:lstStyle/>
          <a:p>
            <a:pPr algn="just">
              <a:lnSpc>
                <a:spcPct val="200000"/>
              </a:lnSpc>
            </a:pP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事故人为的因素中，安全意识占到</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90%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多，而安全技术水平所占比例不到</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。企业界的安全培训，</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90%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的精力用在占</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比重的安全技术水平上，只有不到</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的精力用在占</a:t>
            </a:r>
            <a:r>
              <a:rPr lang="zh-CN" altLang="zh-CN"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90%</a:t>
            </a:r>
            <a:r>
              <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比重的安全意识上。</a:t>
            </a:r>
            <a:endParaRPr lang="zh-CN" altLang="en-US" sz="2665" b="1" spc="133"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6</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消除危险源的措施</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aphicFrame>
        <p:nvGraphicFramePr>
          <p:cNvPr id="37890" name="Group 2"/>
          <p:cNvGraphicFramePr>
            <a:graphicFrameLocks noGrp="1"/>
          </p:cNvGraphicFramePr>
          <p:nvPr/>
        </p:nvGraphicFramePr>
        <p:xfrm>
          <a:off x="960120" y="1538208"/>
          <a:ext cx="10272000" cy="5100224"/>
        </p:xfrm>
        <a:graphic>
          <a:graphicData uri="http://schemas.openxmlformats.org/drawingml/2006/table">
            <a:tbl>
              <a:tblPr/>
              <a:tblGrid>
                <a:gridCol w="1200000"/>
                <a:gridCol w="3120000"/>
                <a:gridCol w="5952000"/>
              </a:tblGrid>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措  施</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做  法</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说  明</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消  除</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在本质上消除事故隐患。</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用不可燃材料代替可燃材料；以导爆管技术代替导火索起爆方法；改进机器设备，消除对人体、操作对象和作业环境中的危险因素，排除噪声、尘毒对人体的影响。</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降  低</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降低系统的危险程度，使系统一旦发生事故，所造成的后果严重程度最小。</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手电钻工具采用绝缘措施；利用变压器降低回路电压；在高压容器中安装安全阀、泄压阀，抑制危险发生。 </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02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冗  余</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通过多重保险、后援系统等措施，提高系统的安全系数。</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在工业生产中降低额定功率；增加钢丝绳强度；飞机系统的双引擎；系统中增加备用装置或设备。</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02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闭  锁</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一些原器件的机器连锁或电气互锁。</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冲压机械的安全互锁器；金属剪切机室安装出入门互锁装置，电路中的自动保安器。</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能量屏障</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在人、物与危险之间设置屏障，防止意外能量作用到人体和物体上。</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建筑高空作业的安全网、反应堆的安全壳。</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02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距离防护</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当伤害随距离的增加而减弱时，加大人与危险源距离。</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噪声源；辐射源；爆破作业时的危险距离控制。</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2" name="文本框 1"/>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25780" y="943187"/>
            <a:ext cx="928116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6</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消除危险源的措施</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aphicFrame>
        <p:nvGraphicFramePr>
          <p:cNvPr id="2" name="Group 2"/>
          <p:cNvGraphicFramePr>
            <a:graphicFrameLocks noGrp="1"/>
          </p:cNvGraphicFramePr>
          <p:nvPr/>
        </p:nvGraphicFramePr>
        <p:xfrm>
          <a:off x="1679788" y="1690608"/>
          <a:ext cx="8832313" cy="4815760"/>
        </p:xfrm>
        <a:graphic>
          <a:graphicData uri="http://schemas.openxmlformats.org/drawingml/2006/table">
            <a:tbl>
              <a:tblPr/>
              <a:tblGrid>
                <a:gridCol w="1152313"/>
                <a:gridCol w="3360000"/>
                <a:gridCol w="4320000"/>
              </a:tblGrid>
              <a:tr h="3860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措  施</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做  法</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说  明</a:t>
                      </a:r>
                      <a:endParaRPr kumimoji="0" lang="zh-CN" sz="1700" b="1"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时间防护</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减少人暴露于危险、危害因素中的时间。 </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开采放射性矿物或进行有放射性物质的工作时缩短工作时间；粉尘、毒气、噪声的安全指标，随工作接触时间的增加而减少。</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02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薄  弱</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设置薄弱环节，以最小的、局部的损失换取系统的总体安全。</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电路中的保险丝、锅炉的熔栓、煤气发生炉的防爆膜、压力容器的泄压阀。</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38606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坚   固</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增加系统的强度来保证其安全性。</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加大安全系数、提高结构强度。</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02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个体防护</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配备相应的保护用品及用具。</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采取被动的措施，以减轻事故和灾害造成的伤害或损失。</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代  替</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采取措施代替人或人体的某些操作，摆脱危险和有害因素对人体的危害。</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以机器、机械手、自动控制器或机器人代替操作。</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程  序</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采用光、声、色或其他标志等传递组织和技术信息的目标，以保证安全。 </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rPr>
                        <a:t>如宣传画、安全标志、板报警告。</a:t>
                      </a:r>
                      <a:endParaRPr kumimoji="0" lang="zh-CN" sz="1700" b="0" i="0" u="none" strike="noStrike" cap="none" normalizeH="0" baseline="0">
                        <a:ln>
                          <a:noFill/>
                        </a:ln>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21889" marR="121889" marT="60952" marB="60952" anchor="ctr" horzOverflow="overflow">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3" name="文本框 2"/>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五、魔鬼就在细节里</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隐患治理</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06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115068" y="3308661"/>
            <a:ext cx="9674444" cy="1104918"/>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违章究竟害了谁？</a:t>
            </a:r>
            <a:r>
              <a:rPr lang="en-US" altLang="zh-CN" sz="6000" b="1" dirty="0">
                <a:solidFill>
                  <a:srgbClr val="0E2C50"/>
                </a:solidFill>
                <a:sym typeface="+mn-ea"/>
              </a:rPr>
              <a:t>-</a:t>
            </a:r>
            <a:r>
              <a:rPr lang="zh-CN" altLang="en-US" sz="6000" b="1" dirty="0">
                <a:solidFill>
                  <a:srgbClr val="0E2C50"/>
                </a:solidFill>
                <a:sym typeface="+mn-ea"/>
              </a:rPr>
              <a:t>遵章守纪</a:t>
            </a:r>
            <a:endParaRPr lang="zh-CN" altLang="en-US" sz="6000" b="1" dirty="0">
              <a:solidFill>
                <a:srgbClr val="0E2C50"/>
              </a:solidFill>
              <a:sym typeface="+mn-ea"/>
            </a:endParaRPr>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六、违章究竟害了谁？</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遵章守纪</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320076" cy="913199"/>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黄泉路上无老少，违反规章先报到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对付“三违”须“三严”</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1" name="组合 10"/>
          <p:cNvGrpSpPr/>
          <p:nvPr/>
        </p:nvGrpSpPr>
        <p:grpSpPr>
          <a:xfrm>
            <a:off x="1309794" y="1576494"/>
            <a:ext cx="9572413" cy="4804961"/>
            <a:chOff x="1570" y="1817"/>
            <a:chExt cx="11306" cy="4332"/>
          </a:xfrm>
        </p:grpSpPr>
        <p:sp>
          <p:nvSpPr>
            <p:cNvPr id="7" name="文本框 6"/>
            <p:cNvSpPr txBox="1"/>
            <p:nvPr/>
          </p:nvSpPr>
          <p:spPr>
            <a:xfrm>
              <a:off x="1570" y="1817"/>
              <a:ext cx="8539" cy="416"/>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“三违”：违章操作、违章指挥、违反劳动纪律</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570" y="2397"/>
              <a:ext cx="3469" cy="416"/>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三违的几种类型：</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570" y="2977"/>
              <a:ext cx="11306" cy="749"/>
            </a:xfrm>
            <a:prstGeom prst="rect">
              <a:avLst/>
            </a:prstGeom>
            <a:noFill/>
          </p:spPr>
          <p:txBody>
            <a:bodyPr wrap="square" rtlCol="0" anchor="t">
              <a:spAutoFit/>
            </a:bodyPr>
            <a:lstStyle/>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一是盲目无知。二是好强逞能。三是心存侥幸。四是一味求快。五是疲劳作战。六是作风散漫。七是好奇心强。八是简单应付。</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570" y="3993"/>
              <a:ext cx="4458" cy="416"/>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对付“三违”须“三严”</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570" y="4573"/>
              <a:ext cx="7676" cy="416"/>
            </a:xfrm>
            <a:prstGeom prst="rect">
              <a:avLst/>
            </a:prstGeom>
            <a:noFill/>
          </p:spPr>
          <p:txBody>
            <a:bodyPr wrap="square" rtlCol="0" anchor="t">
              <a:spAutoFit/>
            </a:bodyPr>
            <a:lstStyle/>
            <a:p>
              <a:pPr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“三严”：严格管理、严明纪律、严肃问责。</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570" y="5153"/>
              <a:ext cx="4458" cy="416"/>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做到“三严”须“三铁”</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570" y="5733"/>
              <a:ext cx="6581" cy="416"/>
            </a:xfrm>
            <a:prstGeom prst="rect">
              <a:avLst/>
            </a:prstGeom>
            <a:noFill/>
          </p:spPr>
          <p:txBody>
            <a:bodyPr wrap="square" rtlCol="0" anchor="t">
              <a:spAutoFit/>
            </a:bodyPr>
            <a:lstStyle/>
            <a:p>
              <a:pPr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“三铁”：铁面孔、铁手腕、铁心肠。</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六、违章究竟害了谁？</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遵章守纪</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320076"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规章制度血写成，不要用血来验证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感谢制度和规程</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4" name="组合 13"/>
          <p:cNvGrpSpPr/>
          <p:nvPr/>
        </p:nvGrpSpPr>
        <p:grpSpPr>
          <a:xfrm>
            <a:off x="1606974" y="1601893"/>
            <a:ext cx="8978053" cy="4462418"/>
            <a:chOff x="2209" y="1892"/>
            <a:chExt cx="10604" cy="3241"/>
          </a:xfrm>
        </p:grpSpPr>
        <p:sp>
          <p:nvSpPr>
            <p:cNvPr id="2" name="文本框 1"/>
            <p:cNvSpPr txBox="1"/>
            <p:nvPr/>
          </p:nvSpPr>
          <p:spPr>
            <a:xfrm>
              <a:off x="2211" y="1892"/>
              <a:ext cx="10602" cy="1227"/>
            </a:xfrm>
            <a:prstGeom prst="rect">
              <a:avLst/>
            </a:prstGeom>
            <a:noFill/>
          </p:spPr>
          <p:txBody>
            <a:bodyPr wrap="square" rtlCol="0" anchor="t">
              <a:spAutoFit/>
            </a:bodyPr>
            <a:lstStyle/>
            <a:p>
              <a:pPr algn="just" defTabSz="457200">
                <a:lnSpc>
                  <a:spcPct val="150000"/>
                </a:lnSpc>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岗位责任制：</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把每样东西、每件事情，由谁管、负什么责任都落实到位，使每个人都知道他干什么、管什么、怎么管，达到什么程度以及自己的权利。这些规定清楚，就是岗位责任制。</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2209" y="3471"/>
              <a:ext cx="10602" cy="335"/>
            </a:xfrm>
            <a:prstGeom prst="rect">
              <a:avLst/>
            </a:prstGeom>
            <a:noFill/>
          </p:spPr>
          <p:txBody>
            <a:bodyPr wrap="square" rtlCol="0" anchor="t">
              <a:spAutoFit/>
            </a:bodyPr>
            <a:lstStyle/>
            <a:p>
              <a:pPr algn="just" defTabSz="1219200"/>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对待制度和规程的态度：</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一是要知道敬畏。二是要懂得感恩。</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2209" y="3906"/>
              <a:ext cx="10602" cy="1227"/>
            </a:xfrm>
            <a:prstGeom prst="rect">
              <a:avLst/>
            </a:prstGeom>
            <a:noFill/>
          </p:spPr>
          <p:txBody>
            <a:bodyPr wrap="square" rtlCol="0" anchor="t">
              <a:spAutoFit/>
            </a:bodyPr>
            <a:lstStyle/>
            <a:p>
              <a:pPr algn="just" defTabSz="1219200">
                <a:lnSpc>
                  <a:spcPct val="150000"/>
                </a:lnSpc>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用感激的心情对待那些为制度诞生付出了沉重代价的人们。这些前辈，在制度不完善的情况下，用自己生命健康的代价，完成了一次探险，不要让他们的故事在我们身上重演。</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六、违章究竟害了谁？</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遵章守纪</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320076"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服从管理，写进法律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懂得服从才有资格工作</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5" name="组合 4"/>
          <p:cNvGrpSpPr/>
          <p:nvPr/>
        </p:nvGrpSpPr>
        <p:grpSpPr>
          <a:xfrm>
            <a:off x="1607820" y="1804282"/>
            <a:ext cx="8976360" cy="4220172"/>
            <a:chOff x="1900" y="1931"/>
            <a:chExt cx="10602" cy="4414"/>
          </a:xfrm>
        </p:grpSpPr>
        <p:sp>
          <p:nvSpPr>
            <p:cNvPr id="3" name="文本框 2"/>
            <p:cNvSpPr txBox="1"/>
            <p:nvPr/>
          </p:nvSpPr>
          <p:spPr>
            <a:xfrm>
              <a:off x="1900" y="1931"/>
              <a:ext cx="10602" cy="1767"/>
            </a:xfrm>
            <a:prstGeom prst="rect">
              <a:avLst/>
            </a:prstGeom>
            <a:noFill/>
          </p:spPr>
          <p:txBody>
            <a:bodyPr wrap="square" rtlCol="0" anchor="t">
              <a:spAutoFit/>
            </a:bodyPr>
            <a:lstStyle/>
            <a:p>
              <a:pPr algn="just" defTabSz="457200">
                <a:lnSpc>
                  <a:spcPct val="150000"/>
                </a:lnSpc>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《安全生产法》第四十九条 ：</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从业人员在作业过程中，应当严格遵守本单位的安全生产规章制度和操作规程，服从管理，正确佩戴和使用劳动防护用品。</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900" y="3999"/>
              <a:ext cx="10602" cy="2346"/>
            </a:xfrm>
            <a:prstGeom prst="rect">
              <a:avLst/>
            </a:prstGeom>
            <a:noFill/>
          </p:spPr>
          <p:txBody>
            <a:bodyPr wrap="square" rtlCol="0" anchor="t">
              <a:spAutoFit/>
            </a:bodyPr>
            <a:lstStyle/>
            <a:p>
              <a:pPr algn="just" defTabSz="457200">
                <a:lnSpc>
                  <a:spcPct val="150000"/>
                </a:lnSpc>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《安全生产法》第九十条 ：</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生产经营单位的从业人员不服从管理，违反安全生产规章制度或者操作规程的，由生产经营单位给予批评教育，依照有关规章制度给予处分；造成重大事故，构成犯罪的，依照刑法有关规定追究刑事责任。</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六、违章究竟害了谁？</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遵章守纪</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1" y="943187"/>
            <a:ext cx="10320076"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服从管理，写进法律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懂得服从才有资格工作</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983827" y="1877907"/>
            <a:ext cx="10224347" cy="4381500"/>
            <a:chOff x="504" y="2263"/>
            <a:chExt cx="12076" cy="5175"/>
          </a:xfrm>
        </p:grpSpPr>
        <p:sp>
          <p:nvSpPr>
            <p:cNvPr id="2" name="文本框 1"/>
            <p:cNvSpPr txBox="1"/>
            <p:nvPr/>
          </p:nvSpPr>
          <p:spPr>
            <a:xfrm>
              <a:off x="713" y="2263"/>
              <a:ext cx="11658" cy="3575"/>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lnSpc>
                  <a:spcPct val="130000"/>
                </a:lnSpc>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第一，管理者首先要接受管理，安全要从各级干部服从管理开始。</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第二，管理者要敢于管理，善于管理，将“管理混乱”一词丢进垃圾堆。</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第三，遵章守纪，一丝不苟，服从应该成为一种习惯。</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第四，服从管理不仅服从领导的指挥，还要服从同事善意的提醒。</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最后，员工还要知道什么情况下不服从。</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504" y="6131"/>
              <a:ext cx="12076" cy="1307"/>
            </a:xfrm>
            <a:prstGeom prst="rect">
              <a:avLst/>
            </a:prstGeom>
            <a:noFill/>
          </p:spPr>
          <p:txBody>
            <a:bodyPr wrap="square" lIns="239607" tIns="95673" rIns="239607" bIns="95673" rtlCol="0" anchor="ctr" anchorCtr="0">
              <a:spAutoFit/>
            </a:bodyPr>
            <a:lstStyle/>
            <a:p>
              <a:pPr>
                <a:lnSpc>
                  <a:spcPct val="130000"/>
                </a:lnSpc>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《安全生产法》第四十六条从业人员有权对本单位安全生产工作中存在的问题提出批评、检举、控告；有权拒绝违章指挥和强令冒险作业。</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07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499789" y="3308661"/>
            <a:ext cx="8905002" cy="1104918"/>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造就本质安全人</a:t>
            </a:r>
            <a:r>
              <a:rPr lang="en-US" altLang="zh-CN" sz="6000" b="1" dirty="0">
                <a:solidFill>
                  <a:srgbClr val="0E2C50"/>
                </a:solidFill>
                <a:sym typeface="+mn-ea"/>
              </a:rPr>
              <a:t>-</a:t>
            </a:r>
            <a:r>
              <a:rPr lang="zh-CN" altLang="en-US" sz="6000" b="1" dirty="0">
                <a:solidFill>
                  <a:srgbClr val="0E2C50"/>
                </a:solidFill>
                <a:sym typeface="+mn-ea"/>
              </a:rPr>
              <a:t>进阶修炼</a:t>
            </a:r>
            <a:endParaRPr lang="zh-CN" altLang="en-US" sz="6000" b="1" dirty="0">
              <a:solidFill>
                <a:srgbClr val="0E2C50"/>
              </a:solidFill>
              <a:sym typeface="+mn-ea"/>
            </a:endParaRPr>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进阶修炼</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690372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意识养成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我要安全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3" name="组合 12"/>
          <p:cNvGrpSpPr/>
          <p:nvPr/>
        </p:nvGrpSpPr>
        <p:grpSpPr>
          <a:xfrm>
            <a:off x="1607398" y="1461347"/>
            <a:ext cx="8977207" cy="5254413"/>
            <a:chOff x="1899" y="2131"/>
            <a:chExt cx="10603" cy="6206"/>
          </a:xfrm>
        </p:grpSpPr>
        <p:sp>
          <p:nvSpPr>
            <p:cNvPr id="3" name="文本框 2"/>
            <p:cNvSpPr txBox="1"/>
            <p:nvPr/>
          </p:nvSpPr>
          <p:spPr>
            <a:xfrm>
              <a:off x="1899" y="2131"/>
              <a:ext cx="10602" cy="981"/>
            </a:xfrm>
            <a:prstGeom prst="rect">
              <a:avLst/>
            </a:prstGeom>
            <a:noFill/>
          </p:spPr>
          <p:txBody>
            <a:bodyPr wrap="square" rtlCol="0" anchor="t">
              <a:spAutoFit/>
            </a:bodyPr>
            <a:lstStyle/>
            <a:p>
              <a:pPr algn="just" defTabSz="457200">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养成教育：</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就是培养人们良好习惯的教育，我们在安全上使用养成教育，在于培养员工安全的行为习惯。</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899" y="3147"/>
              <a:ext cx="7683" cy="545"/>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第一，安全养成教育是一个注意力开发过程。</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899" y="3727"/>
              <a:ext cx="8216" cy="545"/>
            </a:xfrm>
            <a:prstGeom prst="rect">
              <a:avLst/>
            </a:prstGeom>
            <a:noFill/>
          </p:spPr>
          <p:txBody>
            <a:bodyPr wrap="square" rtlCol="0" anchor="t">
              <a:spAutoFit/>
            </a:bodyPr>
            <a:lstStyle/>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养成教育就是要持续不断地提供新鲜刺激。</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899" y="4307"/>
              <a:ext cx="7683" cy="545"/>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第二，安全养成教育是一个情感的培育过程。</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899" y="4887"/>
              <a:ext cx="10603" cy="1418"/>
            </a:xfrm>
            <a:prstGeom prst="rect">
              <a:avLst/>
            </a:prstGeom>
            <a:noFill/>
          </p:spPr>
          <p:txBody>
            <a:bodyPr wrap="square" rtlCol="0" anchor="t">
              <a:spAutoFit/>
            </a:bodyPr>
            <a:lstStyle/>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一是企业和员工建立感情，让员工知道安全究竟为了谁，知道是为他好，管理者抓安全时就会减少很多阻力。</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二是完善员工的人格，培养他们与家人的感情。</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899" y="6339"/>
              <a:ext cx="7683" cy="545"/>
            </a:xfrm>
            <a:prstGeom prst="rect">
              <a:avLst/>
            </a:prstGeom>
            <a:noFill/>
          </p:spPr>
          <p:txBody>
            <a:bodyPr wrap="square" rtlCol="0" anchor="t">
              <a:spAutoFit/>
            </a:bodyPr>
            <a:lstStyle/>
            <a:p>
              <a:pPr defTabSz="457200">
                <a:buClr>
                  <a:schemeClr val="accent1"/>
                </a:buClr>
                <a:defRPr/>
              </a:pPr>
              <a:r>
                <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第三，安全养成教育是行为规范的培育过程。</a:t>
              </a:r>
              <a:endParaRPr lang="zh-CN" altLang="en-US" sz="2400" b="1"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1900" y="6919"/>
              <a:ext cx="10602" cy="1418"/>
            </a:xfrm>
            <a:prstGeom prst="rect">
              <a:avLst/>
            </a:prstGeom>
            <a:noFill/>
          </p:spPr>
          <p:txBody>
            <a:bodyPr wrap="square" rtlCol="0" anchor="t">
              <a:spAutoFit/>
            </a:bodyPr>
            <a:lstStyle/>
            <a:p>
              <a:pPr algn="just" defTabSz="457200">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我要安全：</a:t>
              </a: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是指存在于自己内心深处安全意识，包括有关安全的道德观、价值观以及思维方式、行为准则，是员工对企业各种安全管理措施的情感认同。</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进阶修炼</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690372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技能培训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我会安全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1751968" y="1536546"/>
            <a:ext cx="8688064" cy="5118409"/>
          </a:xfrm>
          <a:prstGeom prst="rect">
            <a:avLst/>
          </a:pr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39607" tIns="95673" rIns="239607" bIns="95673" rtlCol="0" anchor="ctr">
            <a:spAutoFit/>
          </a:bodyPr>
          <a:lstStyle/>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所有事故的发生都不是肇事者的主观愿望。</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出事故原因：一类是人们心存侥幸明知故犯。属于意识问题。一类是员工糊里糊涂，不知所以，或者只知其一，不知其二，直到出了事故才恍然大悟。属于技能问题。</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要安全还得会安全。“会”的前提是明白，明白操作原理、明白制度规定、明白操作规程。</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企业要让员工知道为谁而学、为什么而学。</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纳入程序，安全培训也要有章可循。</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培训要切合实际安全的需要。</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11200" algn="just"/>
            <a:r>
              <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无知者无畏，无畏的结果是无畏的牺牲。对员工进行技能培训是实现“我会安全”所不可省略的一环。</a:t>
            </a:r>
            <a:endParaRPr lang="zh-CN" altLang="en-US" sz="2665" b="1" spc="133">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1" y="42330"/>
            <a:ext cx="45694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一、引语</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grpSp>
        <p:nvGrpSpPr>
          <p:cNvPr id="11" name="组合 10"/>
          <p:cNvGrpSpPr/>
          <p:nvPr/>
        </p:nvGrpSpPr>
        <p:grpSpPr>
          <a:xfrm>
            <a:off x="1534160" y="1387687"/>
            <a:ext cx="9123680" cy="4910666"/>
            <a:chOff x="1491" y="1564"/>
            <a:chExt cx="10776" cy="5800"/>
          </a:xfrm>
        </p:grpSpPr>
        <p:sp>
          <p:nvSpPr>
            <p:cNvPr id="2" name="文本框 1"/>
            <p:cNvSpPr txBox="1"/>
            <p:nvPr/>
          </p:nvSpPr>
          <p:spPr>
            <a:xfrm>
              <a:off x="1540" y="5946"/>
              <a:ext cx="10675" cy="1418"/>
            </a:xfrm>
            <a:prstGeom prst="rect">
              <a:avLst/>
            </a:prstGeom>
            <a:noFill/>
          </p:spPr>
          <p:txBody>
            <a:bodyPr wrap="square" rtlCol="0" anchor="t">
              <a:spAutoFit/>
            </a:bodyPr>
            <a:lstStyle/>
            <a:p>
              <a:pPr algn="just" defTabSz="457200">
                <a:buClr>
                  <a:schemeClr val="accent1"/>
                </a:buClr>
                <a:defRPr/>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没有安全知识，员工就会稀里糊涂受伤害；没有安全意识，事故就会不请自来。安全知识重要，安全意识更重要。当员工有了安全意识，就会学习安全知识。</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1540" y="1564"/>
              <a:ext cx="10675" cy="1418"/>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法则一：安全知识胜于安全设施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安全知识：就是人们面对风险时，知道该怎么做，包括安全规程、安全度、安全常识等等。</a:t>
              </a:r>
              <a:endParaRPr lang="zh-CN" altLang="en-US" sz="2400"/>
            </a:p>
          </p:txBody>
        </p:sp>
        <p:sp>
          <p:nvSpPr>
            <p:cNvPr id="4" name="文本框 3"/>
            <p:cNvSpPr txBox="1"/>
            <p:nvPr/>
          </p:nvSpPr>
          <p:spPr>
            <a:xfrm>
              <a:off x="1540" y="3042"/>
              <a:ext cx="10675" cy="1418"/>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法则二：安全意识强于安全知识</a:t>
              </a:r>
              <a:endPar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defTabSz="457200">
                <a:buClr>
                  <a:schemeClr val="accent1"/>
                </a:buClr>
                <a:buFont typeface="Wingdings 3" panose="05040102010807070707" pitchFamily="18" charset="2"/>
                <a:buChar char=""/>
                <a:defRPr/>
              </a:pPr>
              <a:r>
                <a:rPr lang="zh-CN" altLang="en-US" sz="2400" spc="13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安全意识：指的是在人们的思想意识中对于安全的认识，包括安全价值观、安全警惕性等等。</a:t>
              </a:r>
              <a:endParaRPr lang="zh-CN" altLang="en-US" sz="2400" dirty="0"/>
            </a:p>
          </p:txBody>
        </p:sp>
        <p:sp>
          <p:nvSpPr>
            <p:cNvPr id="6" name="文本框 5"/>
            <p:cNvSpPr txBox="1"/>
            <p:nvPr/>
          </p:nvSpPr>
          <p:spPr>
            <a:xfrm>
              <a:off x="1540" y="4494"/>
              <a:ext cx="10675" cy="1418"/>
            </a:xfrm>
            <a:prstGeom prst="rect">
              <a:avLst/>
            </a:prstGeom>
            <a:noFill/>
          </p:spPr>
          <p:txBody>
            <a:bodyPr wrap="square" rtlCol="0" anchor="t">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法则三：安全意愿优于安全意识</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安全意愿：指员工履行安全生产职责，实现安全绩效的意志和愿望。</a:t>
              </a:r>
              <a:endParaRPr lang="zh-CN" altLang="en-US" sz="2400"/>
            </a:p>
          </p:txBody>
        </p:sp>
        <p:cxnSp>
          <p:nvCxnSpPr>
            <p:cNvPr id="7" name="直接连接符 6"/>
            <p:cNvCxnSpPr/>
            <p:nvPr/>
          </p:nvCxnSpPr>
          <p:spPr>
            <a:xfrm>
              <a:off x="1495" y="3042"/>
              <a:ext cx="10772" cy="0"/>
            </a:xfrm>
            <a:prstGeom prst="line">
              <a:avLst/>
            </a:prstGeom>
            <a:ln w="25400">
              <a:solidFill>
                <a:srgbClr val="0E2C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91" y="4494"/>
              <a:ext cx="10772" cy="0"/>
            </a:xfrm>
            <a:prstGeom prst="line">
              <a:avLst/>
            </a:prstGeom>
            <a:ln w="25400">
              <a:solidFill>
                <a:srgbClr val="0E2C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进阶修炼</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690372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配置资源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我能安全</a:t>
            </a:r>
            <a:endPar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847969" y="1805653"/>
            <a:ext cx="8496063" cy="4467590"/>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配置必要资源，让所有想安全、会安全的人，能够安全。 </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企业需要配置甚而设施、人力资源、专项技能、技术资源、财力资源。</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安全设施：是指企业生产经营活动中，为将危险因素、有害因素控制在安全范围内以及预防、减少、消除危害，所配备的装置（设备）和采取的措施。</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3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当然，员工不能拿条件是否具备作为出事故的借口。同样的条件，为什么出事故的不是别人，而是自己？这是需要员工自己反省的。</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进阶修炼</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690372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4</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制度规范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我须安全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983827" y="1537548"/>
            <a:ext cx="10224347" cy="5130800"/>
            <a:chOff x="1162" y="1741"/>
            <a:chExt cx="12076" cy="6060"/>
          </a:xfrm>
        </p:grpSpPr>
        <p:sp>
          <p:nvSpPr>
            <p:cNvPr id="2" name="文本框 1"/>
            <p:cNvSpPr txBox="1"/>
            <p:nvPr/>
          </p:nvSpPr>
          <p:spPr>
            <a:xfrm>
              <a:off x="1162" y="1741"/>
              <a:ext cx="12076" cy="3718"/>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事故是对当事人的最坏处罚，安全是对当事人的最好奖励。员工缺乏事故与安全的现实体验，就需要制度来替代。罚是强制性，奖是正激励，有奖不罚，引导人们去做好该做的事情。</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情有可原是腐蚀制度严肃性的重要原因。制度本身的威力，是让你不得不执行。</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设备是死的，人是活的，管住了人，就管住了安全生产中最大的变量。</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领导有情，管理无情，制度绝情。</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nvGrpSpPr>
          <p:grpSpPr>
            <a:xfrm>
              <a:off x="1613" y="5630"/>
              <a:ext cx="11266" cy="1418"/>
              <a:chOff x="1839" y="5630"/>
              <a:chExt cx="11266" cy="1418"/>
            </a:xfrm>
          </p:grpSpPr>
          <p:sp>
            <p:nvSpPr>
              <p:cNvPr id="7" name="文本框 6"/>
              <p:cNvSpPr txBox="1"/>
              <p:nvPr/>
            </p:nvSpPr>
            <p:spPr>
              <a:xfrm>
                <a:off x="1839" y="6066"/>
                <a:ext cx="6169" cy="545"/>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制度在安全管理上重点解决三件事：</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8626" y="5630"/>
                <a:ext cx="4479" cy="1418"/>
              </a:xfrm>
              <a:prstGeom prst="rect">
                <a:avLst/>
              </a:prstGeom>
              <a:noFill/>
            </p:spPr>
            <p:txBody>
              <a:bodyPr wrap="square" rtlCol="0" anchor="t">
                <a:spAutoFit/>
              </a:bodyPr>
              <a:lstStyle/>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一是明确谁来干。</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二是明确怎么干。</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1219200"/>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三是明确干好干坏怎么办。</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5" name="文本框 4"/>
            <p:cNvSpPr txBox="1"/>
            <p:nvPr/>
          </p:nvSpPr>
          <p:spPr>
            <a:xfrm>
              <a:off x="1162" y="7256"/>
              <a:ext cx="12076" cy="545"/>
            </a:xfrm>
            <a:prstGeom prst="rect">
              <a:avLst/>
            </a:prstGeom>
            <a:noFill/>
          </p:spPr>
          <p:txBody>
            <a:bodyPr wrap="square" rtlCol="0" anchor="t">
              <a:spAutoFit/>
            </a:bodyPr>
            <a:lstStyle/>
            <a:p>
              <a:pPr>
                <a:buFont typeface="Arial" panose="020B0604020202020204" pitchFamily="34" charset="0"/>
              </a:pPr>
              <a:r>
                <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rPr>
                <a:t>三大规程：《金属非金属安全规程》《技术作业规程》《工种操作规程》</a:t>
              </a:r>
              <a:endParaRPr lang="zh-CN" altLang="en-US" sz="2400" b="1" spc="133" dirty="0">
                <a:solidFill>
                  <a:srgbClr val="0E2C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0" y="42334"/>
            <a:ext cx="92811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七、造就本质安全人</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进阶修炼</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25780" y="943187"/>
            <a:ext cx="6903720" cy="502766"/>
          </a:xfrm>
          <a:prstGeom prst="rect">
            <a:avLst/>
          </a:prstGeom>
          <a:noFill/>
        </p:spPr>
        <p:txBody>
          <a:bodyPr wrap="square" rtlCol="0" anchor="t">
            <a:spAutoFit/>
          </a:bodyPr>
          <a:lstStyle/>
          <a:p>
            <a:pPr algn="l"/>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5</a:t>
            </a:r>
            <a:r>
              <a:rPr lang="zh-CN" alt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流程约束 </a:t>
            </a:r>
            <a:r>
              <a:rPr lang="en-US"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rPr>
              <a:t>我才安全</a:t>
            </a:r>
            <a:endParaRPr sz="2665" b="1" spc="133">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295966" y="1726850"/>
            <a:ext cx="9600071" cy="4625197"/>
          </a:xfrm>
          <a:prstGeom prst="rect">
            <a:avLst/>
          </a:prstGeom>
          <a:noFill/>
          <a:ln w="25400">
            <a:solidFill>
              <a:srgbClr val="0E2C50"/>
            </a:solidFill>
            <a:prstDash val="dash"/>
          </a:ln>
        </p:spPr>
        <p:txBody>
          <a:bodyPr wrap="square" lIns="239607" tIns="95673" rIns="239607" bIns="95673" rtlCol="0" anchor="ctr" anchorCtr="0">
            <a:spAutoFit/>
          </a:bodyPr>
          <a:lstStyle/>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流程安全管理目的，是要减少人为误操作的机会。</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有流程安全的支撑，管理体系才能落地。</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流程安全管理包括</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个要素：</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、流程安全信息。</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、员工参与。</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、流程危害分。</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、操作规程。</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、培训。</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、承包商管理。</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、开车前安全评审。</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、完整性。</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、动火作业。</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、变更管理。</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、事故调查。</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、应急预案和响应。</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、符合性审计。</a:t>
            </a:r>
            <a:r>
              <a:rPr lang="en-US" altLang="zh-CN"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、商业秘密管理。</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流程安全管理是流程硬约束，用程序限定，不遵守程序，就无法通过。原则是：“在企业里做你做所能做的事，来避免事故”。</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用流程约束人的行为，保证员工安全，必须做到上上下下按照程序做事。任何情况下，未经特别批准，程序不可逾越。所有人只要按照流程安全的要求，按部就班地做，“我”才安全。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
        <p:nvSpPr>
          <p:cNvPr id="6" name="Rectangle 2"/>
          <p:cNvSpPr txBox="1">
            <a:spLocks noRot="1" noChangeArrowheads="1"/>
          </p:cNvSpPr>
          <p:nvPr/>
        </p:nvSpPr>
        <p:spPr>
          <a:xfrm>
            <a:off x="994801" y="2196407"/>
            <a:ext cx="10467098" cy="1659668"/>
          </a:xfrm>
          <a:prstGeom prst="rect">
            <a:avLst/>
          </a:prstGeom>
        </p:spPr>
        <p:txBody>
          <a:bodyPr/>
          <a:lstStyle>
            <a:defPPr>
              <a:defRPr lang="zh-CN"/>
            </a:defPPr>
            <a:lvl1pPr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1pPr>
            <a:lvl2pPr marL="4572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2pPr>
            <a:lvl3pPr marL="9144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3pPr>
            <a:lvl4pPr marL="13716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4pPr>
            <a:lvl5pPr marL="18288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5pPr>
            <a:lvl6pPr marL="2286000" algn="l" defTabSz="914400" rtl="0" eaLnBrk="1" latinLnBrk="0" hangingPunct="1">
              <a:defRPr sz="2800" b="1" kern="1200">
                <a:solidFill>
                  <a:srgbClr val="00CC00"/>
                </a:solidFill>
                <a:latin typeface="黑体" panose="02010609060101010101" charset="-122"/>
                <a:ea typeface="黑体" panose="02010609060101010101" charset="-122"/>
                <a:cs typeface="+mn-cs"/>
              </a:defRPr>
            </a:lvl6pPr>
            <a:lvl7pPr marL="2743200" algn="l" defTabSz="914400" rtl="0" eaLnBrk="1" latinLnBrk="0" hangingPunct="1">
              <a:defRPr sz="2800" b="1" kern="1200">
                <a:solidFill>
                  <a:srgbClr val="00CC00"/>
                </a:solidFill>
                <a:latin typeface="黑体" panose="02010609060101010101" charset="-122"/>
                <a:ea typeface="黑体" panose="02010609060101010101" charset="-122"/>
                <a:cs typeface="+mn-cs"/>
              </a:defRPr>
            </a:lvl7pPr>
            <a:lvl8pPr marL="3200400" algn="l" defTabSz="914400" rtl="0" eaLnBrk="1" latinLnBrk="0" hangingPunct="1">
              <a:defRPr sz="2800" b="1" kern="1200">
                <a:solidFill>
                  <a:srgbClr val="00CC00"/>
                </a:solidFill>
                <a:latin typeface="黑体" panose="02010609060101010101" charset="-122"/>
                <a:ea typeface="黑体" panose="02010609060101010101" charset="-122"/>
                <a:cs typeface="+mn-cs"/>
              </a:defRPr>
            </a:lvl8pPr>
            <a:lvl9pPr marL="3657600" algn="l" defTabSz="914400" rtl="0" eaLnBrk="1" latinLnBrk="0" hangingPunct="1">
              <a:defRPr sz="2800" b="1" kern="1200">
                <a:solidFill>
                  <a:srgbClr val="00CC00"/>
                </a:solidFill>
                <a:latin typeface="黑体" panose="02010609060101010101" charset="-122"/>
                <a:ea typeface="黑体" panose="02010609060101010101" charset="-122"/>
                <a:cs typeface="+mn-cs"/>
              </a:defRPr>
            </a:lvl9pPr>
          </a:lstStyle>
          <a:p>
            <a:pPr algn="l" defTabSz="1279525" eaLnBrk="0" hangingPunct="0">
              <a:lnSpc>
                <a:spcPct val="150000"/>
              </a:lnSpc>
              <a:defRPr/>
            </a:pPr>
            <a:r>
              <a:rPr lang="zh-CN" altLang="en-US" sz="6600" kern="0" dirty="0">
                <a:solidFill>
                  <a:srgbClr val="006482"/>
                </a:solidFill>
                <a:latin typeface="微软雅黑" panose="020B0503020204020204" pitchFamily="34" charset="-122"/>
                <a:ea typeface="微软雅黑" panose="020B0503020204020204" pitchFamily="34" charset="-122"/>
                <a:cs typeface="+mj-cs"/>
              </a:rPr>
              <a:t>失去安全意识将带来什么？</a:t>
            </a:r>
            <a:endParaRPr lang="en-US" altLang="zh-CN" sz="5600" b="0" kern="0" dirty="0">
              <a:solidFill>
                <a:srgbClr val="006482"/>
              </a:solidFill>
              <a:latin typeface="+mj-lt"/>
              <a:ea typeface="+mj-ea"/>
              <a:cs typeface="+mj-cs"/>
            </a:endParaRPr>
          </a:p>
        </p:txBody>
      </p:sp>
      <p:sp>
        <p:nvSpPr>
          <p:cNvPr id="7" name="Rectangle 2"/>
          <p:cNvSpPr txBox="1">
            <a:spLocks noRot="1" noChangeArrowheads="1"/>
          </p:cNvSpPr>
          <p:nvPr/>
        </p:nvSpPr>
        <p:spPr>
          <a:xfrm>
            <a:off x="2685379" y="3767513"/>
            <a:ext cx="10467098" cy="1659668"/>
          </a:xfrm>
          <a:prstGeom prst="rect">
            <a:avLst/>
          </a:prstGeom>
        </p:spPr>
        <p:txBody>
          <a:bodyPr/>
          <a:lstStyle>
            <a:defPPr>
              <a:defRPr lang="zh-CN"/>
            </a:defPPr>
            <a:lvl1pPr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1pPr>
            <a:lvl2pPr marL="4572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2pPr>
            <a:lvl3pPr marL="9144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3pPr>
            <a:lvl4pPr marL="13716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4pPr>
            <a:lvl5pPr marL="1828800" algn="ctr" rtl="0" fontAlgn="base">
              <a:lnSpc>
                <a:spcPct val="90000"/>
              </a:lnSpc>
              <a:spcBef>
                <a:spcPct val="0"/>
              </a:spcBef>
              <a:spcAft>
                <a:spcPct val="0"/>
              </a:spcAft>
              <a:defRPr sz="2800" b="1" kern="1200">
                <a:solidFill>
                  <a:srgbClr val="00CC00"/>
                </a:solidFill>
                <a:latin typeface="黑体" panose="02010609060101010101" charset="-122"/>
                <a:ea typeface="黑体" panose="02010609060101010101" charset="-122"/>
                <a:cs typeface="+mn-cs"/>
              </a:defRPr>
            </a:lvl5pPr>
            <a:lvl6pPr marL="2286000" algn="l" defTabSz="914400" rtl="0" eaLnBrk="1" latinLnBrk="0" hangingPunct="1">
              <a:defRPr sz="2800" b="1" kern="1200">
                <a:solidFill>
                  <a:srgbClr val="00CC00"/>
                </a:solidFill>
                <a:latin typeface="黑体" panose="02010609060101010101" charset="-122"/>
                <a:ea typeface="黑体" panose="02010609060101010101" charset="-122"/>
                <a:cs typeface="+mn-cs"/>
              </a:defRPr>
            </a:lvl6pPr>
            <a:lvl7pPr marL="2743200" algn="l" defTabSz="914400" rtl="0" eaLnBrk="1" latinLnBrk="0" hangingPunct="1">
              <a:defRPr sz="2800" b="1" kern="1200">
                <a:solidFill>
                  <a:srgbClr val="00CC00"/>
                </a:solidFill>
                <a:latin typeface="黑体" panose="02010609060101010101" charset="-122"/>
                <a:ea typeface="黑体" panose="02010609060101010101" charset="-122"/>
                <a:cs typeface="+mn-cs"/>
              </a:defRPr>
            </a:lvl7pPr>
            <a:lvl8pPr marL="3200400" algn="l" defTabSz="914400" rtl="0" eaLnBrk="1" latinLnBrk="0" hangingPunct="1">
              <a:defRPr sz="2800" b="1" kern="1200">
                <a:solidFill>
                  <a:srgbClr val="00CC00"/>
                </a:solidFill>
                <a:latin typeface="黑体" panose="02010609060101010101" charset="-122"/>
                <a:ea typeface="黑体" panose="02010609060101010101" charset="-122"/>
                <a:cs typeface="+mn-cs"/>
              </a:defRPr>
            </a:lvl8pPr>
            <a:lvl9pPr marL="3657600" algn="l" defTabSz="914400" rtl="0" eaLnBrk="1" latinLnBrk="0" hangingPunct="1">
              <a:defRPr sz="2800" b="1" kern="1200">
                <a:solidFill>
                  <a:srgbClr val="00CC00"/>
                </a:solidFill>
                <a:latin typeface="黑体" panose="02010609060101010101" charset="-122"/>
                <a:ea typeface="黑体" panose="02010609060101010101" charset="-122"/>
                <a:cs typeface="+mn-cs"/>
              </a:defRPr>
            </a:lvl9pPr>
          </a:lstStyle>
          <a:p>
            <a:pPr algn="l" defTabSz="1279525" eaLnBrk="0" hangingPunct="0">
              <a:lnSpc>
                <a:spcPct val="150000"/>
              </a:lnSpc>
              <a:defRPr/>
            </a:pPr>
            <a:r>
              <a:rPr lang="zh-CN" altLang="en-US" sz="3600" kern="0" dirty="0">
                <a:solidFill>
                  <a:srgbClr val="006482"/>
                </a:solidFill>
                <a:latin typeface="微软雅黑" panose="020B0503020204020204" pitchFamily="34" charset="-122"/>
                <a:ea typeface="微软雅黑" panose="020B0503020204020204" pitchFamily="34" charset="-122"/>
                <a:cs typeface="+mj-cs"/>
              </a:rPr>
              <a:t>以下图片比较血腥，谨慎观看</a:t>
            </a:r>
            <a:endParaRPr lang="en-US" altLang="zh-CN" sz="3600" b="0" kern="0" dirty="0">
              <a:solidFill>
                <a:srgbClr val="006482"/>
              </a:solidFill>
              <a:latin typeface="+mj-lt"/>
              <a:ea typeface="+mj-ea"/>
              <a:cs typeface="+mj-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2583152" y="1447506"/>
            <a:ext cx="7090424" cy="619874"/>
          </a:xfrm>
          <a:solidFill>
            <a:srgbClr val="006482"/>
          </a:solidFill>
        </p:spPr>
        <p:txBody>
          <a:bodyPr vert="horz" lIns="231429" tIns="45720" rIns="91440" bIns="45720" rtlCol="0" anchor="b" anchorCtr="0">
            <a:normAutofit fontScale="90000"/>
          </a:bodyPr>
          <a:lstStyle/>
          <a:p>
            <a:r>
              <a:rPr lang="zh-CN" altLang="en-US" sz="2855" b="1" dirty="0">
                <a:solidFill>
                  <a:schemeClr val="bg1"/>
                </a:solidFill>
                <a:latin typeface="微软雅黑" panose="020B0503020204020204" pitchFamily="34" charset="-122"/>
                <a:ea typeface="微软雅黑" panose="020B0503020204020204" pitchFamily="34" charset="-122"/>
              </a:rPr>
              <a:t>某现场混凝土浇注坍塌，恐怖的挖尸现场</a:t>
            </a:r>
            <a:r>
              <a:rPr lang="zh-CN" altLang="en-US" sz="2855" dirty="0">
                <a:solidFill>
                  <a:schemeClr val="bg1"/>
                </a:solidFill>
                <a:latin typeface="微软雅黑" panose="020B0503020204020204" pitchFamily="34" charset="-122"/>
                <a:ea typeface="微软雅黑" panose="020B0503020204020204" pitchFamily="34" charset="-122"/>
              </a:rPr>
              <a:t> </a:t>
            </a:r>
            <a:endParaRPr lang="zh-CN" altLang="en-US" sz="2855" dirty="0">
              <a:solidFill>
                <a:schemeClr val="bg1"/>
              </a:solidFill>
              <a:latin typeface="微软雅黑" panose="020B0503020204020204" pitchFamily="34" charset="-122"/>
              <a:ea typeface="微软雅黑" panose="020B0503020204020204" pitchFamily="34" charset="-122"/>
            </a:endParaRPr>
          </a:p>
        </p:txBody>
      </p:sp>
      <p:pic>
        <p:nvPicPr>
          <p:cNvPr id="41988" name="Picture 4" descr="按此在新窗口浏览图片"/>
          <p:cNvPicPr>
            <a:picLocks noGrp="1" noChangeAspect="1" noChangeArrowheads="1"/>
          </p:cNvPicPr>
          <p:nvPr>
            <p:ph type="body" idx="1"/>
          </p:nvPr>
        </p:nvPicPr>
        <p:blipFill>
          <a:blip r:embed="rId1" cstate="print"/>
          <a:srcRect b="8501"/>
          <a:stretch>
            <a:fillRect/>
          </a:stretch>
        </p:blipFill>
        <p:spPr>
          <a:xfrm>
            <a:off x="2583152" y="2067379"/>
            <a:ext cx="7090424" cy="4509433"/>
          </a:xfrm>
          <a:noFill/>
        </p:spPr>
      </p:pic>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按此在新窗口浏览图片"/>
          <p:cNvPicPr>
            <a:picLocks noGrp="1" noChangeAspect="1" noChangeArrowheads="1"/>
          </p:cNvPicPr>
          <p:nvPr>
            <p:ph type="body" idx="1"/>
          </p:nvPr>
        </p:nvPicPr>
        <p:blipFill>
          <a:blip r:embed="rId1" cstate="print"/>
          <a:srcRect r="8260"/>
          <a:stretch>
            <a:fillRect/>
          </a:stretch>
        </p:blipFill>
        <p:spPr>
          <a:xfrm>
            <a:off x="2547848" y="2068023"/>
            <a:ext cx="6913899" cy="4397164"/>
          </a:xfrm>
          <a:noFill/>
        </p:spPr>
      </p:pic>
      <p:sp>
        <p:nvSpPr>
          <p:cNvPr id="4" name="Rectangle 2"/>
          <p:cNvSpPr>
            <a:spLocks noGrp="1" noRot="1" noChangeArrowheads="1"/>
          </p:cNvSpPr>
          <p:nvPr>
            <p:ph type="title"/>
          </p:nvPr>
        </p:nvSpPr>
        <p:spPr>
          <a:xfrm>
            <a:off x="2547848" y="1500461"/>
            <a:ext cx="6913899" cy="567562"/>
          </a:xfrm>
          <a:solidFill>
            <a:srgbClr val="006482"/>
          </a:solidFill>
        </p:spPr>
        <p:txBody>
          <a:bodyPr vert="horz" lIns="231429" tIns="45720" rIns="91440" bIns="45720" rtlCol="0" anchor="b" anchorCtr="0">
            <a:normAutofit fontScale="90000"/>
          </a:bodyPr>
          <a:lstStyle/>
          <a:p>
            <a:r>
              <a:rPr lang="zh-CN" altLang="en-US" sz="2855" b="1" dirty="0">
                <a:solidFill>
                  <a:schemeClr val="bg1"/>
                </a:solidFill>
                <a:latin typeface="微软雅黑" panose="020B0503020204020204" pitchFamily="34" charset="-122"/>
                <a:ea typeface="微软雅黑" panose="020B0503020204020204" pitchFamily="34" charset="-122"/>
              </a:rPr>
              <a:t>某现场混凝土浇注坍塌，恐怖的挖尸现场</a:t>
            </a:r>
            <a:r>
              <a:rPr lang="zh-CN" altLang="en-US" sz="2855" dirty="0">
                <a:solidFill>
                  <a:schemeClr val="bg1"/>
                </a:solidFill>
                <a:latin typeface="微软雅黑" panose="020B0503020204020204" pitchFamily="34" charset="-122"/>
                <a:ea typeface="微软雅黑" panose="020B0503020204020204" pitchFamily="34" charset="-122"/>
              </a:rPr>
              <a:t> </a:t>
            </a:r>
            <a:endParaRPr lang="zh-CN" altLang="en-US" sz="2855" dirty="0">
              <a:solidFill>
                <a:schemeClr val="bg1"/>
              </a:solidFill>
              <a:latin typeface="微软雅黑" panose="020B0503020204020204" pitchFamily="34" charset="-122"/>
              <a:ea typeface="微软雅黑" panose="020B0503020204020204" pitchFamily="34" charset="-122"/>
            </a:endParaRPr>
          </a:p>
        </p:txBody>
      </p:sp>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按此在新窗口浏览图片"/>
          <p:cNvPicPr>
            <a:picLocks noGrp="1" noChangeAspect="1" noChangeArrowheads="1"/>
          </p:cNvPicPr>
          <p:nvPr>
            <p:ph type="body" idx="1"/>
          </p:nvPr>
        </p:nvPicPr>
        <p:blipFill>
          <a:blip r:embed="rId1" cstate="print"/>
          <a:srcRect b="1648"/>
          <a:stretch>
            <a:fillRect/>
          </a:stretch>
        </p:blipFill>
        <p:spPr>
          <a:xfrm>
            <a:off x="2321304" y="1898048"/>
            <a:ext cx="7305197" cy="4959952"/>
          </a:xfrm>
          <a:noFill/>
        </p:spPr>
      </p:pic>
      <p:sp>
        <p:nvSpPr>
          <p:cNvPr id="4" name="Rectangle 2"/>
          <p:cNvSpPr txBox="1">
            <a:spLocks noRot="1" noChangeArrowheads="1"/>
          </p:cNvSpPr>
          <p:nvPr/>
        </p:nvSpPr>
        <p:spPr>
          <a:xfrm>
            <a:off x="2865590" y="1385722"/>
            <a:ext cx="6216625" cy="51232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高速路上小汽车急追大卡车车毁人亡  </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200661523205744440"/>
          <p:cNvPicPr>
            <a:picLocks noGrp="1" noChangeAspect="1" noChangeArrowheads="1"/>
          </p:cNvPicPr>
          <p:nvPr>
            <p:ph type="body" idx="1"/>
          </p:nvPr>
        </p:nvPicPr>
        <p:blipFill>
          <a:blip r:embed="rId1" cstate="print"/>
          <a:srcRect l="15814"/>
          <a:stretch>
            <a:fillRect/>
          </a:stretch>
        </p:blipFill>
        <p:spPr>
          <a:xfrm>
            <a:off x="2765467" y="1932947"/>
            <a:ext cx="3370976" cy="4536695"/>
          </a:xfrm>
          <a:noFill/>
        </p:spPr>
      </p:pic>
      <p:pic>
        <p:nvPicPr>
          <p:cNvPr id="47109" name="Picture 5" descr="200661523215963180"/>
          <p:cNvPicPr>
            <a:picLocks noChangeAspect="1" noChangeArrowheads="1"/>
          </p:cNvPicPr>
          <p:nvPr/>
        </p:nvPicPr>
        <p:blipFill>
          <a:blip r:embed="rId2" cstate="print"/>
          <a:srcRect l="10390" r="2824"/>
          <a:stretch>
            <a:fillRect/>
          </a:stretch>
        </p:blipFill>
        <p:spPr bwMode="auto">
          <a:xfrm>
            <a:off x="6136443" y="1932946"/>
            <a:ext cx="3762315" cy="4536696"/>
          </a:xfrm>
          <a:prstGeom prst="rect">
            <a:avLst/>
          </a:prstGeom>
          <a:noFill/>
        </p:spPr>
      </p:pic>
      <p:sp>
        <p:nvSpPr>
          <p:cNvPr id="5" name="Rectangle 2"/>
          <p:cNvSpPr txBox="1">
            <a:spLocks noRot="1" noChangeArrowheads="1"/>
          </p:cNvSpPr>
          <p:nvPr/>
        </p:nvSpPr>
        <p:spPr>
          <a:xfrm>
            <a:off x="2326444" y="1429854"/>
            <a:ext cx="7990703" cy="504114"/>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一起违章操作造成手臂进入加工机械内造成事故   </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descr="1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6563" y="1498504"/>
            <a:ext cx="4046548" cy="251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7" descr="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592" y="1489678"/>
            <a:ext cx="4189894" cy="251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5" descr="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27" y="4064114"/>
            <a:ext cx="3986184" cy="238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descr="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592" y="4071824"/>
            <a:ext cx="4189894" cy="2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Rot="1" noChangeArrowheads="1"/>
          </p:cNvSpPr>
          <p:nvPr/>
        </p:nvSpPr>
        <p:spPr>
          <a:xfrm>
            <a:off x="4633068" y="908553"/>
            <a:ext cx="2992816" cy="52544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手部最容易受伤</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按此在新窗口浏览图片"/>
          <p:cNvPicPr>
            <a:picLocks noGrp="1" noChangeAspect="1" noChangeArrowheads="1"/>
          </p:cNvPicPr>
          <p:nvPr>
            <p:ph type="body" idx="1"/>
          </p:nvPr>
        </p:nvPicPr>
        <p:blipFill>
          <a:blip r:embed="rId1" cstate="print"/>
          <a:srcRect l="8156" r="7482"/>
          <a:stretch>
            <a:fillRect/>
          </a:stretch>
        </p:blipFill>
        <p:spPr>
          <a:xfrm>
            <a:off x="776711" y="2225136"/>
            <a:ext cx="5331057" cy="3390494"/>
          </a:xfrm>
          <a:noFill/>
        </p:spPr>
      </p:pic>
      <p:sp>
        <p:nvSpPr>
          <p:cNvPr id="5" name="Rectangle 2"/>
          <p:cNvSpPr txBox="1">
            <a:spLocks noRot="1" noChangeArrowheads="1"/>
          </p:cNvSpPr>
          <p:nvPr/>
        </p:nvSpPr>
        <p:spPr>
          <a:xfrm>
            <a:off x="4445490" y="1449638"/>
            <a:ext cx="3251004" cy="56061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一起起重死亡事故</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pic>
        <p:nvPicPr>
          <p:cNvPr id="6" name="图片 39" descr="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982" y="2225136"/>
            <a:ext cx="5451929" cy="339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25781" y="42330"/>
            <a:ext cx="4569460" cy="584775"/>
          </a:xfrm>
          <a:prstGeom prst="rect">
            <a:avLst/>
          </a:prstGeom>
          <a:noFill/>
        </p:spPr>
        <p:txBody>
          <a:bodyPr wrap="square" rtlCol="0" anchor="t">
            <a:spAutoFit/>
          </a:bodyPr>
          <a:lstStyle/>
          <a:p>
            <a:r>
              <a:rPr lang="zh-CN" altLang="en-US" sz="3200" b="1">
                <a:solidFill>
                  <a:srgbClr val="0E2C50"/>
                </a:solidFill>
                <a:latin typeface="微软雅黑" panose="020B0503020204020204" pitchFamily="34" charset="-122"/>
                <a:ea typeface="微软雅黑" panose="020B0503020204020204" pitchFamily="34" charset="-122"/>
                <a:sym typeface="+mn-ea"/>
              </a:rPr>
              <a:t>一、引语</a:t>
            </a:r>
            <a:endParaRPr lang="zh-CN" altLang="en-US" sz="3200" b="1">
              <a:solidFill>
                <a:srgbClr val="0E2C5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847969" y="1606583"/>
            <a:ext cx="8496063" cy="4753822"/>
          </a:xfrm>
          <a:prstGeom prst="rect">
            <a:avLst/>
          </a:prstGeom>
          <a:noFill/>
          <a:ln w="25400">
            <a:gradFill>
              <a:gsLst>
                <a:gs pos="0">
                  <a:srgbClr val="64C4FE"/>
                </a:gs>
                <a:gs pos="100000">
                  <a:srgbClr val="4F5FFF"/>
                </a:gs>
              </a:gsLst>
              <a:lin ang="5400000" scaled="1"/>
            </a:gradFill>
            <a:prstDash val="dash"/>
          </a:ln>
        </p:spPr>
        <p:txBody>
          <a:bodyPr wrap="square" lIns="239607" tIns="95673" rIns="239607" bIns="95673" rtlCol="0" anchor="ctr" anchorCtr="0">
            <a:spAutoFit/>
          </a:bodyPr>
          <a:lstStyle/>
          <a:p>
            <a:pPr algn="just" defTabSz="457200">
              <a:lnSpc>
                <a:spcPct val="18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只有知道“安全为了谁”，才能从“要我安全”变成“我要安全”</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8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只有知道“安全为了谁”，才能警钟长鸣，紧绷安全弦。</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8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只有知道“安全为了谁”，才能让安全成为一种习惯。</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a:lnSpc>
                <a:spcPct val="180000"/>
              </a:lnSpc>
              <a:buClr>
                <a:schemeClr val="accent1"/>
              </a:buClr>
              <a:buFont typeface="Wingdings 3" panose="05040102010807070707" pitchFamily="18" charset="2"/>
              <a:buChar char=""/>
              <a:defRPr/>
            </a:pPr>
            <a:r>
              <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只有明白“安全为了谁”，就可以保证“第一次就做对”。心中有了安全意愿，第二次做对就不存在问题的一再重复，就会形成习惯。</a:t>
            </a:r>
            <a:endParaRPr lang="zh-CN" altLang="en-US" sz="2400" spc="133">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200612713362393553"/>
          <p:cNvPicPr>
            <a:picLocks noGrp="1" noChangeAspect="1" noChangeArrowheads="1"/>
          </p:cNvPicPr>
          <p:nvPr>
            <p:ph type="body" idx="1"/>
          </p:nvPr>
        </p:nvPicPr>
        <p:blipFill>
          <a:blip r:embed="rId1" cstate="print"/>
          <a:srcRect t="5460"/>
          <a:stretch>
            <a:fillRect/>
          </a:stretch>
        </p:blipFill>
        <p:spPr>
          <a:xfrm>
            <a:off x="1043783" y="2219075"/>
            <a:ext cx="4906909" cy="3151188"/>
          </a:xfrm>
          <a:noFill/>
        </p:spPr>
      </p:pic>
      <p:sp>
        <p:nvSpPr>
          <p:cNvPr id="4" name="Rectangle 2"/>
          <p:cNvSpPr txBox="1">
            <a:spLocks noRot="1" noChangeArrowheads="1"/>
          </p:cNvSpPr>
          <p:nvPr/>
        </p:nvSpPr>
        <p:spPr>
          <a:xfrm>
            <a:off x="3203930" y="1447506"/>
            <a:ext cx="5931244" cy="52544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你我都是血肉之躯，不是钢筋铁骨</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pic>
        <p:nvPicPr>
          <p:cNvPr id="6"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178845"/>
            <a:ext cx="5393185" cy="32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8" descr="2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64150" y="1079206"/>
            <a:ext cx="4031850" cy="268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22003550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636" y="1079206"/>
            <a:ext cx="4031850" cy="270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22003550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307" y="3804811"/>
            <a:ext cx="4429554" cy="2846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descr="2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4169" y="1425049"/>
            <a:ext cx="4013802" cy="240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3" descr="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103" y="1439807"/>
            <a:ext cx="3994004" cy="239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5" descr="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077" y="3877620"/>
            <a:ext cx="3975637" cy="238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descr="IMG_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359" y="3868794"/>
            <a:ext cx="3974922" cy="2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3926968" y="881950"/>
            <a:ext cx="3716569" cy="52544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触动惊心的机械伤害</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9"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descr="2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62711" y="1782463"/>
            <a:ext cx="6171692" cy="369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0" descr="警示录.wmv_00012416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7495" y="1741233"/>
            <a:ext cx="4130740" cy="227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3" desc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287" y="1741233"/>
            <a:ext cx="4007178" cy="227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74" y="4062537"/>
            <a:ext cx="4124861" cy="233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018" y="4044653"/>
            <a:ext cx="3990447" cy="234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4900798" y="980176"/>
            <a:ext cx="2335956" cy="52544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化学品灼伤</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9"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229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0271" y="1849097"/>
            <a:ext cx="3977596" cy="23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2" descr="2007122123287463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808" y="1774847"/>
            <a:ext cx="3759598" cy="2494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图片 27" descr="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399" y="4269758"/>
            <a:ext cx="3883468" cy="232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3" descr="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808" y="4344040"/>
            <a:ext cx="3759598" cy="22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4750749" y="1130192"/>
            <a:ext cx="2768442" cy="525446"/>
          </a:xfrm>
          <a:prstGeom prst="rect">
            <a:avLst/>
          </a:prstGeom>
          <a:solidFill>
            <a:srgbClr val="006482"/>
          </a:solidFill>
        </p:spPr>
        <p:txBody>
          <a:bodyPr lIns="231429" tIns="45720" rIns="91440" bIns="45720" anchor="b" anchorCtr="0"/>
          <a:lstStyle/>
          <a:p>
            <a:pPr defTabSz="913765" eaLnBrk="0" hangingPunct="0"/>
            <a:r>
              <a:rPr lang="zh-CN" altLang="en-US" sz="2855" kern="0" dirty="0">
                <a:solidFill>
                  <a:schemeClr val="bg1"/>
                </a:solidFill>
                <a:latin typeface="微软雅黑" panose="020B0503020204020204" pitchFamily="34" charset="-122"/>
                <a:ea typeface="微软雅黑" panose="020B0503020204020204" pitchFamily="34" charset="-122"/>
                <a:cs typeface="+mj-cs"/>
              </a:rPr>
              <a:t>火灾被烧身亡</a:t>
            </a:r>
            <a:endParaRPr lang="zh-CN" altLang="en-US" sz="2855" kern="0" dirty="0">
              <a:solidFill>
                <a:schemeClr val="bg1"/>
              </a:solidFill>
              <a:latin typeface="微软雅黑" panose="020B0503020204020204" pitchFamily="34" charset="-122"/>
              <a:ea typeface="微软雅黑" panose="020B0503020204020204" pitchFamily="34" charset="-122"/>
              <a:cs typeface="+mj-cs"/>
            </a:endParaRPr>
          </a:p>
        </p:txBody>
      </p:sp>
      <p:sp>
        <p:nvSpPr>
          <p:cNvPr id="9" name="标题 1"/>
          <p:cNvSpPr txBox="1">
            <a:spLocks noChangeArrowheads="1"/>
          </p:cNvSpPr>
          <p:nvPr/>
        </p:nvSpPr>
        <p:spPr bwMode="auto">
          <a:xfrm>
            <a:off x="311001" y="343454"/>
            <a:ext cx="9133416" cy="83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defTabSz="1219200">
              <a:spcBef>
                <a:spcPct val="0"/>
              </a:spcBef>
              <a:buFont typeface="Wingdings" panose="05000000000000000000" pitchFamily="2" charset="2"/>
              <a:buChar char="n"/>
            </a:pPr>
            <a:r>
              <a:rPr lang="zh-CN" altLang="en-US" sz="3600" b="1" dirty="0">
                <a:solidFill>
                  <a:srgbClr val="0E2C50"/>
                </a:solidFill>
                <a:latin typeface="Verdana" panose="020B0604030504040204" pitchFamily="34" charset="0"/>
              </a:rPr>
              <a:t>什么是安全意识？安全为了谁？</a:t>
            </a:r>
            <a:endParaRPr lang="zh-CN" altLang="zh-CN"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4000" b="1" dirty="0">
              <a:solidFill>
                <a:srgbClr val="0E2C50"/>
              </a:solidFill>
              <a:latin typeface="Verdana" panose="020B0604030504040204" pitchFamily="34" charset="0"/>
            </a:endParaRPr>
          </a:p>
          <a:p>
            <a:pPr defTabSz="1219200">
              <a:spcBef>
                <a:spcPct val="0"/>
              </a:spcBef>
              <a:buNone/>
            </a:pPr>
            <a:endParaRPr lang="zh-CN" altLang="en-US" sz="3600" b="1" dirty="0">
              <a:solidFill>
                <a:srgbClr val="0E2C50"/>
              </a:solidFill>
              <a:latin typeface="Verdana" panose="020B0604030504040204" pitchFamily="34" charset="0"/>
            </a:endParaRPr>
          </a:p>
          <a:p>
            <a:pPr defTabSz="1219200">
              <a:spcBef>
                <a:spcPct val="0"/>
              </a:spcBef>
              <a:buFont typeface="Wingdings" panose="05000000000000000000" pitchFamily="2" charset="2"/>
              <a:buChar char="n"/>
            </a:pPr>
            <a:endParaRPr lang="zh-CN" altLang="en-US" sz="2400" b="1" dirty="0">
              <a:solidFill>
                <a:srgbClr val="0E2C50"/>
              </a:solidFill>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11293" y="748432"/>
            <a:ext cx="11969413" cy="6137065"/>
          </a:xfrm>
          <a:prstGeom prst="rect">
            <a:avLst/>
          </a:prstGeom>
          <a:noFill/>
        </p:spPr>
        <p:txBody>
          <a:bodyPr wrap="square" rtlCol="0">
            <a:spAutoFit/>
          </a:bodyPr>
          <a:lstStyle/>
          <a:p>
            <a:pPr fontAlgn="auto">
              <a:lnSpc>
                <a:spcPct val="140000"/>
              </a:lnSpc>
              <a:buNone/>
            </a:pPr>
            <a:r>
              <a:rPr lang="en-US" altLang="zh-CN" sz="32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sym typeface="+mn-ea"/>
              </a:rPr>
              <a:t>安全是人类生存和发展的最基本需求，是生命和健康的基本保障；一切生活、生产活动都源于生命的存在。如果人们失去了生命，也就失去了一切，所以安全就是生命。正所谓</a:t>
            </a:r>
            <a:r>
              <a:rPr lang="en-US" altLang="zh-CN" sz="2400" dirty="0">
                <a:latin typeface="微软雅黑" panose="020B0503020204020204" pitchFamily="34" charset="-122"/>
                <a:ea typeface="微软雅黑" panose="020B0503020204020204" pitchFamily="34" charset="-122"/>
                <a:sym typeface="+mn-ea"/>
              </a:rPr>
              <a:t>“</a:t>
            </a:r>
            <a:r>
              <a:rPr lang="zh-CN" altLang="en-US" sz="2400" dirty="0">
                <a:latin typeface="微软雅黑" panose="020B0503020204020204" pitchFamily="34" charset="-122"/>
                <a:ea typeface="微软雅黑" panose="020B0503020204020204" pitchFamily="34" charset="-122"/>
                <a:sym typeface="+mn-ea"/>
              </a:rPr>
              <a:t>安全第一、预防为主、综合治理</a:t>
            </a:r>
            <a:r>
              <a:rPr lang="en-US" altLang="zh-CN" sz="2400" dirty="0">
                <a:latin typeface="微软雅黑" panose="020B0503020204020204" pitchFamily="34" charset="-122"/>
                <a:ea typeface="微软雅黑" panose="020B0503020204020204" pitchFamily="34" charset="-122"/>
                <a:sym typeface="+mn-ea"/>
              </a:rPr>
              <a:t>”</a:t>
            </a:r>
            <a:r>
              <a:rPr lang="zh-CN" altLang="en-US" sz="2400" dirty="0">
                <a:latin typeface="微软雅黑" panose="020B0503020204020204" pitchFamily="34" charset="-122"/>
                <a:ea typeface="微软雅黑" panose="020B0503020204020204" pitchFamily="34" charset="-122"/>
                <a:sym typeface="+mn-ea"/>
              </a:rPr>
              <a:t>，也充分说明了安全在人们生产活动中的地位。</a:t>
            </a:r>
            <a:endParaRPr lang="zh-CN" altLang="en-US" sz="2400" dirty="0">
              <a:latin typeface="微软雅黑" panose="020B0503020204020204" pitchFamily="34" charset="-122"/>
              <a:ea typeface="微软雅黑" panose="020B0503020204020204" pitchFamily="34" charset="-122"/>
              <a:sym typeface="+mn-ea"/>
            </a:endParaRPr>
          </a:p>
          <a:p>
            <a:pPr fontAlgn="auto">
              <a:lnSpc>
                <a:spcPct val="140000"/>
              </a:lnSpc>
              <a:buNone/>
            </a:pPr>
            <a:r>
              <a:rPr lang="zh-CN" altLang="en-US" sz="2400" dirty="0">
                <a:latin typeface="微软雅黑" panose="020B0503020204020204" pitchFamily="34" charset="-122"/>
                <a:ea typeface="微软雅黑" panose="020B0503020204020204" pitchFamily="34" charset="-122"/>
                <a:sym typeface="+mn-ea"/>
              </a:rPr>
              <a:t>       多年来，人们一直用</a:t>
            </a:r>
            <a:r>
              <a:rPr lang="en-US" altLang="zh-CN" sz="2400" dirty="0">
                <a:latin typeface="微软雅黑" panose="020B0503020204020204" pitchFamily="34" charset="-122"/>
                <a:ea typeface="微软雅黑" panose="020B0503020204020204" pitchFamily="34" charset="-122"/>
                <a:sym typeface="+mn-ea"/>
              </a:rPr>
              <a:t>“</a:t>
            </a:r>
            <a:r>
              <a:rPr lang="zh-CN" altLang="en-US" sz="3600" dirty="0">
                <a:solidFill>
                  <a:srgbClr val="C00000"/>
                </a:solidFill>
                <a:effectLst>
                  <a:innerShdw blurRad="114300">
                    <a:prstClr val="black"/>
                  </a:innerShdw>
                  <a:reflection blurRad="6350" stA="50000" endA="300" endPos="50000" dist="29997" dir="5400000" sy="-100000" algn="bl" rotWithShape="0"/>
                </a:effectLst>
                <a:latin typeface="微软雅黑" panose="020B0503020204020204" pitchFamily="34" charset="-122"/>
                <a:ea typeface="微软雅黑" panose="020B0503020204020204" pitchFamily="34" charset="-122"/>
                <a:sym typeface="+mn-ea"/>
              </a:rPr>
              <a:t>严峻</a:t>
            </a:r>
            <a:r>
              <a:rPr lang="en-US" altLang="zh-CN" sz="2400" dirty="0">
                <a:latin typeface="微软雅黑" panose="020B0503020204020204" pitchFamily="34" charset="-122"/>
                <a:ea typeface="微软雅黑" panose="020B0503020204020204" pitchFamily="34" charset="-122"/>
                <a:sym typeface="+mn-ea"/>
              </a:rPr>
              <a:t>”</a:t>
            </a:r>
            <a:r>
              <a:rPr lang="zh-CN" altLang="en-US" sz="2400" dirty="0">
                <a:latin typeface="微软雅黑" panose="020B0503020204020204" pitchFamily="34" charset="-122"/>
                <a:ea typeface="微软雅黑" panose="020B0503020204020204" pitchFamily="34" charset="-122"/>
                <a:sym typeface="+mn-ea"/>
              </a:rPr>
              <a:t>来表达对安全生产形势的认识。经过多年努力，我国安全生产工作已经取得了重大的进步，但死亡人数居高不下，特大事故频频发生，重大事故隐患突出，安全生产基础薄弱的状况仍然没有得到根本改善。据有关部门提供的事故统计数据，无论是伤亡总数，还是事故发生频度，近年都没有明显下降。</a:t>
            </a:r>
            <a:endParaRPr lang="zh-CN" altLang="en-US" sz="2400" dirty="0">
              <a:latin typeface="微软雅黑" panose="020B0503020204020204" pitchFamily="34" charset="-122"/>
              <a:ea typeface="微软雅黑" panose="020B0503020204020204" pitchFamily="34" charset="-122"/>
              <a:sym typeface="+mn-ea"/>
            </a:endParaRPr>
          </a:p>
          <a:p>
            <a:pPr fontAlgn="auto">
              <a:lnSpc>
                <a:spcPct val="140000"/>
              </a:lnSpc>
              <a:buNone/>
            </a:pPr>
            <a:r>
              <a:rPr lang="zh-CN" altLang="en-US" sz="2400" dirty="0">
                <a:latin typeface="微软雅黑" panose="020B0503020204020204" pitchFamily="34" charset="-122"/>
                <a:ea typeface="微软雅黑" panose="020B0503020204020204" pitchFamily="34" charset="-122"/>
                <a:sym typeface="+mn-ea"/>
              </a:rPr>
              <a:t>       每年安全生产月活动目的很大程度在于提升人的安全意识，因为安全最为基础的就是</a:t>
            </a:r>
            <a:r>
              <a:rPr lang="zh-CN" altLang="en-US" sz="4800" dirty="0">
                <a:solidFill>
                  <a:srgbClr val="FF0000"/>
                </a:solidFill>
                <a:effectLst>
                  <a:glow rad="228600">
                    <a:schemeClr val="accent5">
                      <a:satMod val="175000"/>
                      <a:alpha val="40000"/>
                    </a:schemeClr>
                  </a:glow>
                  <a:outerShdw blurRad="50800" dist="38100" dir="13500000" algn="br" rotWithShape="0">
                    <a:prstClr val="black">
                      <a:alpha val="40000"/>
                    </a:prstClr>
                  </a:outerShdw>
                </a:effectLst>
                <a:latin typeface="华文隶书" panose="02010800040101010101" charset="-122"/>
                <a:ea typeface="华文隶书" panose="02010800040101010101" charset="-122"/>
                <a:sym typeface="+mn-ea"/>
              </a:rPr>
              <a:t>人的安全意识提升！</a:t>
            </a:r>
            <a:endParaRPr lang="zh-CN" altLang="en-US" sz="4800" dirty="0">
              <a:solidFill>
                <a:srgbClr val="FF0000"/>
              </a:solidFill>
              <a:effectLst>
                <a:glow rad="228600">
                  <a:schemeClr val="accent5">
                    <a:satMod val="175000"/>
                    <a:alpha val="40000"/>
                  </a:schemeClr>
                </a:glow>
                <a:outerShdw blurRad="50800" dist="38100" dir="13500000" algn="br" rotWithShape="0">
                  <a:prstClr val="black">
                    <a:alpha val="40000"/>
                  </a:prstClr>
                </a:outerShdw>
              </a:effectLst>
              <a:latin typeface="华文隶书" panose="02010800040101010101" charset="-122"/>
              <a:ea typeface="华文隶书" panose="02010800040101010101" charset="-122"/>
              <a:sym typeface="+mn-ea"/>
            </a:endParaRPr>
          </a:p>
        </p:txBody>
      </p:sp>
      <p:sp>
        <p:nvSpPr>
          <p:cNvPr id="11" name="文本框 10"/>
          <p:cNvSpPr txBox="1"/>
          <p:nvPr/>
        </p:nvSpPr>
        <p:spPr>
          <a:xfrm>
            <a:off x="0" y="142554"/>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什么是安全意识？</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60368" y="1346716"/>
            <a:ext cx="10077308" cy="1836243"/>
          </a:xfrm>
          <a:prstGeom prst="rect">
            <a:avLst/>
          </a:prstGeom>
          <a:noFill/>
        </p:spPr>
        <p:txBody>
          <a:bodyPr wrap="square" rtlCol="0">
            <a:spAutoFit/>
          </a:bodyPr>
          <a:lstStyle/>
          <a:p>
            <a:pPr fontAlgn="auto">
              <a:lnSpc>
                <a:spcPct val="140000"/>
              </a:lnSpc>
              <a:buNone/>
            </a:pPr>
            <a:r>
              <a:rPr lang="en-US" altLang="zh-CN" sz="2800" dirty="0">
                <a:latin typeface="微软雅黑" panose="020B0503020204020204" pitchFamily="34" charset="-122"/>
                <a:ea typeface="微软雅黑" panose="020B0503020204020204" pitchFamily="34" charset="-122"/>
              </a:rPr>
              <a:t>   </a:t>
            </a:r>
            <a:r>
              <a:rPr lang="zh-CN" altLang="en-US" sz="2800" b="1" dirty="0">
                <a:solidFill>
                  <a:srgbClr val="0000FF"/>
                </a:solidFill>
                <a:latin typeface="Arial" panose="020B0604020202020204" pitchFamily="34" charset="0"/>
                <a:ea typeface="宋体" panose="02010600030101010101" pitchFamily="2" charset="-122"/>
                <a:sym typeface="+mn-ea"/>
              </a:rPr>
              <a:t>   </a:t>
            </a:r>
            <a:r>
              <a:rPr lang="zh-CN" altLang="en-US" sz="2800" dirty="0">
                <a:latin typeface="微软雅黑" panose="020B0503020204020204" pitchFamily="34" charset="-122"/>
                <a:ea typeface="微软雅黑" panose="020B0503020204020204" pitchFamily="34" charset="-122"/>
                <a:sym typeface="+mn-ea"/>
              </a:rPr>
              <a:t>提高安全意识，使每个人具有分辨和消除不安全行为和不安全环境因素的能力，避免各种伤害和意外事故，确保形成积极向上的安全文化和可持续发展。</a:t>
            </a:r>
            <a:endParaRPr lang="zh-CN" altLang="en-US" sz="3200" dirty="0">
              <a:solidFill>
                <a:srgbClr val="FF0000"/>
              </a:solidFill>
              <a:effectLst>
                <a:glow rad="228600">
                  <a:schemeClr val="accent5">
                    <a:satMod val="175000"/>
                    <a:alpha val="40000"/>
                  </a:schemeClr>
                </a:glow>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63211" y="3566731"/>
            <a:ext cx="9624754" cy="2700742"/>
          </a:xfrm>
          <a:prstGeom prst="rect">
            <a:avLst/>
          </a:prstGeom>
          <a:noFill/>
        </p:spPr>
        <p:txBody>
          <a:bodyPr wrap="square" rtlCol="0">
            <a:spAutoFit/>
          </a:bodyPr>
          <a:lstStyle/>
          <a:p>
            <a:pPr marL="469900" indent="-469900" eaLnBrk="0" fontAlgn="base" hangingPunct="0">
              <a:lnSpc>
                <a:spcPct val="120000"/>
              </a:lnSpc>
              <a:spcBef>
                <a:spcPct val="20000"/>
              </a:spcBef>
              <a:spcAft>
                <a:spcPct val="0"/>
              </a:spcAft>
              <a:buClr>
                <a:schemeClr val="accent2"/>
              </a:buClr>
              <a:defRPr/>
            </a:pPr>
            <a:r>
              <a:rPr lang="zh-CN" altLang="en-US" sz="3200" b="1" kern="0" dirty="0">
                <a:solidFill>
                  <a:srgbClr val="FF0000"/>
                </a:solidFill>
                <a:latin typeface="微软雅黑" panose="020B0503020204020204" pitchFamily="34" charset="-122"/>
                <a:ea typeface="微软雅黑" panose="020B0503020204020204" pitchFamily="34" charset="-122"/>
                <a:sym typeface="+mn-ea"/>
              </a:rPr>
              <a:t>安全准则</a:t>
            </a:r>
            <a:r>
              <a:rPr lang="en-US" altLang="zh-CN" sz="3200" b="1" kern="0" dirty="0">
                <a:solidFill>
                  <a:srgbClr val="FF0000"/>
                </a:solidFill>
                <a:latin typeface="微软雅黑" panose="020B0503020204020204" pitchFamily="34" charset="-122"/>
                <a:ea typeface="微软雅黑" panose="020B0503020204020204" pitchFamily="34" charset="-122"/>
                <a:sym typeface="+mn-ea"/>
              </a:rPr>
              <a:t>:</a:t>
            </a:r>
            <a:endParaRPr lang="en-US" altLang="zh-CN" sz="3200" b="1" kern="0" dirty="0">
              <a:solidFill>
                <a:srgbClr val="FF0000"/>
              </a:solidFill>
              <a:latin typeface="微软雅黑" panose="020B0503020204020204" pitchFamily="34" charset="-122"/>
              <a:ea typeface="微软雅黑" panose="020B0503020204020204" pitchFamily="34" charset="-122"/>
            </a:endParaRPr>
          </a:p>
          <a:p>
            <a:pPr marL="469900" indent="-469900" eaLnBrk="0" fontAlgn="base" hangingPunct="0">
              <a:lnSpc>
                <a:spcPct val="120000"/>
              </a:lnSpc>
              <a:spcBef>
                <a:spcPct val="20000"/>
              </a:spcBef>
              <a:spcAft>
                <a:spcPct val="0"/>
              </a:spcAft>
              <a:buClr>
                <a:schemeClr val="accent2"/>
              </a:buClr>
              <a:defRPr/>
            </a:pPr>
            <a:r>
              <a:rPr lang="zh-CN" altLang="en-US" sz="3200" dirty="0">
                <a:solidFill>
                  <a:srgbClr val="0000FF"/>
                </a:solidFill>
                <a:latin typeface="微软雅黑" panose="020B0503020204020204" pitchFamily="34" charset="-122"/>
                <a:ea typeface="微软雅黑" panose="020B0503020204020204" pitchFamily="34" charset="-122"/>
                <a:sym typeface="+mn-ea"/>
              </a:rPr>
              <a:t>★所有伤害和职业病都是可以预防的</a:t>
            </a:r>
            <a:endParaRPr lang="en-US" altLang="zh-CN" sz="3200" dirty="0">
              <a:solidFill>
                <a:srgbClr val="0000FF"/>
              </a:solidFill>
              <a:latin typeface="微软雅黑" panose="020B0503020204020204" pitchFamily="34" charset="-122"/>
              <a:ea typeface="微软雅黑" panose="020B0503020204020204" pitchFamily="34" charset="-122"/>
            </a:endParaRPr>
          </a:p>
          <a:p>
            <a:pPr marL="469900" indent="-469900" eaLnBrk="0" fontAlgn="base" hangingPunct="0">
              <a:lnSpc>
                <a:spcPct val="120000"/>
              </a:lnSpc>
              <a:spcBef>
                <a:spcPct val="20000"/>
              </a:spcBef>
              <a:spcAft>
                <a:spcPct val="0"/>
              </a:spcAft>
              <a:buClr>
                <a:schemeClr val="accent2"/>
              </a:buClr>
              <a:defRPr/>
            </a:pPr>
            <a:r>
              <a:rPr lang="zh-CN" altLang="en-US" sz="3200" dirty="0">
                <a:solidFill>
                  <a:srgbClr val="0000FF"/>
                </a:solidFill>
                <a:latin typeface="微软雅黑" panose="020B0503020204020204" pitchFamily="34" charset="-122"/>
                <a:ea typeface="微软雅黑" panose="020B0503020204020204" pitchFamily="34" charset="-122"/>
                <a:sym typeface="+mn-ea"/>
              </a:rPr>
              <a:t>★安全是每一个人的责任</a:t>
            </a:r>
            <a:endParaRPr lang="en-US" altLang="zh-CN" sz="3200" dirty="0">
              <a:solidFill>
                <a:srgbClr val="0000FF"/>
              </a:solidFill>
              <a:latin typeface="微软雅黑" panose="020B0503020204020204" pitchFamily="34" charset="-122"/>
              <a:ea typeface="微软雅黑" panose="020B0503020204020204" pitchFamily="34" charset="-122"/>
            </a:endParaRPr>
          </a:p>
          <a:p>
            <a:pPr marL="469900" indent="-469900" eaLnBrk="0" fontAlgn="base" hangingPunct="0">
              <a:lnSpc>
                <a:spcPct val="120000"/>
              </a:lnSpc>
              <a:spcBef>
                <a:spcPct val="20000"/>
              </a:spcBef>
              <a:spcAft>
                <a:spcPct val="0"/>
              </a:spcAft>
              <a:buClr>
                <a:schemeClr val="accent2"/>
              </a:buClr>
              <a:defRPr/>
            </a:pPr>
            <a:r>
              <a:rPr lang="zh-CN" altLang="en-US" sz="3200" dirty="0">
                <a:solidFill>
                  <a:srgbClr val="0000FF"/>
                </a:solidFill>
                <a:latin typeface="微软雅黑" panose="020B0503020204020204" pitchFamily="34" charset="-122"/>
                <a:ea typeface="微软雅黑" panose="020B0503020204020204" pitchFamily="34" charset="-122"/>
                <a:sym typeface="+mn-ea"/>
              </a:rPr>
              <a:t>★安全工作是雇佣员工的条件之一</a:t>
            </a:r>
            <a:endParaRPr lang="zh-CN" altLang="en-US" sz="3200" dirty="0">
              <a:solidFill>
                <a:srgbClr val="0000FF"/>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60368" y="190591"/>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什么是安全意识？</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747761" y="1801933"/>
            <a:ext cx="6780034" cy="4356021"/>
          </a:xfrm>
          <a:prstGeom prst="rect">
            <a:avLst/>
          </a:prstGeom>
          <a:noFill/>
        </p:spPr>
        <p:txBody>
          <a:bodyPr wrap="square" rtlCol="0">
            <a:spAutoFit/>
          </a:bodyPr>
          <a:lstStyle/>
          <a:p>
            <a:pPr fontAlgn="auto">
              <a:lnSpc>
                <a:spcPct val="200000"/>
              </a:lnSpc>
              <a:buNone/>
            </a:pPr>
            <a:r>
              <a:rPr lang="en-US" altLang="zh-CN" sz="2800">
                <a:latin typeface="微软雅黑" panose="020B0503020204020204" pitchFamily="34" charset="-122"/>
                <a:ea typeface="微软雅黑" panose="020B0503020204020204" pitchFamily="34" charset="-122"/>
              </a:rPr>
              <a:t>    </a:t>
            </a:r>
            <a:r>
              <a:rPr lang="en-US" altLang="zh-CN" sz="360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rPr>
              <a:t> </a:t>
            </a:r>
            <a:r>
              <a:rPr lang="zh-CN" altLang="en-US" sz="360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rPr>
              <a:t>安全意识 不可淡化</a:t>
            </a:r>
            <a:endParaRPr lang="zh-CN" altLang="en-US" sz="360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endParaRPr>
          </a:p>
          <a:p>
            <a:pPr fontAlgn="auto">
              <a:lnSpc>
                <a:spcPct val="200000"/>
              </a:lnSpc>
              <a:buNone/>
            </a:pPr>
            <a:r>
              <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rPr>
              <a:t>         安全思想 不可放松</a:t>
            </a:r>
            <a:endPar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endParaRPr>
          </a:p>
          <a:p>
            <a:pPr fontAlgn="auto">
              <a:lnSpc>
                <a:spcPct val="200000"/>
              </a:lnSpc>
              <a:buNone/>
            </a:pPr>
            <a:r>
              <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rPr>
              <a:t>             安全教育 不可疏略</a:t>
            </a:r>
            <a:endPar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endParaRPr>
          </a:p>
          <a:p>
            <a:pPr fontAlgn="auto">
              <a:lnSpc>
                <a:spcPct val="200000"/>
              </a:lnSpc>
              <a:buNone/>
            </a:pPr>
            <a:r>
              <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rPr>
              <a:t>                 安全防范 不可忽视</a:t>
            </a:r>
            <a:endParaRPr lang="zh-CN" altLang="en-US" sz="3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1" cstate="print"/>
          <a:stretch>
            <a:fillRect/>
          </a:stretch>
        </p:blipFill>
        <p:spPr>
          <a:xfrm>
            <a:off x="744994" y="1169639"/>
            <a:ext cx="3479529" cy="3724575"/>
          </a:xfrm>
          <a:prstGeom prst="rect">
            <a:avLst/>
          </a:prstGeom>
        </p:spPr>
      </p:pic>
      <p:pic>
        <p:nvPicPr>
          <p:cNvPr id="10" name="图片 9"/>
          <p:cNvPicPr>
            <a:picLocks noChangeAspect="1"/>
          </p:cNvPicPr>
          <p:nvPr/>
        </p:nvPicPr>
        <p:blipFill>
          <a:blip r:embed="rId2" cstate="print"/>
          <a:stretch>
            <a:fillRect/>
          </a:stretch>
        </p:blipFill>
        <p:spPr>
          <a:xfrm>
            <a:off x="8968007" y="1198206"/>
            <a:ext cx="1963544" cy="2587586"/>
          </a:xfrm>
          <a:prstGeom prst="rect">
            <a:avLst/>
          </a:prstGeom>
        </p:spPr>
      </p:pic>
      <p:sp>
        <p:nvSpPr>
          <p:cNvPr id="11" name="横卷形 10"/>
          <p:cNvSpPr/>
          <p:nvPr/>
        </p:nvSpPr>
        <p:spPr>
          <a:xfrm>
            <a:off x="744993" y="5417952"/>
            <a:ext cx="4848868" cy="1297602"/>
          </a:xfrm>
          <a:prstGeom prst="horizontalScroll">
            <a:avLst/>
          </a:prstGeom>
          <a:gradFill>
            <a:gsLst>
              <a:gs pos="0">
                <a:srgbClr val="FE4444"/>
              </a:gs>
              <a:gs pos="100000">
                <a:srgbClr val="832B2B"/>
              </a:gs>
            </a:gsLst>
            <a:lin ang="16200000" scaled="0"/>
          </a:gradFill>
        </p:spPr>
        <p:style>
          <a:lnRef idx="1">
            <a:schemeClr val="accent1"/>
          </a:lnRef>
          <a:fillRef idx="3">
            <a:schemeClr val="accent1"/>
          </a:fillRef>
          <a:effectRef idx="2">
            <a:schemeClr val="accent1"/>
          </a:effectRef>
          <a:fontRef idx="minor">
            <a:schemeClr val="lt1"/>
          </a:fontRef>
        </p:style>
        <p:txBody>
          <a:bodyPr/>
          <a:lstStyle/>
          <a:p>
            <a:endParaRPr lang="zh-CN" altLang="en-US" sz="1350"/>
          </a:p>
        </p:txBody>
      </p:sp>
      <p:sp>
        <p:nvSpPr>
          <p:cNvPr id="13" name="文本框 12"/>
          <p:cNvSpPr txBox="1"/>
          <p:nvPr/>
        </p:nvSpPr>
        <p:spPr>
          <a:xfrm>
            <a:off x="843393" y="5775364"/>
            <a:ext cx="4969146" cy="584623"/>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千方百计提升人的</a:t>
            </a:r>
            <a:r>
              <a:rPr lang="zh-CN" altLang="en-US" sz="3200" dirty="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微软雅黑" panose="020B0503020204020204" pitchFamily="34" charset="-122"/>
                <a:ea typeface="微软雅黑" panose="020B0503020204020204" pitchFamily="34" charset="-122"/>
              </a:rPr>
              <a:t>安全意识</a:t>
            </a:r>
            <a:endParaRPr lang="zh-CN" altLang="en-US" sz="3200" dirty="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什么是安全意识？</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8" name="文本框 7"/>
          <p:cNvSpPr txBox="1"/>
          <p:nvPr/>
        </p:nvSpPr>
        <p:spPr>
          <a:xfrm>
            <a:off x="462638" y="1438838"/>
            <a:ext cx="9633616" cy="1327390"/>
          </a:xfrm>
          <a:prstGeom prst="rect">
            <a:avLst/>
          </a:prstGeom>
          <a:noFill/>
        </p:spPr>
        <p:txBody>
          <a:bodyPr wrap="square" rtlCol="0">
            <a:spAutoFit/>
          </a:bodyPr>
          <a:lstStyle/>
          <a:p>
            <a:pPr fontAlgn="auto">
              <a:lnSpc>
                <a:spcPct val="150000"/>
              </a:lnSpc>
              <a:buNone/>
            </a:pPr>
            <a:r>
              <a:rPr lang="en-US" altLang="zh-CN" sz="28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sym typeface="+mn-ea"/>
              </a:rPr>
              <a:t>没有</a:t>
            </a:r>
            <a:r>
              <a:rPr lang="zh-CN" altLang="en-US" sz="2800" b="1" dirty="0">
                <a:latin typeface="微软雅黑" panose="020B0503020204020204" pitchFamily="34" charset="-122"/>
                <a:ea typeface="微软雅黑" panose="020B0503020204020204" pitchFamily="34" charset="-122"/>
                <a:sym typeface="+mn-ea"/>
              </a:rPr>
              <a:t>安全知识，员工就会稀里糊涂受伤害；</a:t>
            </a:r>
            <a:endParaRPr lang="zh-CN" altLang="en-US" sz="2800" b="1" dirty="0">
              <a:latin typeface="微软雅黑" panose="020B0503020204020204" pitchFamily="34" charset="-122"/>
              <a:ea typeface="微软雅黑" panose="020B0503020204020204" pitchFamily="34" charset="-122"/>
              <a:sym typeface="+mn-ea"/>
            </a:endParaRPr>
          </a:p>
          <a:p>
            <a:pPr fontAlgn="auto">
              <a:lnSpc>
                <a:spcPct val="150000"/>
              </a:lnSpc>
              <a:buNone/>
            </a:pPr>
            <a:r>
              <a:rPr lang="zh-CN" altLang="en-US" sz="2800" b="1" dirty="0">
                <a:latin typeface="微软雅黑" panose="020B0503020204020204" pitchFamily="34" charset="-122"/>
                <a:ea typeface="微软雅黑" panose="020B0503020204020204" pitchFamily="34" charset="-122"/>
                <a:sym typeface="+mn-ea"/>
              </a:rPr>
              <a:t>     没有安全意识，事故就会不请自来。</a:t>
            </a:r>
            <a:endParaRPr lang="zh-CN" altLang="en-US" sz="2800" dirty="0">
              <a:solidFill>
                <a:srgbClr val="FF0000"/>
              </a:solidFill>
              <a:effectLst>
                <a:glow rad="228600">
                  <a:schemeClr val="accent5">
                    <a:satMod val="175000"/>
                    <a:alpha val="40000"/>
                  </a:schemeClr>
                </a:glow>
                <a:outerShdw blurRad="50800" dist="38100" dir="13500000" algn="br" rotWithShape="0">
                  <a:prstClr val="black">
                    <a:alpha val="40000"/>
                  </a:prstClr>
                </a:outerShdw>
              </a:effectLst>
              <a:latin typeface="华文隶书" panose="02010800040101010101" charset="-122"/>
              <a:ea typeface="华文隶书" panose="02010800040101010101" charset="-122"/>
              <a:sym typeface="+mn-ea"/>
            </a:endParaRPr>
          </a:p>
        </p:txBody>
      </p:sp>
      <p:sp>
        <p:nvSpPr>
          <p:cNvPr id="4" name="矩形 3"/>
          <p:cNvSpPr/>
          <p:nvPr/>
        </p:nvSpPr>
        <p:spPr>
          <a:xfrm>
            <a:off x="1411690" y="3275092"/>
            <a:ext cx="3569279" cy="769241"/>
          </a:xfrm>
          <a:prstGeom prst="rect">
            <a:avLst/>
          </a:prstGeom>
        </p:spPr>
        <p:txBody>
          <a:bodyPr wrap="none">
            <a:spAutoFit/>
          </a:bodyPr>
          <a:lstStyle/>
          <a:p>
            <a:r>
              <a:rPr lang="zh-CN" altLang="en-US" sz="4400" b="1" dirty="0">
                <a:solidFill>
                  <a:srgbClr val="FF0000"/>
                </a:solidFill>
                <a:latin typeface="微软雅黑" panose="020B0503020204020204" pitchFamily="34" charset="-122"/>
                <a:ea typeface="微软雅黑" panose="020B0503020204020204" pitchFamily="34" charset="-122"/>
              </a:rPr>
              <a:t>安全知识</a:t>
            </a:r>
            <a:r>
              <a:rPr lang="zh-CN" altLang="en-US" sz="4400" b="1" dirty="0">
                <a:latin typeface="微软雅黑" panose="020B0503020204020204" pitchFamily="34" charset="-122"/>
                <a:ea typeface="微软雅黑" panose="020B0503020204020204" pitchFamily="34" charset="-122"/>
              </a:rPr>
              <a:t>重要</a:t>
            </a:r>
            <a:endParaRPr lang="zh-CN" altLang="en-US" sz="4400" b="1" dirty="0">
              <a:latin typeface="微软雅黑" panose="020B0503020204020204" pitchFamily="34" charset="-122"/>
              <a:ea typeface="微软雅黑" panose="020B0503020204020204" pitchFamily="34" charset="-122"/>
            </a:endParaRPr>
          </a:p>
        </p:txBody>
      </p:sp>
      <p:sp>
        <p:nvSpPr>
          <p:cNvPr id="9" name="矩形 8"/>
          <p:cNvSpPr/>
          <p:nvPr/>
        </p:nvSpPr>
        <p:spPr>
          <a:xfrm>
            <a:off x="3947240" y="4446368"/>
            <a:ext cx="4338520" cy="830781"/>
          </a:xfrm>
          <a:prstGeom prst="rect">
            <a:avLst/>
          </a:prstGeom>
        </p:spPr>
        <p:txBody>
          <a:bodyPr wrap="none">
            <a:spAutoFit/>
          </a:bodyPr>
          <a:lstStyle/>
          <a:p>
            <a:r>
              <a:rPr lang="zh-CN" altLang="en-US" sz="4800" b="1" dirty="0">
                <a:solidFill>
                  <a:srgbClr val="C00000"/>
                </a:solidFill>
                <a:effectLst>
                  <a:innerShdw blurRad="63500" dist="50800">
                    <a:prstClr val="black">
                      <a:alpha val="50000"/>
                    </a:prstClr>
                  </a:innerShdw>
                  <a:reflection blurRad="6350" stA="60000" endA="900" endPos="60000" dist="60007" dir="5400000" sy="-100000" algn="bl" rotWithShape="0"/>
                </a:effectLst>
                <a:latin typeface="微软雅黑" panose="020B0503020204020204" pitchFamily="34" charset="-122"/>
                <a:ea typeface="微软雅黑" panose="020B0503020204020204" pitchFamily="34" charset="-122"/>
              </a:rPr>
              <a:t>安全意识</a:t>
            </a:r>
            <a:r>
              <a:rPr lang="zh-CN" altLang="en-US" sz="4400" b="1" dirty="0">
                <a:latin typeface="微软雅黑" panose="020B0503020204020204" pitchFamily="34" charset="-122"/>
                <a:ea typeface="微软雅黑" panose="020B0503020204020204" pitchFamily="34" charset="-122"/>
              </a:rPr>
              <a:t>更重要</a:t>
            </a:r>
            <a:endParaRPr lang="zh-CN" altLang="en-US" sz="4400" b="1" dirty="0">
              <a:latin typeface="微软雅黑" panose="020B0503020204020204" pitchFamily="34" charset="-122"/>
              <a:ea typeface="微软雅黑" panose="020B0503020204020204" pitchFamily="34" charset="-122"/>
            </a:endParaRPr>
          </a:p>
        </p:txBody>
      </p:sp>
      <p:sp>
        <p:nvSpPr>
          <p:cNvPr id="10" name="矩形 9"/>
          <p:cNvSpPr/>
          <p:nvPr/>
        </p:nvSpPr>
        <p:spPr>
          <a:xfrm>
            <a:off x="4888069" y="5920138"/>
            <a:ext cx="5333882" cy="584623"/>
          </a:xfrm>
          <a:prstGeom prst="rect">
            <a:avLst/>
          </a:prstGeom>
        </p:spPr>
        <p:txBody>
          <a:bodyPr wrap="square">
            <a:spAutoFit/>
          </a:bodyPr>
          <a:lstStyle/>
          <a:p>
            <a:pPr algn="r"/>
            <a:r>
              <a:rPr lang="zh-CN" altLang="en-US" sz="3200" dirty="0"/>
              <a:t>　</a:t>
            </a:r>
            <a:r>
              <a:rPr lang="zh-CN" altLang="en-US" sz="2000" b="1" dirty="0">
                <a:latin typeface="微软雅黑" panose="020B0503020204020204" pitchFamily="34" charset="-122"/>
                <a:ea typeface="微软雅黑" panose="020B0503020204020204" pitchFamily="34" charset="-122"/>
              </a:rPr>
              <a:t>祁有红</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著名安全管理与安全文化专家 </a:t>
            </a:r>
            <a:endParaRPr lang="en-US" altLang="zh-CN" sz="20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什么是安全意识？</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16200000">
            <a:off x="8210550" y="1404620"/>
            <a:ext cx="5275580" cy="2707005"/>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flipV="1">
            <a:off x="7077710" y="0"/>
            <a:ext cx="4339590" cy="226441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副标题 11"/>
          <p:cNvSpPr>
            <a:spLocks noGrp="1"/>
          </p:cNvSpPr>
          <p:nvPr>
            <p:custDataLst>
              <p:tags r:id="rId1"/>
            </p:custDataLst>
          </p:nvPr>
        </p:nvSpPr>
        <p:spPr>
          <a:xfrm>
            <a:off x="4401516" y="1929765"/>
            <a:ext cx="3089275" cy="669290"/>
          </a:xfrm>
          <a:prstGeom prst="rect">
            <a:avLst/>
          </a:prstGeom>
        </p:spPr>
        <p:txBody>
          <a:bodyPr vert="horz" lIns="90000" tIns="46800" rIns="90000" bIns="46800" rtlCol="0"/>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4000" b="1" kern="2600" spc="0" dirty="0">
                <a:solidFill>
                  <a:srgbClr val="0E2C50"/>
                </a:solidFill>
                <a:uFillTx/>
                <a:latin typeface="+mj-lt"/>
                <a:cs typeface="+mj-lt"/>
                <a:sym typeface="+mn-ea"/>
              </a:rPr>
              <a:t>PART </a:t>
            </a:r>
            <a:r>
              <a:rPr lang="en-US" altLang="zh-CN" sz="4000" b="1" kern="2600" spc="0" dirty="0">
                <a:solidFill>
                  <a:srgbClr val="0E2C50"/>
                </a:solidFill>
                <a:uFillTx/>
                <a:latin typeface="微软雅黑" panose="020B0503020204020204" pitchFamily="34" charset="-122"/>
                <a:cs typeface="+mj-lt"/>
                <a:sym typeface="+mn-ea"/>
              </a:rPr>
              <a:t>02 </a:t>
            </a:r>
            <a:endParaRPr lang="en-US" altLang="zh-CN" sz="4000" b="1" kern="2600" spc="0" dirty="0">
              <a:solidFill>
                <a:srgbClr val="0E2C50"/>
              </a:solidFill>
              <a:uFillTx/>
              <a:latin typeface="微软雅黑" panose="020B0503020204020204" pitchFamily="34" charset="-122"/>
              <a:cs typeface="+mj-lt"/>
              <a:sym typeface="+mn-ea"/>
            </a:endParaRPr>
          </a:p>
        </p:txBody>
      </p:sp>
      <p:sp>
        <p:nvSpPr>
          <p:cNvPr id="10" name="等腰三角形 9"/>
          <p:cNvSpPr/>
          <p:nvPr/>
        </p:nvSpPr>
        <p:spPr>
          <a:xfrm rot="16200000">
            <a:off x="9306560" y="3609975"/>
            <a:ext cx="3813810" cy="1957070"/>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flipV="1">
            <a:off x="-859155" y="2646045"/>
            <a:ext cx="3447415" cy="1769110"/>
          </a:xfrm>
          <a:prstGeom prst="triangle">
            <a:avLst>
              <a:gd name="adj" fmla="val 50260"/>
            </a:avLst>
          </a:prstGeom>
          <a:solidFill>
            <a:srgbClr val="46C6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905510" y="5198110"/>
            <a:ext cx="3180715" cy="1659890"/>
          </a:xfrm>
          <a:custGeom>
            <a:avLst/>
            <a:gdLst>
              <a:gd name="connsiteX0" fmla="*/ 0 w 7665"/>
              <a:gd name="connsiteY0" fmla="*/ 3990 h 4000"/>
              <a:gd name="connsiteX1" fmla="*/ 3497 w 7665"/>
              <a:gd name="connsiteY1" fmla="*/ 0 h 4000"/>
              <a:gd name="connsiteX2" fmla="*/ 7665 w 7665"/>
              <a:gd name="connsiteY2" fmla="*/ 4000 h 4000"/>
              <a:gd name="connsiteX3" fmla="*/ 0 w 7665"/>
              <a:gd name="connsiteY3" fmla="*/ 3990 h 4000"/>
            </a:gdLst>
            <a:ahLst/>
            <a:cxnLst>
              <a:cxn ang="0">
                <a:pos x="connsiteX0" y="connsiteY0"/>
              </a:cxn>
              <a:cxn ang="0">
                <a:pos x="connsiteX1" y="connsiteY1"/>
              </a:cxn>
              <a:cxn ang="0">
                <a:pos x="connsiteX2" y="connsiteY2"/>
              </a:cxn>
              <a:cxn ang="0">
                <a:pos x="connsiteX3" y="connsiteY3"/>
              </a:cxn>
            </a:cxnLst>
            <a:rect l="l" t="t" r="r" b="b"/>
            <a:pathLst>
              <a:path w="7665" h="4000">
                <a:moveTo>
                  <a:pt x="0" y="3990"/>
                </a:moveTo>
                <a:lnTo>
                  <a:pt x="3497" y="0"/>
                </a:lnTo>
                <a:lnTo>
                  <a:pt x="7665" y="4000"/>
                </a:lnTo>
                <a:lnTo>
                  <a:pt x="0" y="3990"/>
                </a:lnTo>
                <a:close/>
              </a:path>
            </a:pathLst>
          </a:custGeom>
          <a:solidFill>
            <a:srgbClr val="0E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flipV="1">
            <a:off x="-607695" y="4467860"/>
            <a:ext cx="2493010" cy="1279525"/>
          </a:xfrm>
          <a:prstGeom prst="triangle">
            <a:avLst>
              <a:gd name="adj" fmla="val 50260"/>
            </a:avLst>
          </a:prstGeom>
          <a:solidFill>
            <a:srgbClr val="46C6C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397470" y="2754664"/>
            <a:ext cx="7109639" cy="2212913"/>
          </a:xfrm>
          <a:prstGeom prst="rect">
            <a:avLst/>
          </a:prstGeom>
          <a:noFill/>
        </p:spPr>
        <p:txBody>
          <a:bodyPr wrap="none" rtlCol="0" anchor="ctr" anchorCtr="0">
            <a:spAutoFit/>
          </a:bodyPr>
          <a:lstStyle/>
          <a:p>
            <a:pPr algn="ctr">
              <a:lnSpc>
                <a:spcPct val="120000"/>
              </a:lnSpc>
            </a:pPr>
            <a:r>
              <a:rPr lang="zh-CN" altLang="en-US" sz="6000" b="1" dirty="0">
                <a:solidFill>
                  <a:srgbClr val="0E2C50"/>
                </a:solidFill>
                <a:sym typeface="+mn-ea"/>
              </a:rPr>
              <a:t>有多少生命可以重来</a:t>
            </a:r>
            <a:endParaRPr lang="zh-CN" altLang="en-US" sz="6000" b="1" dirty="0">
              <a:solidFill>
                <a:srgbClr val="0E2C50"/>
              </a:solidFill>
              <a:sym typeface="+mn-ea"/>
            </a:endParaRPr>
          </a:p>
          <a:p>
            <a:pPr algn="ctr">
              <a:lnSpc>
                <a:spcPct val="120000"/>
              </a:lnSpc>
            </a:pPr>
            <a:r>
              <a:rPr lang="en-US" altLang="zh-CN" sz="6000" b="1" dirty="0">
                <a:solidFill>
                  <a:srgbClr val="0E2C50"/>
                </a:solidFill>
                <a:sym typeface="+mn-ea"/>
              </a:rPr>
              <a:t>--</a:t>
            </a:r>
            <a:r>
              <a:rPr lang="zh-CN" altLang="en-US" sz="6000" b="1" dirty="0">
                <a:solidFill>
                  <a:srgbClr val="0E2C50"/>
                </a:solidFill>
                <a:sym typeface="+mn-ea"/>
              </a:rPr>
              <a:t>为自己</a:t>
            </a:r>
            <a:endParaRPr lang="zh-CN" altLang="en-US" sz="6000" b="1" dirty="0">
              <a:solidFill>
                <a:srgbClr val="0E2C50"/>
              </a:solidFill>
              <a:sym typeface="+mn-ea"/>
            </a:endParaRPr>
          </a:p>
        </p:txBody>
      </p:sp>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17" name="内容占位符 3" descr="3e608ba5d8613cb15071d4b53c82cd3b.jpg"/>
          <p:cNvPicPr>
            <a:picLocks noChangeAspect="1"/>
          </p:cNvPicPr>
          <p:nvPr/>
        </p:nvPicPr>
        <p:blipFill>
          <a:blip r:embed="rId1" cstate="print"/>
          <a:stretch>
            <a:fillRect/>
          </a:stretch>
        </p:blipFill>
        <p:spPr>
          <a:xfrm rot="20583288">
            <a:off x="3330982" y="1047459"/>
            <a:ext cx="2444268" cy="2840676"/>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8" name="内容占位符 3" descr="3e608ba5d8613cb15071d4b53c82cd3b.jpg"/>
          <p:cNvPicPr>
            <a:picLocks noChangeAspect="1"/>
          </p:cNvPicPr>
          <p:nvPr/>
        </p:nvPicPr>
        <p:blipFill>
          <a:blip r:embed="rId2" cstate="print"/>
          <a:stretch>
            <a:fillRect/>
          </a:stretch>
        </p:blipFill>
        <p:spPr>
          <a:xfrm rot="20583288">
            <a:off x="4209217" y="1292513"/>
            <a:ext cx="4067262" cy="22305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矩形 20"/>
          <p:cNvSpPr/>
          <p:nvPr/>
        </p:nvSpPr>
        <p:spPr>
          <a:xfrm>
            <a:off x="365303" y="4570992"/>
            <a:ext cx="10882603" cy="2109140"/>
          </a:xfrm>
          <a:prstGeom prst="rect">
            <a:avLst/>
          </a:prstGeom>
          <a:solidFill>
            <a:sysClr val="window" lastClr="FFFFFF"/>
          </a:solidFill>
          <a:ln w="25400" cap="flat" cmpd="sng" algn="ctr">
            <a:solidFill>
              <a:sysClr val="window" lastClr="FFFFFF"/>
            </a:solidFill>
            <a:prstDash val="solid"/>
          </a:ln>
          <a:effectLst/>
        </p:spPr>
        <p:txBody>
          <a:bodyPr rtlCol="0" anchor="ctr"/>
          <a:lstStyle/>
          <a:p>
            <a:r>
              <a:rPr lang="zh-CN" altLang="en-US" sz="1350" b="1" dirty="0">
                <a:solidFill>
                  <a:sysClr val="windowText" lastClr="000000"/>
                </a:solidFill>
                <a:latin typeface="微软雅黑" panose="020B0503020204020204" pitchFamily="34" charset="-122"/>
                <a:ea typeface="微软雅黑" panose="020B0503020204020204" pitchFamily="34" charset="-122"/>
              </a:rPr>
              <a:t>       统计显示，</a:t>
            </a:r>
            <a:r>
              <a:rPr lang="en-US" sz="3600" b="1" dirty="0">
                <a:solidFill>
                  <a:srgbClr val="FF0000"/>
                </a:solidFill>
                <a:latin typeface="微软雅黑" panose="020B0503020204020204" pitchFamily="34" charset="-122"/>
                <a:ea typeface="微软雅黑" panose="020B0503020204020204" pitchFamily="34" charset="-122"/>
              </a:rPr>
              <a:t>98%</a:t>
            </a:r>
            <a:r>
              <a:rPr lang="zh-CN" altLang="en-US" sz="1350" b="1" dirty="0">
                <a:solidFill>
                  <a:sysClr val="windowText" lastClr="000000"/>
                </a:solidFill>
                <a:latin typeface="微软雅黑" panose="020B0503020204020204" pitchFamily="34" charset="-122"/>
                <a:ea typeface="微软雅黑" panose="020B0503020204020204" pitchFamily="34" charset="-122"/>
              </a:rPr>
              <a:t>的事故是因为</a:t>
            </a:r>
            <a:r>
              <a:rPr lang="zh-CN" altLang="en-US" sz="3600" b="1" dirty="0">
                <a:effectLst>
                  <a:outerShdw blurRad="38100" dist="19050" dir="2700000" algn="tl" rotWithShape="0">
                    <a:schemeClr val="dk1">
                      <a:alpha val="40000"/>
                    </a:schemeClr>
                  </a:outerShdw>
                  <a:reflection blurRad="6350" stA="55000" endA="50" endPos="85000" dist="60007" dir="5400000" sy="-100000" algn="bl" rotWithShape="0"/>
                </a:effectLst>
                <a:latin typeface="微软雅黑" panose="020B0503020204020204" pitchFamily="34" charset="-122"/>
                <a:ea typeface="微软雅黑" panose="020B0503020204020204" pitchFamily="34" charset="-122"/>
              </a:rPr>
              <a:t>人的原因</a:t>
            </a:r>
            <a:r>
              <a:rPr lang="zh-CN" altLang="en-US" sz="1350" b="1" dirty="0">
                <a:solidFill>
                  <a:sysClr val="windowText" lastClr="000000"/>
                </a:solidFill>
                <a:latin typeface="微软雅黑" panose="020B0503020204020204" pitchFamily="34" charset="-122"/>
                <a:ea typeface="微软雅黑" panose="020B0503020204020204" pitchFamily="34" charset="-122"/>
              </a:rPr>
              <a:t>引起的。</a:t>
            </a:r>
            <a:endParaRPr lang="en-US" altLang="zh-CN" sz="1350" b="1" dirty="0">
              <a:solidFill>
                <a:sysClr val="windowText" lastClr="000000"/>
              </a:solidFill>
              <a:latin typeface="微软雅黑" panose="020B0503020204020204" pitchFamily="34" charset="-122"/>
              <a:ea typeface="微软雅黑" panose="020B0503020204020204" pitchFamily="34" charset="-122"/>
            </a:endParaRPr>
          </a:p>
          <a:p>
            <a:r>
              <a:rPr lang="zh-CN" altLang="en-US" sz="1350" b="1" dirty="0">
                <a:solidFill>
                  <a:sysClr val="windowText" lastClr="000000"/>
                </a:solidFill>
                <a:latin typeface="微软雅黑" panose="020B0503020204020204" pitchFamily="34" charset="-122"/>
                <a:ea typeface="微软雅黑" panose="020B0503020204020204" pitchFamily="34" charset="-122"/>
              </a:rPr>
              <a:t>       而根据有关部门针对大中型企业近</a:t>
            </a:r>
            <a:r>
              <a:rPr lang="en-US" sz="1350" b="1" dirty="0">
                <a:solidFill>
                  <a:sysClr val="windowText" lastClr="000000"/>
                </a:solidFill>
                <a:latin typeface="微软雅黑" panose="020B0503020204020204" pitchFamily="34" charset="-122"/>
                <a:ea typeface="微软雅黑" panose="020B0503020204020204" pitchFamily="34" charset="-122"/>
              </a:rPr>
              <a:t>3</a:t>
            </a:r>
            <a:r>
              <a:rPr lang="zh-CN" altLang="en-US" sz="1350" b="1" dirty="0">
                <a:solidFill>
                  <a:sysClr val="windowText" lastClr="000000"/>
                </a:solidFill>
                <a:latin typeface="微软雅黑" panose="020B0503020204020204" pitchFamily="34" charset="-122"/>
                <a:ea typeface="微软雅黑" panose="020B0503020204020204" pitchFamily="34" charset="-122"/>
              </a:rPr>
              <a:t>年来发生的事故所作的另一项统计显示，人为因素中，</a:t>
            </a:r>
            <a:r>
              <a:rPr lang="zh-CN" altLang="en-US" sz="3600" b="1" dirty="0">
                <a:solidFill>
                  <a:srgbClr val="FF0000"/>
                </a:solidFill>
                <a:latin typeface="微软雅黑" panose="020B0503020204020204" pitchFamily="34" charset="-122"/>
                <a:ea typeface="微软雅黑" panose="020B0503020204020204" pitchFamily="34" charset="-122"/>
              </a:rPr>
              <a:t>安全意识薄弱</a:t>
            </a:r>
            <a:r>
              <a:rPr lang="zh-CN" altLang="en-US" sz="2400" b="1" dirty="0">
                <a:solidFill>
                  <a:sysClr val="windowText" lastClr="000000"/>
                </a:solidFill>
                <a:latin typeface="微软雅黑" panose="020B0503020204020204" pitchFamily="34" charset="-122"/>
                <a:ea typeface="微软雅黑" panose="020B0503020204020204" pitchFamily="34" charset="-122"/>
              </a:rPr>
              <a:t>的因素占到</a:t>
            </a:r>
            <a:r>
              <a:rPr lang="en-US" sz="3600" b="1" dirty="0">
                <a:solidFill>
                  <a:srgbClr val="FF0000"/>
                </a:solidFill>
                <a:latin typeface="微软雅黑" panose="020B0503020204020204" pitchFamily="34" charset="-122"/>
                <a:ea typeface="微软雅黑" panose="020B0503020204020204" pitchFamily="34" charset="-122"/>
              </a:rPr>
              <a:t>90%多</a:t>
            </a:r>
            <a:r>
              <a:rPr lang="zh-CN" altLang="en-US" sz="1350" b="1" dirty="0">
                <a:solidFill>
                  <a:sysClr val="windowText" lastClr="000000"/>
                </a:solidFill>
                <a:latin typeface="微软雅黑" panose="020B0503020204020204" pitchFamily="34" charset="-122"/>
                <a:ea typeface="微软雅黑" panose="020B0503020204020204" pitchFamily="34" charset="-122"/>
              </a:rPr>
              <a:t>，而安全技术水平所占比例不到</a:t>
            </a:r>
            <a:r>
              <a:rPr lang="en-US" sz="1350" b="1" dirty="0">
                <a:solidFill>
                  <a:sysClr val="windowText" lastClr="000000"/>
                </a:solidFill>
                <a:latin typeface="微软雅黑" panose="020B0503020204020204" pitchFamily="34" charset="-122"/>
                <a:ea typeface="微软雅黑" panose="020B0503020204020204" pitchFamily="34" charset="-122"/>
              </a:rPr>
              <a:t>10%</a:t>
            </a:r>
            <a:r>
              <a:rPr lang="zh-CN" altLang="en-US" sz="1350" b="1" dirty="0">
                <a:solidFill>
                  <a:sysClr val="windowText" lastClr="000000"/>
                </a:solidFill>
                <a:latin typeface="微软雅黑" panose="020B0503020204020204" pitchFamily="34" charset="-122"/>
                <a:ea typeface="微软雅黑" panose="020B0503020204020204" pitchFamily="34" charset="-122"/>
              </a:rPr>
              <a:t>。但</a:t>
            </a:r>
            <a:r>
              <a:rPr lang="zh-CN" altLang="en-US" sz="1350" b="1" dirty="0">
                <a:solidFill>
                  <a:sysClr val="windowText" lastClr="000000"/>
                </a:solidFill>
                <a:latin typeface="微软雅黑" panose="020B0503020204020204" pitchFamily="34" charset="-122"/>
                <a:ea typeface="微软雅黑" panose="020B0503020204020204" pitchFamily="34" charset="-122"/>
                <a:sym typeface="+mn-ea"/>
              </a:rPr>
              <a:t>企业界的安全培训，90%的精力用在占10%比重的安全技术水平上，只有</a:t>
            </a:r>
            <a:r>
              <a:rPr lang="en-US" sz="3600" b="1" dirty="0">
                <a:solidFill>
                  <a:srgbClr val="FF0000"/>
                </a:solidFill>
                <a:latin typeface="微软雅黑" panose="020B0503020204020204" pitchFamily="34" charset="-122"/>
                <a:ea typeface="微软雅黑" panose="020B0503020204020204" pitchFamily="34" charset="-122"/>
                <a:sym typeface="+mn-ea"/>
              </a:rPr>
              <a:t>不到10%</a:t>
            </a:r>
            <a:r>
              <a:rPr lang="zh-CN" altLang="en-US" sz="1350" b="1" dirty="0">
                <a:solidFill>
                  <a:sysClr val="windowText" lastClr="000000"/>
                </a:solidFill>
                <a:latin typeface="微软雅黑" panose="020B0503020204020204" pitchFamily="34" charset="-122"/>
                <a:ea typeface="微软雅黑" panose="020B0503020204020204" pitchFamily="34" charset="-122"/>
                <a:sym typeface="+mn-ea"/>
              </a:rPr>
              <a:t>的精力用在占90%比重的安全意识上。</a:t>
            </a:r>
            <a:endParaRPr lang="zh-CN" altLang="en-US" sz="1350" b="1" dirty="0">
              <a:solidFill>
                <a:sysClr val="windowText" lastClr="000000"/>
              </a:solidFill>
              <a:latin typeface="微软雅黑" panose="020B0503020204020204" pitchFamily="34" charset="-122"/>
              <a:ea typeface="微软雅黑" panose="020B0503020204020204" pitchFamily="34" charset="-122"/>
            </a:endParaRPr>
          </a:p>
          <a:p>
            <a:endParaRPr lang="zh-CN" altLang="en-US" sz="1350" b="1" dirty="0">
              <a:solidFill>
                <a:sysClr val="windowText" lastClr="000000"/>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cstate="print"/>
          <a:stretch>
            <a:fillRect/>
          </a:stretch>
        </p:blipFill>
        <p:spPr>
          <a:xfrm rot="20580000">
            <a:off x="876237" y="2006752"/>
            <a:ext cx="2877566" cy="1983189"/>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23" name="图片 22"/>
          <p:cNvPicPr>
            <a:picLocks noChangeAspect="1"/>
          </p:cNvPicPr>
          <p:nvPr/>
        </p:nvPicPr>
        <p:blipFill>
          <a:blip r:embed="rId4" cstate="print"/>
          <a:stretch>
            <a:fillRect/>
          </a:stretch>
        </p:blipFill>
        <p:spPr>
          <a:xfrm rot="20580000">
            <a:off x="3070517" y="1732481"/>
            <a:ext cx="2957239" cy="2250867"/>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24" name="图片 23"/>
          <p:cNvPicPr>
            <a:picLocks noChangeAspect="1"/>
          </p:cNvPicPr>
          <p:nvPr/>
        </p:nvPicPr>
        <p:blipFill>
          <a:blip r:embed="rId5" cstate="print"/>
          <a:stretch>
            <a:fillRect/>
          </a:stretch>
        </p:blipFill>
        <p:spPr>
          <a:xfrm rot="20580000">
            <a:off x="5700911" y="1798297"/>
            <a:ext cx="3753981" cy="2064467"/>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6" name="文本框 15"/>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安全意识缺失的后果</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11" name="矩形 10"/>
          <p:cNvSpPr/>
          <p:nvPr/>
        </p:nvSpPr>
        <p:spPr>
          <a:xfrm>
            <a:off x="631610" y="5449304"/>
            <a:ext cx="9141619" cy="999865"/>
          </a:xfrm>
          <a:prstGeom prst="rect">
            <a:avLst/>
          </a:prstGeom>
          <a:gradFill>
            <a:gsLst>
              <a:gs pos="0">
                <a:srgbClr val="012D86"/>
              </a:gs>
              <a:gs pos="100000">
                <a:srgbClr val="0E2557"/>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ln>
                  <a:solidFill>
                    <a:schemeClr val="tx1"/>
                  </a:solidFill>
                </a:ln>
                <a:solidFill>
                  <a:srgbClr val="C00000"/>
                </a:solidFill>
                <a:latin typeface="微软雅黑" panose="020B0503020204020204" pitchFamily="34" charset="-122"/>
                <a:ea typeface="微软雅黑" panose="020B0503020204020204" pitchFamily="34" charset="-122"/>
              </a:rPr>
              <a:t>安全意识差</a:t>
            </a:r>
            <a:r>
              <a:rPr lang="zh-CN" altLang="en-US" sz="3600" b="1" dirty="0">
                <a:ln>
                  <a:solidFill>
                    <a:schemeClr val="tx1"/>
                  </a:solidFill>
                </a:ln>
                <a:solidFill>
                  <a:schemeClr val="bg1"/>
                </a:solidFill>
                <a:latin typeface="微软雅黑" panose="020B0503020204020204" pitchFamily="34" charset="-122"/>
                <a:ea typeface="微软雅黑" panose="020B0503020204020204" pitchFamily="34" charset="-122"/>
              </a:rPr>
              <a:t>，是事故多发的主要原因！</a:t>
            </a:r>
            <a:endParaRPr lang="zh-CN" altLang="en-US" sz="3600" b="1" dirty="0">
              <a:ln>
                <a:solidFill>
                  <a:schemeClr val="tx1"/>
                </a:solidFill>
              </a:ln>
              <a:solidFill>
                <a:schemeClr val="bg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1" cstate="print"/>
          <a:stretch>
            <a:fillRect/>
          </a:stretch>
        </p:blipFill>
        <p:spPr>
          <a:xfrm rot="1620000">
            <a:off x="1976190" y="1225748"/>
            <a:ext cx="3027527" cy="2741851"/>
          </a:xfrm>
          <a:prstGeom prst="rect">
            <a:avLst/>
          </a:prstGeom>
          <a:ln w="28575" cmpd="sng">
            <a:solidFill>
              <a:schemeClr val="accent1">
                <a:shade val="50000"/>
              </a:schemeClr>
            </a:solidFill>
            <a:prstDash val="sysDot"/>
          </a:ln>
        </p:spPr>
      </p:pic>
      <p:pic>
        <p:nvPicPr>
          <p:cNvPr id="15" name="图片 14"/>
          <p:cNvPicPr>
            <a:picLocks noChangeAspect="1"/>
          </p:cNvPicPr>
          <p:nvPr/>
        </p:nvPicPr>
        <p:blipFill>
          <a:blip r:embed="rId2" cstate="print"/>
          <a:stretch>
            <a:fillRect/>
          </a:stretch>
        </p:blipFill>
        <p:spPr>
          <a:xfrm rot="1620000">
            <a:off x="3692783" y="557267"/>
            <a:ext cx="3018005" cy="2361585"/>
          </a:xfrm>
          <a:prstGeom prst="rect">
            <a:avLst/>
          </a:prstGeom>
          <a:ln w="28575" cmpd="dbl">
            <a:solidFill>
              <a:srgbClr val="FFC000"/>
            </a:solidFill>
            <a:prstDash val="sysDot"/>
          </a:ln>
        </p:spPr>
      </p:pic>
      <p:pic>
        <p:nvPicPr>
          <p:cNvPr id="16" name="图片 15"/>
          <p:cNvPicPr>
            <a:picLocks noChangeAspect="1"/>
          </p:cNvPicPr>
          <p:nvPr/>
        </p:nvPicPr>
        <p:blipFill>
          <a:blip r:embed="rId3" cstate="print"/>
          <a:stretch>
            <a:fillRect/>
          </a:stretch>
        </p:blipFill>
        <p:spPr>
          <a:xfrm rot="1620000">
            <a:off x="3509316" y="2851560"/>
            <a:ext cx="2908178" cy="2194623"/>
          </a:xfrm>
          <a:prstGeom prst="rect">
            <a:avLst/>
          </a:prstGeom>
          <a:ln w="28575" cmpd="sng">
            <a:solidFill>
              <a:schemeClr val="bg2">
                <a:lumMod val="25000"/>
              </a:schemeClr>
            </a:solidFill>
            <a:prstDash val="dashDot"/>
          </a:ln>
        </p:spPr>
      </p:pic>
      <p:pic>
        <p:nvPicPr>
          <p:cNvPr id="17" name="图片 16"/>
          <p:cNvPicPr>
            <a:picLocks noChangeAspect="1"/>
          </p:cNvPicPr>
          <p:nvPr/>
        </p:nvPicPr>
        <p:blipFill>
          <a:blip r:embed="rId4" cstate="print"/>
          <a:stretch>
            <a:fillRect/>
          </a:stretch>
        </p:blipFill>
        <p:spPr>
          <a:xfrm rot="1920000">
            <a:off x="5010700" y="2216090"/>
            <a:ext cx="3541743" cy="2618058"/>
          </a:xfrm>
          <a:prstGeom prst="rect">
            <a:avLst/>
          </a:prstGeom>
        </p:spPr>
      </p:pic>
      <p:pic>
        <p:nvPicPr>
          <p:cNvPr id="18" name="图片 17"/>
          <p:cNvPicPr>
            <a:picLocks noChangeAspect="1"/>
          </p:cNvPicPr>
          <p:nvPr/>
        </p:nvPicPr>
        <p:blipFill>
          <a:blip r:embed="rId5" cstate="print"/>
          <a:stretch>
            <a:fillRect/>
          </a:stretch>
        </p:blipFill>
        <p:spPr>
          <a:xfrm rot="1620000">
            <a:off x="1176933" y="2510654"/>
            <a:ext cx="3627446" cy="2570446"/>
          </a:xfrm>
          <a:prstGeom prst="rect">
            <a:avLst/>
          </a:prstGeom>
          <a:ln w="28575" cmpd="sng">
            <a:solidFill>
              <a:srgbClr val="C00000"/>
            </a:solidFill>
            <a:prstDash val="lgDashDot"/>
          </a:ln>
        </p:spPr>
      </p:pic>
      <p:pic>
        <p:nvPicPr>
          <p:cNvPr id="19" name="图片 18"/>
          <p:cNvPicPr>
            <a:picLocks noChangeAspect="1"/>
          </p:cNvPicPr>
          <p:nvPr/>
        </p:nvPicPr>
        <p:blipFill>
          <a:blip r:embed="rId6" cstate="print"/>
          <a:stretch>
            <a:fillRect/>
          </a:stretch>
        </p:blipFill>
        <p:spPr>
          <a:xfrm rot="1980000">
            <a:off x="5717905" y="1404136"/>
            <a:ext cx="4846329" cy="2732328"/>
          </a:xfrm>
          <a:prstGeom prst="rect">
            <a:avLst/>
          </a:prstGeom>
          <a:ln w="28575" cmpd="dbl">
            <a:solidFill>
              <a:schemeClr val="accent1">
                <a:shade val="50000"/>
              </a:schemeClr>
            </a:solidFill>
            <a:prstDash val="sysDot"/>
          </a:ln>
        </p:spPr>
      </p:pic>
      <p:sp>
        <p:nvSpPr>
          <p:cNvPr id="20" name="文本框 19"/>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安全意识缺失的后果</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561989" y="1257003"/>
            <a:ext cx="2994820" cy="5343226"/>
          </a:xfrm>
          <a:prstGeom prst="rect">
            <a:avLst/>
          </a:prstGeom>
        </p:spPr>
      </p:pic>
      <p:sp>
        <p:nvSpPr>
          <p:cNvPr id="8" name="矩形 7"/>
          <p:cNvSpPr/>
          <p:nvPr/>
        </p:nvSpPr>
        <p:spPr>
          <a:xfrm>
            <a:off x="3860072" y="1194576"/>
            <a:ext cx="2235928" cy="707702"/>
          </a:xfrm>
          <a:prstGeom prst="rect">
            <a:avLst/>
          </a:prstGeom>
          <a:noFill/>
        </p:spPr>
        <p:txBody>
          <a:bodyPr wrap="none" lIns="91416" tIns="45708" rIns="91416" bIns="45708">
            <a:spAutoFit/>
          </a:bodyPr>
          <a:lstStyle/>
          <a:p>
            <a:pPr algn="ctr"/>
            <a:r>
              <a:rPr lang="zh-CN" altLang="en-US" sz="4000" dirty="0">
                <a:ln w="18415" cmpd="sng">
                  <a:solidFill>
                    <a:schemeClr val="tx1"/>
                  </a:solidFill>
                  <a:prstDash val="solid"/>
                </a:ln>
                <a:solidFill>
                  <a:srgbClr val="FF0000"/>
                </a:solidFill>
                <a:effectLst>
                  <a:outerShdw blurRad="63500" dir="3600000" algn="tl" rotWithShape="0">
                    <a:srgbClr val="000000">
                      <a:alpha val="70000"/>
                    </a:srgb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安全守则</a:t>
            </a:r>
            <a:endParaRPr lang="zh-CN" altLang="en-US" sz="4000" dirty="0">
              <a:ln w="18415" cmpd="sng">
                <a:solidFill>
                  <a:schemeClr val="tx1"/>
                </a:solidFill>
                <a:prstDash val="solid"/>
              </a:ln>
              <a:solidFill>
                <a:srgbClr val="FF0000"/>
              </a:solidFill>
              <a:effectLst>
                <a:outerShdw blurRad="63500" dir="3600000" algn="tl" rotWithShape="0">
                  <a:srgbClr val="000000">
                    <a:alpha val="70000"/>
                  </a:srgb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
        <p:nvSpPr>
          <p:cNvPr id="10" name="矩形 9"/>
          <p:cNvSpPr/>
          <p:nvPr/>
        </p:nvSpPr>
        <p:spPr>
          <a:xfrm>
            <a:off x="3860108" y="2317301"/>
            <a:ext cx="6661956" cy="1200016"/>
          </a:xfrm>
          <a:prstGeom prst="rect">
            <a:avLst/>
          </a:prstGeom>
        </p:spPr>
        <p:txBody>
          <a:bodyPr wrap="square">
            <a:spAutoFit/>
          </a:bodyPr>
          <a:lstStyle/>
          <a:p>
            <a:pPr algn="ctr"/>
            <a:r>
              <a:rPr lang="zh-CN" altLang="en-US" sz="3600" dirty="0">
                <a:ln w="18415" cmpd="sng">
                  <a:solidFill>
                    <a:schemeClr val="tx1"/>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安全第一：</a:t>
            </a:r>
            <a:r>
              <a:rPr lang="zh-CN" altLang="en-US" sz="3600" dirty="0">
                <a:solidFill>
                  <a:srgbClr val="0E2C50"/>
                </a:solidFill>
                <a:latin typeface="微软雅黑" panose="020B0503020204020204" pitchFamily="34" charset="-122"/>
                <a:ea typeface="微软雅黑" panose="020B0503020204020204" pitchFamily="34" charset="-122"/>
              </a:rPr>
              <a:t>要保证安全的主观</a:t>
            </a:r>
            <a:endParaRPr lang="zh-CN" altLang="en-US" sz="3600" dirty="0">
              <a:solidFill>
                <a:srgbClr val="0E2C50"/>
              </a:solidFill>
              <a:latin typeface="微软雅黑" panose="020B0503020204020204" pitchFamily="34" charset="-122"/>
              <a:ea typeface="微软雅黑" panose="020B0503020204020204" pitchFamily="34" charset="-122"/>
            </a:endParaRPr>
          </a:p>
          <a:p>
            <a:pPr algn="ctr"/>
            <a:r>
              <a:rPr lang="zh-CN" altLang="en-US" sz="3600" dirty="0">
                <a:solidFill>
                  <a:srgbClr val="0E2C50"/>
                </a:solidFill>
                <a:latin typeface="微软雅黑" panose="020B0503020204020204" pitchFamily="34" charset="-122"/>
                <a:ea typeface="微软雅黑" panose="020B0503020204020204" pitchFamily="34" charset="-122"/>
              </a:rPr>
              <a:t>             意愿与财力保障</a:t>
            </a:r>
            <a:endParaRPr lang="zh-CN" altLang="en-US" sz="3600" dirty="0">
              <a:solidFill>
                <a:srgbClr val="0E2C50"/>
              </a:solidFill>
              <a:latin typeface="微软雅黑" panose="020B0503020204020204" pitchFamily="34" charset="-122"/>
              <a:ea typeface="微软雅黑" panose="020B0503020204020204" pitchFamily="34" charset="-122"/>
            </a:endParaRPr>
          </a:p>
        </p:txBody>
      </p:sp>
      <p:sp>
        <p:nvSpPr>
          <p:cNvPr id="11" name="矩形 10"/>
          <p:cNvSpPr/>
          <p:nvPr/>
        </p:nvSpPr>
        <p:spPr>
          <a:xfrm>
            <a:off x="4110234" y="3921528"/>
            <a:ext cx="6239155" cy="1200016"/>
          </a:xfrm>
          <a:prstGeom prst="rect">
            <a:avLst/>
          </a:prstGeom>
        </p:spPr>
        <p:txBody>
          <a:bodyPr wrap="square">
            <a:spAutoFit/>
          </a:bodyPr>
          <a:lstStyle/>
          <a:p>
            <a:pPr algn="ctr"/>
            <a:r>
              <a:rPr lang="zh-CN" altLang="en-US" sz="3600" dirty="0">
                <a:ln w="18415" cmpd="sng">
                  <a:solidFill>
                    <a:schemeClr val="tx1"/>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预防为主：</a:t>
            </a:r>
            <a:r>
              <a:rPr lang="zh-CN" altLang="en-US" sz="3600" dirty="0">
                <a:solidFill>
                  <a:srgbClr val="0E2C50"/>
                </a:solidFill>
                <a:latin typeface="微软雅黑" panose="020B0503020204020204" pitchFamily="34" charset="-122"/>
                <a:ea typeface="微软雅黑" panose="020B0503020204020204" pitchFamily="34" charset="-122"/>
              </a:rPr>
              <a:t>有保障安全的意识    </a:t>
            </a:r>
            <a:endParaRPr lang="zh-CN" altLang="en-US" sz="3600" dirty="0">
              <a:solidFill>
                <a:srgbClr val="0E2C50"/>
              </a:solidFill>
              <a:latin typeface="微软雅黑" panose="020B0503020204020204" pitchFamily="34" charset="-122"/>
              <a:ea typeface="微软雅黑" panose="020B0503020204020204" pitchFamily="34" charset="-122"/>
            </a:endParaRPr>
          </a:p>
          <a:p>
            <a:pPr algn="ctr"/>
            <a:r>
              <a:rPr lang="zh-CN" altLang="en-US" sz="3600" dirty="0">
                <a:solidFill>
                  <a:srgbClr val="0E2C50"/>
                </a:solidFill>
                <a:latin typeface="微软雅黑" panose="020B0503020204020204" pitchFamily="34" charset="-122"/>
                <a:ea typeface="微软雅黑" panose="020B0503020204020204" pitchFamily="34" charset="-122"/>
              </a:rPr>
              <a:t>      与实际行为</a:t>
            </a:r>
            <a:endParaRPr lang="zh-CN" altLang="en-US" sz="3600" dirty="0">
              <a:solidFill>
                <a:srgbClr val="0E2C50"/>
              </a:solidFill>
              <a:latin typeface="微软雅黑" panose="020B0503020204020204" pitchFamily="34" charset="-122"/>
              <a:ea typeface="微软雅黑" panose="020B0503020204020204" pitchFamily="34" charset="-122"/>
            </a:endParaRPr>
          </a:p>
        </p:txBody>
      </p:sp>
      <p:graphicFrame>
        <p:nvGraphicFramePr>
          <p:cNvPr id="9" name="图示 8"/>
          <p:cNvGraphicFramePr/>
          <p:nvPr/>
        </p:nvGraphicFramePr>
        <p:xfrm>
          <a:off x="4109586" y="5226756"/>
          <a:ext cx="7526835" cy="1428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安全实践三大法则</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6096001" y="1028012"/>
            <a:ext cx="3762945" cy="5657510"/>
          </a:xfrm>
          <a:prstGeom prst="rect">
            <a:avLst/>
          </a:prstGeom>
        </p:spPr>
      </p:pic>
      <p:sp>
        <p:nvSpPr>
          <p:cNvPr id="8" name="文本框 7"/>
          <p:cNvSpPr txBox="1"/>
          <p:nvPr/>
        </p:nvSpPr>
        <p:spPr>
          <a:xfrm>
            <a:off x="316732" y="1339153"/>
            <a:ext cx="5928087" cy="2861577"/>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重点掌握</a:t>
            </a:r>
            <a:endParaRPr lang="zh-CN" altLang="en-US" sz="4000" dirty="0">
              <a:latin typeface="微软雅黑" panose="020B0503020204020204" pitchFamily="34" charset="-122"/>
              <a:ea typeface="微软雅黑" panose="020B0503020204020204" pitchFamily="34" charset="-122"/>
            </a:endParaRPr>
          </a:p>
          <a:p>
            <a:endParaRPr lang="zh-CN" altLang="en-US" sz="4000" dirty="0">
              <a:latin typeface="微软雅黑" panose="020B0503020204020204" pitchFamily="34" charset="-122"/>
              <a:ea typeface="微软雅黑" panose="020B0503020204020204" pitchFamily="34" charset="-122"/>
            </a:endParaRPr>
          </a:p>
          <a:p>
            <a:endParaRPr lang="zh-CN" altLang="en-US" sz="4000" dirty="0">
              <a:latin typeface="微软雅黑" panose="020B0503020204020204" pitchFamily="34" charset="-122"/>
              <a:ea typeface="微软雅黑" panose="020B0503020204020204" pitchFamily="34" charset="-122"/>
            </a:endParaRPr>
          </a:p>
          <a:p>
            <a:r>
              <a:rPr lang="zh-CN" altLang="en-US" sz="4400" dirty="0">
                <a:ln>
                  <a:solidFill>
                    <a:sysClr val="windowText" lastClr="000000"/>
                  </a:solidFill>
                </a:ln>
                <a:solidFill>
                  <a:srgbClr val="C00000"/>
                </a:solidFill>
                <a:effectLst>
                  <a:outerShdw blurRad="50800" dist="38100" dir="16200000" rotWithShape="0">
                    <a:prstClr val="black">
                      <a:alpha val="40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安全实践</a:t>
            </a:r>
            <a:r>
              <a:rPr lang="zh-CN" altLang="en-US" sz="6000" dirty="0">
                <a:ln>
                  <a:solidFill>
                    <a:sysClr val="windowText" lastClr="000000"/>
                  </a:solidFill>
                </a:ln>
                <a:solidFill>
                  <a:srgbClr val="FF0000"/>
                </a:solidFill>
                <a:effectLst>
                  <a:outerShdw blurRad="50800" dist="38100" dir="16200000" rotWithShape="0">
                    <a:prstClr val="black">
                      <a:alpha val="40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三大法则</a:t>
            </a:r>
            <a:endParaRPr lang="zh-CN" altLang="en-US" sz="6000" dirty="0">
              <a:ln>
                <a:solidFill>
                  <a:sysClr val="windowText" lastClr="000000"/>
                </a:solidFill>
              </a:ln>
              <a:solidFill>
                <a:srgbClr val="FF0000"/>
              </a:solidFill>
              <a:effectLst>
                <a:outerShdw blurRad="50800" dist="38100" dir="16200000" rotWithShape="0">
                  <a:prstClr val="black">
                    <a:alpha val="40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安全实践三大法则</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http://zhengbenwuliu.com/imageRepository/980a6d5f-cc12-48db-b8c1-da67ecaeede4.jpg"/>
          <p:cNvPicPr>
            <a:picLocks noChangeAspect="1" noChangeArrowheads="1"/>
          </p:cNvPicPr>
          <p:nvPr/>
        </p:nvPicPr>
        <p:blipFill>
          <a:blip r:embed="rId1" cstate="print"/>
          <a:srcRect/>
          <a:stretch>
            <a:fillRect/>
          </a:stretch>
        </p:blipFill>
        <p:spPr bwMode="auto">
          <a:xfrm>
            <a:off x="157916" y="1163083"/>
            <a:ext cx="10962948" cy="5527490"/>
          </a:xfrm>
          <a:prstGeom prst="rect">
            <a:avLst/>
          </a:prstGeom>
          <a:noFill/>
        </p:spPr>
      </p:pic>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10" name="矩形 9"/>
          <p:cNvSpPr/>
          <p:nvPr/>
        </p:nvSpPr>
        <p:spPr>
          <a:xfrm>
            <a:off x="192832" y="1163083"/>
            <a:ext cx="4961868" cy="1692330"/>
          </a:xfrm>
          <a:prstGeom prst="rect">
            <a:avLst/>
          </a:prstGeom>
          <a:noFill/>
        </p:spPr>
        <p:txBody>
          <a:bodyPr wrap="square" lIns="91416" tIns="45708" rIns="91416" bIns="45708">
            <a:spAutoFit/>
          </a:bodyPr>
          <a:lstStyle/>
          <a:p>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法则一：</a:t>
            </a:r>
            <a:endPar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endParaRPr lang="en-US" altLang="zh-CN"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r>
              <a:rPr lang="zh-CN" altLang="en-US" sz="4000" b="1" dirty="0">
                <a:ln w="18415" cmpd="sng">
                  <a:solidFill>
                    <a:sysClr val="windowText" lastClr="000000"/>
                  </a:solidFill>
                  <a:prstDash val="solid"/>
                </a:ln>
                <a:solidFill>
                  <a:srgbClr val="FF0000"/>
                </a:solidFill>
                <a:effectLst>
                  <a:outerShdw blurRad="63500" dir="3600000" algn="tl" rotWithShape="0">
                    <a:srgbClr val="000000">
                      <a:alpha val="70000"/>
                    </a:srgbClr>
                  </a:outerShdw>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安全知识</a:t>
            </a:r>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胜于</a:t>
            </a:r>
            <a:r>
              <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安全设施</a:t>
            </a:r>
            <a:endPar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192833" y="3040730"/>
            <a:ext cx="6007441" cy="996936"/>
          </a:xfrm>
          <a:prstGeom prst="rect">
            <a:avLst/>
          </a:prstGeom>
          <a:noFill/>
        </p:spPr>
        <p:txBody>
          <a:bodyPr wrap="square" rtlCol="0">
            <a:spAutoFit/>
          </a:bodyPr>
          <a:lstStyle/>
          <a:p>
            <a:pPr defTabSz="342900">
              <a:lnSpc>
                <a:spcPct val="140000"/>
              </a:lnSpc>
              <a:spcBef>
                <a:spcPts val="700"/>
              </a:spcBef>
              <a:buClr>
                <a:schemeClr val="accent1"/>
              </a:buClr>
              <a:defRPr/>
            </a:pPr>
            <a:r>
              <a:rPr lang="zh-CN" altLang="en-US" sz="2000" dirty="0">
                <a:latin typeface="微软雅黑" panose="020B0503020204020204" pitchFamily="34" charset="-122"/>
                <a:ea typeface="微软雅黑" panose="020B0503020204020204" pitchFamily="34" charset="-122"/>
                <a:sym typeface="+mn-ea"/>
              </a:rPr>
              <a:t>安全知识：就是人们面对风险时，知道该怎么做，</a:t>
            </a:r>
            <a:endParaRPr lang="zh-CN" altLang="en-US" sz="2000" dirty="0">
              <a:latin typeface="微软雅黑" panose="020B0503020204020204" pitchFamily="34" charset="-122"/>
              <a:ea typeface="微软雅黑" panose="020B0503020204020204" pitchFamily="34" charset="-122"/>
              <a:sym typeface="+mn-ea"/>
            </a:endParaRPr>
          </a:p>
          <a:p>
            <a:pPr defTabSz="342900">
              <a:lnSpc>
                <a:spcPct val="140000"/>
              </a:lnSpc>
              <a:spcBef>
                <a:spcPts val="700"/>
              </a:spcBef>
              <a:buClr>
                <a:schemeClr val="accent1"/>
              </a:buClr>
              <a:defRPr/>
            </a:pPr>
            <a:r>
              <a:rPr lang="zh-CN" altLang="en-US" sz="2000" dirty="0">
                <a:latin typeface="微软雅黑" panose="020B0503020204020204" pitchFamily="34" charset="-122"/>
                <a:ea typeface="微软雅黑" panose="020B0503020204020204" pitchFamily="34" charset="-122"/>
                <a:sym typeface="+mn-ea"/>
              </a:rPr>
              <a:t>包括安全规程、安全度、安全常识等等。</a:t>
            </a:r>
            <a:endParaRPr lang="zh-CN" altLang="zh-CN" sz="2000" dirty="0">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安全实践三大法则</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10" name="矩形 9"/>
          <p:cNvSpPr/>
          <p:nvPr/>
        </p:nvSpPr>
        <p:spPr>
          <a:xfrm>
            <a:off x="362958" y="1064761"/>
            <a:ext cx="4961868" cy="1692330"/>
          </a:xfrm>
          <a:prstGeom prst="rect">
            <a:avLst/>
          </a:prstGeom>
          <a:noFill/>
        </p:spPr>
        <p:txBody>
          <a:bodyPr wrap="square" lIns="91416" tIns="45708" rIns="91416" bIns="45708">
            <a:spAutoFit/>
          </a:bodyPr>
          <a:lstStyle/>
          <a:p>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法则二：</a:t>
            </a:r>
            <a:endPar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endParaRPr lang="en-US" altLang="zh-CN"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r>
              <a:rPr lang="zh-CN" altLang="en-US" sz="4000" b="1" dirty="0">
                <a:ln w="18415" cmpd="sng">
                  <a:solidFill>
                    <a:sysClr val="windowText" lastClr="000000"/>
                  </a:solidFill>
                  <a:prstDash val="solid"/>
                </a:ln>
                <a:solidFill>
                  <a:srgbClr val="FF0000"/>
                </a:solidFill>
                <a:effectLst>
                  <a:outerShdw blurRad="63500" dir="3600000" algn="tl" rotWithShape="0">
                    <a:srgbClr val="000000">
                      <a:alpha val="70000"/>
                    </a:srgbClr>
                  </a:outerShdw>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安全意识</a:t>
            </a:r>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强于</a:t>
            </a:r>
            <a:r>
              <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安全知识</a:t>
            </a:r>
            <a:endPar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pic>
        <p:nvPicPr>
          <p:cNvPr id="17413" name="Picture 5" descr="http://photocdn.sohu.com/20110717/Img313655979.jpg"/>
          <p:cNvPicPr>
            <a:picLocks noChangeAspect="1" noChangeArrowheads="1"/>
          </p:cNvPicPr>
          <p:nvPr/>
        </p:nvPicPr>
        <p:blipFill>
          <a:blip r:embed="rId1" cstate="print"/>
          <a:srcRect/>
          <a:stretch>
            <a:fillRect/>
          </a:stretch>
        </p:blipFill>
        <p:spPr bwMode="auto">
          <a:xfrm>
            <a:off x="6485938" y="1169808"/>
            <a:ext cx="4118360" cy="5481500"/>
          </a:xfrm>
          <a:prstGeom prst="rect">
            <a:avLst/>
          </a:prstGeom>
          <a:noFill/>
        </p:spPr>
      </p:pic>
      <p:sp>
        <p:nvSpPr>
          <p:cNvPr id="8" name="文本框 7"/>
          <p:cNvSpPr txBox="1"/>
          <p:nvPr/>
        </p:nvSpPr>
        <p:spPr>
          <a:xfrm>
            <a:off x="478498" y="3060047"/>
            <a:ext cx="6007441" cy="907192"/>
          </a:xfrm>
          <a:prstGeom prst="rect">
            <a:avLst/>
          </a:prstGeom>
          <a:noFill/>
        </p:spPr>
        <p:txBody>
          <a:bodyPr wrap="square" rtlCol="0">
            <a:spAutoFit/>
          </a:bodyPr>
          <a:lstStyle/>
          <a:p>
            <a:pPr defTabSz="342900">
              <a:lnSpc>
                <a:spcPct val="140000"/>
              </a:lnSpc>
              <a:spcBef>
                <a:spcPts val="700"/>
              </a:spcBef>
              <a:buClr>
                <a:schemeClr val="accent1"/>
              </a:buClr>
              <a:defRPr/>
            </a:pPr>
            <a:r>
              <a:rPr lang="zh-CN" altLang="en-US" sz="2000" dirty="0">
                <a:latin typeface="微软雅黑" panose="020B0503020204020204" pitchFamily="34" charset="-122"/>
                <a:ea typeface="微软雅黑" panose="020B0503020204020204" pitchFamily="34" charset="-122"/>
                <a:sym typeface="+mn-ea"/>
              </a:rPr>
              <a:t>安全意识：指的是在人们的思想意识中对于安全的认识，包括安全价值观、安全警惕性等等。</a:t>
            </a:r>
            <a:endParaRPr lang="zh-CN" altLang="en-US" sz="2000" dirty="0">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2" cstate="print"/>
          <a:stretch>
            <a:fillRect/>
          </a:stretch>
        </p:blipFill>
        <p:spPr>
          <a:xfrm>
            <a:off x="362959" y="4012934"/>
            <a:ext cx="5850002" cy="2638373"/>
          </a:xfrm>
          <a:prstGeom prst="rect">
            <a:avLst/>
          </a:prstGeom>
        </p:spPr>
      </p:pic>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安全实践三大法则</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b="18633"/>
          <a:stretch>
            <a:fillRect/>
          </a:stretch>
        </p:blipFill>
        <p:spPr>
          <a:xfrm>
            <a:off x="157917" y="1121594"/>
            <a:ext cx="10270356" cy="5551811"/>
          </a:xfrm>
          <a:prstGeom prst="rect">
            <a:avLst/>
          </a:prstGeom>
        </p:spPr>
      </p:pic>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10" name="矩形 9"/>
          <p:cNvSpPr/>
          <p:nvPr/>
        </p:nvSpPr>
        <p:spPr>
          <a:xfrm>
            <a:off x="192832" y="1296173"/>
            <a:ext cx="4961868" cy="1692330"/>
          </a:xfrm>
          <a:prstGeom prst="rect">
            <a:avLst/>
          </a:prstGeom>
          <a:noFill/>
        </p:spPr>
        <p:txBody>
          <a:bodyPr wrap="square" lIns="91416" tIns="45708" rIns="91416" bIns="45708">
            <a:spAutoFit/>
          </a:bodyPr>
          <a:lstStyle/>
          <a:p>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法则三：</a:t>
            </a:r>
            <a:endPar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endParaRPr lang="en-US" altLang="zh-CN"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r>
              <a:rPr lang="zh-CN" altLang="en-US" sz="4000" b="1" dirty="0">
                <a:ln w="18415" cmpd="sng">
                  <a:solidFill>
                    <a:sysClr val="windowText" lastClr="000000"/>
                  </a:solidFill>
                  <a:prstDash val="solid"/>
                </a:ln>
                <a:solidFill>
                  <a:srgbClr val="FF0000"/>
                </a:solidFill>
                <a:effectLst>
                  <a:outerShdw blurRad="63500" dir="3600000" algn="tl" rotWithShape="0">
                    <a:srgbClr val="000000">
                      <a:alpha val="70000"/>
                    </a:srgbClr>
                  </a:outerShdw>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安全意愿</a:t>
            </a:r>
            <a:r>
              <a:rPr lang="zh-CN" altLang="en-US" sz="3200" b="1" dirty="0">
                <a:ln w="18415" cmpd="sng">
                  <a:solidFill>
                    <a:sysClr val="windowText" lastClr="000000"/>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强于</a:t>
            </a:r>
            <a:r>
              <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安全意识</a:t>
            </a:r>
            <a:endParaRPr lang="zh-CN" altLang="en-US" sz="3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7219183" y="2792478"/>
            <a:ext cx="3077044" cy="1753869"/>
          </a:xfrm>
          <a:prstGeom prst="rect">
            <a:avLst/>
          </a:prstGeom>
          <a:noFill/>
        </p:spPr>
        <p:txBody>
          <a:bodyPr wrap="square" lIns="91416" tIns="45708" rIns="91416" bIns="45708">
            <a:spAutoFit/>
          </a:bodyPr>
          <a:lstStyle/>
          <a:p>
            <a:pPr algn="l"/>
            <a:r>
              <a:rPr lang="zh-CN" altLang="en-US" sz="5400" b="1" spc="51">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微软雅黑" panose="020B0503020204020204" pitchFamily="34" charset="-122"/>
                <a:ea typeface="微软雅黑" panose="020B0503020204020204" pitchFamily="34" charset="-122"/>
              </a:rPr>
              <a:t>请放慢</a:t>
            </a:r>
            <a:endParaRPr lang="zh-CN" altLang="en-US" sz="5400" b="1" spc="51">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微软雅黑" panose="020B0503020204020204" pitchFamily="34" charset="-122"/>
              <a:ea typeface="微软雅黑" panose="020B0503020204020204" pitchFamily="34" charset="-122"/>
            </a:endParaRPr>
          </a:p>
          <a:p>
            <a:pPr algn="l"/>
            <a:r>
              <a:rPr lang="zh-CN" altLang="en-US" sz="5400" b="1" spc="51">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微软雅黑" panose="020B0503020204020204" pitchFamily="34" charset="-122"/>
                <a:ea typeface="微软雅黑" panose="020B0503020204020204" pitchFamily="34" charset="-122"/>
              </a:rPr>
              <a:t>你的脚步</a:t>
            </a:r>
            <a:endParaRPr lang="zh-CN" altLang="en-US" sz="5400" b="1" spc="51"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308371" y="3291459"/>
            <a:ext cx="6007441" cy="907192"/>
          </a:xfrm>
          <a:prstGeom prst="rect">
            <a:avLst/>
          </a:prstGeom>
          <a:noFill/>
        </p:spPr>
        <p:txBody>
          <a:bodyPr wrap="square" rtlCol="0">
            <a:spAutoFit/>
          </a:bodyPr>
          <a:lstStyle/>
          <a:p>
            <a:pPr defTabSz="342900">
              <a:lnSpc>
                <a:spcPct val="140000"/>
              </a:lnSpc>
              <a:spcBef>
                <a:spcPts val="700"/>
              </a:spcBef>
              <a:buClr>
                <a:schemeClr val="accent1"/>
              </a:buClr>
              <a:defRPr/>
            </a:pPr>
            <a:r>
              <a:rPr lang="zh-CN" altLang="en-US" sz="2000" dirty="0">
                <a:latin typeface="微软雅黑" panose="020B0503020204020204" pitchFamily="34" charset="-122"/>
                <a:ea typeface="微软雅黑" panose="020B0503020204020204" pitchFamily="34" charset="-122"/>
                <a:sym typeface="+mn-ea"/>
              </a:rPr>
              <a:t>安全意愿：指员工履行安全生产职责，实现安全绩效的意志和愿望。</a:t>
            </a:r>
            <a:endParaRPr lang="zh-CN" altLang="en-US" sz="2000" dirty="0">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安全实践三大法则</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23557" name="Picture 5" descr="http://www.dltcedu.org/UploadFile/20100702/20100702085714.76140.137807797.XuanChi.JPG"/>
          <p:cNvPicPr>
            <a:picLocks noChangeAspect="1" noChangeArrowheads="1"/>
          </p:cNvPicPr>
          <p:nvPr/>
        </p:nvPicPr>
        <p:blipFill>
          <a:blip r:embed="rId1" cstate="print"/>
          <a:srcRect/>
          <a:stretch>
            <a:fillRect/>
          </a:stretch>
        </p:blipFill>
        <p:spPr bwMode="auto">
          <a:xfrm>
            <a:off x="157916" y="1111220"/>
            <a:ext cx="10186558" cy="5745889"/>
          </a:xfrm>
          <a:prstGeom prst="rect">
            <a:avLst/>
          </a:prstGeom>
          <a:noFill/>
        </p:spPr>
      </p:pic>
      <p:sp>
        <p:nvSpPr>
          <p:cNvPr id="4" name="双波形 3"/>
          <p:cNvSpPr/>
          <p:nvPr/>
        </p:nvSpPr>
        <p:spPr>
          <a:xfrm>
            <a:off x="414391" y="1641307"/>
            <a:ext cx="6164880" cy="1022183"/>
          </a:xfrm>
          <a:prstGeom prst="doubleWave">
            <a:avLst/>
          </a:prstGeom>
        </p:spPr>
        <p:style>
          <a:lnRef idx="1">
            <a:schemeClr val="dk1"/>
          </a:lnRef>
          <a:fillRef idx="3">
            <a:schemeClr val="dk1"/>
          </a:fillRef>
          <a:effectRef idx="2">
            <a:schemeClr val="dk1"/>
          </a:effectRef>
          <a:fontRef idx="minor">
            <a:schemeClr val="lt1"/>
          </a:fontRef>
        </p:style>
        <p:txBody>
          <a:bodyPr wrap="square" lIns="91416" tIns="45708" rIns="91416" bIns="45708">
            <a:spAutoFit/>
          </a:bodyPr>
          <a:lstStyle/>
          <a:p>
            <a:pPr algn="ctr"/>
            <a:r>
              <a:rPr lang="en-US" altLang="zh-CN" sz="4000" b="1" dirty="0">
                <a:ln w="18415" cmpd="sng">
                  <a:solidFill>
                    <a:schemeClr val="bg1"/>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 </a:t>
            </a:r>
            <a:r>
              <a:rPr lang="zh-CN" altLang="en-US" sz="4000" b="1" dirty="0">
                <a:ln w="18415" cmpd="sng">
                  <a:solidFill>
                    <a:schemeClr val="bg1"/>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谁才是安全最大的</a:t>
            </a:r>
            <a:r>
              <a:rPr lang="zh-CN" altLang="en-US" sz="4400" b="1" dirty="0">
                <a:ln w="18415" cmpd="sng">
                  <a:solidFill>
                    <a:schemeClr val="bg1"/>
                  </a:solidFill>
                  <a:prstDash val="solid"/>
                </a:ln>
                <a:solidFill>
                  <a:srgbClr val="C00000"/>
                </a:solidFill>
                <a:latin typeface="微软雅黑" panose="020B0503020204020204" pitchFamily="34" charset="-122"/>
                <a:ea typeface="微软雅黑" panose="020B0503020204020204" pitchFamily="34" charset="-122"/>
              </a:rPr>
              <a:t>受益者</a:t>
            </a:r>
            <a:r>
              <a:rPr lang="zh-CN" altLang="en-US" sz="4000" b="1" dirty="0">
                <a:ln w="18415" cmpd="sng">
                  <a:solidFill>
                    <a:schemeClr val="bg1"/>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a:t>
            </a:r>
            <a:endParaRPr lang="zh-CN" altLang="en-US" sz="4000" b="1" dirty="0">
              <a:ln w="18415" cmpd="sng">
                <a:solidFill>
                  <a:schemeClr val="bg1"/>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843538" y="4051775"/>
            <a:ext cx="5364354" cy="1780921"/>
          </a:xfrm>
          <a:prstGeom prst="rect">
            <a:avLst/>
          </a:prstGeom>
          <a:noFill/>
        </p:spPr>
        <p:txBody>
          <a:bodyPr wrap="square" lIns="91416" tIns="45708" rIns="91416" bIns="45708">
            <a:spAutoFit/>
          </a:bodyPr>
          <a:lstStyle/>
          <a:p>
            <a:pPr fontAlgn="auto">
              <a:lnSpc>
                <a:spcPct val="150000"/>
              </a:lnSpc>
            </a:pPr>
            <a:r>
              <a:rPr lang="zh-CN" altLang="en-US" sz="2400" dirty="0">
                <a:latin typeface="微软雅黑" panose="020B0503020204020204" pitchFamily="34" charset="-122"/>
                <a:ea typeface="微软雅黑" panose="020B0503020204020204" pitchFamily="34" charset="-122"/>
              </a:rPr>
              <a:t>南方电网公司的考试，要求每个人</a:t>
            </a:r>
            <a:endParaRPr lang="zh-CN" altLang="en-US" sz="2400" dirty="0">
              <a:latin typeface="微软雅黑" panose="020B0503020204020204" pitchFamily="34" charset="-122"/>
              <a:ea typeface="微软雅黑" panose="020B0503020204020204" pitchFamily="34" charset="-122"/>
            </a:endParaRPr>
          </a:p>
          <a:p>
            <a:pPr fontAlgn="auto">
              <a:lnSpc>
                <a:spcPct val="150000"/>
              </a:lnSpc>
            </a:pPr>
            <a:r>
              <a:rPr lang="zh-CN" altLang="en-US" sz="2400" dirty="0">
                <a:latin typeface="微软雅黑" panose="020B0503020204020204" pitchFamily="34" charset="-122"/>
                <a:ea typeface="微软雅黑" panose="020B0503020204020204" pitchFamily="34" charset="-122"/>
              </a:rPr>
              <a:t>必须是</a:t>
            </a:r>
            <a:r>
              <a:rPr lang="zh-CN" altLang="en-US" sz="2800" b="1" dirty="0">
                <a:solidFill>
                  <a:srgbClr val="C00000"/>
                </a:solidFill>
                <a:latin typeface="微软雅黑" panose="020B0503020204020204" pitchFamily="34" charset="-122"/>
                <a:ea typeface="微软雅黑" panose="020B0503020204020204" pitchFamily="34" charset="-122"/>
              </a:rPr>
              <a:t>100分</a:t>
            </a:r>
            <a:r>
              <a:rPr lang="zh-CN" altLang="en-US" sz="2400" dirty="0">
                <a:latin typeface="微软雅黑" panose="020B0503020204020204" pitchFamily="34" charset="-122"/>
                <a:ea typeface="微软雅黑" panose="020B0503020204020204" pitchFamily="34" charset="-122"/>
              </a:rPr>
              <a:t>，直到考核合格为止，</a:t>
            </a:r>
            <a:endParaRPr lang="zh-CN" altLang="en-US" sz="2400" dirty="0">
              <a:latin typeface="微软雅黑" panose="020B0503020204020204" pitchFamily="34" charset="-122"/>
              <a:ea typeface="微软雅黑" panose="020B0503020204020204" pitchFamily="34" charset="-122"/>
            </a:endParaRPr>
          </a:p>
          <a:p>
            <a:pPr fontAlgn="auto">
              <a:lnSpc>
                <a:spcPct val="150000"/>
              </a:lnSpc>
            </a:pPr>
            <a:r>
              <a:rPr lang="zh-CN" altLang="en-US" sz="2400" dirty="0">
                <a:latin typeface="微软雅黑" panose="020B0503020204020204" pitchFamily="34" charset="-122"/>
                <a:ea typeface="微软雅黑" panose="020B0503020204020204" pitchFamily="34" charset="-122"/>
              </a:rPr>
              <a:t>才能正式上岗，否则一直拿待岗工资。</a:t>
            </a:r>
            <a:endParaRPr lang="zh-CN" altLang="en-US" sz="24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843509" y="3429001"/>
            <a:ext cx="2600918" cy="646163"/>
          </a:xfrm>
          <a:prstGeom prst="rect">
            <a:avLst/>
          </a:prstGeom>
          <a:noFill/>
        </p:spPr>
        <p:txBody>
          <a:bodyPr wrap="square" rtlCol="0">
            <a:spAutoFit/>
          </a:bodyPr>
          <a:lstStyle/>
          <a:p>
            <a:r>
              <a:rPr lang="zh-CN" altLang="en-US" sz="3600" dirty="0">
                <a:latin typeface="微软雅黑" panose="020B0503020204020204" pitchFamily="34" charset="-122"/>
                <a:ea typeface="微软雅黑" panose="020B0503020204020204" pitchFamily="34" charset="-122"/>
              </a:rPr>
              <a:t>大家请思考</a:t>
            </a:r>
            <a:endParaRPr lang="zh-CN" altLang="en-US" sz="3600" dirty="0">
              <a:latin typeface="微软雅黑" panose="020B0503020204020204" pitchFamily="34" charset="-122"/>
              <a:ea typeface="微软雅黑" panose="020B0503020204020204" pitchFamily="34" charset="-122"/>
            </a:endParaRPr>
          </a:p>
        </p:txBody>
      </p:sp>
      <p:sp>
        <p:nvSpPr>
          <p:cNvPr id="10" name="矩形 9"/>
          <p:cNvSpPr/>
          <p:nvPr/>
        </p:nvSpPr>
        <p:spPr>
          <a:xfrm>
            <a:off x="843511" y="5950254"/>
            <a:ext cx="4800064" cy="707702"/>
          </a:xfrm>
          <a:prstGeom prst="rect">
            <a:avLst/>
          </a:prstGeom>
          <a:noFill/>
        </p:spPr>
        <p:txBody>
          <a:bodyPr wrap="none" lIns="91416" tIns="45708" rIns="91416" bIns="45708">
            <a:spAutoFit/>
          </a:bodyPr>
          <a:lstStyle/>
          <a:p>
            <a:pPr algn="ctr"/>
            <a:r>
              <a:rPr lang="zh-CN" altLang="en-US" sz="4000" b="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叶根友毛笔行书简体" pitchFamily="2" charset="-122"/>
                <a:ea typeface="叶根友毛笔行书简体" pitchFamily="2" charset="-122"/>
              </a:rPr>
              <a:t>这么做有什么好处？</a:t>
            </a:r>
            <a:endParaRPr lang="zh-CN" altLang="en-US" sz="4000" b="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叶根友毛笔行书简体" pitchFamily="2" charset="-122"/>
              <a:ea typeface="叶根友毛笔行书简体" pitchFamily="2" charset="-122"/>
            </a:endParaRPr>
          </a:p>
        </p:txBody>
      </p:sp>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双波形 3"/>
          <p:cNvSpPr/>
          <p:nvPr/>
        </p:nvSpPr>
        <p:spPr>
          <a:xfrm>
            <a:off x="659975" y="1201718"/>
            <a:ext cx="4579698" cy="940408"/>
          </a:xfrm>
          <a:prstGeom prst="doubleWave">
            <a:avLst/>
          </a:prstGeom>
        </p:spPr>
        <p:style>
          <a:lnRef idx="1">
            <a:schemeClr val="accent5"/>
          </a:lnRef>
          <a:fillRef idx="2">
            <a:schemeClr val="accent5"/>
          </a:fillRef>
          <a:effectRef idx="1">
            <a:schemeClr val="accent5"/>
          </a:effectRef>
          <a:fontRef idx="minor">
            <a:schemeClr val="dk1"/>
          </a:fontRef>
        </p:style>
        <p:txBody>
          <a:bodyPr wrap="square" lIns="91416" tIns="45708" rIns="91416" bIns="45708">
            <a:spAutoFit/>
          </a:bodyPr>
          <a:lstStyle/>
          <a:p>
            <a:pPr algn="l"/>
            <a:r>
              <a:rPr lang="en-US" altLang="zh-CN" sz="4000" b="1" dirty="0">
                <a:ln w="18415" cmpd="sng">
                  <a:solidFill>
                    <a:schemeClr val="bg1"/>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 </a:t>
            </a:r>
            <a:r>
              <a:rPr lang="zh-CN" altLang="en-US" sz="2800" b="1" dirty="0">
                <a:ln w="18415" cmpd="sng">
                  <a:solidFill>
                    <a:schemeClr val="bg1"/>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谁才是安全最大的</a:t>
            </a:r>
            <a:r>
              <a:rPr lang="zh-CN" altLang="en-US" sz="2800" b="1" dirty="0">
                <a:ln w="18415" cmpd="sng">
                  <a:solidFill>
                    <a:schemeClr val="bg1"/>
                  </a:solidFill>
                  <a:prstDash val="solid"/>
                </a:ln>
                <a:solidFill>
                  <a:srgbClr val="002060"/>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受益者</a:t>
            </a:r>
            <a:r>
              <a:rPr lang="zh-CN" altLang="en-US" sz="2800" b="1" dirty="0">
                <a:ln w="18415" cmpd="sng">
                  <a:solidFill>
                    <a:schemeClr val="bg1"/>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a:t>
            </a:r>
            <a:endParaRPr lang="zh-CN" altLang="en-US" sz="2800" b="1" dirty="0">
              <a:ln w="18415" cmpd="sng">
                <a:solidFill>
                  <a:schemeClr val="bg1"/>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graphicFrame>
        <p:nvGraphicFramePr>
          <p:cNvPr id="8" name="图示 7"/>
          <p:cNvGraphicFramePr/>
          <p:nvPr/>
        </p:nvGraphicFramePr>
        <p:xfrm>
          <a:off x="1662036" y="2696420"/>
          <a:ext cx="7427618" cy="314245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矩形 8"/>
          <p:cNvSpPr/>
          <p:nvPr/>
        </p:nvSpPr>
        <p:spPr>
          <a:xfrm>
            <a:off x="953906" y="5990274"/>
            <a:ext cx="9552357" cy="646163"/>
          </a:xfrm>
          <a:prstGeom prst="rect">
            <a:avLst/>
          </a:prstGeom>
          <a:noFill/>
        </p:spPr>
        <p:txBody>
          <a:bodyPr wrap="square" lIns="91416" tIns="45708" rIns="91416" bIns="45708">
            <a:spAutoFit/>
          </a:bodyPr>
          <a:lstStyle/>
          <a:p>
            <a:pPr algn="ctr"/>
            <a:r>
              <a:rPr lang="zh-CN" altLang="en-US" sz="3600" b="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一个家庭总共几口人？每次事故影响几个家庭？</a:t>
            </a:r>
            <a:endParaRPr lang="zh-CN" altLang="en-US" sz="3600" b="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8" name="文本框 7"/>
          <p:cNvSpPr txBox="1"/>
          <p:nvPr/>
        </p:nvSpPr>
        <p:spPr>
          <a:xfrm>
            <a:off x="856711" y="1106776"/>
            <a:ext cx="9429199" cy="5519370"/>
          </a:xfrm>
          <a:prstGeom prst="rect">
            <a:avLst/>
          </a:prstGeom>
          <a:noFill/>
        </p:spPr>
        <p:txBody>
          <a:bodyPr wrap="square" rtlCol="0">
            <a:spAutoFit/>
          </a:bodyPr>
          <a:lstStyle/>
          <a:p>
            <a:pPr fontAlgn="auto">
              <a:lnSpc>
                <a:spcPct val="160000"/>
              </a:lnSpc>
              <a:buFont typeface="Arial" panose="020B0604020202020204" pitchFamily="34" charset="0"/>
              <a:buNone/>
            </a:pPr>
            <a:r>
              <a:rPr lang="zh-CN" altLang="zh-CN" sz="2400" b="1" dirty="0">
                <a:latin typeface="微软雅黑" panose="020B0503020204020204" pitchFamily="34" charset="-122"/>
                <a:ea typeface="微软雅黑" panose="020B0503020204020204" pitchFamily="34" charset="-122"/>
                <a:sym typeface="+mn-ea"/>
              </a:rPr>
              <a:t>谁是安全的最大受益者——首要问题</a:t>
            </a:r>
            <a:endParaRPr lang="zh-CN" altLang="zh-CN" sz="2400" b="1" dirty="0">
              <a:latin typeface="微软雅黑" panose="020B0503020204020204" pitchFamily="34" charset="-122"/>
              <a:ea typeface="微软雅黑" panose="020B0503020204020204" pitchFamily="34" charset="-122"/>
              <a:sym typeface="+mn-ea"/>
            </a:endParaRPr>
          </a:p>
          <a:p>
            <a:pPr fontAlgn="auto">
              <a:lnSpc>
                <a:spcPct val="16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sym typeface="+mn-ea"/>
              </a:rPr>
              <a:t>第一，不可否认，搞好企业的安全工作，企业会受益。</a:t>
            </a:r>
            <a:endParaRPr lang="zh-CN" altLang="zh-CN" sz="2400" dirty="0">
              <a:latin typeface="微软雅黑" panose="020B0503020204020204" pitchFamily="34" charset="-122"/>
              <a:ea typeface="微软雅黑" panose="020B0503020204020204" pitchFamily="34" charset="-122"/>
              <a:sym typeface="+mn-ea"/>
            </a:endParaRPr>
          </a:p>
          <a:p>
            <a:pPr fontAlgn="auto">
              <a:lnSpc>
                <a:spcPct val="16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sym typeface="+mn-ea"/>
              </a:rPr>
              <a:t>      </a:t>
            </a:r>
            <a:r>
              <a:rPr lang="zh-CN" altLang="zh-CN" sz="2400" dirty="0">
                <a:latin typeface="新宋体" panose="02010609030101010101" charset="-122"/>
                <a:ea typeface="新宋体" panose="02010609030101010101" charset="-122"/>
                <a:sym typeface="+mn-ea"/>
              </a:rPr>
              <a:t>“影子效益”：只有在出事故之时，你才能知道事故的直接损失、间接损失以及商誉影响有多大，这些避免了的损失就是影子效益。</a:t>
            </a:r>
            <a:endParaRPr lang="zh-CN" altLang="zh-CN" sz="2400" dirty="0">
              <a:latin typeface="新宋体" panose="02010609030101010101" charset="-122"/>
              <a:ea typeface="新宋体" panose="02010609030101010101" charset="-122"/>
              <a:sym typeface="+mn-ea"/>
            </a:endParaRPr>
          </a:p>
          <a:p>
            <a:pPr fontAlgn="auto">
              <a:lnSpc>
                <a:spcPct val="16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sym typeface="+mn-ea"/>
              </a:rPr>
              <a:t>第二，我们应当承认，企业做好安全工作，员工会受益。</a:t>
            </a:r>
            <a:endParaRPr lang="zh-CN" altLang="zh-CN" sz="2400" dirty="0">
              <a:latin typeface="微软雅黑" panose="020B0503020204020204" pitchFamily="34" charset="-122"/>
              <a:ea typeface="微软雅黑" panose="020B0503020204020204" pitchFamily="34" charset="-122"/>
              <a:sym typeface="+mn-ea"/>
            </a:endParaRPr>
          </a:p>
          <a:p>
            <a:pPr fontAlgn="auto">
              <a:lnSpc>
                <a:spcPct val="16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sym typeface="+mn-ea"/>
              </a:rPr>
              <a:t>      </a:t>
            </a:r>
            <a:r>
              <a:rPr lang="zh-CN" altLang="zh-CN" sz="2400" dirty="0">
                <a:latin typeface="新宋体" panose="02010609030101010101" charset="-122"/>
                <a:ea typeface="新宋体" panose="02010609030101010101" charset="-122"/>
                <a:sym typeface="+mn-ea"/>
              </a:rPr>
              <a:t> 安全的内涵：无危则安，无损则全。</a:t>
            </a:r>
            <a:endParaRPr lang="zh-CN" altLang="zh-CN" sz="2400" dirty="0">
              <a:latin typeface="新宋体" panose="02010609030101010101" charset="-122"/>
              <a:ea typeface="新宋体" panose="02010609030101010101" charset="-122"/>
              <a:sym typeface="+mn-ea"/>
            </a:endParaRPr>
          </a:p>
          <a:p>
            <a:pPr fontAlgn="auto">
              <a:lnSpc>
                <a:spcPct val="160000"/>
              </a:lnSpc>
              <a:buFont typeface="Arial" panose="020B0604020202020204" pitchFamily="34" charset="0"/>
              <a:buNone/>
            </a:pPr>
            <a:r>
              <a:rPr lang="zh-CN" altLang="zh-CN" sz="2400" dirty="0">
                <a:latin typeface="新宋体" panose="02010609030101010101" charset="-122"/>
                <a:ea typeface="新宋体" panose="02010609030101010101" charset="-122"/>
                <a:sym typeface="+mn-ea"/>
              </a:rPr>
              <a:t>    安全培训是员工最大的福利，安全管理是对员工最好的关怀。</a:t>
            </a:r>
            <a:endParaRPr lang="zh-CN" altLang="zh-CN" sz="2400" dirty="0">
              <a:latin typeface="新宋体" panose="02010609030101010101" charset="-122"/>
              <a:ea typeface="新宋体" panose="02010609030101010101" charset="-122"/>
              <a:sym typeface="+mn-ea"/>
            </a:endParaRPr>
          </a:p>
          <a:p>
            <a:pPr fontAlgn="auto">
              <a:lnSpc>
                <a:spcPct val="16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sym typeface="+mn-ea"/>
              </a:rPr>
              <a:t>第三，做好企业的安全工作，</a:t>
            </a:r>
            <a:r>
              <a:rPr lang="zh-CN" altLang="zh-CN" sz="2800" b="1" dirty="0">
                <a:solidFill>
                  <a:srgbClr val="FF0000"/>
                </a:solidFill>
                <a:latin typeface="微软雅黑" panose="020B0503020204020204" pitchFamily="34" charset="-122"/>
                <a:ea typeface="微软雅黑" panose="020B0503020204020204" pitchFamily="34" charset="-122"/>
                <a:sym typeface="+mn-ea"/>
              </a:rPr>
              <a:t>员工不仅受益，而且是最大的受益者</a:t>
            </a:r>
            <a:r>
              <a:rPr lang="zh-CN" altLang="zh-CN" sz="2400" dirty="0">
                <a:latin typeface="微软雅黑" panose="020B0503020204020204" pitchFamily="34" charset="-122"/>
                <a:ea typeface="微软雅黑" panose="020B0503020204020204" pitchFamily="34" charset="-122"/>
                <a:sym typeface="+mn-ea"/>
              </a:rPr>
              <a:t>。</a:t>
            </a:r>
            <a:endParaRPr lang="zh-CN" altLang="zh-CN" sz="2400" dirty="0">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72879" y="1231145"/>
            <a:ext cx="11197293" cy="830997"/>
          </a:xfrm>
          <a:prstGeom prst="rect">
            <a:avLst/>
          </a:prstGeom>
        </p:spPr>
        <p:txBody>
          <a:bodyPr wrap="square">
            <a:spAutoFit/>
          </a:bodyPr>
          <a:lstStyle/>
          <a:p>
            <a:r>
              <a:rPr lang="zh-CN" altLang="en-US" sz="2400" b="1" dirty="0"/>
              <a:t>近期</a:t>
            </a:r>
            <a:r>
              <a:rPr lang="zh-CN" altLang="zh-CN" sz="2400" b="1" dirty="0"/>
              <a:t>事故</a:t>
            </a:r>
            <a:r>
              <a:rPr lang="en-US" altLang="zh-CN" sz="2400" b="1" dirty="0"/>
              <a:t>1</a:t>
            </a:r>
            <a:r>
              <a:rPr lang="zh-CN" altLang="zh-CN" sz="2400" b="1" dirty="0"/>
              <a:t>、</a:t>
            </a:r>
            <a:r>
              <a:rPr lang="en-US" altLang="zh-CN" sz="2400" dirty="0"/>
              <a:t>1</a:t>
            </a:r>
            <a:r>
              <a:rPr lang="zh-CN" altLang="zh-CN" sz="2400" dirty="0"/>
              <a:t>月</a:t>
            </a:r>
            <a:r>
              <a:rPr lang="en-US" altLang="zh-CN" sz="2400" dirty="0"/>
              <a:t>24</a:t>
            </a:r>
            <a:r>
              <a:rPr lang="zh-CN" altLang="zh-CN" sz="2400" dirty="0"/>
              <a:t>日</a:t>
            </a:r>
            <a:r>
              <a:rPr lang="en-US" altLang="zh-CN" sz="2400" dirty="0"/>
              <a:t>15</a:t>
            </a:r>
            <a:r>
              <a:rPr lang="zh-CN" altLang="zh-CN" sz="2400" dirty="0"/>
              <a:t>时</a:t>
            </a:r>
            <a:r>
              <a:rPr lang="en-US" altLang="zh-CN" sz="2400" dirty="0"/>
              <a:t>30</a:t>
            </a:r>
            <a:r>
              <a:rPr lang="zh-CN" altLang="zh-CN" sz="2400" dirty="0"/>
              <a:t>分许，江西新余市渝水区一临街店铺发生火灾，</a:t>
            </a:r>
            <a:r>
              <a:rPr lang="zh-CN" altLang="zh-CN" sz="2400" b="1" dirty="0"/>
              <a:t>事故造成</a:t>
            </a:r>
            <a:r>
              <a:rPr lang="en-US" altLang="zh-CN" sz="2400" b="1" dirty="0"/>
              <a:t>39</a:t>
            </a:r>
            <a:r>
              <a:rPr lang="zh-CN" altLang="zh-CN" sz="2400" b="1" dirty="0"/>
              <a:t>人死亡、</a:t>
            </a:r>
            <a:r>
              <a:rPr lang="en-US" altLang="zh-CN" sz="2400" b="1" dirty="0"/>
              <a:t>9</a:t>
            </a:r>
            <a:r>
              <a:rPr lang="zh-CN" altLang="zh-CN" sz="2400" b="1" dirty="0"/>
              <a:t>人受伤</a:t>
            </a:r>
            <a:endParaRPr lang="zh-CN" altLang="zh-CN" sz="2400"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29081" y="2530560"/>
            <a:ext cx="4690040" cy="3429483"/>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79" y="2530560"/>
            <a:ext cx="6258029" cy="3429483"/>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24578" name="Rectangle 2"/>
          <p:cNvSpPr>
            <a:spLocks noGrp="1"/>
          </p:cNvSpPr>
          <p:nvPr>
            <p:ph type="subTitle" idx="4294967295"/>
          </p:nvPr>
        </p:nvSpPr>
        <p:spPr>
          <a:xfrm>
            <a:off x="1198800" y="3560400"/>
            <a:ext cx="9799200" cy="1472400"/>
          </a:xfrm>
          <a:prstGeom prst="rect">
            <a:avLst/>
          </a:prstGeom>
        </p:spPr>
        <p:txBody>
          <a:bodyPr vert="horz" wrap="square" lIns="91416" tIns="45708" rIns="91416" bIns="45708" rtlCol="0" anchor="t">
            <a:normAutofit/>
          </a:bodyPr>
          <a:lstStyle/>
          <a:p>
            <a:pPr algn="l" eaLnBrk="1" hangingPunct="1"/>
            <a:r>
              <a:rPr lang="zh-CN" altLang="zh-CN" sz="3200" dirty="0">
                <a:solidFill>
                  <a:srgbClr val="FF0000"/>
                </a:solidFill>
              </a:rPr>
              <a:t>丢脸和丢命，谁的损失大？——</a:t>
            </a:r>
            <a:r>
              <a:rPr lang="zh-CN" altLang="zh-CN" sz="3200" b="1" dirty="0">
                <a:effectLst>
                  <a:reflection blurRad="6350" stA="55000" endA="300" endPos="45500" dir="5400000" sy="-100000" algn="bl" rotWithShape="0"/>
                </a:effectLst>
              </a:rPr>
              <a:t>王成太现象</a:t>
            </a:r>
            <a:endParaRPr lang="zh-CN" altLang="zh-CN" sz="3200" b="1" dirty="0">
              <a:effectLst>
                <a:reflection blurRad="6350" stA="55000" endA="300" endPos="45500" dir="5400000" sy="-100000" algn="bl" rotWithShape="0"/>
              </a:effectLst>
            </a:endParaRPr>
          </a:p>
        </p:txBody>
      </p:sp>
      <p:sp>
        <p:nvSpPr>
          <p:cNvPr id="24581" name="Text Box 5"/>
          <p:cNvSpPr txBox="1"/>
          <p:nvPr/>
        </p:nvSpPr>
        <p:spPr>
          <a:xfrm>
            <a:off x="684036" y="1876321"/>
            <a:ext cx="10020407" cy="1308884"/>
          </a:xfrm>
          <a:prstGeom prst="rect">
            <a:avLst/>
          </a:prstGeom>
          <a:noFill/>
          <a:ln w="9525">
            <a:noFill/>
          </a:ln>
        </p:spPr>
        <p:txBody>
          <a:bodyPr wrap="square">
            <a:spAutoFit/>
          </a:bodyPr>
          <a:lstStyle/>
          <a:p>
            <a:pPr fontAlgn="auto">
              <a:lnSpc>
                <a:spcPct val="150000"/>
              </a:lnSpc>
              <a:buFont typeface="Arial" panose="020B0604020202020204" pitchFamily="34" charset="0"/>
              <a:buNone/>
            </a:pPr>
            <a:r>
              <a:rPr lang="zh-CN" altLang="zh-CN" sz="2800" dirty="0">
                <a:latin typeface="微软雅黑" panose="020B0503020204020204" pitchFamily="34" charset="-122"/>
                <a:ea typeface="微软雅黑" panose="020B0503020204020204" pitchFamily="34" charset="-122"/>
              </a:rPr>
              <a:t>事故的受害者，往往又是事故的责任者，甚至是最大责任者，受到法律的最重处罚，这就是“王成太现象”。</a:t>
            </a:r>
            <a:endParaRPr lang="zh-CN" altLang="zh-CN" sz="28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684036" y="4396754"/>
            <a:ext cx="10805598" cy="1866858"/>
          </a:xfrm>
          <a:prstGeom prst="rect">
            <a:avLst/>
          </a:prstGeom>
          <a:noFill/>
        </p:spPr>
        <p:txBody>
          <a:bodyPr wrap="square" rtlCol="0">
            <a:spAutoFit/>
          </a:bodyPr>
          <a:lstStyle/>
          <a:p>
            <a:pPr fontAlgn="auto">
              <a:lnSpc>
                <a:spcPct val="150000"/>
              </a:lnSpc>
            </a:pPr>
            <a:r>
              <a:rPr lang="en-US" altLang="zh-CN" sz="2000" dirty="0">
                <a:latin typeface="微软雅黑" panose="020B0503020204020204" pitchFamily="34" charset="-122"/>
                <a:ea typeface="微软雅黑" panose="020B0503020204020204" pitchFamily="34" charset="-122"/>
              </a:rPr>
              <a:t>      </a:t>
            </a:r>
            <a:r>
              <a:rPr lang="en-US" altLang="zh-CN" sz="2000" dirty="0">
                <a:latin typeface="新宋体" panose="02010609030101010101" charset="-122"/>
                <a:ea typeface="新宋体" panose="02010609030101010101" charset="-122"/>
              </a:rPr>
              <a:t> 2000 年12月25日晚9时左右，</a:t>
            </a:r>
            <a:r>
              <a:rPr sz="2000" dirty="0">
                <a:latin typeface="新宋体" panose="02010609030101010101" charset="-122"/>
                <a:ea typeface="新宋体" panose="02010609030101010101" charset="-122"/>
              </a:rPr>
              <a:t>王成太等4名无证上岗的电焊工在洛阳东都商厦施工时，电焊火渣点燃可燃物引发火灾，王成太等人扑救无效后未报警即逃离现场</a:t>
            </a:r>
            <a:r>
              <a:rPr lang="zh-CN" altLang="en-US" sz="2000" dirty="0">
                <a:latin typeface="新宋体" panose="02010609030101010101" charset="-122"/>
                <a:ea typeface="新宋体" panose="02010609030101010101" charset="-122"/>
              </a:rPr>
              <a:t>，</a:t>
            </a:r>
            <a:r>
              <a:rPr lang="zh-CN" altLang="en-US" sz="2000" dirty="0">
                <a:latin typeface="新宋体" panose="02010609030101010101" charset="-122"/>
                <a:ea typeface="新宋体" panose="02010609030101010101" charset="-122"/>
                <a:sym typeface="+mn-ea"/>
              </a:rPr>
              <a:t>王成太提议定立攻守同盟</a:t>
            </a:r>
            <a:r>
              <a:rPr sz="2000" dirty="0">
                <a:latin typeface="新宋体" panose="02010609030101010101" charset="-122"/>
                <a:ea typeface="新宋体" panose="02010609030101010101" charset="-122"/>
              </a:rPr>
              <a:t>。</a:t>
            </a:r>
            <a:r>
              <a:rPr lang="zh-CN" altLang="en-US" sz="2000" dirty="0">
                <a:latin typeface="新宋体" panose="02010609030101010101" charset="-122"/>
                <a:ea typeface="新宋体" panose="02010609030101010101" charset="-122"/>
              </a:rPr>
              <a:t>最终</a:t>
            </a:r>
            <a:r>
              <a:rPr sz="2000" dirty="0">
                <a:latin typeface="新宋体" panose="02010609030101010101" charset="-122"/>
                <a:ea typeface="新宋体" panose="02010609030101010101" charset="-122"/>
              </a:rPr>
              <a:t>这场火灾造成了309人死亡，数十人受伤。因电焊作业直接导致事故发生的王成太因犯重大责任事故罪和过失致人死亡罪</a:t>
            </a:r>
            <a:r>
              <a:rPr lang="zh-CN" altLang="en-US" sz="2000" dirty="0">
                <a:latin typeface="新宋体" panose="02010609030101010101" charset="-122"/>
                <a:ea typeface="新宋体" panose="02010609030101010101" charset="-122"/>
              </a:rPr>
              <a:t>被判处</a:t>
            </a:r>
            <a:r>
              <a:rPr lang="zh-CN" altLang="en-US" sz="2000" dirty="0">
                <a:latin typeface="新宋体" panose="02010609030101010101" charset="-122"/>
                <a:ea typeface="新宋体" panose="02010609030101010101" charset="-122"/>
                <a:sym typeface="+mn-ea"/>
              </a:rPr>
              <a:t>有期徒刑13年</a:t>
            </a:r>
            <a:r>
              <a:rPr lang="zh-CN" altLang="en-US" sz="2000" dirty="0">
                <a:latin typeface="新宋体" panose="02010609030101010101" charset="-122"/>
                <a:ea typeface="新宋体" panose="02010609030101010101" charset="-122"/>
              </a:rPr>
              <a:t>，在23名责任者中判刑最重。</a:t>
            </a:r>
            <a:endParaRPr lang="zh-CN" altLang="en-US" sz="2000" dirty="0">
              <a:latin typeface="新宋体" panose="02010609030101010101" charset="-122"/>
              <a:ea typeface="新宋体" panose="02010609030101010101"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24580" name="Text Box 4"/>
          <p:cNvSpPr txBox="1"/>
          <p:nvPr/>
        </p:nvSpPr>
        <p:spPr>
          <a:xfrm>
            <a:off x="1085040" y="4711366"/>
            <a:ext cx="8809601" cy="1583098"/>
          </a:xfrm>
          <a:prstGeom prst="rect">
            <a:avLst/>
          </a:prstGeom>
          <a:noFill/>
          <a:ln w="9525">
            <a:noFill/>
          </a:ln>
        </p:spPr>
        <p:txBody>
          <a:bodyPr wrap="square">
            <a:spAutoFit/>
          </a:bodyPr>
          <a:lstStyle/>
          <a:p>
            <a:pPr algn="l" fontAlgn="auto">
              <a:lnSpc>
                <a:spcPct val="14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rPr>
              <a:t>首先企业出了事故，领导一般会丢脸。</a:t>
            </a:r>
            <a:endParaRPr lang="zh-CN" altLang="zh-CN" sz="2400" dirty="0">
              <a:latin typeface="微软雅黑" panose="020B0503020204020204" pitchFamily="34" charset="-122"/>
              <a:ea typeface="微软雅黑" panose="020B0503020204020204" pitchFamily="34" charset="-122"/>
            </a:endParaRPr>
          </a:p>
          <a:p>
            <a:pPr algn="l" fontAlgn="auto">
              <a:lnSpc>
                <a:spcPct val="14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rPr>
              <a:t>一是做检查。二是掏腰包。三是行政处分。四是刑事处分。</a:t>
            </a:r>
            <a:endParaRPr lang="zh-CN" altLang="zh-CN" sz="2400" dirty="0">
              <a:latin typeface="微软雅黑" panose="020B0503020204020204" pitchFamily="34" charset="-122"/>
              <a:ea typeface="微软雅黑" panose="020B0503020204020204" pitchFamily="34" charset="-122"/>
            </a:endParaRPr>
          </a:p>
          <a:p>
            <a:pPr algn="l" fontAlgn="auto">
              <a:lnSpc>
                <a:spcPct val="140000"/>
              </a:lnSpc>
              <a:buFont typeface="Arial" panose="020B0604020202020204" pitchFamily="34" charset="0"/>
              <a:buNone/>
            </a:pPr>
            <a:r>
              <a:rPr lang="zh-CN" altLang="zh-CN" sz="2400" dirty="0">
                <a:latin typeface="微软雅黑" panose="020B0503020204020204" pitchFamily="34" charset="-122"/>
                <a:ea typeface="微软雅黑" panose="020B0503020204020204" pitchFamily="34" charset="-122"/>
              </a:rPr>
              <a:t>其次，企业出了事故，</a:t>
            </a:r>
            <a:r>
              <a:rPr lang="zh-CN" altLang="zh-CN" sz="2400" b="1" dirty="0">
                <a:solidFill>
                  <a:srgbClr val="FF0000"/>
                </a:solidFill>
                <a:latin typeface="微软雅黑" panose="020B0503020204020204" pitchFamily="34" charset="-122"/>
                <a:ea typeface="微软雅黑" panose="020B0503020204020204" pitchFamily="34" charset="-122"/>
              </a:rPr>
              <a:t>操作者可能</a:t>
            </a:r>
            <a:r>
              <a:rPr lang="zh-CN" altLang="zh-CN" sz="2400" b="1" dirty="0">
                <a:solidFill>
                  <a:srgbClr val="FF0000"/>
                </a:solidFill>
                <a:latin typeface="微软雅黑" panose="020B0503020204020204" pitchFamily="34" charset="-122"/>
                <a:ea typeface="微软雅黑" panose="020B0503020204020204" pitchFamily="34" charset="-122"/>
                <a:sym typeface="+mn-ea"/>
              </a:rPr>
              <a:t>会</a:t>
            </a:r>
            <a:r>
              <a:rPr lang="zh-CN" altLang="en-US" sz="2400" dirty="0">
                <a:solidFill>
                  <a:srgbClr val="1A0690"/>
                </a:solidFill>
                <a:latin typeface="幼圆" panose="02010509060101010101" charset="-122"/>
                <a:ea typeface="幼圆" panose="02010509060101010101" charset="-122"/>
                <a:sym typeface="+mn-ea"/>
              </a:rPr>
              <a:t>肌体减少一部分</a:t>
            </a:r>
            <a:r>
              <a:rPr lang="zh-CN" altLang="en-US" sz="2400" dirty="0">
                <a:latin typeface="微软雅黑" panose="020B0503020204020204" pitchFamily="34" charset="-122"/>
                <a:ea typeface="微软雅黑" panose="020B0503020204020204" pitchFamily="34" charset="-122"/>
                <a:sym typeface="+mn-ea"/>
              </a:rPr>
              <a:t>甚至是</a:t>
            </a:r>
            <a:r>
              <a:rPr lang="zh-CN" altLang="zh-CN" sz="2400" b="1" dirty="0">
                <a:solidFill>
                  <a:srgbClr val="FF0000"/>
                </a:solidFill>
                <a:latin typeface="微软雅黑" panose="020B0503020204020204" pitchFamily="34" charset="-122"/>
                <a:ea typeface="微软雅黑" panose="020B0503020204020204" pitchFamily="34" charset="-122"/>
              </a:rPr>
              <a:t>丢命！</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25604" name="Text Box 4"/>
          <p:cNvSpPr txBox="1"/>
          <p:nvPr/>
        </p:nvSpPr>
        <p:spPr>
          <a:xfrm>
            <a:off x="1085039" y="1258501"/>
            <a:ext cx="7817989" cy="769241"/>
          </a:xfrm>
          <a:prstGeom prst="rect">
            <a:avLst/>
          </a:prstGeom>
          <a:noFill/>
          <a:ln w="9525">
            <a:noFill/>
          </a:ln>
        </p:spPr>
        <p:txBody>
          <a:bodyPr>
            <a:spAutoFit/>
          </a:bodyPr>
          <a:lstStyle/>
          <a:p>
            <a:pPr eaLnBrk="1" hangingPunct="1">
              <a:buFont typeface="Arial" panose="020B0604020202020204" pitchFamily="34" charset="0"/>
              <a:buNone/>
            </a:pPr>
            <a:r>
              <a:rPr lang="zh-CN" altLang="zh-CN" sz="4400" dirty="0">
                <a:solidFill>
                  <a:srgbClr val="FF0000"/>
                </a:solidFill>
                <a:latin typeface="Arial" panose="020B0604020202020204" pitchFamily="34" charset="0"/>
                <a:ea typeface="草檀斋毛泽东字体" charset="-122"/>
              </a:rPr>
              <a:t>丢脸和丢命</a:t>
            </a:r>
            <a:r>
              <a:rPr lang="zh-CN" altLang="zh-CN" sz="4400" dirty="0">
                <a:latin typeface="Arial" panose="020B0604020202020204" pitchFamily="34" charset="0"/>
                <a:ea typeface="草檀斋毛泽东字体" charset="-122"/>
              </a:rPr>
              <a:t>，谁的损失大？</a:t>
            </a:r>
            <a:endParaRPr lang="zh-CN" altLang="zh-CN" sz="4400" dirty="0">
              <a:latin typeface="Arial" panose="020B0604020202020204" pitchFamily="34" charset="0"/>
              <a:ea typeface="草檀斋毛泽东字体" charset="-122"/>
            </a:endParaRPr>
          </a:p>
        </p:txBody>
      </p:sp>
      <p:pic>
        <p:nvPicPr>
          <p:cNvPr id="25603" name="Picture 3" descr="EB8F6F090273898C7E7EC22782357922"/>
          <p:cNvPicPr>
            <a:picLocks noGrp="1" noChangeAspect="1"/>
          </p:cNvPicPr>
          <p:nvPr>
            <p:ph idx="4294967295"/>
          </p:nvPr>
        </p:nvPicPr>
        <p:blipFill>
          <a:blip r:embed="rId1" cstate="print"/>
          <a:srcRect/>
          <a:stretch>
            <a:fillRect/>
          </a:stretch>
        </p:blipFill>
        <p:spPr>
          <a:xfrm>
            <a:off x="4529138" y="2597150"/>
            <a:ext cx="7662862" cy="1974850"/>
          </a:xfrm>
          <a:prstGeom prst="rect">
            <a:avLst/>
          </a:prstGeom>
        </p:spPr>
      </p:pic>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9219" name="Picture 3" descr="E:\Users\raymondx\Pictures\213.jpg"/>
          <p:cNvPicPr>
            <a:picLocks noChangeAspect="1" noChangeArrowheads="1"/>
          </p:cNvPicPr>
          <p:nvPr/>
        </p:nvPicPr>
        <p:blipFill>
          <a:blip r:embed="rId1" cstate="print"/>
          <a:srcRect/>
          <a:stretch>
            <a:fillRect/>
          </a:stretch>
        </p:blipFill>
        <p:spPr bwMode="auto">
          <a:xfrm>
            <a:off x="310276" y="1095349"/>
            <a:ext cx="10186558" cy="5575541"/>
          </a:xfrm>
          <a:prstGeom prst="rect">
            <a:avLst/>
          </a:prstGeom>
          <a:noFill/>
        </p:spPr>
      </p:pic>
      <p:sp>
        <p:nvSpPr>
          <p:cNvPr id="4" name="TextBox 6"/>
          <p:cNvSpPr txBox="1"/>
          <p:nvPr/>
        </p:nvSpPr>
        <p:spPr>
          <a:xfrm>
            <a:off x="4981752" y="1273782"/>
            <a:ext cx="5784972" cy="584623"/>
          </a:xfrm>
          <a:prstGeom prst="rect">
            <a:avLst/>
          </a:prstGeom>
          <a:noFill/>
        </p:spPr>
        <p:txBody>
          <a:bodyPr wrap="square"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我要你安全，那是假安全</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5238402" y="2082538"/>
            <a:ext cx="5271667" cy="584623"/>
          </a:xfrm>
          <a:prstGeom prst="rect">
            <a:avLst/>
          </a:prstGeom>
          <a:noFill/>
        </p:spPr>
        <p:txBody>
          <a:bodyPr wrap="square"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你要你安全，才是真安全</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458764" name="Picture 12" descr="汽车"/>
          <p:cNvPicPr>
            <a:picLocks noChangeAspect="1"/>
          </p:cNvPicPr>
          <p:nvPr/>
        </p:nvPicPr>
        <p:blipFill>
          <a:blip r:embed="rId1" cstate="print"/>
          <a:stretch>
            <a:fillRect/>
          </a:stretch>
        </p:blipFill>
        <p:spPr>
          <a:xfrm>
            <a:off x="353921" y="2007502"/>
            <a:ext cx="3313837" cy="4637467"/>
          </a:xfrm>
          <a:prstGeom prst="rect">
            <a:avLst/>
          </a:prstGeom>
          <a:noFill/>
          <a:ln w="9525">
            <a:noFill/>
          </a:ln>
        </p:spPr>
      </p:pic>
      <p:grpSp>
        <p:nvGrpSpPr>
          <p:cNvPr id="16387" name="Group 3"/>
          <p:cNvGrpSpPr/>
          <p:nvPr/>
        </p:nvGrpSpPr>
        <p:grpSpPr>
          <a:xfrm>
            <a:off x="4048423" y="3559037"/>
            <a:ext cx="2172323" cy="1798169"/>
            <a:chOff x="1895" y="1392"/>
            <a:chExt cx="1827" cy="1512"/>
          </a:xfrm>
        </p:grpSpPr>
        <p:sp>
          <p:nvSpPr>
            <p:cNvPr id="16392" name="AutoShape 4"/>
            <p:cNvSpPr/>
            <p:nvPr/>
          </p:nvSpPr>
          <p:spPr>
            <a:xfrm rot="-5400000" flipH="1">
              <a:off x="1844" y="2053"/>
              <a:ext cx="290"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3" name="AutoShape 5"/>
            <p:cNvSpPr/>
            <p:nvPr/>
          </p:nvSpPr>
          <p:spPr>
            <a:xfrm rot="5400000" flipH="1">
              <a:off x="3485" y="2023"/>
              <a:ext cx="287"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rot="10800000"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4" name="Oval 6"/>
            <p:cNvSpPr/>
            <p:nvPr/>
          </p:nvSpPr>
          <p:spPr>
            <a:xfrm>
              <a:off x="2083" y="1392"/>
              <a:ext cx="1465" cy="1512"/>
            </a:xfrm>
            <a:prstGeom prst="ellipse">
              <a:avLst/>
            </a:prstGeom>
            <a:gradFill rotWithShape="1">
              <a:gsLst>
                <a:gs pos="0">
                  <a:srgbClr val="767676"/>
                </a:gs>
                <a:gs pos="50000">
                  <a:srgbClr val="FFFFFF"/>
                </a:gs>
                <a:gs pos="100000">
                  <a:srgbClr val="767676"/>
                </a:gs>
              </a:gsLst>
              <a:lin ang="5400000" scaled="1"/>
              <a:tileRect/>
            </a:gradFill>
            <a:ln w="57150" cap="flat" cmpd="sng">
              <a:solidFill>
                <a:schemeClr val="bg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5" name="Oval 7"/>
            <p:cNvSpPr/>
            <p:nvPr/>
          </p:nvSpPr>
          <p:spPr>
            <a:xfrm>
              <a:off x="2166" y="1477"/>
              <a:ext cx="1298" cy="1339"/>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458760" name="Oval 8"/>
            <p:cNvSpPr>
              <a:spLocks noChangeArrowheads="1"/>
            </p:cNvSpPr>
            <p:nvPr/>
          </p:nvSpPr>
          <p:spPr bwMode="gray">
            <a:xfrm>
              <a:off x="2389" y="1876"/>
              <a:ext cx="218" cy="5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fontAlgn="base">
                <a:spcBef>
                  <a:spcPct val="0"/>
                </a:spcBef>
                <a:spcAft>
                  <a:spcPct val="0"/>
                </a:spcAft>
                <a:defRPr/>
              </a:pPr>
              <a:endParaRPr lang="zh-CN" altLang="en-US" sz="2400">
                <a:latin typeface="Arial" panose="020B0604020202020204" pitchFamily="34" charset="0"/>
                <a:ea typeface="宋体" panose="02010600030101010101" pitchFamily="2" charset="-122"/>
              </a:endParaRPr>
            </a:p>
          </p:txBody>
        </p:sp>
        <p:sp>
          <p:nvSpPr>
            <p:cNvPr id="16397" name="Oval 9"/>
            <p:cNvSpPr/>
            <p:nvPr/>
          </p:nvSpPr>
          <p:spPr>
            <a:xfrm>
              <a:off x="2389" y="1930"/>
              <a:ext cx="218" cy="437"/>
            </a:xfrm>
            <a:prstGeom prst="ellipse">
              <a:avLst/>
            </a:prstGeom>
            <a:gradFill rotWithShape="1">
              <a:gsLst>
                <a:gs pos="0">
                  <a:srgbClr val="000000"/>
                </a:gs>
                <a:gs pos="100000">
                  <a:srgbClr val="FFCC00"/>
                </a:gs>
              </a:gsLst>
              <a:lin ang="2700000" scaled="1"/>
              <a:tileRect/>
            </a:gradFill>
            <a:ln w="38100">
              <a:noFill/>
            </a:ln>
          </p:spPr>
          <p:txBody>
            <a:bodyPr wrap="none"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458762" name="Oval 10"/>
            <p:cNvSpPr>
              <a:spLocks noChangeArrowheads="1"/>
            </p:cNvSpPr>
            <p:nvPr/>
          </p:nvSpPr>
          <p:spPr bwMode="gray">
            <a:xfrm>
              <a:off x="2318" y="1877"/>
              <a:ext cx="994" cy="54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fontAlgn="base">
                <a:spcBef>
                  <a:spcPct val="0"/>
                </a:spcBef>
                <a:spcAft>
                  <a:spcPct val="0"/>
                </a:spcAft>
                <a:defRPr/>
              </a:pPr>
              <a:endParaRPr lang="zh-CN" altLang="en-US" sz="2400">
                <a:latin typeface="Arial" panose="020B0604020202020204" pitchFamily="34" charset="0"/>
                <a:ea typeface="宋体" panose="02010600030101010101" pitchFamily="2" charset="-122"/>
              </a:endParaRPr>
            </a:p>
          </p:txBody>
        </p:sp>
        <p:sp>
          <p:nvSpPr>
            <p:cNvPr id="16399" name="Oval 11"/>
            <p:cNvSpPr/>
            <p:nvPr/>
          </p:nvSpPr>
          <p:spPr>
            <a:xfrm>
              <a:off x="2318" y="1931"/>
              <a:ext cx="994" cy="437"/>
            </a:xfrm>
            <a:prstGeom prst="ellipse">
              <a:avLst/>
            </a:prstGeom>
            <a:gradFill rotWithShape="1">
              <a:gsLst>
                <a:gs pos="0">
                  <a:srgbClr val="FFCC00"/>
                </a:gs>
                <a:gs pos="100000">
                  <a:srgbClr val="7C6300"/>
                </a:gs>
              </a:gsLst>
              <a:lin ang="2700000" scaled="1"/>
              <a:tileRect/>
            </a:gradFill>
            <a:ln w="38100">
              <a:noFill/>
            </a:ln>
          </p:spPr>
          <p:txBody>
            <a:bodyPr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grpSp>
      <p:sp>
        <p:nvSpPr>
          <p:cNvPr id="458766" name="Text Box 14"/>
          <p:cNvSpPr txBox="1">
            <a:spLocks noChangeArrowheads="1"/>
          </p:cNvSpPr>
          <p:nvPr/>
        </p:nvSpPr>
        <p:spPr bwMode="auto">
          <a:xfrm>
            <a:off x="4708252" y="4139276"/>
            <a:ext cx="869725" cy="646163"/>
          </a:xfrm>
          <a:prstGeom prst="rect">
            <a:avLst/>
          </a:prstGeom>
          <a:noFill/>
          <a:ln w="9525">
            <a:noFill/>
            <a:miter lim="800000"/>
          </a:ln>
          <a:effectLst/>
        </p:spPr>
        <p:txBody>
          <a:bodyPr>
            <a:spAutoFit/>
          </a:bodyPr>
          <a:lstStyle/>
          <a:p>
            <a:pPr algn="ctr">
              <a:defRPr/>
            </a:pPr>
            <a:r>
              <a:rPr kumimoji="1" lang="en-US" altLang="zh-CN" sz="3600">
                <a:effectLst>
                  <a:outerShdw blurRad="38100" dist="38100" dir="2700000" algn="tl">
                    <a:srgbClr val="C0C0C0"/>
                  </a:outerShdw>
                </a:effectLst>
                <a:latin typeface="Times New Roman" panose="02020603050405020304" pitchFamily="18" charset="0"/>
                <a:ea typeface="仿宋_GB2312" pitchFamily="49" charset="-122"/>
              </a:rPr>
              <a:t>OR</a:t>
            </a:r>
            <a:endParaRPr kumimoji="1" lang="en-US" altLang="zh-CN" sz="3600">
              <a:effectLst>
                <a:outerShdw blurRad="38100" dist="38100" dir="2700000" algn="tl">
                  <a:srgbClr val="C0C0C0"/>
                </a:outerShdw>
              </a:effectLst>
              <a:latin typeface="Times New Roman" panose="02020603050405020304" pitchFamily="18" charset="0"/>
              <a:ea typeface="仿宋_GB2312" pitchFamily="49" charset="-122"/>
            </a:endParaRPr>
          </a:p>
        </p:txBody>
      </p:sp>
      <p:pic>
        <p:nvPicPr>
          <p:cNvPr id="458765" name="Picture 13" descr="轮椅"/>
          <p:cNvPicPr>
            <a:picLocks noChangeAspect="1"/>
          </p:cNvPicPr>
          <p:nvPr/>
        </p:nvPicPr>
        <p:blipFill>
          <a:blip r:embed="rId2" cstate="print"/>
          <a:stretch>
            <a:fillRect/>
          </a:stretch>
        </p:blipFill>
        <p:spPr>
          <a:xfrm>
            <a:off x="6591173" y="2325871"/>
            <a:ext cx="3597608" cy="4320050"/>
          </a:xfrm>
          <a:prstGeom prst="rect">
            <a:avLst/>
          </a:prstGeom>
          <a:noFill/>
          <a:ln w="9525">
            <a:noFill/>
          </a:ln>
        </p:spPr>
      </p:pic>
      <p:sp>
        <p:nvSpPr>
          <p:cNvPr id="16386" name="Rectangle 2"/>
          <p:cNvSpPr>
            <a:spLocks noGrp="1"/>
          </p:cNvSpPr>
          <p:nvPr>
            <p:ph type="ctrTitle" idx="4294967295"/>
          </p:nvPr>
        </p:nvSpPr>
        <p:spPr>
          <a:xfrm>
            <a:off x="2948954" y="521493"/>
            <a:ext cx="9799637" cy="2570163"/>
          </a:xfrm>
          <a:prstGeom prst="rect">
            <a:avLst/>
          </a:prstGeom>
        </p:spPr>
        <p:txBody>
          <a:bodyPr vert="horz" wrap="square" lIns="91416" tIns="45708" rIns="91416" bIns="45708" rtlCol="0" anchor="ctr" anchorCtr="0">
            <a:normAutofit/>
          </a:bodyPr>
          <a:lstStyle/>
          <a:p>
            <a:r>
              <a:rPr lang="zh-CN" altLang="en-US" sz="5400" dirty="0">
                <a:latin typeface="微软雅黑" panose="020B0503020204020204" pitchFamily="34" charset="-122"/>
                <a:ea typeface="微软雅黑" panose="020B0503020204020204" pitchFamily="34" charset="-122"/>
              </a:rPr>
              <a:t>安全为了谁？</a:t>
            </a:r>
            <a:endParaRPr lang="zh-CN" altLang="en-US" sz="54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8764"/>
                                        </p:tgtEl>
                                        <p:attrNameLst>
                                          <p:attrName>style.visibility</p:attrName>
                                        </p:attrNameLst>
                                      </p:cBhvr>
                                      <p:to>
                                        <p:strVal val="visible"/>
                                      </p:to>
                                    </p:set>
                                    <p:anim calcmode="lin" valueType="num">
                                      <p:cBhvr additive="base">
                                        <p:cTn id="7" dur="500" fill="hold"/>
                                        <p:tgtEl>
                                          <p:spTgt spid="458764"/>
                                        </p:tgtEl>
                                        <p:attrNameLst>
                                          <p:attrName>ppt_x</p:attrName>
                                        </p:attrNameLst>
                                      </p:cBhvr>
                                      <p:tavLst>
                                        <p:tav tm="0">
                                          <p:val>
                                            <p:strVal val="#ppt_x"/>
                                          </p:val>
                                        </p:tav>
                                        <p:tav tm="100000">
                                          <p:val>
                                            <p:strVal val="#ppt_x"/>
                                          </p:val>
                                        </p:tav>
                                      </p:tavLst>
                                    </p:anim>
                                    <p:anim calcmode="lin" valueType="num">
                                      <p:cBhvr additive="base">
                                        <p:cTn id="8" dur="500" fill="hold"/>
                                        <p:tgtEl>
                                          <p:spTgt spid="4587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58765"/>
                                        </p:tgtEl>
                                        <p:attrNameLst>
                                          <p:attrName>style.visibility</p:attrName>
                                        </p:attrNameLst>
                                      </p:cBhvr>
                                      <p:to>
                                        <p:strVal val="visible"/>
                                      </p:to>
                                    </p:set>
                                    <p:animEffect transition="in" filter="diamond(in)">
                                      <p:cBhvr>
                                        <p:cTn id="13" dur="2000"/>
                                        <p:tgtEl>
                                          <p:spTgt spid="458765"/>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grpSp>
        <p:nvGrpSpPr>
          <p:cNvPr id="16387" name="Group 3"/>
          <p:cNvGrpSpPr/>
          <p:nvPr/>
        </p:nvGrpSpPr>
        <p:grpSpPr>
          <a:xfrm>
            <a:off x="4441174" y="3498093"/>
            <a:ext cx="2172323" cy="1798169"/>
            <a:chOff x="1895" y="1392"/>
            <a:chExt cx="1827" cy="1512"/>
          </a:xfrm>
        </p:grpSpPr>
        <p:sp>
          <p:nvSpPr>
            <p:cNvPr id="16392" name="AutoShape 4"/>
            <p:cNvSpPr/>
            <p:nvPr/>
          </p:nvSpPr>
          <p:spPr>
            <a:xfrm rot="-5400000" flipH="1">
              <a:off x="1844" y="2053"/>
              <a:ext cx="290"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3" name="AutoShape 5"/>
            <p:cNvSpPr/>
            <p:nvPr/>
          </p:nvSpPr>
          <p:spPr>
            <a:xfrm rot="5400000" flipH="1">
              <a:off x="3485" y="2023"/>
              <a:ext cx="287"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rot="10800000"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4" name="Oval 6"/>
            <p:cNvSpPr/>
            <p:nvPr/>
          </p:nvSpPr>
          <p:spPr>
            <a:xfrm>
              <a:off x="2083" y="1392"/>
              <a:ext cx="1465" cy="1512"/>
            </a:xfrm>
            <a:prstGeom prst="ellipse">
              <a:avLst/>
            </a:prstGeom>
            <a:gradFill rotWithShape="1">
              <a:gsLst>
                <a:gs pos="0">
                  <a:srgbClr val="767676"/>
                </a:gs>
                <a:gs pos="50000">
                  <a:srgbClr val="FFFFFF"/>
                </a:gs>
                <a:gs pos="100000">
                  <a:srgbClr val="767676"/>
                </a:gs>
              </a:gsLst>
              <a:lin ang="5400000" scaled="1"/>
              <a:tileRect/>
            </a:gradFill>
            <a:ln w="57150" cap="flat" cmpd="sng">
              <a:solidFill>
                <a:schemeClr val="bg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16395" name="Oval 7"/>
            <p:cNvSpPr/>
            <p:nvPr/>
          </p:nvSpPr>
          <p:spPr>
            <a:xfrm>
              <a:off x="2166" y="1477"/>
              <a:ext cx="1298" cy="1339"/>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458760" name="Oval 8"/>
            <p:cNvSpPr>
              <a:spLocks noChangeArrowheads="1"/>
            </p:cNvSpPr>
            <p:nvPr/>
          </p:nvSpPr>
          <p:spPr bwMode="gray">
            <a:xfrm>
              <a:off x="2389" y="1876"/>
              <a:ext cx="218" cy="54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fontAlgn="base">
                <a:spcBef>
                  <a:spcPct val="0"/>
                </a:spcBef>
                <a:spcAft>
                  <a:spcPct val="0"/>
                </a:spcAft>
                <a:defRPr/>
              </a:pPr>
              <a:endParaRPr lang="zh-CN" altLang="en-US" sz="2400">
                <a:latin typeface="Arial" panose="020B0604020202020204" pitchFamily="34" charset="0"/>
                <a:ea typeface="宋体" panose="02010600030101010101" pitchFamily="2" charset="-122"/>
              </a:endParaRPr>
            </a:p>
          </p:txBody>
        </p:sp>
        <p:sp>
          <p:nvSpPr>
            <p:cNvPr id="16397" name="Oval 9"/>
            <p:cNvSpPr/>
            <p:nvPr/>
          </p:nvSpPr>
          <p:spPr>
            <a:xfrm>
              <a:off x="2389" y="1930"/>
              <a:ext cx="218" cy="437"/>
            </a:xfrm>
            <a:prstGeom prst="ellipse">
              <a:avLst/>
            </a:prstGeom>
            <a:gradFill rotWithShape="1">
              <a:gsLst>
                <a:gs pos="0">
                  <a:srgbClr val="000000"/>
                </a:gs>
                <a:gs pos="100000">
                  <a:srgbClr val="FFCC00"/>
                </a:gs>
              </a:gsLst>
              <a:lin ang="2700000" scaled="1"/>
              <a:tileRect/>
            </a:gradFill>
            <a:ln w="38100">
              <a:noFill/>
            </a:ln>
          </p:spPr>
          <p:txBody>
            <a:bodyPr wrap="none"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sp>
          <p:nvSpPr>
            <p:cNvPr id="458762" name="Oval 10"/>
            <p:cNvSpPr>
              <a:spLocks noChangeArrowheads="1"/>
            </p:cNvSpPr>
            <p:nvPr/>
          </p:nvSpPr>
          <p:spPr bwMode="gray">
            <a:xfrm>
              <a:off x="2318" y="1877"/>
              <a:ext cx="994" cy="54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fontAlgn="base">
                <a:spcBef>
                  <a:spcPct val="0"/>
                </a:spcBef>
                <a:spcAft>
                  <a:spcPct val="0"/>
                </a:spcAft>
                <a:defRPr/>
              </a:pPr>
              <a:endParaRPr lang="zh-CN" altLang="en-US" sz="2400">
                <a:latin typeface="Arial" panose="020B0604020202020204" pitchFamily="34" charset="0"/>
                <a:ea typeface="宋体" panose="02010600030101010101" pitchFamily="2" charset="-122"/>
              </a:endParaRPr>
            </a:p>
          </p:txBody>
        </p:sp>
        <p:sp>
          <p:nvSpPr>
            <p:cNvPr id="16399" name="Oval 11"/>
            <p:cNvSpPr/>
            <p:nvPr/>
          </p:nvSpPr>
          <p:spPr>
            <a:xfrm>
              <a:off x="2318" y="1931"/>
              <a:ext cx="994" cy="437"/>
            </a:xfrm>
            <a:prstGeom prst="ellipse">
              <a:avLst/>
            </a:prstGeom>
            <a:gradFill rotWithShape="1">
              <a:gsLst>
                <a:gs pos="0">
                  <a:srgbClr val="FFCC00"/>
                </a:gs>
                <a:gs pos="100000">
                  <a:srgbClr val="7C6300"/>
                </a:gs>
              </a:gsLst>
              <a:lin ang="2700000" scaled="1"/>
              <a:tileRect/>
            </a:gradFill>
            <a:ln w="38100">
              <a:noFill/>
            </a:ln>
          </p:spPr>
          <p:txBody>
            <a:bodyPr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latin typeface="Arial" panose="020B0604020202020204" pitchFamily="34" charset="0"/>
                <a:ea typeface="宋体" panose="02010600030101010101" pitchFamily="2" charset="-122"/>
              </a:endParaRPr>
            </a:p>
          </p:txBody>
        </p:sp>
      </p:grpSp>
      <p:sp>
        <p:nvSpPr>
          <p:cNvPr id="458766" name="Text Box 14"/>
          <p:cNvSpPr txBox="1">
            <a:spLocks noChangeArrowheads="1"/>
          </p:cNvSpPr>
          <p:nvPr/>
        </p:nvSpPr>
        <p:spPr bwMode="auto">
          <a:xfrm>
            <a:off x="5101002" y="4078332"/>
            <a:ext cx="869725" cy="646163"/>
          </a:xfrm>
          <a:prstGeom prst="rect">
            <a:avLst/>
          </a:prstGeom>
          <a:noFill/>
          <a:ln w="9525">
            <a:noFill/>
            <a:miter lim="800000"/>
          </a:ln>
          <a:effectLst/>
        </p:spPr>
        <p:txBody>
          <a:bodyPr>
            <a:spAutoFit/>
          </a:bodyPr>
          <a:lstStyle/>
          <a:p>
            <a:pPr algn="ctr">
              <a:defRPr/>
            </a:pPr>
            <a:r>
              <a:rPr kumimoji="1" lang="en-US" altLang="zh-CN" sz="3600">
                <a:effectLst>
                  <a:outerShdw blurRad="38100" dist="38100" dir="2700000" algn="tl">
                    <a:srgbClr val="C0C0C0"/>
                  </a:outerShdw>
                </a:effectLst>
                <a:latin typeface="Times New Roman" panose="02020603050405020304" pitchFamily="18" charset="0"/>
                <a:ea typeface="仿宋_GB2312" pitchFamily="49" charset="-122"/>
              </a:rPr>
              <a:t>OR</a:t>
            </a:r>
            <a:endParaRPr kumimoji="1" lang="en-US" altLang="zh-CN" sz="3600">
              <a:effectLst>
                <a:outerShdw blurRad="38100" dist="38100" dir="2700000" algn="tl">
                  <a:srgbClr val="C0C0C0"/>
                </a:outerShdw>
              </a:effectLst>
              <a:latin typeface="Times New Roman" panose="02020603050405020304" pitchFamily="18" charset="0"/>
              <a:ea typeface="仿宋_GB2312" pitchFamily="49" charset="-122"/>
            </a:endParaRPr>
          </a:p>
        </p:txBody>
      </p:sp>
      <p:sp>
        <p:nvSpPr>
          <p:cNvPr id="16386" name="Rectangle 2"/>
          <p:cNvSpPr>
            <a:spLocks noGrp="1"/>
          </p:cNvSpPr>
          <p:nvPr>
            <p:ph type="ctrTitle" idx="4294967295"/>
          </p:nvPr>
        </p:nvSpPr>
        <p:spPr>
          <a:xfrm>
            <a:off x="2392363" y="914400"/>
            <a:ext cx="9799637" cy="2570163"/>
          </a:xfrm>
          <a:prstGeom prst="rect">
            <a:avLst/>
          </a:prstGeom>
        </p:spPr>
        <p:txBody>
          <a:bodyPr vert="horz" wrap="square" lIns="91416" tIns="45708" rIns="91416" bIns="45708" rtlCol="0" anchor="ctr" anchorCtr="0">
            <a:normAutofit/>
          </a:bodyPr>
          <a:lstStyle/>
          <a:p>
            <a:r>
              <a:rPr lang="zh-CN" altLang="en-US" sz="5400" dirty="0">
                <a:latin typeface="微软雅黑" panose="020B0503020204020204" pitchFamily="34" charset="-122"/>
                <a:ea typeface="微软雅黑" panose="020B0503020204020204" pitchFamily="34" charset="-122"/>
              </a:rPr>
              <a:t>安全为了谁？</a:t>
            </a:r>
            <a:endParaRPr lang="zh-CN" altLang="en-US" sz="5400" dirty="0">
              <a:latin typeface="微软雅黑" panose="020B0503020204020204" pitchFamily="34" charset="-122"/>
              <a:ea typeface="微软雅黑" panose="020B0503020204020204" pitchFamily="34" charset="-122"/>
            </a:endParaRPr>
          </a:p>
        </p:txBody>
      </p:sp>
      <p:pic>
        <p:nvPicPr>
          <p:cNvPr id="459779" name="Picture 3" descr="1140139900"/>
          <p:cNvPicPr>
            <a:picLocks noChangeAspect="1"/>
          </p:cNvPicPr>
          <p:nvPr/>
        </p:nvPicPr>
        <p:blipFill>
          <a:blip r:embed="rId1" cstate="print"/>
          <a:stretch>
            <a:fillRect/>
          </a:stretch>
        </p:blipFill>
        <p:spPr>
          <a:xfrm>
            <a:off x="1036791" y="1881804"/>
            <a:ext cx="2928176" cy="2196528"/>
          </a:xfrm>
          <a:prstGeom prst="rect">
            <a:avLst/>
          </a:prstGeom>
          <a:noFill/>
          <a:ln w="9525">
            <a:noFill/>
          </a:ln>
        </p:spPr>
      </p:pic>
      <p:pic>
        <p:nvPicPr>
          <p:cNvPr id="459790" name="Picture 14" descr="xin_2520903291832000272092"/>
          <p:cNvPicPr>
            <a:picLocks noChangeAspect="1"/>
          </p:cNvPicPr>
          <p:nvPr/>
        </p:nvPicPr>
        <p:blipFill>
          <a:blip r:embed="rId2" cstate="print"/>
          <a:stretch>
            <a:fillRect/>
          </a:stretch>
        </p:blipFill>
        <p:spPr>
          <a:xfrm>
            <a:off x="7115969" y="1882121"/>
            <a:ext cx="3120212" cy="2369203"/>
          </a:xfrm>
          <a:prstGeom prst="rect">
            <a:avLst/>
          </a:prstGeom>
          <a:noFill/>
          <a:ln w="9525">
            <a:noFill/>
          </a:ln>
        </p:spPr>
      </p:pic>
      <p:pic>
        <p:nvPicPr>
          <p:cNvPr id="459780" name="Picture 4" descr="0501-176-02"/>
          <p:cNvPicPr>
            <a:picLocks noChangeAspect="1"/>
          </p:cNvPicPr>
          <p:nvPr/>
        </p:nvPicPr>
        <p:blipFill>
          <a:blip r:embed="rId3" cstate="print"/>
          <a:stretch>
            <a:fillRect/>
          </a:stretch>
        </p:blipFill>
        <p:spPr>
          <a:xfrm>
            <a:off x="1036791" y="4515416"/>
            <a:ext cx="2927858" cy="2183196"/>
          </a:xfrm>
          <a:prstGeom prst="rect">
            <a:avLst/>
          </a:prstGeom>
          <a:noFill/>
          <a:ln w="9525">
            <a:noFill/>
          </a:ln>
        </p:spPr>
      </p:pic>
      <p:pic>
        <p:nvPicPr>
          <p:cNvPr id="459791" name="Picture 15" descr="1179309_621719"/>
          <p:cNvPicPr>
            <a:picLocks noChangeAspect="1"/>
          </p:cNvPicPr>
          <p:nvPr/>
        </p:nvPicPr>
        <p:blipFill>
          <a:blip r:embed="rId4" cstate="print"/>
          <a:stretch>
            <a:fillRect/>
          </a:stretch>
        </p:blipFill>
        <p:spPr>
          <a:xfrm>
            <a:off x="7115653" y="4444948"/>
            <a:ext cx="3004355" cy="2253664"/>
          </a:xfrm>
          <a:prstGeom prst="rect">
            <a:avLst/>
          </a:prstGeom>
          <a:noFill/>
          <a:ln w="9525">
            <a:noFill/>
          </a:ln>
        </p:spPr>
      </p:pic>
      <p:sp>
        <p:nvSpPr>
          <p:cNvPr id="25" name="文本框 2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59779"/>
                                        </p:tgtEl>
                                        <p:attrNameLst>
                                          <p:attrName>style.visibility</p:attrName>
                                        </p:attrNameLst>
                                      </p:cBhvr>
                                      <p:to>
                                        <p:strVal val="visible"/>
                                      </p:to>
                                    </p:set>
                                    <p:animEffect transition="in" filter="checkerboard(across)">
                                      <p:cBhvr>
                                        <p:cTn id="7" dur="500"/>
                                        <p:tgtEl>
                                          <p:spTgt spid="4597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9790"/>
                                        </p:tgtEl>
                                        <p:attrNameLst>
                                          <p:attrName>style.visibility</p:attrName>
                                        </p:attrNameLst>
                                      </p:cBhvr>
                                      <p:to>
                                        <p:strVal val="visible"/>
                                      </p:to>
                                    </p:set>
                                    <p:anim calcmode="lin" valueType="num">
                                      <p:cBhvr additive="base">
                                        <p:cTn id="12" dur="500" fill="hold"/>
                                        <p:tgtEl>
                                          <p:spTgt spid="459790"/>
                                        </p:tgtEl>
                                        <p:attrNameLst>
                                          <p:attrName>ppt_x</p:attrName>
                                        </p:attrNameLst>
                                      </p:cBhvr>
                                      <p:tavLst>
                                        <p:tav tm="0">
                                          <p:val>
                                            <p:strVal val="#ppt_x"/>
                                          </p:val>
                                        </p:tav>
                                        <p:tav tm="100000">
                                          <p:val>
                                            <p:strVal val="#ppt_x"/>
                                          </p:val>
                                        </p:tav>
                                      </p:tavLst>
                                    </p:anim>
                                    <p:anim calcmode="lin" valueType="num">
                                      <p:cBhvr additive="base">
                                        <p:cTn id="13" dur="500" fill="hold"/>
                                        <p:tgtEl>
                                          <p:spTgt spid="4597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59780"/>
                                        </p:tgtEl>
                                        <p:attrNameLst>
                                          <p:attrName>style.visibility</p:attrName>
                                        </p:attrNameLst>
                                      </p:cBhvr>
                                      <p:to>
                                        <p:strVal val="visible"/>
                                      </p:to>
                                    </p:set>
                                    <p:animEffect transition="in" filter="checkerboard(across)">
                                      <p:cBhvr>
                                        <p:cTn id="18" dur="500"/>
                                        <p:tgtEl>
                                          <p:spTgt spid="45978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59791"/>
                                        </p:tgtEl>
                                        <p:attrNameLst>
                                          <p:attrName>style.visibility</p:attrName>
                                        </p:attrNameLst>
                                      </p:cBhvr>
                                      <p:to>
                                        <p:strVal val="visible"/>
                                      </p:to>
                                    </p:set>
                                    <p:animEffect transition="in" filter="blinds(horizontal)">
                                      <p:cBhvr>
                                        <p:cTn id="23" dur="500"/>
                                        <p:tgtEl>
                                          <p:spTgt spid="45979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792592" y="1139364"/>
            <a:ext cx="5406252" cy="1015399"/>
          </a:xfrm>
          <a:prstGeom prst="rect">
            <a:avLst/>
          </a:prstGeom>
          <a:noFill/>
        </p:spPr>
        <p:txBody>
          <a:bodyPr wrap="square" rtlCol="0">
            <a:spAutoFit/>
          </a:bodyPr>
          <a:lstStyle/>
          <a:p>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6000" b="1" dirty="0">
                <a:solidFill>
                  <a:srgbClr val="FF0000"/>
                </a:solidFill>
                <a:latin typeface="微软雅黑" panose="020B0503020204020204" pitchFamily="34" charset="-122"/>
                <a:ea typeface="微软雅黑" panose="020B0503020204020204" pitchFamily="34" charset="-122"/>
              </a:rPr>
              <a:t>安全为了谁？</a:t>
            </a:r>
            <a:endParaRPr lang="zh-CN" altLang="en-US" sz="6000" b="1" dirty="0">
              <a:solidFill>
                <a:srgbClr val="FF0000"/>
              </a:solidFill>
              <a:latin typeface="微软雅黑" panose="020B0503020204020204" pitchFamily="34" charset="-122"/>
              <a:ea typeface="微软雅黑" panose="020B0503020204020204" pitchFamily="34" charset="-122"/>
            </a:endParaRPr>
          </a:p>
        </p:txBody>
      </p:sp>
      <p:sp>
        <p:nvSpPr>
          <p:cNvPr id="83971" name="Rectangle 3"/>
          <p:cNvSpPr>
            <a:spLocks noGrp="1" noChangeArrowheads="1"/>
          </p:cNvSpPr>
          <p:nvPr>
            <p:ph type="subTitle" idx="4294967295"/>
          </p:nvPr>
        </p:nvSpPr>
        <p:spPr>
          <a:xfrm>
            <a:off x="2392363" y="3560763"/>
            <a:ext cx="9799637" cy="1471612"/>
          </a:xfrm>
          <a:prstGeom prst="rect">
            <a:avLst/>
          </a:prstGeom>
        </p:spPr>
        <p:txBody>
          <a:bodyPr/>
          <a:lstStyle/>
          <a:p>
            <a:pPr algn="l"/>
            <a:r>
              <a:rPr lang="zh-CN" altLang="en-US" sz="3200" b="1" dirty="0">
                <a:latin typeface="微软雅黑" panose="020B0503020204020204" pitchFamily="34" charset="-122"/>
              </a:rPr>
              <a:t>为了所有的工友，为自己、为家人、为企业、为社会。</a:t>
            </a:r>
            <a:endParaRPr lang="zh-CN" altLang="en-US" sz="3200" b="1" dirty="0">
              <a:latin typeface="微软雅黑" panose="020B0503020204020204" pitchFamily="34" charset="-122"/>
            </a:endParaRPr>
          </a:p>
        </p:txBody>
      </p:sp>
      <p:pic>
        <p:nvPicPr>
          <p:cNvPr id="10" name="图片 9"/>
          <p:cNvPicPr>
            <a:picLocks noChangeAspect="1"/>
          </p:cNvPicPr>
          <p:nvPr/>
        </p:nvPicPr>
        <p:blipFill>
          <a:blip r:embed="rId1" cstate="print"/>
          <a:stretch>
            <a:fillRect/>
          </a:stretch>
        </p:blipFill>
        <p:spPr>
          <a:xfrm>
            <a:off x="453591" y="3194326"/>
            <a:ext cx="4958694" cy="3297966"/>
          </a:xfrm>
          <a:prstGeom prst="rect">
            <a:avLst/>
          </a:prstGeom>
        </p:spPr>
      </p:pic>
      <p:pic>
        <p:nvPicPr>
          <p:cNvPr id="11" name="图片 10"/>
          <p:cNvPicPr>
            <a:picLocks noChangeAspect="1"/>
          </p:cNvPicPr>
          <p:nvPr/>
        </p:nvPicPr>
        <p:blipFill>
          <a:blip r:embed="rId2" cstate="print"/>
          <a:stretch>
            <a:fillRect/>
          </a:stretch>
        </p:blipFill>
        <p:spPr>
          <a:xfrm>
            <a:off x="5412283" y="3195594"/>
            <a:ext cx="4997419" cy="3296696"/>
          </a:xfrm>
          <a:prstGeom prst="rect">
            <a:avLst/>
          </a:prstGeom>
        </p:spPr>
      </p:pic>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fade">
                                      <p:cBhvr>
                                        <p:cTn id="14" dur="1000"/>
                                        <p:tgtEl>
                                          <p:spTgt spid="83971">
                                            <p:txEl>
                                              <p:pRg st="0" end="0"/>
                                            </p:txEl>
                                          </p:spTgt>
                                        </p:tgtEl>
                                      </p:cBhvr>
                                    </p:animEffect>
                                    <p:anim calcmode="lin" valueType="num">
                                      <p:cBhvr>
                                        <p:cTn id="15" dur="10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3971">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3971" grpId="0" build="p"/>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27650" name="Rectangle 2"/>
          <p:cNvSpPr>
            <a:spLocks noGrp="1"/>
          </p:cNvSpPr>
          <p:nvPr>
            <p:ph type="ctrTitle" idx="4294967295"/>
          </p:nvPr>
        </p:nvSpPr>
        <p:spPr>
          <a:xfrm>
            <a:off x="2392363" y="914400"/>
            <a:ext cx="9799637" cy="2570163"/>
          </a:xfrm>
          <a:prstGeom prst="rect">
            <a:avLst/>
          </a:prstGeom>
        </p:spPr>
        <p:txBody>
          <a:bodyPr vert="horz" wrap="square" lIns="91416" tIns="45708" rIns="91416" bIns="45708" rtlCol="0" anchor="ctr" anchorCtr="0">
            <a:normAutofit/>
          </a:bodyPr>
          <a:lstStyle/>
          <a:p>
            <a:r>
              <a:rPr lang="zh-CN" altLang="en-US" sz="4800" dirty="0">
                <a:latin typeface="微软雅黑" panose="020B0503020204020204" pitchFamily="34" charset="-122"/>
                <a:ea typeface="微软雅黑" panose="020B0503020204020204" pitchFamily="34" charset="-122"/>
              </a:rPr>
              <a:t>你真把“安全”当“</a:t>
            </a:r>
            <a:r>
              <a:rPr lang="zh-CN" altLang="en-US" dirty="0">
                <a:solidFill>
                  <a:srgbClr val="C00000"/>
                </a:solidFill>
                <a:effectLst>
                  <a:reflection blurRad="6350" stA="55000" endA="50" endPos="85000" dir="5400000" sy="-100000" algn="bl" rotWithShape="0"/>
                </a:effectLst>
                <a:latin typeface="微软雅黑" panose="020B0503020204020204" pitchFamily="34" charset="-122"/>
                <a:ea typeface="微软雅黑" panose="020B0503020204020204" pitchFamily="34" charset="-122"/>
                <a:cs typeface="+mj-cs"/>
              </a:rPr>
              <a:t>第一</a:t>
            </a:r>
            <a:r>
              <a:rPr lang="zh-CN" altLang="en-US" sz="4800" dirty="0">
                <a:latin typeface="微软雅黑" panose="020B0503020204020204" pitchFamily="34" charset="-122"/>
                <a:ea typeface="微软雅黑" panose="020B0503020204020204" pitchFamily="34" charset="-122"/>
              </a:rPr>
              <a:t>”了吗？</a:t>
            </a:r>
            <a:endParaRPr lang="zh-CN" altLang="en-US" sz="4800" dirty="0">
              <a:latin typeface="微软雅黑" panose="020B0503020204020204" pitchFamily="34" charset="-122"/>
              <a:ea typeface="微软雅黑" panose="020B0503020204020204" pitchFamily="34" charset="-122"/>
            </a:endParaRPr>
          </a:p>
        </p:txBody>
      </p:sp>
      <p:pic>
        <p:nvPicPr>
          <p:cNvPr id="27651" name="内容占位符 5"/>
          <p:cNvPicPr/>
          <p:nvPr/>
        </p:nvPicPr>
        <p:blipFill>
          <a:blip r:embed="rId1" cstate="print"/>
          <a:stretch>
            <a:fillRect/>
          </a:stretch>
        </p:blipFill>
        <p:spPr>
          <a:xfrm>
            <a:off x="769375" y="2320016"/>
            <a:ext cx="5119942" cy="5192948"/>
          </a:xfrm>
          <a:prstGeom prst="rect">
            <a:avLst/>
          </a:prstGeom>
          <a:noFill/>
          <a:ln w="9525">
            <a:noFill/>
          </a:ln>
        </p:spPr>
      </p:pic>
      <p:sp>
        <p:nvSpPr>
          <p:cNvPr id="8" name="禁止符 7"/>
          <p:cNvSpPr/>
          <p:nvPr/>
        </p:nvSpPr>
        <p:spPr>
          <a:xfrm>
            <a:off x="2541835" y="3448118"/>
            <a:ext cx="1993381" cy="199338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b="1" dirty="0">
              <a:ln w="18000">
                <a:solidFill>
                  <a:schemeClr val="bg1"/>
                </a:solidFill>
                <a:prstDash val="solid"/>
                <a:miter lim="800000"/>
              </a:ln>
              <a:noFill/>
              <a:effectLst>
                <a:outerShdw blurRad="25500" dist="23000" dir="7020000" algn="tl">
                  <a:srgbClr val="000000">
                    <a:alpha val="50000"/>
                  </a:srgbClr>
                </a:outerShdw>
              </a:effectLst>
            </a:endParaRPr>
          </a:p>
        </p:txBody>
      </p:sp>
      <p:pic>
        <p:nvPicPr>
          <p:cNvPr id="11" name="图片 10"/>
          <p:cNvPicPr>
            <a:picLocks noChangeAspect="1"/>
          </p:cNvPicPr>
          <p:nvPr/>
        </p:nvPicPr>
        <p:blipFill>
          <a:blip r:embed="rId2" cstate="print"/>
          <a:stretch>
            <a:fillRect/>
          </a:stretch>
        </p:blipFill>
        <p:spPr>
          <a:xfrm>
            <a:off x="5674107" y="2609502"/>
            <a:ext cx="3767110" cy="3671249"/>
          </a:xfrm>
          <a:prstGeom prst="rect">
            <a:avLst/>
          </a:prstGeom>
        </p:spPr>
      </p:pic>
      <p:sp>
        <p:nvSpPr>
          <p:cNvPr id="15" name="文本框 14"/>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8" name="文本框 7"/>
          <p:cNvSpPr txBox="1"/>
          <p:nvPr/>
        </p:nvSpPr>
        <p:spPr>
          <a:xfrm>
            <a:off x="922099" y="1857363"/>
            <a:ext cx="9429199" cy="4805386"/>
          </a:xfrm>
          <a:prstGeom prst="rect">
            <a:avLst/>
          </a:prstGeom>
          <a:noFill/>
        </p:spPr>
        <p:txBody>
          <a:bodyPr wrap="square" rtlCol="0">
            <a:spAutoFit/>
          </a:bodyPr>
          <a:lstStyle/>
          <a:p>
            <a:pPr fontAlgn="auto">
              <a:lnSpc>
                <a:spcPct val="150000"/>
              </a:lnSpc>
            </a:pPr>
            <a:r>
              <a:rPr lang="zh-CN" altLang="zh-CN" sz="2800" dirty="0">
                <a:latin typeface="微软雅黑" panose="020B0503020204020204" pitchFamily="34" charset="-122"/>
                <a:ea typeface="微软雅黑" panose="020B0503020204020204" pitchFamily="34" charset="-122"/>
                <a:sym typeface="+mn-ea"/>
              </a:rPr>
              <a:t>●只有知道“安全为了谁”，才能从“要我安全”变成“</a:t>
            </a:r>
            <a:r>
              <a:rPr lang="zh-CN" altLang="zh-CN" sz="3200" dirty="0">
                <a:solidFill>
                  <a:srgbClr val="C00000"/>
                </a:solidFill>
                <a:effectLst>
                  <a:outerShdw blurRad="50800" dist="38100" dir="13500000" algn="br" rotWithShape="0">
                    <a:prstClr val="black">
                      <a:alpha val="40000"/>
                    </a:prstClr>
                  </a:outerShdw>
                  <a:reflection blurRad="6350" stA="55000" endA="50" endPos="85000" dist="60007" dir="5400000" sy="-100000" algn="bl" rotWithShape="0"/>
                </a:effectLst>
                <a:latin typeface="微软雅黑" panose="020B0503020204020204" pitchFamily="34" charset="-122"/>
                <a:ea typeface="微软雅黑" panose="020B0503020204020204" pitchFamily="34" charset="-122"/>
                <a:sym typeface="+mn-ea"/>
              </a:rPr>
              <a:t>我要安全</a:t>
            </a:r>
            <a:r>
              <a:rPr lang="zh-CN" altLang="zh-CN" sz="2800" dirty="0">
                <a:latin typeface="微软雅黑" panose="020B0503020204020204" pitchFamily="34" charset="-122"/>
                <a:ea typeface="微软雅黑" panose="020B0503020204020204" pitchFamily="34" charset="-122"/>
                <a:sym typeface="+mn-ea"/>
              </a:rPr>
              <a:t>”</a:t>
            </a:r>
            <a:endParaRPr lang="zh-CN" altLang="zh-CN" sz="2800" dirty="0">
              <a:latin typeface="微软雅黑" panose="020B0503020204020204" pitchFamily="34" charset="-122"/>
              <a:ea typeface="微软雅黑" panose="020B0503020204020204" pitchFamily="34" charset="-122"/>
              <a:sym typeface="+mn-ea"/>
            </a:endParaRPr>
          </a:p>
          <a:p>
            <a:pPr fontAlgn="auto">
              <a:lnSpc>
                <a:spcPct val="150000"/>
              </a:lnSpc>
            </a:pPr>
            <a:r>
              <a:rPr lang="zh-CN" altLang="zh-CN" sz="2800" dirty="0">
                <a:latin typeface="微软雅黑" panose="020B0503020204020204" pitchFamily="34" charset="-122"/>
                <a:ea typeface="微软雅黑" panose="020B0503020204020204" pitchFamily="34" charset="-122"/>
                <a:sym typeface="+mn-ea"/>
              </a:rPr>
              <a:t>●只有知道“安全为了谁”，才能警钟长鸣，紧绷安全弦。</a:t>
            </a:r>
            <a:endParaRPr lang="zh-CN" altLang="zh-CN" sz="2800" dirty="0">
              <a:latin typeface="微软雅黑" panose="020B0503020204020204" pitchFamily="34" charset="-122"/>
              <a:ea typeface="微软雅黑" panose="020B0503020204020204" pitchFamily="34" charset="-122"/>
              <a:sym typeface="+mn-ea"/>
            </a:endParaRPr>
          </a:p>
          <a:p>
            <a:pPr fontAlgn="auto">
              <a:lnSpc>
                <a:spcPct val="150000"/>
              </a:lnSpc>
            </a:pPr>
            <a:r>
              <a:rPr lang="zh-CN" altLang="zh-CN" sz="2800" dirty="0">
                <a:latin typeface="微软雅黑" panose="020B0503020204020204" pitchFamily="34" charset="-122"/>
                <a:ea typeface="微软雅黑" panose="020B0503020204020204" pitchFamily="34" charset="-122"/>
                <a:sym typeface="+mn-ea"/>
              </a:rPr>
              <a:t>●只有知道“安全为了谁”，才能让安全成为一种习惯。</a:t>
            </a:r>
            <a:endParaRPr lang="zh-CN" altLang="zh-CN" sz="2800" dirty="0">
              <a:latin typeface="微软雅黑" panose="020B0503020204020204" pitchFamily="34" charset="-122"/>
              <a:ea typeface="微软雅黑" panose="020B0503020204020204" pitchFamily="34" charset="-122"/>
              <a:sym typeface="+mn-ea"/>
            </a:endParaRPr>
          </a:p>
          <a:p>
            <a:pPr fontAlgn="auto">
              <a:lnSpc>
                <a:spcPct val="150000"/>
              </a:lnSpc>
            </a:pPr>
            <a:r>
              <a:rPr lang="zh-CN" altLang="zh-CN" sz="2800" dirty="0">
                <a:latin typeface="微软雅黑" panose="020B0503020204020204" pitchFamily="34" charset="-122"/>
                <a:ea typeface="微软雅黑" panose="020B0503020204020204" pitchFamily="34" charset="-122"/>
                <a:sym typeface="+mn-ea"/>
              </a:rPr>
              <a:t>●只有明白“安全为了谁”，就可以保证“第一次就做对”。心中有了安全意愿，第二次做对就不存在问题的一再重复，就会</a:t>
            </a:r>
            <a:r>
              <a:rPr lang="zh-CN" altLang="zh-CN" sz="3200" b="1" dirty="0">
                <a:solidFill>
                  <a:srgbClr val="00B0F0"/>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sym typeface="+mn-ea"/>
              </a:rPr>
              <a:t>形成习惯</a:t>
            </a:r>
            <a:r>
              <a:rPr lang="zh-CN" altLang="zh-CN" sz="2800" dirty="0">
                <a:latin typeface="微软雅黑" panose="020B0503020204020204" pitchFamily="34" charset="-122"/>
                <a:ea typeface="微软雅黑" panose="020B0503020204020204" pitchFamily="34" charset="-122"/>
                <a:sym typeface="+mn-ea"/>
              </a:rPr>
              <a:t>。</a:t>
            </a:r>
            <a:endParaRPr lang="zh-CN" altLang="zh-CN" sz="2800" dirty="0">
              <a:latin typeface="微软雅黑" panose="020B0503020204020204" pitchFamily="34" charset="-122"/>
              <a:ea typeface="微软雅黑" panose="020B0503020204020204" pitchFamily="34" charset="-122"/>
              <a:sym typeface="+mn-ea"/>
            </a:endParaRPr>
          </a:p>
        </p:txBody>
      </p:sp>
      <p:sp>
        <p:nvSpPr>
          <p:cNvPr id="4" name="Rectangle 3"/>
          <p:cNvSpPr/>
          <p:nvPr/>
        </p:nvSpPr>
        <p:spPr>
          <a:xfrm>
            <a:off x="1025575" y="1230780"/>
            <a:ext cx="8890225" cy="903370"/>
          </a:xfrm>
          <a:prstGeom prst="rect">
            <a:avLst/>
          </a:prstGeom>
          <a:noFill/>
          <a:ln w="9525">
            <a:noFill/>
          </a:ln>
        </p:spPr>
        <p:txBody>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342900" indent="-342900" eaLnBrk="1" hangingPunct="1">
              <a:buNone/>
            </a:pPr>
            <a:r>
              <a:rPr lang="zh-CN" altLang="en-US" sz="4000" dirty="0">
                <a:cs typeface="+mj-cs"/>
                <a:sym typeface="+mn-ea"/>
              </a:rPr>
              <a:t>安全为了谁？   </a:t>
            </a:r>
            <a:r>
              <a:rPr lang="zh-CN" altLang="en-US" sz="4000" dirty="0">
                <a:solidFill>
                  <a:srgbClr val="C00000"/>
                </a:solidFill>
              </a:rPr>
              <a:t>为了我们自己</a:t>
            </a:r>
            <a:r>
              <a:rPr lang="zh-CN" altLang="en-US" sz="4000" dirty="0"/>
              <a:t>！！！</a:t>
            </a:r>
            <a:endParaRPr lang="zh-CN" altLang="en-US" sz="4000" dirty="0"/>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92" decel="100000"/>
                                        <p:tgtEl>
                                          <p:spTgt spid="4">
                                            <p:txEl>
                                              <p:pRg st="0" end="0"/>
                                            </p:txEl>
                                          </p:spTgt>
                                        </p:tgtEl>
                                      </p:cBhvr>
                                    </p:animEffect>
                                    <p:animScale>
                                      <p:cBhvr>
                                        <p:cTn id="8" dur="192" decel="100000"/>
                                        <p:tgtEl>
                                          <p:spTgt spid="4">
                                            <p:txEl>
                                              <p:pRg st="0" end="0"/>
                                            </p:txEl>
                                          </p:spTgt>
                                        </p:tgtEl>
                                      </p:cBhvr>
                                      <p:from x="10000" y="10000"/>
                                      <p:to x="200000" y="450000"/>
                                    </p:animScale>
                                    <p:animScale>
                                      <p:cBhvr>
                                        <p:cTn id="9" dur="308" accel="100000" fill="hold">
                                          <p:stCondLst>
                                            <p:cond delay="192"/>
                                          </p:stCondLst>
                                        </p:cTn>
                                        <p:tgtEl>
                                          <p:spTgt spid="4">
                                            <p:txEl>
                                              <p:pRg st="0" end="0"/>
                                            </p:txEl>
                                          </p:spTgt>
                                        </p:tgtEl>
                                      </p:cBhvr>
                                      <p:from x="200000" y="450000"/>
                                      <p:to x="100000" y="100000"/>
                                    </p:animScale>
                                    <p:set>
                                      <p:cBhvr>
                                        <p:cTn id="10" dur="192" fill="hold"/>
                                        <p:tgtEl>
                                          <p:spTgt spid="4">
                                            <p:txEl>
                                              <p:pRg st="0" end="0"/>
                                            </p:txEl>
                                          </p:spTgt>
                                        </p:tgtEl>
                                        <p:attrNameLst>
                                          <p:attrName>ppt_x</p:attrName>
                                        </p:attrNameLst>
                                      </p:cBhvr>
                                      <p:to>
                                        <p:strVal val="(0.5)"/>
                                      </p:to>
                                    </p:set>
                                    <p:anim from="(0.5)" to="(#ppt_x)" calcmode="lin" valueType="num">
                                      <p:cBhvr>
                                        <p:cTn id="11" dur="308" accel="100000" fill="hold">
                                          <p:stCondLst>
                                            <p:cond delay="192"/>
                                          </p:stCondLst>
                                        </p:cTn>
                                        <p:tgtEl>
                                          <p:spTgt spid="4">
                                            <p:txEl>
                                              <p:pRg st="0" end="0"/>
                                            </p:txEl>
                                          </p:spTgt>
                                        </p:tgtEl>
                                        <p:attrNameLst>
                                          <p:attrName>ppt_x</p:attrName>
                                        </p:attrNameLst>
                                      </p:cBhvr>
                                    </p:anim>
                                    <p:set>
                                      <p:cBhvr>
                                        <p:cTn id="12" dur="192" fill="hold"/>
                                        <p:tgtEl>
                                          <p:spTgt spid="4">
                                            <p:txEl>
                                              <p:pRg st="0" end="0"/>
                                            </p:txEl>
                                          </p:spTgt>
                                        </p:tgtEl>
                                        <p:attrNameLst>
                                          <p:attrName>ppt_y</p:attrName>
                                        </p:attrNameLst>
                                      </p:cBhvr>
                                      <p:to>
                                        <p:strVal val="(#ppt_y+0.4)"/>
                                      </p:to>
                                    </p:set>
                                    <p:anim from="(#ppt_y+0.4)" to="(#ppt_y)" calcmode="lin" valueType="num">
                                      <p:cBhvr>
                                        <p:cTn id="13" dur="308" accel="100000" fill="hold">
                                          <p:stCondLst>
                                            <p:cond delay="192"/>
                                          </p:stCondLst>
                                        </p:cTn>
                                        <p:tgtEl>
                                          <p:spTgt spid="4">
                                            <p:txEl>
                                              <p:pRg st="0" end="0"/>
                                            </p:txEl>
                                          </p:spTgt>
                                        </p:tgtEl>
                                        <p:attrNameLst>
                                          <p:attrName>ppt_y</p:attrName>
                                        </p:attrNameLst>
                                      </p:cBhvr>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36" name="矩形 35"/>
          <p:cNvSpPr/>
          <p:nvPr/>
        </p:nvSpPr>
        <p:spPr>
          <a:xfrm>
            <a:off x="704433" y="1425597"/>
            <a:ext cx="3774410" cy="523084"/>
          </a:xfrm>
          <a:prstGeom prst="rect">
            <a:avLst/>
          </a:prstGeom>
          <a:solidFill>
            <a:schemeClr val="bg1"/>
          </a:solidFill>
        </p:spPr>
        <p:txBody>
          <a:bodyPr wrap="none">
            <a:spAutoFit/>
          </a:bodyPr>
          <a:lstStyle/>
          <a:p>
            <a:r>
              <a:rPr lang="zh-CN" altLang="en-US" sz="2800" b="1" dirty="0">
                <a:latin typeface="微软雅黑" panose="020B0503020204020204" pitchFamily="34" charset="-122"/>
                <a:ea typeface="微软雅黑" panose="020B0503020204020204" pitchFamily="34" charset="-122"/>
              </a:rPr>
              <a:t>你的亲人盼你平安返家</a:t>
            </a:r>
            <a:endParaRPr lang="zh-CN" altLang="en-US" sz="2800" b="1" dirty="0">
              <a:latin typeface="微软雅黑" panose="020B0503020204020204" pitchFamily="34" charset="-122"/>
              <a:ea typeface="微软雅黑" panose="020B0503020204020204" pitchFamily="34" charset="-122"/>
            </a:endParaRPr>
          </a:p>
        </p:txBody>
      </p:sp>
      <p:sp>
        <p:nvSpPr>
          <p:cNvPr id="37" name="矩形 36"/>
          <p:cNvSpPr/>
          <p:nvPr/>
        </p:nvSpPr>
        <p:spPr>
          <a:xfrm>
            <a:off x="556516" y="6009741"/>
            <a:ext cx="7364201" cy="523084"/>
          </a:xfrm>
          <a:prstGeom prst="rect">
            <a:avLst/>
          </a:prstGeom>
          <a:solidFill>
            <a:schemeClr val="bg1"/>
          </a:solidFill>
        </p:spPr>
        <p:txBody>
          <a:bodyPr wrap="none">
            <a:spAutoFit/>
          </a:bodyPr>
          <a:lstStyle/>
          <a:p>
            <a:r>
              <a:rPr lang="zh-CN" altLang="en-US" sz="2800" b="1" dirty="0">
                <a:solidFill>
                  <a:srgbClr val="7030A0"/>
                </a:solidFill>
                <a:latin typeface="微软雅黑" panose="020B0503020204020204" pitchFamily="34" charset="-122"/>
                <a:ea typeface="微软雅黑" panose="020B0503020204020204" pitchFamily="34" charset="-122"/>
              </a:rPr>
              <a:t>出门在外，不要让白发苍苍的父母为你担心！</a:t>
            </a:r>
            <a:endParaRPr lang="zh-CN" altLang="en-US" sz="2800" b="1" dirty="0">
              <a:solidFill>
                <a:srgbClr val="7030A0"/>
              </a:solidFill>
              <a:latin typeface="微软雅黑" panose="020B0503020204020204" pitchFamily="34" charset="-122"/>
              <a:ea typeface="微软雅黑" panose="020B0503020204020204" pitchFamily="34" charset="-122"/>
            </a:endParaRPr>
          </a:p>
        </p:txBody>
      </p:sp>
      <p:sp>
        <p:nvSpPr>
          <p:cNvPr id="38" name="矩形 37"/>
          <p:cNvSpPr/>
          <p:nvPr/>
        </p:nvSpPr>
        <p:spPr>
          <a:xfrm>
            <a:off x="704431" y="3530716"/>
            <a:ext cx="4492368" cy="523084"/>
          </a:xfrm>
          <a:prstGeom prst="rect">
            <a:avLst/>
          </a:prstGeom>
          <a:solidFill>
            <a:schemeClr val="bg1"/>
          </a:solidFill>
        </p:spPr>
        <p:txBody>
          <a:bodyPr wrap="none">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你的平安是对家人最好的爱</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1946169" y="2466733"/>
            <a:ext cx="3774410" cy="523084"/>
          </a:xfrm>
          <a:prstGeom prst="rect">
            <a:avLst/>
          </a:prstGeom>
          <a:solidFill>
            <a:schemeClr val="bg1"/>
          </a:solidFill>
        </p:spPr>
        <p:txBody>
          <a:bodyPr wrap="non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你的幼子还需要你养育</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cstate="print"/>
          <a:stretch>
            <a:fillRect/>
          </a:stretch>
        </p:blipFill>
        <p:spPr>
          <a:xfrm>
            <a:off x="7110680" y="1123916"/>
            <a:ext cx="3937880" cy="4971390"/>
          </a:xfrm>
          <a:prstGeom prst="rect">
            <a:avLst/>
          </a:prstGeom>
        </p:spPr>
      </p:pic>
      <p:sp>
        <p:nvSpPr>
          <p:cNvPr id="9" name="矩形 8"/>
          <p:cNvSpPr/>
          <p:nvPr/>
        </p:nvSpPr>
        <p:spPr>
          <a:xfrm>
            <a:off x="1642084" y="4653104"/>
            <a:ext cx="3774410" cy="523084"/>
          </a:xfrm>
          <a:prstGeom prst="rect">
            <a:avLst/>
          </a:prstGeom>
          <a:solidFill>
            <a:schemeClr val="bg1"/>
          </a:solidFill>
        </p:spPr>
        <p:txBody>
          <a:bodyPr wrap="none">
            <a:spAutoFit/>
          </a:bodyPr>
          <a:lstStyle/>
          <a:p>
            <a:r>
              <a:rPr lang="zh-CN" altLang="en-US" sz="2800" b="1" dirty="0">
                <a:solidFill>
                  <a:schemeClr val="tx2"/>
                </a:solidFill>
                <a:latin typeface="微软雅黑" panose="020B0503020204020204" pitchFamily="34" charset="-122"/>
                <a:ea typeface="微软雅黑" panose="020B0503020204020204" pitchFamily="34" charset="-122"/>
              </a:rPr>
              <a:t>你的妈妈喊你回家吃饭</a:t>
            </a:r>
            <a:endParaRPr lang="zh-CN" altLang="en-US" sz="2800" b="1" dirty="0">
              <a:solidFill>
                <a:schemeClr val="tx2"/>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11266" name="Rectangle 2"/>
          <p:cNvSpPr>
            <a:spLocks noGrp="1" noChangeArrowheads="1"/>
          </p:cNvSpPr>
          <p:nvPr>
            <p:ph type="ctrTitle" idx="4294967295"/>
          </p:nvPr>
        </p:nvSpPr>
        <p:spPr>
          <a:xfrm>
            <a:off x="2392363" y="914400"/>
            <a:ext cx="9799637" cy="2570163"/>
          </a:xfrm>
          <a:prstGeom prst="rect">
            <a:avLst/>
          </a:prstGeom>
        </p:spPr>
        <p:txBody>
          <a:bodyPr vert="horz" wrap="square" lIns="91416" tIns="45708" rIns="91416" bIns="45708" numCol="1" rtlCol="0" anchor="t" anchorCtr="0" compatLnSpc="1">
            <a:normAutofit/>
          </a:bodyPr>
          <a:lstStyle/>
          <a:p>
            <a:pPr defTabSz="342900">
              <a:defRPr/>
            </a:pPr>
            <a:r>
              <a:rPr lang="zh-CN" altLang="en-US" sz="2800">
                <a:solidFill>
                  <a:srgbClr val="FF0000"/>
                </a:solidFill>
                <a:latin typeface="微软雅黑" panose="020B0503020204020204" pitchFamily="34" charset="-122"/>
                <a:ea typeface="微软雅黑" panose="020B0503020204020204" pitchFamily="34" charset="-122"/>
              </a:rPr>
              <a:t>你的平安，是对家人最好的关爱</a:t>
            </a:r>
            <a:r>
              <a:rPr lang="en-US" altLang="zh-CN" sz="2800">
                <a:solidFill>
                  <a:srgbClr val="FF0000"/>
                </a:solidFill>
                <a:latin typeface="微软雅黑" panose="020B0503020204020204" pitchFamily="34" charset="-122"/>
                <a:ea typeface="微软雅黑" panose="020B0503020204020204" pitchFamily="34" charset="-122"/>
              </a:rPr>
              <a:t>!</a:t>
            </a:r>
            <a:r>
              <a:rPr lang="zh-CN" altLang="zh-CN" sz="2400">
                <a:solidFill>
                  <a:srgbClr val="FF0000"/>
                </a:solidFill>
                <a:latin typeface="楷体" panose="02010609060101010101" pitchFamily="49" charset="-122"/>
                <a:ea typeface="楷体" panose="02010609060101010101" pitchFamily="49" charset="-122"/>
              </a:rPr>
              <a:t>——</a:t>
            </a:r>
            <a:r>
              <a:rPr lang="zh-CN" altLang="en-US" sz="2400">
                <a:solidFill>
                  <a:srgbClr val="FF0000"/>
                </a:solidFill>
                <a:latin typeface="楷体" panose="02010609060101010101" pitchFamily="49" charset="-122"/>
                <a:ea typeface="楷体" panose="02010609060101010101" pitchFamily="49" charset="-122"/>
                <a:hlinkClick r:id="rId1" action="ppaction://hlinkfile"/>
              </a:rPr>
              <a:t>葛麦斯安全法则</a:t>
            </a:r>
            <a:endParaRPr lang="zh-CN" altLang="en-US" sz="2400">
              <a:solidFill>
                <a:srgbClr val="FF0000"/>
              </a:solidFill>
              <a:latin typeface="楷体" panose="02010609060101010101" pitchFamily="49" charset="-122"/>
              <a:ea typeface="楷体" panose="02010609060101010101" pitchFamily="49" charset="-122"/>
            </a:endParaRPr>
          </a:p>
        </p:txBody>
      </p:sp>
      <p:sp>
        <p:nvSpPr>
          <p:cNvPr id="26628" name="Text Box 4"/>
          <p:cNvSpPr txBox="1"/>
          <p:nvPr/>
        </p:nvSpPr>
        <p:spPr>
          <a:xfrm>
            <a:off x="921887" y="1782450"/>
            <a:ext cx="7602145" cy="961039"/>
          </a:xfrm>
          <a:prstGeom prst="rect">
            <a:avLst/>
          </a:prstGeom>
          <a:noFill/>
          <a:ln w="9525">
            <a:noFill/>
          </a:ln>
        </p:spPr>
        <p:txBody>
          <a:bodyPr wrap="square">
            <a:spAutoFit/>
          </a:bodyPr>
          <a:lstStyle/>
          <a:p>
            <a:pPr fontAlgn="auto">
              <a:lnSpc>
                <a:spcPct val="150000"/>
              </a:lnSpc>
              <a:buFont typeface="Arial" panose="020B0604020202020204" pitchFamily="34" charset="0"/>
              <a:buNone/>
            </a:pPr>
            <a:r>
              <a:rPr lang="zh-CN" altLang="zh-CN" sz="2000" dirty="0">
                <a:solidFill>
                  <a:srgbClr val="002060"/>
                </a:solidFill>
                <a:latin typeface="微软雅黑" panose="020B0503020204020204" pitchFamily="34" charset="-122"/>
                <a:ea typeface="微软雅黑" panose="020B0503020204020204" pitchFamily="34" charset="-122"/>
              </a:rPr>
              <a:t>隐去管理者的身影，让亲人取而代之，去唤醒操作者的安全意识，这就是著名的“葛麦斯安全法则”。</a:t>
            </a:r>
            <a:endParaRPr lang="en-US" altLang="zh-CN" sz="2000" dirty="0">
              <a:solidFill>
                <a:srgbClr val="002060"/>
              </a:solidFill>
              <a:latin typeface="微软雅黑" panose="020B0503020204020204" pitchFamily="34" charset="-122"/>
              <a:ea typeface="微软雅黑" panose="020B0503020204020204" pitchFamily="34" charset="-122"/>
            </a:endParaRPr>
          </a:p>
        </p:txBody>
      </p:sp>
      <p:sp>
        <p:nvSpPr>
          <p:cNvPr id="26627" name="Text Box 3"/>
          <p:cNvSpPr txBox="1"/>
          <p:nvPr/>
        </p:nvSpPr>
        <p:spPr>
          <a:xfrm>
            <a:off x="922523" y="2796916"/>
            <a:ext cx="7346942" cy="892320"/>
          </a:xfrm>
          <a:prstGeom prst="rect">
            <a:avLst/>
          </a:prstGeom>
          <a:noFill/>
          <a:ln w="9525">
            <a:noFill/>
          </a:ln>
        </p:spPr>
        <p:txBody>
          <a:bodyPr wrap="square">
            <a:spAutoFit/>
          </a:bodyPr>
          <a:lstStyle/>
          <a:p>
            <a:pPr eaLnBrk="1" hangingPunct="1">
              <a:buFont typeface="Arial" panose="020B0604020202020204" pitchFamily="34" charset="0"/>
              <a:buNone/>
            </a:pPr>
            <a:r>
              <a:rPr lang="zh-CN" altLang="zh-CN" sz="2400" dirty="0">
                <a:solidFill>
                  <a:schemeClr val="accent4">
                    <a:lumMod val="50000"/>
                  </a:schemeClr>
                </a:solidFill>
                <a:latin typeface="微软雅黑" panose="020B0503020204020204" pitchFamily="34" charset="-122"/>
                <a:ea typeface="微软雅黑" panose="020B0503020204020204" pitchFamily="34" charset="-122"/>
              </a:rPr>
              <a:t>幼年丧父，中年丧夫，老年丧子，</a:t>
            </a:r>
            <a:r>
              <a:rPr lang="zh-CN" altLang="zh-CN" sz="2800" b="1" dirty="0">
                <a:solidFill>
                  <a:schemeClr val="accent4">
                    <a:lumMod val="50000"/>
                  </a:schemeClr>
                </a:solidFill>
                <a:effectLst>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事故</a:t>
            </a:r>
            <a:r>
              <a:rPr lang="zh-CN" altLang="zh-CN" sz="2400" dirty="0">
                <a:solidFill>
                  <a:schemeClr val="accent4">
                    <a:lumMod val="50000"/>
                  </a:schemeClr>
                </a:solidFill>
                <a:latin typeface="微软雅黑" panose="020B0503020204020204" pitchFamily="34" charset="-122"/>
                <a:ea typeface="微软雅黑" panose="020B0503020204020204" pitchFamily="34" charset="-122"/>
              </a:rPr>
              <a:t>是造成人生三大不幸的罪魁祸首。</a:t>
            </a:r>
            <a:endParaRPr lang="zh-CN" altLang="zh-CN" sz="2400" dirty="0">
              <a:solidFill>
                <a:schemeClr val="accent4">
                  <a:lumMod val="50000"/>
                </a:schemeClr>
              </a:solidFill>
              <a:latin typeface="微软雅黑" panose="020B0503020204020204" pitchFamily="34" charset="-122"/>
              <a:ea typeface="微软雅黑" panose="020B0503020204020204" pitchFamily="34" charset="-122"/>
            </a:endParaRPr>
          </a:p>
        </p:txBody>
      </p:sp>
      <p:sp>
        <p:nvSpPr>
          <p:cNvPr id="26629" name="Text Box 5"/>
          <p:cNvSpPr txBox="1"/>
          <p:nvPr/>
        </p:nvSpPr>
        <p:spPr>
          <a:xfrm>
            <a:off x="922521" y="3733298"/>
            <a:ext cx="7743714" cy="523084"/>
          </a:xfrm>
          <a:prstGeom prst="rect">
            <a:avLst/>
          </a:prstGeom>
          <a:noFill/>
          <a:ln w="9525">
            <a:noFill/>
          </a:ln>
        </p:spPr>
        <p:txBody>
          <a:bodyPr wrap="square">
            <a:spAutoFit/>
          </a:bodyPr>
          <a:lstStyle/>
          <a:p>
            <a:pPr eaLnBrk="1" hangingPunct="1">
              <a:buFont typeface="Arial" panose="020B0604020202020204" pitchFamily="34" charset="0"/>
              <a:buNone/>
            </a:pPr>
            <a:r>
              <a:rPr lang="zh-CN" altLang="zh-CN" sz="2800" dirty="0">
                <a:solidFill>
                  <a:srgbClr val="FF0000"/>
                </a:solidFill>
                <a:latin typeface="Arial" panose="020B0604020202020204" pitchFamily="34" charset="0"/>
              </a:rPr>
              <a:t>安全管理是严肃的爱，爱是最有效的安全管理！</a:t>
            </a:r>
            <a:endParaRPr lang="zh-CN" altLang="zh-CN" sz="2800" dirty="0">
              <a:solidFill>
                <a:srgbClr val="FF0000"/>
              </a:solidFill>
              <a:latin typeface="Arial" panose="020B0604020202020204" pitchFamily="34" charset="0"/>
            </a:endParaRPr>
          </a:p>
        </p:txBody>
      </p:sp>
      <p:sp>
        <p:nvSpPr>
          <p:cNvPr id="26630" name="Text Box 6"/>
          <p:cNvSpPr txBox="1"/>
          <p:nvPr/>
        </p:nvSpPr>
        <p:spPr>
          <a:xfrm>
            <a:off x="920324" y="4255132"/>
            <a:ext cx="553870" cy="2560924"/>
          </a:xfrm>
          <a:prstGeom prst="rect">
            <a:avLst/>
          </a:prstGeom>
          <a:noFill/>
          <a:ln w="9525">
            <a:noFill/>
          </a:ln>
        </p:spPr>
        <p:txBody>
          <a:bodyPr vert="eaVert" wrap="square">
            <a:spAutoFit/>
          </a:bodyPr>
          <a:lstStyle/>
          <a:p>
            <a:pPr eaLnBrk="1" hangingPunct="1">
              <a:buFont typeface="Arial" panose="020B0604020202020204" pitchFamily="34" charset="0"/>
              <a:buNone/>
            </a:pPr>
            <a:r>
              <a:rPr lang="zh-CN" altLang="zh-CN" sz="2400" b="1" dirty="0">
                <a:solidFill>
                  <a:srgbClr val="002060"/>
                </a:solidFill>
                <a:latin typeface="微软雅黑" panose="020B0503020204020204" pitchFamily="34" charset="-122"/>
                <a:ea typeface="微软雅黑" panose="020B0503020204020204" pitchFamily="34" charset="-122"/>
              </a:rPr>
              <a:t>上  班  三  莫  忘</a:t>
            </a:r>
            <a:endParaRPr lang="zh-CN" altLang="zh-CN" sz="2400" b="1" dirty="0">
              <a:solidFill>
                <a:srgbClr val="002060"/>
              </a:solidFill>
              <a:latin typeface="微软雅黑" panose="020B0503020204020204" pitchFamily="34" charset="-122"/>
              <a:ea typeface="微软雅黑" panose="020B0503020204020204" pitchFamily="34" charset="-122"/>
            </a:endParaRPr>
          </a:p>
        </p:txBody>
      </p:sp>
      <p:sp>
        <p:nvSpPr>
          <p:cNvPr id="26631" name="Text Box 7"/>
          <p:cNvSpPr txBox="1"/>
          <p:nvPr/>
        </p:nvSpPr>
        <p:spPr>
          <a:xfrm>
            <a:off x="1752250" y="4323060"/>
            <a:ext cx="6914619" cy="2276441"/>
          </a:xfrm>
          <a:prstGeom prst="rect">
            <a:avLst/>
          </a:prstGeom>
          <a:noFill/>
          <a:ln w="9525">
            <a:noFill/>
          </a:ln>
        </p:spPr>
        <p:txBody>
          <a:bodyPr wrap="square">
            <a:spAutoFit/>
          </a:bodyPr>
          <a:lstStyle/>
          <a:p>
            <a:pPr>
              <a:lnSpc>
                <a:spcPct val="120000"/>
              </a:lnSpc>
              <a:buFont typeface="Arial" panose="020B0604020202020204" pitchFamily="34" charset="0"/>
              <a:buChar char="•"/>
            </a:pPr>
            <a:r>
              <a:rPr lang="zh-CN" altLang="zh-CN" sz="2000" dirty="0">
                <a:solidFill>
                  <a:srgbClr val="002060"/>
                </a:solidFill>
                <a:latin typeface="微软雅黑" panose="020B0503020204020204" pitchFamily="34" charset="-122"/>
                <a:ea typeface="微软雅黑" panose="020B0503020204020204" pitchFamily="34" charset="-122"/>
              </a:rPr>
              <a:t>第一莫忘子女的祝福</a:t>
            </a:r>
            <a:endParaRPr lang="zh-CN" altLang="zh-CN" sz="2000" dirty="0">
              <a:solidFill>
                <a:srgbClr val="002060"/>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Char char="•"/>
            </a:pPr>
            <a:r>
              <a:rPr lang="zh-CN" altLang="zh-CN" sz="2000" dirty="0">
                <a:solidFill>
                  <a:srgbClr val="002060"/>
                </a:solidFill>
                <a:latin typeface="微软雅黑" panose="020B0503020204020204" pitchFamily="34" charset="-122"/>
                <a:ea typeface="微软雅黑" panose="020B0503020204020204" pitchFamily="34" charset="-122"/>
              </a:rPr>
              <a:t>第二莫忘妻子的心愿</a:t>
            </a:r>
            <a:endParaRPr lang="zh-CN" altLang="zh-CN" sz="2000" dirty="0">
              <a:solidFill>
                <a:srgbClr val="002060"/>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None/>
            </a:pPr>
            <a:r>
              <a:rPr lang="zh-CN" altLang="zh-CN" sz="2000" dirty="0">
                <a:solidFill>
                  <a:srgbClr val="002060"/>
                </a:solidFill>
                <a:latin typeface="微软雅黑" panose="020B0503020204020204" pitchFamily="34" charset="-122"/>
                <a:ea typeface="微软雅黑" panose="020B0503020204020204" pitchFamily="34" charset="-122"/>
              </a:rPr>
              <a:t>     ‘安’是‘家’字的宝盖头下有‘女’，</a:t>
            </a:r>
            <a:r>
              <a:rPr lang="zh-CN" altLang="zh-CN" sz="2000" dirty="0">
                <a:solidFill>
                  <a:srgbClr val="002060"/>
                </a:solidFill>
                <a:latin typeface="微软雅黑" panose="020B0503020204020204" pitchFamily="34" charset="-122"/>
                <a:ea typeface="微软雅黑" panose="020B0503020204020204" pitchFamily="34" charset="-122"/>
                <a:sym typeface="+mn-ea"/>
              </a:rPr>
              <a:t>‘</a:t>
            </a:r>
            <a:r>
              <a:rPr lang="zh-CN" altLang="zh-CN" sz="2000" dirty="0">
                <a:solidFill>
                  <a:srgbClr val="002060"/>
                </a:solidFill>
                <a:latin typeface="微软雅黑" panose="020B0503020204020204" pitchFamily="34" charset="-122"/>
                <a:ea typeface="微软雅黑" panose="020B0503020204020204" pitchFamily="34" charset="-122"/>
              </a:rPr>
              <a:t>全’是可分为‘人’和‘王’；安全就是管理、制度、纪律，安全是一种观念一种文化、一种行为、一种习惯。</a:t>
            </a:r>
            <a:endParaRPr lang="zh-CN" altLang="zh-CN" sz="2000" dirty="0">
              <a:solidFill>
                <a:srgbClr val="002060"/>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Char char="•"/>
            </a:pPr>
            <a:r>
              <a:rPr lang="zh-CN" altLang="zh-CN" sz="2000" dirty="0">
                <a:solidFill>
                  <a:srgbClr val="002060"/>
                </a:solidFill>
                <a:latin typeface="微软雅黑" panose="020B0503020204020204" pitchFamily="34" charset="-122"/>
                <a:ea typeface="微软雅黑" panose="020B0503020204020204" pitchFamily="34" charset="-122"/>
              </a:rPr>
              <a:t>第三莫忘父母的期盼</a:t>
            </a:r>
            <a:endParaRPr lang="zh-CN" altLang="zh-CN" sz="2000" dirty="0">
              <a:solidFill>
                <a:srgbClr val="00206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72879" y="1231145"/>
            <a:ext cx="11197293" cy="830997"/>
          </a:xfrm>
          <a:prstGeom prst="rect">
            <a:avLst/>
          </a:prstGeom>
        </p:spPr>
        <p:txBody>
          <a:bodyPr wrap="square">
            <a:spAutoFit/>
          </a:bodyPr>
          <a:lstStyle/>
          <a:p>
            <a:r>
              <a:rPr lang="zh-CN" altLang="en-US" sz="2400" b="1" dirty="0"/>
              <a:t>近期</a:t>
            </a:r>
            <a:r>
              <a:rPr lang="zh-CN" altLang="zh-CN" sz="2400" b="1" dirty="0"/>
              <a:t>事故</a:t>
            </a:r>
            <a:r>
              <a:rPr lang="en-US" altLang="zh-CN" sz="2400" b="1" dirty="0"/>
              <a:t>2</a:t>
            </a:r>
            <a:r>
              <a:rPr lang="zh-CN" altLang="zh-CN" sz="2400" b="1" dirty="0"/>
              <a:t>、</a:t>
            </a:r>
            <a:r>
              <a:rPr lang="en-US" altLang="zh-CN" sz="2400" dirty="0"/>
              <a:t>1</a:t>
            </a:r>
            <a:r>
              <a:rPr lang="zh-CN" altLang="en-US" sz="2400" dirty="0"/>
              <a:t>月</a:t>
            </a:r>
            <a:r>
              <a:rPr lang="en-US" altLang="zh-CN" sz="2400" dirty="0"/>
              <a:t>22</a:t>
            </a:r>
            <a:r>
              <a:rPr lang="zh-CN" altLang="en-US" sz="2400" dirty="0"/>
              <a:t>日早，云南省昭通镇雄发生山体滑坡，截至</a:t>
            </a:r>
            <a:r>
              <a:rPr lang="en-US" altLang="zh-CN" sz="2400" dirty="0"/>
              <a:t>25</a:t>
            </a:r>
            <a:r>
              <a:rPr lang="zh-CN" altLang="en-US" sz="2400" dirty="0"/>
              <a:t>日</a:t>
            </a:r>
            <a:r>
              <a:rPr lang="en-US" altLang="zh-CN" sz="2400" dirty="0"/>
              <a:t>20</a:t>
            </a:r>
            <a:r>
              <a:rPr lang="zh-CN" altLang="en-US" sz="2400" dirty="0"/>
              <a:t>时</a:t>
            </a:r>
            <a:r>
              <a:rPr lang="en-US" altLang="zh-CN" sz="2400" dirty="0"/>
              <a:t>4</a:t>
            </a:r>
            <a:r>
              <a:rPr lang="zh-CN" altLang="en-US" sz="2400" dirty="0"/>
              <a:t>分，</a:t>
            </a:r>
            <a:r>
              <a:rPr lang="en-US" altLang="zh-CN" sz="2400" dirty="0"/>
              <a:t>44</a:t>
            </a:r>
            <a:r>
              <a:rPr lang="zh-CN" altLang="en-US" sz="2400" dirty="0"/>
              <a:t>名失联人员已全部搜救出来，均无生命体征。</a:t>
            </a:r>
            <a:endParaRPr lang="zh-CN" altLang="zh-CN" sz="2400" dirty="0"/>
          </a:p>
        </p:txBody>
      </p:sp>
      <p:pic>
        <p:nvPicPr>
          <p:cNvPr id="1026"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43938" y="2341131"/>
            <a:ext cx="5384911" cy="3948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52" y="2341131"/>
            <a:ext cx="4827349" cy="3954839"/>
          </a:xfrm>
          <a:prstGeom prst="rect">
            <a:avLst/>
          </a:prstGeom>
        </p:spPr>
      </p:pic>
      <p:sp>
        <p:nvSpPr>
          <p:cNvPr id="6" name="文本框 5"/>
          <p:cNvSpPr txBox="1"/>
          <p:nvPr/>
        </p:nvSpPr>
        <p:spPr>
          <a:xfrm>
            <a:off x="525780" y="42334"/>
            <a:ext cx="8366760" cy="584775"/>
          </a:xfrm>
          <a:prstGeom prst="rect">
            <a:avLst/>
          </a:prstGeom>
          <a:noFill/>
        </p:spPr>
        <p:txBody>
          <a:bodyPr wrap="square" rtlCol="0" anchor="t">
            <a:spAutoFit/>
          </a:bodyPr>
          <a:lstStyle/>
          <a:p>
            <a:r>
              <a:rPr lang="zh-CN" altLang="en-US" sz="3200" b="1" dirty="0">
                <a:solidFill>
                  <a:srgbClr val="0E2C50"/>
                </a:solidFill>
                <a:latin typeface="微软雅黑" panose="020B0503020204020204" pitchFamily="34" charset="-122"/>
                <a:ea typeface="微软雅黑" panose="020B0503020204020204" pitchFamily="34" charset="-122"/>
                <a:sym typeface="+mn-ea"/>
              </a:rPr>
              <a:t>二、有多少生命可以重来</a:t>
            </a:r>
            <a:r>
              <a:rPr lang="en-US" altLang="zh-CN" sz="3200" b="1" dirty="0">
                <a:solidFill>
                  <a:srgbClr val="0E2C50"/>
                </a:solidFill>
                <a:latin typeface="微软雅黑" panose="020B0503020204020204" pitchFamily="34" charset="-122"/>
                <a:ea typeface="微软雅黑" panose="020B0503020204020204" pitchFamily="34" charset="-122"/>
                <a:sym typeface="+mn-ea"/>
              </a:rPr>
              <a:t>-</a:t>
            </a:r>
            <a:r>
              <a:rPr lang="zh-CN" altLang="en-US" sz="3200" b="1" dirty="0">
                <a:solidFill>
                  <a:srgbClr val="0E2C50"/>
                </a:solidFill>
                <a:latin typeface="微软雅黑" panose="020B0503020204020204" pitchFamily="34" charset="-122"/>
                <a:ea typeface="微软雅黑" panose="020B0503020204020204" pitchFamily="34" charset="-122"/>
                <a:sym typeface="+mn-ea"/>
              </a:rPr>
              <a:t>为自己</a:t>
            </a:r>
            <a:endParaRPr lang="zh-CN" altLang="en-US" sz="3200" b="1" dirty="0">
              <a:solidFill>
                <a:srgbClr val="0E2C5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1026" name="Picture 2" descr="H:\Picture\創意圖片\100张经典PPT背景图（五星）\100张经典PPT背景图（五星）\29729.jpg"/>
          <p:cNvPicPr>
            <a:picLocks noChangeAspect="1" noChangeArrowheads="1"/>
          </p:cNvPicPr>
          <p:nvPr/>
        </p:nvPicPr>
        <p:blipFill>
          <a:blip r:embed="rId1" cstate="print"/>
          <a:srcRect/>
          <a:stretch>
            <a:fillRect/>
          </a:stretch>
        </p:blipFill>
        <p:spPr bwMode="auto">
          <a:xfrm>
            <a:off x="6800456" y="1111219"/>
            <a:ext cx="3591260" cy="5566442"/>
          </a:xfrm>
          <a:prstGeom prst="rect">
            <a:avLst/>
          </a:prstGeom>
          <a:noFill/>
        </p:spPr>
      </p:pic>
      <p:sp>
        <p:nvSpPr>
          <p:cNvPr id="4" name="TextBox 4"/>
          <p:cNvSpPr txBox="1"/>
          <p:nvPr/>
        </p:nvSpPr>
        <p:spPr>
          <a:xfrm>
            <a:off x="845072" y="1292148"/>
            <a:ext cx="4659687" cy="646163"/>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谁才是安全工作的</a:t>
            </a:r>
            <a:r>
              <a:rPr lang="zh-CN" altLang="en-US" sz="3600" b="1" dirty="0">
                <a:solidFill>
                  <a:srgbClr val="7030A0"/>
                </a:solidFill>
                <a:effectLst>
                  <a:reflection blurRad="6350" stA="60000" endA="900" endPos="60000" dist="60007" dir="5400000" sy="-100000" algn="bl" rotWithShape="0"/>
                </a:effectLst>
                <a:latin typeface="微软雅黑" panose="020B0503020204020204" pitchFamily="34" charset="-122"/>
                <a:ea typeface="微软雅黑" panose="020B0503020204020204" pitchFamily="34" charset="-122"/>
              </a:rPr>
              <a:t>主体</a:t>
            </a:r>
            <a:r>
              <a:rPr lang="zh-CN" altLang="en-US" sz="3200" b="1" dirty="0">
                <a:latin typeface="微软雅黑" panose="020B0503020204020204" pitchFamily="34" charset="-122"/>
                <a:ea typeface="微软雅黑" panose="020B0503020204020204" pitchFamily="34" charset="-122"/>
              </a:rPr>
              <a:t>？</a:t>
            </a:r>
            <a:endParaRPr lang="zh-CN" altLang="en-US" sz="3200" b="1" dirty="0">
              <a:latin typeface="微软雅黑" panose="020B0503020204020204" pitchFamily="34" charset="-122"/>
              <a:ea typeface="微软雅黑" panose="020B0503020204020204" pitchFamily="34" charset="-122"/>
            </a:endParaRPr>
          </a:p>
        </p:txBody>
      </p:sp>
      <p:sp>
        <p:nvSpPr>
          <p:cNvPr id="8" name="TextBox 6"/>
          <p:cNvSpPr txBox="1"/>
          <p:nvPr/>
        </p:nvSpPr>
        <p:spPr>
          <a:xfrm>
            <a:off x="1290726" y="2253287"/>
            <a:ext cx="3796311" cy="4270185"/>
          </a:xfrm>
          <a:prstGeom prst="rect">
            <a:avLst/>
          </a:prstGeom>
          <a:noFill/>
        </p:spPr>
        <p:txBody>
          <a:bodyPr wrap="square" rtlCol="0">
            <a:spAutoFit/>
          </a:bodyPr>
          <a:lstStyle/>
          <a:p>
            <a:pPr>
              <a:lnSpc>
                <a:spcPct val="110000"/>
              </a:lnSpc>
            </a:pPr>
            <a:r>
              <a:rPr lang="zh-CN" altLang="en-US" sz="3200" b="1" dirty="0">
                <a:latin typeface="微软雅黑" panose="020B0503020204020204" pitchFamily="34" charset="-122"/>
                <a:ea typeface="微软雅黑" panose="020B0503020204020204" pitchFamily="34" charset="-122"/>
              </a:rPr>
              <a:t>四不伤害：</a:t>
            </a:r>
            <a:endParaRPr lang="en-US" altLang="zh-CN" sz="3200" b="1" dirty="0">
              <a:latin typeface="微软雅黑" panose="020B0503020204020204" pitchFamily="34" charset="-122"/>
              <a:ea typeface="微软雅黑" panose="020B0503020204020204" pitchFamily="34" charset="-122"/>
            </a:endParaRPr>
          </a:p>
          <a:p>
            <a:pPr>
              <a:lnSpc>
                <a:spcPct val="110000"/>
              </a:lnSpc>
            </a:pPr>
            <a:r>
              <a:rPr lang="zh-CN" altLang="en-US" sz="3200" b="1" dirty="0">
                <a:solidFill>
                  <a:srgbClr val="FF0000"/>
                </a:solidFill>
                <a:latin typeface="微软雅黑" panose="020B0503020204020204" pitchFamily="34" charset="-122"/>
                <a:ea typeface="微软雅黑" panose="020B0503020204020204" pitchFamily="34" charset="-122"/>
              </a:rPr>
              <a:t>不伤害自己</a:t>
            </a:r>
            <a:endParaRPr lang="en-US" altLang="zh-CN" sz="3200" b="1" dirty="0">
              <a:solidFill>
                <a:srgbClr val="FF0000"/>
              </a:solidFill>
              <a:latin typeface="微软雅黑" panose="020B0503020204020204" pitchFamily="34" charset="-122"/>
              <a:ea typeface="微软雅黑" panose="020B0503020204020204" pitchFamily="34" charset="-122"/>
            </a:endParaRPr>
          </a:p>
          <a:p>
            <a:pPr>
              <a:lnSpc>
                <a:spcPct val="110000"/>
              </a:lnSpc>
            </a:pPr>
            <a:r>
              <a:rPr lang="zh-CN" altLang="en-US" sz="3200" b="1" dirty="0">
                <a:solidFill>
                  <a:srgbClr val="FF0000"/>
                </a:solidFill>
                <a:latin typeface="微软雅黑" panose="020B0503020204020204" pitchFamily="34" charset="-122"/>
                <a:ea typeface="微软雅黑" panose="020B0503020204020204" pitchFamily="34" charset="-122"/>
              </a:rPr>
              <a:t>不伤害他人</a:t>
            </a:r>
            <a:endParaRPr lang="en-US" altLang="zh-CN" sz="3200" b="1" dirty="0">
              <a:solidFill>
                <a:srgbClr val="FF0000"/>
              </a:solidFill>
              <a:latin typeface="微软雅黑" panose="020B0503020204020204" pitchFamily="34" charset="-122"/>
              <a:ea typeface="微软雅黑" panose="020B0503020204020204" pitchFamily="34" charset="-122"/>
            </a:endParaRPr>
          </a:p>
          <a:p>
            <a:pPr>
              <a:lnSpc>
                <a:spcPct val="110000"/>
              </a:lnSpc>
            </a:pPr>
            <a:r>
              <a:rPr lang="zh-CN" altLang="en-US" sz="3200" b="1" dirty="0">
                <a:solidFill>
                  <a:srgbClr val="FF0000"/>
                </a:solidFill>
                <a:latin typeface="微软雅黑" panose="020B0503020204020204" pitchFamily="34" charset="-122"/>
                <a:ea typeface="微软雅黑" panose="020B0503020204020204" pitchFamily="34" charset="-122"/>
              </a:rPr>
              <a:t>不被他人伤害</a:t>
            </a:r>
            <a:endParaRPr lang="en-US" altLang="zh-CN" sz="3200" b="1" dirty="0">
              <a:solidFill>
                <a:srgbClr val="FF0000"/>
              </a:solidFill>
              <a:latin typeface="微软雅黑" panose="020B0503020204020204" pitchFamily="34" charset="-122"/>
              <a:ea typeface="微软雅黑" panose="020B0503020204020204" pitchFamily="34" charset="-122"/>
            </a:endParaRPr>
          </a:p>
          <a:p>
            <a:pPr>
              <a:lnSpc>
                <a:spcPct val="110000"/>
              </a:lnSpc>
            </a:pPr>
            <a:r>
              <a:rPr lang="zh-CN" altLang="en-US" sz="3200" b="1" dirty="0">
                <a:solidFill>
                  <a:srgbClr val="FF0000"/>
                </a:solidFill>
                <a:latin typeface="微软雅黑" panose="020B0503020204020204" pitchFamily="34" charset="-122"/>
                <a:ea typeface="微软雅黑" panose="020B0503020204020204" pitchFamily="34" charset="-122"/>
              </a:rPr>
              <a:t>保护他人不受伤害</a:t>
            </a:r>
            <a:endParaRPr lang="en-US" altLang="zh-CN" sz="3200" b="1" dirty="0">
              <a:solidFill>
                <a:srgbClr val="FF0000"/>
              </a:solidFill>
              <a:latin typeface="微软雅黑" panose="020B0503020204020204" pitchFamily="34" charset="-122"/>
              <a:ea typeface="微软雅黑" panose="020B0503020204020204" pitchFamily="34" charset="-122"/>
            </a:endParaRPr>
          </a:p>
          <a:p>
            <a:endParaRPr lang="en-US" altLang="zh-CN" sz="3200" b="1" dirty="0">
              <a:latin typeface="微软雅黑" panose="020B0503020204020204" pitchFamily="34" charset="-122"/>
              <a:ea typeface="微软雅黑" panose="020B0503020204020204" pitchFamily="34" charset="-122"/>
            </a:endParaRPr>
          </a:p>
          <a:p>
            <a:pPr>
              <a:lnSpc>
                <a:spcPct val="140000"/>
              </a:lnSpc>
            </a:pPr>
            <a:r>
              <a:rPr lang="zh-CN" altLang="en-US" sz="2400" b="1" dirty="0">
                <a:latin typeface="微软雅黑" panose="020B0503020204020204" pitchFamily="34" charset="-122"/>
                <a:ea typeface="微软雅黑" panose="020B0503020204020204" pitchFamily="34" charset="-122"/>
              </a:rPr>
              <a:t>以自我为轴心</a:t>
            </a:r>
            <a:endParaRPr lang="en-US" altLang="zh-CN" sz="2400" b="1" dirty="0">
              <a:latin typeface="微软雅黑" panose="020B0503020204020204" pitchFamily="34" charset="-122"/>
              <a:ea typeface="微软雅黑" panose="020B0503020204020204" pitchFamily="34" charset="-122"/>
            </a:endParaRPr>
          </a:p>
          <a:p>
            <a:pPr>
              <a:lnSpc>
                <a:spcPct val="140000"/>
              </a:lnSpc>
            </a:pPr>
            <a:r>
              <a:rPr lang="zh-CN" altLang="en-US" sz="2400" b="1" dirty="0">
                <a:latin typeface="微软雅黑" panose="020B0503020204020204" pitchFamily="34" charset="-122"/>
                <a:ea typeface="微软雅黑" panose="020B0503020204020204" pitchFamily="34" charset="-122"/>
              </a:rPr>
              <a:t>做好安全防范工作</a:t>
            </a:r>
            <a:endParaRPr lang="zh-CN" altLang="en-US" sz="24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50" name="TextBox 3"/>
          <p:cNvSpPr txBox="1"/>
          <p:nvPr/>
        </p:nvSpPr>
        <p:spPr>
          <a:xfrm>
            <a:off x="3090353" y="1104641"/>
            <a:ext cx="5784972" cy="584623"/>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安全第一 预防为主 综合治理</a:t>
            </a:r>
            <a:endParaRPr lang="zh-CN" altLang="en-US" sz="3200" b="1" dirty="0">
              <a:latin typeface="微软雅黑" panose="020B0503020204020204" pitchFamily="34" charset="-122"/>
              <a:ea typeface="微软雅黑" panose="020B0503020204020204" pitchFamily="34" charset="-122"/>
            </a:endParaRPr>
          </a:p>
        </p:txBody>
      </p:sp>
      <p:sp>
        <p:nvSpPr>
          <p:cNvPr id="51" name="Freeform 2"/>
          <p:cNvSpPr/>
          <p:nvPr/>
        </p:nvSpPr>
        <p:spPr bwMode="ltGray">
          <a:xfrm flipH="1">
            <a:off x="3193832" y="1804234"/>
            <a:ext cx="2944068" cy="2361600"/>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tx1">
              <a:lumMod val="65000"/>
              <a:lumOff val="35000"/>
            </a:schemeClr>
          </a:solidFill>
          <a:ln w="9525">
            <a:noFill/>
            <a:round/>
          </a:ln>
        </p:spPr>
        <p:txBody>
          <a:bodyPr/>
          <a:lstStyle/>
          <a:p>
            <a:endParaRPr lang="zh-CN" altLang="en-US" sz="1350"/>
          </a:p>
        </p:txBody>
      </p:sp>
      <p:sp>
        <p:nvSpPr>
          <p:cNvPr id="52" name="Freeform 4"/>
          <p:cNvSpPr/>
          <p:nvPr/>
        </p:nvSpPr>
        <p:spPr bwMode="ltGray">
          <a:xfrm>
            <a:off x="3193832" y="4220111"/>
            <a:ext cx="2944068" cy="2366367"/>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rgbClr val="FBFB11"/>
              </a:gs>
              <a:gs pos="100000">
                <a:srgbClr val="838309"/>
              </a:gs>
            </a:gsLst>
            <a:lin ang="5400000" scaled="0"/>
          </a:gradFill>
          <a:ln w="9525">
            <a:noFill/>
            <a:round/>
          </a:ln>
        </p:spPr>
        <p:txBody>
          <a:bodyPr/>
          <a:lstStyle/>
          <a:p>
            <a:endParaRPr lang="zh-CN" altLang="en-US" sz="1350"/>
          </a:p>
        </p:txBody>
      </p:sp>
      <p:sp>
        <p:nvSpPr>
          <p:cNvPr id="53" name="Freeform 3"/>
          <p:cNvSpPr/>
          <p:nvPr/>
        </p:nvSpPr>
        <p:spPr bwMode="ltGray">
          <a:xfrm>
            <a:off x="6256298" y="1804234"/>
            <a:ext cx="2721872" cy="2356841"/>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rgbClr val="FE4444"/>
              </a:gs>
              <a:gs pos="100000">
                <a:srgbClr val="832B2B"/>
              </a:gs>
            </a:gsLst>
            <a:lin ang="5400000" scaled="0"/>
          </a:gradFill>
          <a:ln w="9525">
            <a:noFill/>
            <a:round/>
          </a:ln>
        </p:spPr>
        <p:txBody>
          <a:bodyPr/>
          <a:lstStyle/>
          <a:p>
            <a:endParaRPr lang="zh-CN" altLang="en-US" sz="1350"/>
          </a:p>
        </p:txBody>
      </p:sp>
      <p:sp>
        <p:nvSpPr>
          <p:cNvPr id="54" name="Freeform 5"/>
          <p:cNvSpPr/>
          <p:nvPr/>
        </p:nvSpPr>
        <p:spPr bwMode="ltGray">
          <a:xfrm flipH="1">
            <a:off x="6256930" y="4220111"/>
            <a:ext cx="2721874" cy="2366367"/>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rgbClr val="012D86"/>
              </a:gs>
              <a:gs pos="100000">
                <a:srgbClr val="0E2557"/>
              </a:gs>
            </a:gsLst>
            <a:lin ang="5400000" scaled="0"/>
          </a:gradFill>
          <a:ln w="9525">
            <a:noFill/>
            <a:round/>
          </a:ln>
        </p:spPr>
        <p:txBody>
          <a:bodyPr/>
          <a:lstStyle/>
          <a:p>
            <a:endParaRPr lang="zh-CN" altLang="en-US" sz="1350"/>
          </a:p>
        </p:txBody>
      </p:sp>
      <p:sp>
        <p:nvSpPr>
          <p:cNvPr id="55" name="Text Box 7"/>
          <p:cNvSpPr txBox="1">
            <a:spLocks noChangeArrowheads="1"/>
          </p:cNvSpPr>
          <p:nvPr/>
        </p:nvSpPr>
        <p:spPr bwMode="black">
          <a:xfrm>
            <a:off x="3487763" y="2204180"/>
            <a:ext cx="2356841" cy="86155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遵守安全操作规范</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落实劳动保护措施</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56" name="Text Box 7"/>
          <p:cNvSpPr txBox="1">
            <a:spLocks noChangeArrowheads="1"/>
          </p:cNvSpPr>
          <p:nvPr/>
        </p:nvSpPr>
        <p:spPr bwMode="black">
          <a:xfrm>
            <a:off x="3406207" y="3584323"/>
            <a:ext cx="2038454" cy="400006"/>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a:latin typeface="微软雅黑" panose="020B0503020204020204" pitchFamily="34" charset="-122"/>
                <a:ea typeface="微软雅黑" panose="020B0503020204020204" pitchFamily="34" charset="-122"/>
              </a:rPr>
              <a:t>不伤害自己</a:t>
            </a:r>
            <a:endParaRPr lang="en-US" altLang="zh-CN" sz="2000" b="1" dirty="0">
              <a:latin typeface="微软雅黑" panose="020B0503020204020204" pitchFamily="34" charset="-122"/>
              <a:ea typeface="微软雅黑" panose="020B0503020204020204" pitchFamily="34" charset="-122"/>
            </a:endParaRPr>
          </a:p>
        </p:txBody>
      </p:sp>
      <p:sp>
        <p:nvSpPr>
          <p:cNvPr id="57" name="Oval 6"/>
          <p:cNvSpPr>
            <a:spLocks noChangeArrowheads="1"/>
          </p:cNvSpPr>
          <p:nvPr/>
        </p:nvSpPr>
        <p:spPr bwMode="gray">
          <a:xfrm>
            <a:off x="5060903" y="2956790"/>
            <a:ext cx="2361585" cy="2361585"/>
          </a:xfrm>
          <a:prstGeom prst="ellipse">
            <a:avLst/>
          </a:prstGeom>
          <a:solidFill>
            <a:srgbClr val="FFFFFF">
              <a:alpha val="50195"/>
            </a:srgbClr>
          </a:solidFill>
          <a:ln w="9525">
            <a:noFill/>
            <a:round/>
          </a:ln>
        </p:spPr>
        <p:txBody>
          <a:bodyPr wrap="none" anchor="ctr"/>
          <a:lstStyle/>
          <a:p>
            <a:endParaRPr lang="zh-CN" altLang="en-US" sz="1350"/>
          </a:p>
        </p:txBody>
      </p:sp>
      <p:sp>
        <p:nvSpPr>
          <p:cNvPr id="58" name="Text Box 9"/>
          <p:cNvSpPr txBox="1">
            <a:spLocks noChangeArrowheads="1"/>
          </p:cNvSpPr>
          <p:nvPr/>
        </p:nvSpPr>
        <p:spPr bwMode="black">
          <a:xfrm>
            <a:off x="6331842" y="2204180"/>
            <a:ext cx="2571098" cy="86155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不移动、不损坏、不</a:t>
            </a:r>
            <a:endParaRPr lang="en-US" altLang="zh-CN" sz="2000" b="1" dirty="0">
              <a:solidFill>
                <a:srgbClr val="FFFFFF"/>
              </a:solidFill>
              <a:latin typeface="微软雅黑" panose="020B0503020204020204" pitchFamily="34" charset="-122"/>
              <a:ea typeface="微软雅黑" panose="020B0503020204020204" pitchFamily="34" charset="-122"/>
            </a:endParaRPr>
          </a:p>
          <a:p>
            <a:pP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拆除安全设施和标志</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59" name="Text Box 7"/>
          <p:cNvSpPr txBox="1">
            <a:spLocks noChangeArrowheads="1"/>
          </p:cNvSpPr>
          <p:nvPr/>
        </p:nvSpPr>
        <p:spPr bwMode="black">
          <a:xfrm>
            <a:off x="6926683" y="3583369"/>
            <a:ext cx="2356841" cy="400006"/>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latin typeface="微软雅黑" panose="020B0503020204020204" pitchFamily="34" charset="-122"/>
                <a:ea typeface="微软雅黑" panose="020B0503020204020204" pitchFamily="34" charset="-122"/>
              </a:rPr>
              <a:t>不伤害他人</a:t>
            </a:r>
            <a:endParaRPr lang="en-US" altLang="zh-CN" sz="2000" b="1" dirty="0">
              <a:latin typeface="微软雅黑" panose="020B0503020204020204" pitchFamily="34" charset="-122"/>
              <a:ea typeface="微软雅黑" panose="020B0503020204020204" pitchFamily="34" charset="-122"/>
            </a:endParaRPr>
          </a:p>
        </p:txBody>
      </p:sp>
      <p:sp>
        <p:nvSpPr>
          <p:cNvPr id="60" name="Text Box 7"/>
          <p:cNvSpPr txBox="1">
            <a:spLocks noChangeArrowheads="1"/>
          </p:cNvSpPr>
          <p:nvPr/>
        </p:nvSpPr>
        <p:spPr bwMode="black">
          <a:xfrm>
            <a:off x="3193834" y="4571495"/>
            <a:ext cx="2356841" cy="400006"/>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latin typeface="微软雅黑" panose="020B0503020204020204" pitchFamily="34" charset="-122"/>
                <a:ea typeface="微软雅黑" panose="020B0503020204020204" pitchFamily="34" charset="-122"/>
              </a:rPr>
              <a:t>不被他人伤害</a:t>
            </a:r>
            <a:endParaRPr lang="en-US" altLang="zh-CN" sz="2000" b="1" dirty="0">
              <a:latin typeface="微软雅黑" panose="020B0503020204020204" pitchFamily="34" charset="-122"/>
              <a:ea typeface="微软雅黑" panose="020B0503020204020204" pitchFamily="34" charset="-122"/>
            </a:endParaRPr>
          </a:p>
        </p:txBody>
      </p:sp>
      <p:sp>
        <p:nvSpPr>
          <p:cNvPr id="61" name="Text Box 10"/>
          <p:cNvSpPr txBox="1">
            <a:spLocks noChangeArrowheads="1"/>
          </p:cNvSpPr>
          <p:nvPr/>
        </p:nvSpPr>
        <p:spPr bwMode="black">
          <a:xfrm>
            <a:off x="3272891" y="5522474"/>
            <a:ext cx="2865645" cy="86155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发现、分析危险因素 </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 查找隐患拒绝违规操作</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62" name="Text Box 11"/>
          <p:cNvSpPr txBox="1">
            <a:spLocks noChangeArrowheads="1"/>
          </p:cNvSpPr>
          <p:nvPr/>
        </p:nvSpPr>
        <p:spPr bwMode="black">
          <a:xfrm>
            <a:off x="6335968" y="5522730"/>
            <a:ext cx="2642519" cy="86155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团体合作，大家互助</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spcBef>
                <a:spcPct val="50000"/>
              </a:spcBef>
              <a:defRPr/>
            </a:pPr>
            <a:r>
              <a:rPr lang="zh-CN" altLang="en-US" sz="2000" b="1" dirty="0">
                <a:solidFill>
                  <a:srgbClr val="FFFFFF"/>
                </a:solidFill>
                <a:latin typeface="微软雅黑" panose="020B0503020204020204" pitchFamily="34" charset="-122"/>
                <a:ea typeface="微软雅黑" panose="020B0503020204020204" pitchFamily="34" charset="-122"/>
              </a:rPr>
              <a:t>分享经验，监督提醒</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63" name="Text Box 7"/>
          <p:cNvSpPr txBox="1">
            <a:spLocks noChangeArrowheads="1"/>
          </p:cNvSpPr>
          <p:nvPr/>
        </p:nvSpPr>
        <p:spPr bwMode="black">
          <a:xfrm>
            <a:off x="6789562" y="4571495"/>
            <a:ext cx="2356841" cy="400006"/>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defRPr/>
            </a:pPr>
            <a:r>
              <a:rPr lang="zh-CN" altLang="en-US" sz="2000" b="1" dirty="0">
                <a:latin typeface="微软雅黑" panose="020B0503020204020204" pitchFamily="34" charset="-122"/>
                <a:ea typeface="微软雅黑" panose="020B0503020204020204" pitchFamily="34" charset="-122"/>
              </a:rPr>
              <a:t>保护他人不受伤害</a:t>
            </a:r>
            <a:endParaRPr lang="en-US" altLang="zh-CN" sz="2000" b="1" dirty="0">
              <a:latin typeface="微软雅黑" panose="020B0503020204020204" pitchFamily="34" charset="-122"/>
              <a:ea typeface="微软雅黑" panose="020B0503020204020204" pitchFamily="34" charset="-122"/>
            </a:endParaRPr>
          </a:p>
        </p:txBody>
      </p:sp>
      <p:sp>
        <p:nvSpPr>
          <p:cNvPr id="77" name="Rectangle 12"/>
          <p:cNvSpPr>
            <a:spLocks noChangeArrowheads="1"/>
          </p:cNvSpPr>
          <p:nvPr/>
        </p:nvSpPr>
        <p:spPr bwMode="auto">
          <a:xfrm>
            <a:off x="5342769" y="3583053"/>
            <a:ext cx="425005" cy="300132"/>
          </a:xfrm>
          <a:prstGeom prst="rect">
            <a:avLst/>
          </a:prstGeom>
          <a:noFill/>
          <a:ln w="9525">
            <a:noFill/>
            <a:miter lim="800000"/>
          </a:ln>
          <a:effectLst/>
        </p:spPr>
        <p:txBody>
          <a:bodyPr wrap="none">
            <a:spAutoFit/>
          </a:bodyPr>
          <a:lstStyle/>
          <a:p>
            <a:pPr>
              <a:defRPr/>
            </a:pPr>
            <a:r>
              <a:rPr lang="en-US" altLang="zh-CN" sz="1350" b="1">
                <a:effectLst>
                  <a:outerShdw blurRad="38100" dist="38100" dir="2700000" algn="tl">
                    <a:srgbClr val="FFFFFF"/>
                  </a:outerShdw>
                </a:effectLst>
              </a:rPr>
              <a:t>M1</a:t>
            </a:r>
            <a:endParaRPr lang="en-US" altLang="zh-CN" sz="1350" b="1">
              <a:effectLst>
                <a:outerShdw blurRad="38100" dist="38100" dir="2700000" algn="tl">
                  <a:srgbClr val="FFFFFF"/>
                </a:outerShdw>
              </a:effectLst>
            </a:endParaRPr>
          </a:p>
        </p:txBody>
      </p:sp>
      <p:sp>
        <p:nvSpPr>
          <p:cNvPr id="64" name="Rectangle 12"/>
          <p:cNvSpPr>
            <a:spLocks noChangeArrowheads="1"/>
          </p:cNvSpPr>
          <p:nvPr/>
        </p:nvSpPr>
        <p:spPr bwMode="auto">
          <a:xfrm>
            <a:off x="6517847" y="3583053"/>
            <a:ext cx="425005" cy="300132"/>
          </a:xfrm>
          <a:prstGeom prst="rect">
            <a:avLst/>
          </a:prstGeom>
          <a:noFill/>
          <a:ln w="9525">
            <a:noFill/>
            <a:miter lim="800000"/>
          </a:ln>
          <a:effectLst/>
        </p:spPr>
        <p:txBody>
          <a:bodyPr wrap="none">
            <a:spAutoFit/>
          </a:bodyPr>
          <a:lstStyle/>
          <a:p>
            <a:pPr>
              <a:defRPr/>
            </a:pPr>
            <a:r>
              <a:rPr lang="en-US" altLang="zh-CN" sz="1350" b="1">
                <a:effectLst>
                  <a:outerShdw blurRad="38100" dist="38100" dir="2700000" algn="tl">
                    <a:srgbClr val="FFFFFF"/>
                  </a:outerShdw>
                </a:effectLst>
              </a:rPr>
              <a:t>M2</a:t>
            </a:r>
            <a:endParaRPr lang="en-US" altLang="zh-CN" sz="1350" b="1">
              <a:effectLst>
                <a:outerShdw blurRad="38100" dist="38100" dir="2700000" algn="tl">
                  <a:srgbClr val="FFFFFF"/>
                </a:outerShdw>
              </a:effectLst>
            </a:endParaRPr>
          </a:p>
        </p:txBody>
      </p:sp>
      <p:sp>
        <p:nvSpPr>
          <p:cNvPr id="65" name="Rectangle 12"/>
          <p:cNvSpPr>
            <a:spLocks noChangeArrowheads="1"/>
          </p:cNvSpPr>
          <p:nvPr/>
        </p:nvSpPr>
        <p:spPr bwMode="auto">
          <a:xfrm>
            <a:off x="5342769" y="4571491"/>
            <a:ext cx="425005" cy="300132"/>
          </a:xfrm>
          <a:prstGeom prst="rect">
            <a:avLst/>
          </a:prstGeom>
          <a:noFill/>
          <a:ln w="9525">
            <a:noFill/>
            <a:miter lim="800000"/>
          </a:ln>
          <a:effectLst/>
        </p:spPr>
        <p:txBody>
          <a:bodyPr wrap="none">
            <a:spAutoFit/>
          </a:bodyPr>
          <a:lstStyle/>
          <a:p>
            <a:pPr>
              <a:defRPr/>
            </a:pPr>
            <a:r>
              <a:rPr lang="en-US" altLang="zh-CN" sz="1350" b="1">
                <a:effectLst>
                  <a:outerShdw blurRad="38100" dist="38100" dir="2700000" algn="tl">
                    <a:srgbClr val="FFFFFF"/>
                  </a:outerShdw>
                </a:effectLst>
              </a:rPr>
              <a:t>M3</a:t>
            </a:r>
            <a:endParaRPr lang="en-US" altLang="zh-CN" sz="1350" b="1">
              <a:effectLst>
                <a:outerShdw blurRad="38100" dist="38100" dir="2700000" algn="tl">
                  <a:srgbClr val="FFFFFF"/>
                </a:outerShdw>
              </a:effectLst>
            </a:endParaRPr>
          </a:p>
        </p:txBody>
      </p:sp>
      <p:sp>
        <p:nvSpPr>
          <p:cNvPr id="66" name="Rectangle 12"/>
          <p:cNvSpPr>
            <a:spLocks noChangeArrowheads="1"/>
          </p:cNvSpPr>
          <p:nvPr/>
        </p:nvSpPr>
        <p:spPr bwMode="auto">
          <a:xfrm>
            <a:off x="6514674" y="4571491"/>
            <a:ext cx="425005" cy="300132"/>
          </a:xfrm>
          <a:prstGeom prst="rect">
            <a:avLst/>
          </a:prstGeom>
          <a:noFill/>
          <a:ln w="9525">
            <a:noFill/>
            <a:miter lim="800000"/>
          </a:ln>
          <a:effectLst/>
        </p:spPr>
        <p:txBody>
          <a:bodyPr wrap="none">
            <a:spAutoFit/>
          </a:bodyPr>
          <a:lstStyle/>
          <a:p>
            <a:pPr>
              <a:defRPr/>
            </a:pPr>
            <a:r>
              <a:rPr lang="en-US" altLang="zh-CN" sz="1350" b="1">
                <a:effectLst>
                  <a:outerShdw blurRad="38100" dist="38100" dir="2700000" algn="tl">
                    <a:srgbClr val="FFFFFF"/>
                  </a:outerShdw>
                </a:effectLst>
              </a:rPr>
              <a:t>M4</a:t>
            </a:r>
            <a:endParaRPr lang="en-US" altLang="zh-CN" sz="1350" b="1">
              <a:effectLst>
                <a:outerShdw blurRad="38100" dist="38100" dir="2700000" algn="tl">
                  <a:srgbClr val="FFFFFF"/>
                </a:outerShdw>
              </a:effectLst>
            </a:endParaRPr>
          </a:p>
        </p:txBody>
      </p:sp>
      <p:sp>
        <p:nvSpPr>
          <p:cNvPr id="67" name="文本框 66"/>
          <p:cNvSpPr txBox="1"/>
          <p:nvPr/>
        </p:nvSpPr>
        <p:spPr>
          <a:xfrm>
            <a:off x="1323073" y="1943275"/>
            <a:ext cx="1015343" cy="4200066"/>
          </a:xfrm>
          <a:prstGeom prst="rect">
            <a:avLst/>
          </a:prstGeom>
          <a:noFill/>
        </p:spPr>
        <p:txBody>
          <a:bodyPr vert="eaVert" wrap="square" rtlCol="0">
            <a:spAutoFit/>
          </a:bodyPr>
          <a:lstStyle/>
          <a:p>
            <a:pPr algn="ctr"/>
            <a:r>
              <a:rPr lang="zh-CN" altLang="en-US" sz="5400">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四不伤害</a:t>
            </a:r>
            <a:endParaRPr lang="zh-CN" altLang="en-US" sz="5400">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
        <p:nvSpPr>
          <p:cNvPr id="29" name="文本框 28"/>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1527518" y="1884238"/>
            <a:ext cx="4255932" cy="2608536"/>
          </a:xfrm>
          <a:prstGeom prst="rect">
            <a:avLst/>
          </a:prstGeom>
          <a:ln w="28575" cmpd="sng">
            <a:solidFill>
              <a:schemeClr val="accent1">
                <a:shade val="50000"/>
              </a:schemeClr>
            </a:solidFill>
            <a:prstDash val="lgDash"/>
          </a:ln>
        </p:spPr>
      </p:pic>
      <p:pic>
        <p:nvPicPr>
          <p:cNvPr id="8" name="图片 7"/>
          <p:cNvPicPr>
            <a:picLocks noChangeAspect="1"/>
          </p:cNvPicPr>
          <p:nvPr/>
        </p:nvPicPr>
        <p:blipFill>
          <a:blip r:embed="rId2" cstate="print"/>
          <a:stretch>
            <a:fillRect/>
          </a:stretch>
        </p:blipFill>
        <p:spPr>
          <a:xfrm>
            <a:off x="5493965" y="1029113"/>
            <a:ext cx="3665536" cy="2523468"/>
          </a:xfrm>
          <a:prstGeom prst="rect">
            <a:avLst/>
          </a:prstGeom>
          <a:ln w="28575" cmpd="sng">
            <a:solidFill>
              <a:schemeClr val="accent1">
                <a:shade val="50000"/>
              </a:schemeClr>
            </a:solidFill>
            <a:prstDash val="lgDash"/>
          </a:ln>
        </p:spPr>
      </p:pic>
      <p:pic>
        <p:nvPicPr>
          <p:cNvPr id="9" name="图片 8"/>
          <p:cNvPicPr>
            <a:picLocks noChangeAspect="1"/>
          </p:cNvPicPr>
          <p:nvPr/>
        </p:nvPicPr>
        <p:blipFill>
          <a:blip r:embed="rId3" cstate="print"/>
          <a:stretch>
            <a:fillRect/>
          </a:stretch>
        </p:blipFill>
        <p:spPr>
          <a:xfrm>
            <a:off x="2297575" y="3772234"/>
            <a:ext cx="2837076" cy="3018005"/>
          </a:xfrm>
          <a:prstGeom prst="rect">
            <a:avLst/>
          </a:prstGeom>
          <a:ln w="28575" cmpd="sng">
            <a:solidFill>
              <a:schemeClr val="accent1">
                <a:shade val="50000"/>
              </a:schemeClr>
            </a:solidFill>
            <a:prstDash val="lgDash"/>
          </a:ln>
        </p:spPr>
      </p:pic>
      <p:pic>
        <p:nvPicPr>
          <p:cNvPr id="10" name="图片 9"/>
          <p:cNvPicPr>
            <a:picLocks noChangeAspect="1"/>
          </p:cNvPicPr>
          <p:nvPr/>
        </p:nvPicPr>
        <p:blipFill>
          <a:blip r:embed="rId4" cstate="print"/>
          <a:stretch>
            <a:fillRect/>
          </a:stretch>
        </p:blipFill>
        <p:spPr>
          <a:xfrm>
            <a:off x="6759826" y="3390700"/>
            <a:ext cx="3166555" cy="3019909"/>
          </a:xfrm>
          <a:prstGeom prst="rect">
            <a:avLst/>
          </a:prstGeom>
          <a:ln w="28575" cmpd="sng">
            <a:solidFill>
              <a:schemeClr val="accent1">
                <a:shade val="50000"/>
              </a:schemeClr>
            </a:solidFill>
            <a:prstDash val="lgDash"/>
          </a:ln>
        </p:spPr>
      </p:pic>
      <p:pic>
        <p:nvPicPr>
          <p:cNvPr id="11" name="图片 10"/>
          <p:cNvPicPr>
            <a:picLocks noChangeAspect="1"/>
          </p:cNvPicPr>
          <p:nvPr/>
        </p:nvPicPr>
        <p:blipFill>
          <a:blip r:embed="rId5" cstate="print"/>
          <a:stretch>
            <a:fillRect/>
          </a:stretch>
        </p:blipFill>
        <p:spPr>
          <a:xfrm>
            <a:off x="4252864" y="3552582"/>
            <a:ext cx="3025623" cy="2627581"/>
          </a:xfrm>
          <a:prstGeom prst="rect">
            <a:avLst/>
          </a:prstGeom>
          <a:ln w="28575" cmpd="sng">
            <a:solidFill>
              <a:schemeClr val="accent1">
                <a:shade val="50000"/>
              </a:schemeClr>
            </a:solidFill>
            <a:prstDash val="lgDash"/>
          </a:ln>
        </p:spPr>
      </p:pic>
      <p:sp>
        <p:nvSpPr>
          <p:cNvPr id="13" name="矩形 12"/>
          <p:cNvSpPr/>
          <p:nvPr/>
        </p:nvSpPr>
        <p:spPr>
          <a:xfrm>
            <a:off x="2066493" y="2090557"/>
            <a:ext cx="1364896" cy="707702"/>
          </a:xfrm>
          <a:prstGeom prst="rect">
            <a:avLst/>
          </a:prstGeom>
        </p:spPr>
        <p:txBody>
          <a:bodyPr wrap="square">
            <a:spAutoFit/>
          </a:bodyPr>
          <a:lstStyle/>
          <a:p>
            <a:r>
              <a:rPr lang="zh-CN" altLang="en-US" sz="4000" b="1" dirty="0">
                <a:ln w="18415" cmpd="sng">
                  <a:solidFill>
                    <a:schemeClr val="tx1"/>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企业</a:t>
            </a:r>
            <a:endParaRPr lang="zh-CN" altLang="en-US" sz="4000" dirty="0"/>
          </a:p>
        </p:txBody>
      </p:sp>
      <p:sp>
        <p:nvSpPr>
          <p:cNvPr id="15" name="矩形 14"/>
          <p:cNvSpPr/>
          <p:nvPr/>
        </p:nvSpPr>
        <p:spPr>
          <a:xfrm>
            <a:off x="5982789" y="2540020"/>
            <a:ext cx="1295698" cy="707702"/>
          </a:xfrm>
          <a:prstGeom prst="rect">
            <a:avLst/>
          </a:prstGeom>
        </p:spPr>
        <p:txBody>
          <a:bodyPr wrap="square">
            <a:spAutoFit/>
          </a:bodyPr>
          <a:lstStyle/>
          <a:p>
            <a:r>
              <a:rPr lang="zh-CN" altLang="en-US" sz="4000" b="1" dirty="0">
                <a:ln w="18415" cmpd="sng">
                  <a:solidFill>
                    <a:schemeClr val="tx1"/>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个人</a:t>
            </a:r>
            <a:endParaRPr lang="zh-CN" altLang="en-US" sz="4000" dirty="0"/>
          </a:p>
        </p:txBody>
      </p:sp>
      <p:sp>
        <p:nvSpPr>
          <p:cNvPr id="16" name="矩形 15"/>
          <p:cNvSpPr/>
          <p:nvPr/>
        </p:nvSpPr>
        <p:spPr>
          <a:xfrm>
            <a:off x="7695573" y="4708616"/>
            <a:ext cx="1295698" cy="707702"/>
          </a:xfrm>
          <a:prstGeom prst="rect">
            <a:avLst/>
          </a:prstGeom>
        </p:spPr>
        <p:txBody>
          <a:bodyPr wrap="square">
            <a:spAutoFit/>
          </a:bodyPr>
          <a:lstStyle/>
          <a:p>
            <a:r>
              <a:rPr lang="zh-CN" altLang="en-US" sz="4000" b="1" dirty="0">
                <a:ln w="18415" cmpd="sng">
                  <a:solidFill>
                    <a:schemeClr val="tx1"/>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政府</a:t>
            </a:r>
            <a:endParaRPr lang="zh-CN" altLang="en-US" sz="4000" dirty="0"/>
          </a:p>
        </p:txBody>
      </p:sp>
      <p:sp>
        <p:nvSpPr>
          <p:cNvPr id="17" name="矩形 16"/>
          <p:cNvSpPr/>
          <p:nvPr/>
        </p:nvSpPr>
        <p:spPr>
          <a:xfrm>
            <a:off x="3007320" y="4358822"/>
            <a:ext cx="1295698" cy="707702"/>
          </a:xfrm>
          <a:prstGeom prst="rect">
            <a:avLst/>
          </a:prstGeom>
        </p:spPr>
        <p:txBody>
          <a:bodyPr wrap="square">
            <a:spAutoFit/>
          </a:bodyPr>
          <a:lstStyle/>
          <a:p>
            <a:r>
              <a:rPr lang="zh-CN" altLang="en-US" sz="4000" b="1" dirty="0">
                <a:ln w="18415" cmpd="sng">
                  <a:solidFill>
                    <a:schemeClr val="tx1"/>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社会</a:t>
            </a:r>
            <a:endParaRPr lang="zh-CN" altLang="en-US" sz="4000" dirty="0"/>
          </a:p>
        </p:txBody>
      </p:sp>
      <p:sp>
        <p:nvSpPr>
          <p:cNvPr id="18" name="矩形 17"/>
          <p:cNvSpPr/>
          <p:nvPr/>
        </p:nvSpPr>
        <p:spPr>
          <a:xfrm>
            <a:off x="4404590" y="5288220"/>
            <a:ext cx="1295698" cy="707702"/>
          </a:xfrm>
          <a:prstGeom prst="rect">
            <a:avLst/>
          </a:prstGeom>
        </p:spPr>
        <p:txBody>
          <a:bodyPr wrap="square">
            <a:spAutoFit/>
          </a:bodyPr>
          <a:lstStyle/>
          <a:p>
            <a:r>
              <a:rPr lang="zh-CN" altLang="en-US" sz="4000" b="1" dirty="0">
                <a:ln w="18415" cmpd="sng">
                  <a:solidFill>
                    <a:schemeClr val="tx1"/>
                  </a:solidFill>
                  <a:prstDash val="solid"/>
                </a:ln>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组织</a:t>
            </a:r>
            <a:endParaRPr lang="zh-CN" altLang="en-US" sz="4000" dirty="0"/>
          </a:p>
        </p:txBody>
      </p:sp>
      <p:sp>
        <p:nvSpPr>
          <p:cNvPr id="20" name="文本框 19"/>
          <p:cNvSpPr txBox="1"/>
          <p:nvPr/>
        </p:nvSpPr>
        <p:spPr>
          <a:xfrm>
            <a:off x="843167" y="1107200"/>
            <a:ext cx="4650800" cy="646163"/>
          </a:xfrm>
          <a:prstGeom prst="rect">
            <a:avLst/>
          </a:prstGeom>
          <a:noFill/>
        </p:spPr>
        <p:txBody>
          <a:bodyPr wrap="square" rtlCol="0">
            <a:spAutoFit/>
          </a:bodyPr>
          <a:lstStyle/>
          <a:p>
            <a:r>
              <a:rPr lang="zh-CN" altLang="en-US" sz="2800">
                <a:solidFill>
                  <a:srgbClr val="C00000"/>
                </a:solidFill>
                <a:latin typeface="微软雅黑" panose="020B0503020204020204" pitchFamily="34" charset="-122"/>
                <a:ea typeface="微软雅黑" panose="020B0503020204020204" pitchFamily="34" charset="-122"/>
              </a:rPr>
              <a:t>良好的安全意识</a:t>
            </a:r>
            <a:r>
              <a:rPr lang="zh-CN" altLang="en-US" sz="3600">
                <a:solidFill>
                  <a:srgbClr val="00B0F0"/>
                </a:solidFill>
                <a:effectLst>
                  <a:outerShdw blurRad="50800" dist="38100" dir="10800000" algn="r" rotWithShape="0">
                    <a:prstClr val="black">
                      <a:alpha val="40000"/>
                    </a:prstClr>
                  </a:outerShdw>
                  <a:reflection blurRad="6350" stA="60000" endA="900" endPos="58000" dir="5400000" sy="-100000" algn="bl" rotWithShape="0"/>
                </a:effectLst>
                <a:latin typeface="微软雅黑" panose="020B0503020204020204" pitchFamily="34" charset="-122"/>
                <a:ea typeface="微软雅黑" panose="020B0503020204020204" pitchFamily="34" charset="-122"/>
              </a:rPr>
              <a:t>确保平安</a:t>
            </a:r>
            <a:endParaRPr lang="zh-CN" altLang="en-US" sz="3600">
              <a:solidFill>
                <a:srgbClr val="00B0F0"/>
              </a:solidFill>
              <a:effectLst>
                <a:outerShdw blurRad="50800" dist="38100" dir="10800000" algn="r" rotWithShape="0">
                  <a:prstClr val="black">
                    <a:alpha val="40000"/>
                  </a:prstClr>
                </a:outerShdw>
                <a:reflection blurRad="6350" stA="60000" endA="900" endPos="58000" dir="5400000" sy="-100000" algn="bl" rotWithShape="0"/>
              </a:effectLst>
              <a:latin typeface="微软雅黑" panose="020B0503020204020204" pitchFamily="34" charset="-122"/>
              <a:ea typeface="微软雅黑" panose="020B0503020204020204" pitchFamily="34" charset="-122"/>
            </a:endParaRPr>
          </a:p>
        </p:txBody>
      </p:sp>
      <p:sp>
        <p:nvSpPr>
          <p:cNvPr id="21" name="文本框 2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4" name="图片 3"/>
          <p:cNvPicPr>
            <a:picLocks noChangeAspect="1"/>
          </p:cNvPicPr>
          <p:nvPr/>
        </p:nvPicPr>
        <p:blipFill>
          <a:blip r:embed="rId1" cstate="print"/>
          <a:stretch>
            <a:fillRect/>
          </a:stretch>
        </p:blipFill>
        <p:spPr>
          <a:xfrm>
            <a:off x="631766" y="1117145"/>
            <a:ext cx="9757410" cy="5567670"/>
          </a:xfrm>
          <a:prstGeom prst="rect">
            <a:avLst/>
          </a:prstGeom>
        </p:spPr>
      </p:pic>
      <p:sp>
        <p:nvSpPr>
          <p:cNvPr id="11" name="文本框 10"/>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安全意识的重要性</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TextBox 3"/>
          <p:cNvSpPr txBox="1"/>
          <p:nvPr/>
        </p:nvSpPr>
        <p:spPr>
          <a:xfrm>
            <a:off x="900170" y="1174473"/>
            <a:ext cx="4732361" cy="707702"/>
          </a:xfrm>
          <a:prstGeom prst="rect">
            <a:avLst/>
          </a:prstGeom>
          <a:noFill/>
        </p:spPr>
        <p:txBody>
          <a:bodyPr wrap="square" rtlCol="0">
            <a:spAutoFit/>
          </a:bodyPr>
          <a:lstStyle/>
          <a:p>
            <a:pPr algn="ctr"/>
            <a:r>
              <a:rPr lang="zh-CN" altLang="en-US" sz="3200" b="1" dirty="0">
                <a:solidFill>
                  <a:schemeClr val="tx2">
                    <a:lumMod val="75000"/>
                  </a:schemeClr>
                </a:solidFill>
                <a:latin typeface="微软雅黑" panose="020B0503020204020204" pitchFamily="34" charset="-122"/>
                <a:ea typeface="微软雅黑" panose="020B0503020204020204" pitchFamily="34" charset="-122"/>
              </a:rPr>
              <a:t>学会</a:t>
            </a:r>
            <a:r>
              <a:rPr lang="zh-CN" altLang="en-US" sz="4000" b="1" dirty="0">
                <a:solidFill>
                  <a:srgbClr val="C00000"/>
                </a:solidFill>
                <a:effectLst>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辨识</a:t>
            </a:r>
            <a:r>
              <a:rPr lang="zh-CN" altLang="en-US" sz="3200" b="1" dirty="0">
                <a:solidFill>
                  <a:schemeClr val="tx2">
                    <a:lumMod val="75000"/>
                  </a:schemeClr>
                </a:solidFill>
                <a:latin typeface="微软雅黑" panose="020B0503020204020204" pitchFamily="34" charset="-122"/>
                <a:ea typeface="微软雅黑" panose="020B0503020204020204" pitchFamily="34" charset="-122"/>
              </a:rPr>
              <a:t>危害因素</a:t>
            </a:r>
            <a:endParaRPr lang="zh-CN" altLang="en-US" sz="32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130617" y="2077213"/>
            <a:ext cx="5539754" cy="300132"/>
          </a:xfrm>
          <a:prstGeom prst="rect">
            <a:avLst/>
          </a:prstGeom>
        </p:spPr>
        <p:txBody>
          <a:bodyPr wrap="square">
            <a:spAutoFit/>
          </a:bodyPr>
          <a:lstStyle/>
          <a:p>
            <a:pPr algn="l"/>
            <a:r>
              <a:rPr lang="en-US" altLang="zh-CN" sz="1350" b="1" dirty="0">
                <a:solidFill>
                  <a:srgbClr val="1F497D">
                    <a:lumMod val="75000"/>
                  </a:srgbClr>
                </a:solidFill>
                <a:latin typeface="微软雅黑" panose="020B0503020204020204" pitchFamily="34" charset="-122"/>
                <a:ea typeface="微软雅黑" panose="020B0503020204020204" pitchFamily="34" charset="-122"/>
              </a:rPr>
              <a:t>《</a:t>
            </a:r>
            <a:r>
              <a:rPr lang="zh-CN" altLang="en-US" sz="1350" b="1" dirty="0">
                <a:solidFill>
                  <a:srgbClr val="1F497D">
                    <a:lumMod val="75000"/>
                  </a:srgbClr>
                </a:solidFill>
                <a:latin typeface="微软雅黑" panose="020B0503020204020204" pitchFamily="34" charset="-122"/>
                <a:ea typeface="微软雅黑" panose="020B0503020204020204" pitchFamily="34" charset="-122"/>
              </a:rPr>
              <a:t>企业职工伤亡事故分类标准</a:t>
            </a:r>
            <a:r>
              <a:rPr lang="en-US" altLang="zh-CN" sz="1350" b="1" dirty="0">
                <a:solidFill>
                  <a:srgbClr val="1F497D">
                    <a:lumMod val="75000"/>
                  </a:srgbClr>
                </a:solidFill>
                <a:latin typeface="微软雅黑" panose="020B0503020204020204" pitchFamily="34" charset="-122"/>
                <a:ea typeface="微软雅黑" panose="020B0503020204020204" pitchFamily="34" charset="-122"/>
              </a:rPr>
              <a:t>》GB 6441-86</a:t>
            </a:r>
            <a:r>
              <a:rPr lang="zh-CN" altLang="en-US" sz="1350" b="1" dirty="0">
                <a:solidFill>
                  <a:srgbClr val="1F497D">
                    <a:lumMod val="75000"/>
                  </a:srgbClr>
                </a:solidFill>
                <a:latin typeface="微软雅黑" panose="020B0503020204020204" pitchFamily="34" charset="-122"/>
                <a:ea typeface="微软雅黑" panose="020B0503020204020204" pitchFamily="34" charset="-122"/>
              </a:rPr>
              <a:t>列明</a:t>
            </a:r>
            <a:r>
              <a:rPr lang="en-US" altLang="zh-CN" sz="1350" b="1" dirty="0">
                <a:solidFill>
                  <a:srgbClr val="1F497D">
                    <a:lumMod val="75000"/>
                  </a:srgbClr>
                </a:solidFill>
                <a:latin typeface="微软雅黑" panose="020B0503020204020204" pitchFamily="34" charset="-122"/>
                <a:ea typeface="微软雅黑" panose="020B0503020204020204" pitchFamily="34" charset="-122"/>
              </a:rPr>
              <a:t>20</a:t>
            </a:r>
            <a:r>
              <a:rPr lang="zh-CN" altLang="en-US" sz="1350" b="1" dirty="0">
                <a:solidFill>
                  <a:srgbClr val="1F497D">
                    <a:lumMod val="75000"/>
                  </a:srgbClr>
                </a:solidFill>
                <a:latin typeface="微软雅黑" panose="020B0503020204020204" pitchFamily="34" charset="-122"/>
                <a:ea typeface="微软雅黑" panose="020B0503020204020204" pitchFamily="34" charset="-122"/>
              </a:rPr>
              <a:t>类事故</a:t>
            </a:r>
            <a:endParaRPr lang="zh-CN" altLang="en-US" sz="1350" b="1" dirty="0">
              <a:solidFill>
                <a:srgbClr val="1F497D">
                  <a:lumMod val="75000"/>
                </a:srgbClr>
              </a:solidFill>
              <a:latin typeface="微软雅黑" panose="020B0503020204020204" pitchFamily="34" charset="-122"/>
              <a:ea typeface="微软雅黑" panose="020B0503020204020204" pitchFamily="34" charset="-122"/>
            </a:endParaRPr>
          </a:p>
        </p:txBody>
      </p:sp>
      <p:sp>
        <p:nvSpPr>
          <p:cNvPr id="9" name="矩形 8"/>
          <p:cNvSpPr/>
          <p:nvPr/>
        </p:nvSpPr>
        <p:spPr>
          <a:xfrm>
            <a:off x="1257291" y="2863787"/>
            <a:ext cx="8820392" cy="2762410"/>
          </a:xfrm>
          <a:prstGeom prst="rect">
            <a:avLst/>
          </a:prstGeom>
          <a:noFill/>
        </p:spPr>
        <p:txBody>
          <a:bodyPr wrap="square">
            <a:spAutoFit/>
          </a:bodyPr>
          <a:lstStyle/>
          <a:p>
            <a:pPr>
              <a:lnSpc>
                <a:spcPct val="160000"/>
              </a:lnSpc>
            </a:pPr>
            <a:r>
              <a:rPr lang="zh-CN" altLang="en-US" sz="2800" dirty="0">
                <a:latin typeface="微软雅黑" panose="020B0503020204020204" pitchFamily="34" charset="-122"/>
                <a:ea typeface="微软雅黑" panose="020B0503020204020204" pitchFamily="34" charset="-122"/>
              </a:rPr>
              <a:t>　   物体打击、车辆伤害、机械伤害、起重伤害、触电、淹溺、灼烫、火灾、高处坠落、坍塌、冒顶片帮、透水、放炮、火药爆炸、瓦斯爆炸、锅炉爆炸、容器爆炸、其它爆炸、中毒和窒息、其它伤害等。</a:t>
            </a:r>
            <a:endParaRPr lang="zh-CN" altLang="en-US" sz="28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10" name="图片 9"/>
          <p:cNvPicPr>
            <a:picLocks noChangeAspect="1"/>
          </p:cNvPicPr>
          <p:nvPr/>
        </p:nvPicPr>
        <p:blipFill>
          <a:blip r:embed="rId1" cstate="print"/>
          <a:stretch>
            <a:fillRect/>
          </a:stretch>
        </p:blipFill>
        <p:spPr>
          <a:xfrm>
            <a:off x="1589" y="2317829"/>
            <a:ext cx="10221473" cy="3601417"/>
          </a:xfrm>
          <a:prstGeom prst="rect">
            <a:avLst/>
          </a:prstGeom>
        </p:spPr>
      </p:pic>
      <p:sp>
        <p:nvSpPr>
          <p:cNvPr id="11" name="矩形 10"/>
          <p:cNvSpPr/>
          <p:nvPr/>
        </p:nvSpPr>
        <p:spPr>
          <a:xfrm>
            <a:off x="6464840" y="2303862"/>
            <a:ext cx="3369068" cy="1282453"/>
          </a:xfrm>
          <a:prstGeom prst="rect">
            <a:avLst/>
          </a:prstGeom>
        </p:spPr>
        <p:txBody>
          <a:bodyPr wrap="square">
            <a:spAutoFit/>
          </a:bodyPr>
          <a:lstStyle/>
          <a:p>
            <a:pPr>
              <a:lnSpc>
                <a:spcPct val="110000"/>
              </a:lnSpc>
            </a:pPr>
            <a:r>
              <a:rPr lang="zh-CN" altLang="en-US" sz="2400" dirty="0">
                <a:solidFill>
                  <a:srgbClr val="C00000"/>
                </a:solidFill>
                <a:latin typeface="微软雅黑" panose="020B0503020204020204" pitchFamily="34" charset="-122"/>
                <a:ea typeface="微软雅黑" panose="020B0503020204020204" pitchFamily="34" charset="-122"/>
              </a:rPr>
              <a:t>即医术最高明的医生并不是擅长治病的人</a:t>
            </a:r>
            <a:r>
              <a:rPr lang="en-US" altLang="zh-CN" sz="2400" dirty="0">
                <a:solidFill>
                  <a:srgbClr val="C00000"/>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而是能够预防疾病的人。</a:t>
            </a:r>
            <a:endParaRPr lang="en-US" altLang="zh-CN" sz="2400" dirty="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129163" y="1732859"/>
            <a:ext cx="8389856" cy="584623"/>
          </a:xfrm>
          <a:prstGeom prst="rect">
            <a:avLst/>
          </a:prstGeom>
        </p:spPr>
        <p:txBody>
          <a:bodyPr wrap="none">
            <a:spAutoFit/>
          </a:bodyPr>
          <a:lstStyle/>
          <a:p>
            <a:r>
              <a:rPr lang="en-US"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上医治未病，中医治欲病，下医治已病。</a:t>
            </a:r>
            <a:r>
              <a:rPr lang="en-US" sz="3200" b="1" dirty="0">
                <a:latin typeface="微软雅黑" panose="020B0503020204020204" pitchFamily="34" charset="-122"/>
                <a:ea typeface="微软雅黑" panose="020B0503020204020204" pitchFamily="34" charset="-122"/>
              </a:rPr>
              <a:t>”</a:t>
            </a:r>
            <a:endParaRPr lang="en-US" sz="32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312657" y="1163064"/>
            <a:ext cx="4450192" cy="461545"/>
          </a:xfrm>
          <a:prstGeom prst="rect">
            <a:avLst/>
          </a:prstGeom>
          <a:noFill/>
        </p:spPr>
        <p:txBody>
          <a:bodyPr wrap="square" rtlCol="0">
            <a:spAutoFit/>
          </a:bodyPr>
          <a:lstStyle/>
          <a:p>
            <a:r>
              <a:rPr lang="zh-CN" altLang="zh-CN" sz="2400" b="1" dirty="0">
                <a:solidFill>
                  <a:schemeClr val="bg2">
                    <a:lumMod val="25000"/>
                  </a:schemeClr>
                </a:solidFill>
                <a:latin typeface="微软雅黑" panose="020B0503020204020204" pitchFamily="34" charset="-122"/>
                <a:ea typeface="微软雅黑" panose="020B0503020204020204" pitchFamily="34" charset="-122"/>
                <a:sym typeface="+mn-ea"/>
              </a:rPr>
              <a:t>中医有三种境界</a:t>
            </a:r>
            <a:endParaRPr lang="zh-CN" altLang="zh-CN" sz="24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129189" y="5782755"/>
            <a:ext cx="9860252" cy="961039"/>
          </a:xfrm>
          <a:prstGeom prst="rect">
            <a:avLst/>
          </a:prstGeom>
          <a:noFill/>
        </p:spPr>
        <p:txBody>
          <a:bodyPr wrap="square" rtlCol="0">
            <a:spAutoFit/>
          </a:bodyPr>
          <a:lstStyle/>
          <a:p>
            <a:pPr fontAlgn="auto">
              <a:lnSpc>
                <a:spcPct val="150000"/>
              </a:lnSpc>
            </a:pPr>
            <a:r>
              <a:rPr lang="en-US" altLang="zh-CN" sz="2000" b="1" dirty="0">
                <a:latin typeface="微软雅黑" panose="020B0503020204020204" pitchFamily="34" charset="-122"/>
                <a:ea typeface="微软雅黑" panose="020B0503020204020204" pitchFamily="34" charset="-122"/>
                <a:sym typeface="+mn-ea"/>
              </a:rPr>
              <a:t>       </a:t>
            </a:r>
            <a:r>
              <a:rPr lang="zh-CN" altLang="zh-CN" sz="2000" b="1" dirty="0">
                <a:latin typeface="微软雅黑" panose="020B0503020204020204" pitchFamily="34" charset="-122"/>
                <a:ea typeface="微软雅黑" panose="020B0503020204020204" pitchFamily="34" charset="-122"/>
                <a:sym typeface="+mn-ea"/>
              </a:rPr>
              <a:t>就安全工作来讲，事故预防是第一位的。事前百分之一的预防，胜过事后百分之九十九的整改。祸患常积于忽微，放过隐患，必有后患。</a:t>
            </a:r>
            <a:endParaRPr lang="zh-CN" altLang="en-US" sz="20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pic>
        <p:nvPicPr>
          <p:cNvPr id="4" name="图片 3"/>
          <p:cNvPicPr>
            <a:picLocks noChangeAspect="1"/>
          </p:cNvPicPr>
          <p:nvPr/>
        </p:nvPicPr>
        <p:blipFill>
          <a:blip r:embed="rId1" cstate="print"/>
          <a:stretch>
            <a:fillRect/>
          </a:stretch>
        </p:blipFill>
        <p:spPr>
          <a:xfrm>
            <a:off x="1884311" y="1031653"/>
            <a:ext cx="7014924" cy="3166555"/>
          </a:xfrm>
          <a:prstGeom prst="rect">
            <a:avLst/>
          </a:prstGeom>
        </p:spPr>
      </p:pic>
      <p:pic>
        <p:nvPicPr>
          <p:cNvPr id="8" name="图片 7"/>
          <p:cNvPicPr>
            <a:picLocks noChangeAspect="1"/>
          </p:cNvPicPr>
          <p:nvPr/>
        </p:nvPicPr>
        <p:blipFill>
          <a:blip r:embed="rId2" cstate="print"/>
          <a:stretch>
            <a:fillRect/>
          </a:stretch>
        </p:blipFill>
        <p:spPr>
          <a:xfrm>
            <a:off x="1884311" y="4198210"/>
            <a:ext cx="7014924" cy="2551401"/>
          </a:xfrm>
          <a:prstGeom prst="rect">
            <a:avLst/>
          </a:prstGeom>
        </p:spPr>
      </p:pic>
      <p:pic>
        <p:nvPicPr>
          <p:cNvPr id="9" name="图片 8"/>
          <p:cNvPicPr>
            <a:picLocks noChangeAspect="1"/>
          </p:cNvPicPr>
          <p:nvPr/>
        </p:nvPicPr>
        <p:blipFill>
          <a:blip r:embed="rId3" cstate="print"/>
          <a:stretch>
            <a:fillRect/>
          </a:stretch>
        </p:blipFill>
        <p:spPr>
          <a:xfrm>
            <a:off x="4933422" y="2962186"/>
            <a:ext cx="2171135" cy="371378"/>
          </a:xfrm>
          <a:prstGeom prst="rect">
            <a:avLst/>
          </a:prstGeom>
        </p:spPr>
      </p:pic>
      <p:sp>
        <p:nvSpPr>
          <p:cNvPr id="10" name="TextBox 3"/>
          <p:cNvSpPr txBox="1"/>
          <p:nvPr/>
        </p:nvSpPr>
        <p:spPr>
          <a:xfrm>
            <a:off x="2126819" y="3831910"/>
            <a:ext cx="6641006" cy="646163"/>
          </a:xfrm>
          <a:prstGeom prst="rect">
            <a:avLst/>
          </a:prstGeom>
          <a:noFill/>
        </p:spPr>
        <p:txBody>
          <a:bodyPr wrap="square" rtlCol="0">
            <a:spAutoFit/>
          </a:bodyPr>
          <a:lstStyle/>
          <a:p>
            <a:r>
              <a:rPr lang="zh-CN" altLang="en-US" sz="3600" b="1" dirty="0">
                <a:solidFill>
                  <a:schemeClr val="bg1">
                    <a:lumMod val="85000"/>
                  </a:schemeClr>
                </a:solidFill>
                <a:latin typeface="微软雅黑" panose="020B0503020204020204" pitchFamily="34" charset="-122"/>
                <a:ea typeface="微软雅黑" panose="020B0503020204020204" pitchFamily="34" charset="-122"/>
              </a:rPr>
              <a:t>意识不到危险，才是最大的危险</a:t>
            </a:r>
            <a:endParaRPr lang="zh-CN" altLang="en-US" sz="36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rot="2444602">
            <a:off x="6778412" y="2084845"/>
            <a:ext cx="3583007" cy="6938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pitchFamily="34" charset="-122"/>
                <a:ea typeface="微软雅黑" panose="020B0503020204020204" pitchFamily="34" charset="-122"/>
              </a:rPr>
              <a:t>永不沉没的巨轮</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rot="2534457">
            <a:off x="558141" y="5250765"/>
            <a:ext cx="3439535" cy="7960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最安全的高铁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07240" y="1031653"/>
            <a:ext cx="1477071" cy="3488417"/>
          </a:xfrm>
          <a:prstGeom prst="rect">
            <a:avLst/>
          </a:prstGeom>
          <a:noFill/>
        </p:spPr>
        <p:txBody>
          <a:bodyPr vert="eaVert" wrap="square" rtlCol="0">
            <a:spAutoFit/>
          </a:bodyPr>
          <a:lstStyle/>
          <a:p>
            <a:r>
              <a:rPr lang="zh-CN" altLang="en-US" sz="3600" dirty="0">
                <a:latin typeface="微软雅黑" panose="020B0503020204020204" pitchFamily="34" charset="-122"/>
                <a:ea typeface="微软雅黑" panose="020B0503020204020204" pitchFamily="34" charset="-122"/>
              </a:rPr>
              <a:t>打破</a:t>
            </a:r>
            <a:r>
              <a:rPr lang="zh-CN" altLang="en-US" sz="4400" dirty="0">
                <a:solidFill>
                  <a:srgbClr val="FF0000"/>
                </a:solidFill>
                <a:latin typeface="微软雅黑" panose="020B0503020204020204" pitchFamily="34" charset="-122"/>
                <a:ea typeface="微软雅黑" panose="020B0503020204020204" pitchFamily="34" charset="-122"/>
              </a:rPr>
              <a:t>固有思维</a:t>
            </a:r>
            <a:endParaRPr lang="zh-CN" altLang="en-US" sz="4400" dirty="0">
              <a:solidFill>
                <a:srgbClr val="FF0000"/>
              </a:solidFill>
              <a:latin typeface="微软雅黑" panose="020B0503020204020204" pitchFamily="34" charset="-122"/>
              <a:ea typeface="微软雅黑" panose="020B0503020204020204" pitchFamily="34" charset="-122"/>
            </a:endParaRPr>
          </a:p>
          <a:p>
            <a:r>
              <a:rPr lang="zh-CN" altLang="en-US" sz="4000" dirty="0">
                <a:latin typeface="微软雅黑" panose="020B0503020204020204" pitchFamily="34" charset="-122"/>
                <a:ea typeface="微软雅黑" panose="020B0503020204020204" pitchFamily="34" charset="-122"/>
              </a:rPr>
              <a:t>束缚</a:t>
            </a:r>
            <a:endParaRPr lang="zh-CN" altLang="en-US" sz="40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05261" y="1253846"/>
            <a:ext cx="5570341" cy="707702"/>
          </a:xfrm>
          <a:prstGeom prst="rect">
            <a:avLst/>
          </a:prstGeom>
          <a:noFill/>
        </p:spPr>
        <p:txBody>
          <a:bodyPr wrap="square" rtlCol="0">
            <a:spAutoFit/>
          </a:bodyPr>
          <a:lstStyle/>
          <a:p>
            <a:r>
              <a:rPr lang="zh-CN" altLang="en-US" sz="4000" dirty="0">
                <a:solidFill>
                  <a:srgbClr val="960101"/>
                </a:solidFill>
                <a:latin typeface="微软雅黑" panose="020B0503020204020204" pitchFamily="34" charset="-122"/>
                <a:ea typeface="微软雅黑" panose="020B0503020204020204" pitchFamily="34" charset="-122"/>
                <a:sym typeface="+mn-ea"/>
              </a:rPr>
              <a:t>麻痹大意，事故亲戚</a:t>
            </a:r>
            <a:endParaRPr lang="en-US" altLang="zh-CN" sz="4000">
              <a:latin typeface="微软雅黑" panose="020B0503020204020204" pitchFamily="34" charset="-122"/>
              <a:ea typeface="微软雅黑" panose="020B0503020204020204" pitchFamily="34" charset="-122"/>
            </a:endParaRPr>
          </a:p>
        </p:txBody>
      </p:sp>
      <p:sp>
        <p:nvSpPr>
          <p:cNvPr id="9" name="Rectangle 3"/>
          <p:cNvSpPr txBox="1">
            <a:spLocks noChangeArrowheads="1"/>
          </p:cNvSpPr>
          <p:nvPr/>
        </p:nvSpPr>
        <p:spPr>
          <a:xfrm>
            <a:off x="854805" y="2527959"/>
            <a:ext cx="9818776" cy="38699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3200">
                <a:latin typeface="微软雅黑" panose="020B0503020204020204" pitchFamily="34" charset="-122"/>
                <a:ea typeface="微软雅黑" panose="020B0503020204020204" pitchFamily="34" charset="-122"/>
              </a:rPr>
              <a:t>有一种心理叫</a:t>
            </a:r>
            <a:r>
              <a:rPr lang="zh-CN" altLang="en-US" sz="3200">
                <a:solidFill>
                  <a:srgbClr val="C00000"/>
                </a:solidFill>
                <a:latin typeface="幼圆" panose="02010509060101010101" charset="-122"/>
                <a:ea typeface="幼圆" panose="02010509060101010101" charset="-122"/>
              </a:rPr>
              <a:t>粗心</a:t>
            </a:r>
            <a:r>
              <a:rPr lang="zh-CN" altLang="en-US" sz="3200">
                <a:latin typeface="微软雅黑" panose="020B0503020204020204" pitchFamily="34" charset="-122"/>
                <a:ea typeface="微软雅黑" panose="020B0503020204020204" pitchFamily="34" charset="-122"/>
              </a:rPr>
              <a:t>，有一种状态</a:t>
            </a:r>
            <a:r>
              <a:rPr lang="zh-CN" altLang="en-US" sz="3200">
                <a:latin typeface="幼圆" panose="02010509060101010101" charset="-122"/>
                <a:ea typeface="幼圆" panose="02010509060101010101" charset="-122"/>
              </a:rPr>
              <a:t>叫</a:t>
            </a:r>
            <a:r>
              <a:rPr lang="zh-CN" altLang="en-US" sz="3200">
                <a:solidFill>
                  <a:srgbClr val="C00000"/>
                </a:solidFill>
                <a:latin typeface="幼圆" panose="02010509060101010101" charset="-122"/>
                <a:ea typeface="幼圆" panose="02010509060101010101" charset="-122"/>
              </a:rPr>
              <a:t>大意</a:t>
            </a:r>
            <a:r>
              <a:rPr lang="zh-CN" altLang="en-US" sz="3200">
                <a:latin typeface="微软雅黑" panose="020B0503020204020204" pitchFamily="34" charset="-122"/>
                <a:ea typeface="微软雅黑" panose="020B0503020204020204" pitchFamily="34" charset="-122"/>
              </a:rPr>
              <a:t>，有一种病症叫</a:t>
            </a:r>
            <a:r>
              <a:rPr lang="zh-CN" altLang="en-US" sz="3200">
                <a:solidFill>
                  <a:srgbClr val="C00000"/>
                </a:solidFill>
                <a:latin typeface="幼圆" panose="02010509060101010101" charset="-122"/>
                <a:ea typeface="幼圆" panose="02010509060101010101" charset="-122"/>
              </a:rPr>
              <a:t>麻痹</a:t>
            </a:r>
            <a:r>
              <a:rPr lang="zh-CN" altLang="en-US" sz="3200">
                <a:latin typeface="微软雅黑" panose="020B0503020204020204" pitchFamily="34" charset="-122"/>
                <a:ea typeface="微软雅黑" panose="020B0503020204020204" pitchFamily="34" charset="-122"/>
              </a:rPr>
              <a:t>。</a:t>
            </a:r>
            <a:endParaRPr lang="zh-CN" altLang="en-US" sz="3200">
              <a:latin typeface="微软雅黑" panose="020B0503020204020204" pitchFamily="34" charset="-122"/>
              <a:ea typeface="微软雅黑" panose="020B0503020204020204" pitchFamily="34" charset="-122"/>
            </a:endParaRPr>
          </a:p>
          <a:p>
            <a:pPr>
              <a:lnSpc>
                <a:spcPct val="120000"/>
              </a:lnSpc>
            </a:pPr>
            <a:r>
              <a:rPr lang="zh-CN" altLang="en-US" sz="3200">
                <a:latin typeface="微软雅黑" panose="020B0503020204020204" pitchFamily="34" charset="-122"/>
                <a:ea typeface="微软雅黑" panose="020B0503020204020204" pitchFamily="34" charset="-122"/>
              </a:rPr>
              <a:t>俗语说“</a:t>
            </a:r>
            <a:r>
              <a:rPr lang="zh-CN" altLang="en-US" sz="3200">
                <a:solidFill>
                  <a:srgbClr val="FF0000"/>
                </a:solidFill>
                <a:latin typeface="幼圆" panose="02010509060101010101" charset="-122"/>
                <a:ea typeface="幼圆" panose="02010509060101010101" charset="-122"/>
              </a:rPr>
              <a:t>淹死会水的，打死会拳的</a:t>
            </a:r>
            <a:r>
              <a:rPr lang="en-US" altLang="zh-CN" sz="3200">
                <a:latin typeface="微软雅黑" panose="020B0503020204020204" pitchFamily="34" charset="-122"/>
                <a:ea typeface="微软雅黑" panose="020B0503020204020204" pitchFamily="34" charset="-122"/>
              </a:rPr>
              <a:t>”</a:t>
            </a:r>
            <a:r>
              <a:rPr lang="zh-CN" altLang="en-US" sz="3200">
                <a:latin typeface="微软雅黑" panose="020B0503020204020204" pitchFamily="34" charset="-122"/>
                <a:ea typeface="微软雅黑" panose="020B0503020204020204" pitchFamily="34" charset="-122"/>
              </a:rPr>
              <a:t>。</a:t>
            </a:r>
            <a:endParaRPr lang="zh-CN" altLang="en-US" sz="3200">
              <a:latin typeface="微软雅黑" panose="020B0503020204020204" pitchFamily="34" charset="-122"/>
              <a:ea typeface="微软雅黑" panose="020B0503020204020204" pitchFamily="34" charset="-122"/>
            </a:endParaRPr>
          </a:p>
          <a:p>
            <a:pPr>
              <a:lnSpc>
                <a:spcPct val="120000"/>
              </a:lnSpc>
            </a:pPr>
            <a:r>
              <a:rPr lang="zh-CN" altLang="en-US" sz="3200">
                <a:latin typeface="微软雅黑" panose="020B0503020204020204" pitchFamily="34" charset="-122"/>
                <a:ea typeface="微软雅黑" panose="020B0503020204020204" pitchFamily="34" charset="-122"/>
              </a:rPr>
              <a:t>如果注意到</a:t>
            </a:r>
            <a:r>
              <a:rPr lang="en-US" altLang="zh-CN" sz="3200">
                <a:latin typeface="微软雅黑" panose="020B0503020204020204" pitchFamily="34" charset="-122"/>
                <a:ea typeface="微软雅黑" panose="020B0503020204020204" pitchFamily="34" charset="-122"/>
              </a:rPr>
              <a:t>99%</a:t>
            </a:r>
            <a:r>
              <a:rPr lang="zh-CN" altLang="en-US" sz="3200">
                <a:latin typeface="微软雅黑" panose="020B0503020204020204" pitchFamily="34" charset="-122"/>
                <a:ea typeface="微软雅黑" panose="020B0503020204020204" pitchFamily="34" charset="-122"/>
              </a:rPr>
              <a:t>的细节，而放过了</a:t>
            </a:r>
            <a:r>
              <a:rPr lang="en-US" altLang="zh-CN" sz="3200">
                <a:latin typeface="微软雅黑" panose="020B0503020204020204" pitchFamily="34" charset="-122"/>
                <a:ea typeface="微软雅黑" panose="020B0503020204020204" pitchFamily="34" charset="-122"/>
              </a:rPr>
              <a:t>1%</a:t>
            </a:r>
            <a:r>
              <a:rPr lang="zh-CN" altLang="en-US" sz="3200">
                <a:latin typeface="微软雅黑" panose="020B0503020204020204" pitchFamily="34" charset="-122"/>
                <a:ea typeface="微软雅黑" panose="020B0503020204020204" pitchFamily="34" charset="-122"/>
              </a:rPr>
              <a:t>，事故就有可能产生。也就是我们所说的“</a:t>
            </a:r>
            <a:r>
              <a:rPr lang="zh-CN" altLang="en-US" sz="3200">
                <a:solidFill>
                  <a:schemeClr val="accent5">
                    <a:lumMod val="75000"/>
                  </a:schemeClr>
                </a:solidFill>
                <a:latin typeface="微软雅黑" panose="020B0503020204020204" pitchFamily="34" charset="-122"/>
                <a:ea typeface="微软雅黑" panose="020B0503020204020204" pitchFamily="34" charset="-122"/>
              </a:rPr>
              <a:t>不怕一万，只怕万一</a:t>
            </a:r>
            <a:r>
              <a:rPr lang="zh-CN" altLang="en-US" sz="3200">
                <a:latin typeface="微软雅黑" panose="020B0503020204020204" pitchFamily="34" charset="-122"/>
                <a:ea typeface="微软雅黑" panose="020B0503020204020204" pitchFamily="34" charset="-122"/>
              </a:rPr>
              <a:t>”。</a:t>
            </a:r>
            <a:endParaRPr lang="zh-CN" altLang="en-US" sz="3200">
              <a:latin typeface="微软雅黑" panose="020B0503020204020204" pitchFamily="34" charset="-122"/>
              <a:ea typeface="微软雅黑" panose="020B0503020204020204" pitchFamily="34" charset="-122"/>
            </a:endParaRPr>
          </a:p>
          <a:p>
            <a:pPr marL="0" indent="0">
              <a:buNone/>
            </a:pPr>
            <a:endParaRPr lang="en-US" altLang="zh-CN" sz="3200" dirty="0">
              <a:solidFill>
                <a:srgbClr val="1A0690"/>
              </a:solidFill>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8" name="文本框 7"/>
          <p:cNvSpPr txBox="1"/>
          <p:nvPr/>
        </p:nvSpPr>
        <p:spPr>
          <a:xfrm>
            <a:off x="637693" y="1335104"/>
            <a:ext cx="9764972" cy="707702"/>
          </a:xfrm>
          <a:prstGeom prst="rect">
            <a:avLst/>
          </a:prstGeom>
          <a:noFill/>
        </p:spPr>
        <p:txBody>
          <a:bodyPr wrap="square" rtlCol="0">
            <a:spAutoFit/>
          </a:bodyPr>
          <a:lstStyle/>
          <a:p>
            <a:r>
              <a:rPr lang="zh-CN" altLang="en-US" sz="4000" dirty="0">
                <a:solidFill>
                  <a:srgbClr val="960101"/>
                </a:solidFill>
                <a:latin typeface="微软雅黑" panose="020B0503020204020204" pitchFamily="34" charset="-122"/>
                <a:ea typeface="微软雅黑" panose="020B0503020204020204" pitchFamily="34" charset="-122"/>
                <a:sym typeface="+mn-ea"/>
              </a:rPr>
              <a:t>如何来医冶粗心大意这个毛病呢？</a:t>
            </a:r>
            <a:endParaRPr lang="en-US" altLang="zh-CN" sz="4000">
              <a:latin typeface="微软雅黑" panose="020B0503020204020204" pitchFamily="34" charset="-122"/>
              <a:ea typeface="微软雅黑" panose="020B0503020204020204" pitchFamily="34" charset="-122"/>
            </a:endParaRPr>
          </a:p>
        </p:txBody>
      </p:sp>
      <p:sp>
        <p:nvSpPr>
          <p:cNvPr id="4" name="Rectangle 3"/>
          <p:cNvSpPr txBox="1">
            <a:spLocks noChangeArrowheads="1"/>
          </p:cNvSpPr>
          <p:nvPr/>
        </p:nvSpPr>
        <p:spPr>
          <a:xfrm>
            <a:off x="637057" y="2336239"/>
            <a:ext cx="9765662" cy="40572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zh-CN" altLang="en-US" sz="3200">
                <a:latin typeface="微软雅黑" panose="020B0503020204020204" pitchFamily="34" charset="-122"/>
                <a:ea typeface="微软雅黑" panose="020B0503020204020204" pitchFamily="34" charset="-122"/>
              </a:rPr>
              <a:t>第一、树立</a:t>
            </a:r>
            <a:r>
              <a:rPr lang="zh-CN" altLang="en-US" sz="3200" b="1">
                <a:solidFill>
                  <a:schemeClr val="accent5">
                    <a:lumMod val="75000"/>
                  </a:schemeClr>
                </a:solidFill>
                <a:latin typeface="幼圆" panose="02010509060101010101" charset="-122"/>
                <a:ea typeface="幼圆" panose="02010509060101010101" charset="-122"/>
              </a:rPr>
              <a:t>严谨认真</a:t>
            </a:r>
            <a:r>
              <a:rPr lang="zh-CN" altLang="en-US" sz="3200">
                <a:latin typeface="微软雅黑" panose="020B0503020204020204" pitchFamily="34" charset="-122"/>
                <a:ea typeface="微软雅黑" panose="020B0503020204020204" pitchFamily="34" charset="-122"/>
              </a:rPr>
              <a:t>的工作作风，不放过任何一个细节。</a:t>
            </a:r>
            <a:endParaRPr lang="zh-CN" altLang="en-US" sz="3200">
              <a:latin typeface="微软雅黑" panose="020B0503020204020204" pitchFamily="34" charset="-122"/>
              <a:ea typeface="微软雅黑" panose="020B0503020204020204" pitchFamily="34" charset="-122"/>
            </a:endParaRPr>
          </a:p>
          <a:p>
            <a:pPr>
              <a:lnSpc>
                <a:spcPct val="110000"/>
              </a:lnSpc>
            </a:pPr>
            <a:r>
              <a:rPr lang="zh-CN" altLang="en-US" sz="3200">
                <a:latin typeface="微软雅黑" panose="020B0503020204020204" pitchFamily="34" charset="-122"/>
                <a:ea typeface="微软雅黑" panose="020B0503020204020204" pitchFamily="34" charset="-122"/>
              </a:rPr>
              <a:t>第二、给自己添加压力，时刻</a:t>
            </a:r>
            <a:r>
              <a:rPr lang="zh-CN" altLang="en-US" sz="3200">
                <a:solidFill>
                  <a:srgbClr val="C00000"/>
                </a:solidFill>
                <a:latin typeface="微软雅黑" panose="020B0503020204020204" pitchFamily="34" charset="-122"/>
                <a:ea typeface="微软雅黑" panose="020B0503020204020204" pitchFamily="34" charset="-122"/>
              </a:rPr>
              <a:t>保持清醒</a:t>
            </a:r>
            <a:r>
              <a:rPr lang="zh-CN" altLang="en-US" sz="3200">
                <a:latin typeface="微软雅黑" panose="020B0503020204020204" pitchFamily="34" charset="-122"/>
                <a:ea typeface="微软雅黑" panose="020B0503020204020204" pitchFamily="34" charset="-122"/>
              </a:rPr>
              <a:t>的状态。</a:t>
            </a:r>
            <a:endParaRPr lang="zh-CN" altLang="en-US" sz="3200">
              <a:latin typeface="微软雅黑" panose="020B0503020204020204" pitchFamily="34" charset="-122"/>
              <a:ea typeface="微软雅黑" panose="020B0503020204020204" pitchFamily="34" charset="-122"/>
            </a:endParaRPr>
          </a:p>
          <a:p>
            <a:pPr>
              <a:lnSpc>
                <a:spcPct val="110000"/>
              </a:lnSpc>
            </a:pPr>
            <a:r>
              <a:rPr lang="zh-CN" altLang="en-US" sz="3200">
                <a:latin typeface="微软雅黑" panose="020B0503020204020204" pitchFamily="34" charset="-122"/>
                <a:ea typeface="微软雅黑" panose="020B0503020204020204" pitchFamily="34" charset="-122"/>
              </a:rPr>
              <a:t>第三、无论顺逆境，平地还是险境，都</a:t>
            </a:r>
            <a:r>
              <a:rPr lang="zh-CN" altLang="en-US" sz="3200">
                <a:solidFill>
                  <a:srgbClr val="00B050"/>
                </a:solidFill>
                <a:latin typeface="微软雅黑" panose="020B0503020204020204" pitchFamily="34" charset="-122"/>
                <a:ea typeface="微软雅黑" panose="020B0503020204020204" pitchFamily="34" charset="-122"/>
              </a:rPr>
              <a:t>不放松警惕</a:t>
            </a:r>
            <a:r>
              <a:rPr lang="zh-CN" altLang="en-US" sz="3200">
                <a:latin typeface="微软雅黑" panose="020B0503020204020204" pitchFamily="34" charset="-122"/>
                <a:ea typeface="微软雅黑" panose="020B0503020204020204" pitchFamily="34" charset="-122"/>
              </a:rPr>
              <a:t>。</a:t>
            </a:r>
            <a:endParaRPr lang="zh-CN" altLang="en-US" sz="3200">
              <a:latin typeface="微软雅黑" panose="020B0503020204020204" pitchFamily="34" charset="-122"/>
              <a:ea typeface="微软雅黑" panose="020B0503020204020204" pitchFamily="34" charset="-122"/>
            </a:endParaRPr>
          </a:p>
          <a:p>
            <a:pPr>
              <a:lnSpc>
                <a:spcPct val="110000"/>
              </a:lnSpc>
            </a:pPr>
            <a:r>
              <a:rPr lang="zh-CN" altLang="en-US" sz="3200">
                <a:latin typeface="微软雅黑" panose="020B0503020204020204" pitchFamily="34" charset="-122"/>
                <a:ea typeface="微软雅黑" panose="020B0503020204020204" pitchFamily="34" charset="-122"/>
              </a:rPr>
              <a:t>小心驶得万年船。</a:t>
            </a:r>
            <a:r>
              <a:rPr lang="zh-CN" altLang="en-US" sz="3200" b="1">
                <a:effectLst>
                  <a:reflection blurRad="6350" stA="60000" endA="900" endPos="60000" dist="29997" dir="5400000" sy="-100000" algn="bl" rotWithShape="0"/>
                </a:effectLst>
                <a:latin typeface="微软雅黑" panose="020B0503020204020204" pitchFamily="34" charset="-122"/>
                <a:ea typeface="微软雅黑" panose="020B0503020204020204" pitchFamily="34" charset="-122"/>
              </a:rPr>
              <a:t>居安思危</a:t>
            </a:r>
            <a:r>
              <a:rPr lang="zh-CN" altLang="en-US" sz="3200">
                <a:latin typeface="微软雅黑" panose="020B0503020204020204" pitchFamily="34" charset="-122"/>
                <a:ea typeface="微软雅黑" panose="020B0503020204020204" pitchFamily="34" charset="-122"/>
              </a:rPr>
              <a:t>，时时留心，才能处处顺心。</a:t>
            </a:r>
            <a:endParaRPr lang="zh-CN" altLang="en-US" sz="3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nvSpPr>
        <p:spPr bwMode="auto">
          <a:xfrm>
            <a:off x="157915" y="-143531"/>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lstStyle/>
          <a:p>
            <a:endParaRPr lang="zh-CN" altLang="en-US" sz="1350"/>
          </a:p>
        </p:txBody>
      </p:sp>
      <p:sp>
        <p:nvSpPr>
          <p:cNvPr id="4" name="Rectangle 2"/>
          <p:cNvSpPr>
            <a:spLocks noGrp="1" noChangeArrowheads="1"/>
          </p:cNvSpPr>
          <p:nvPr>
            <p:ph type="ctrTitle" idx="4294967295"/>
          </p:nvPr>
        </p:nvSpPr>
        <p:spPr>
          <a:xfrm>
            <a:off x="1232453" y="914400"/>
            <a:ext cx="10959548" cy="2570163"/>
          </a:xfrm>
          <a:prstGeom prst="rect">
            <a:avLst/>
          </a:prstGeom>
        </p:spPr>
        <p:txBody>
          <a:bodyPr>
            <a:normAutofit/>
          </a:bodyPr>
          <a:lstStyle/>
          <a:p>
            <a:pPr algn="l" eaLnBrk="1" hangingPunct="1"/>
            <a:r>
              <a:rPr lang="zh-CN" altLang="en-US" sz="3800" dirty="0">
                <a:solidFill>
                  <a:srgbClr val="960101"/>
                </a:solidFill>
                <a:latin typeface="幼圆" panose="02010509060101010101" charset="-122"/>
                <a:ea typeface="幼圆" panose="02010509060101010101" charset="-122"/>
              </a:rPr>
              <a:t>只要上岗，集中思想；工作再忙，安全勿忘。</a:t>
            </a:r>
            <a:br>
              <a:rPr lang="zh-CN" altLang="en-US" sz="3800" dirty="0">
                <a:solidFill>
                  <a:srgbClr val="960101"/>
                </a:solidFill>
                <a:latin typeface="幼圆" panose="02010509060101010101" charset="-122"/>
                <a:ea typeface="幼圆" panose="02010509060101010101" charset="-122"/>
              </a:rPr>
            </a:br>
            <a:r>
              <a:rPr lang="zh-CN" altLang="en-US" sz="3800" dirty="0">
                <a:solidFill>
                  <a:srgbClr val="960101"/>
                </a:solidFill>
                <a:latin typeface="幼圆" panose="02010509060101010101" charset="-122"/>
                <a:ea typeface="幼圆" panose="02010509060101010101" charset="-122"/>
              </a:rPr>
              <a:t>                     </a:t>
            </a:r>
            <a:r>
              <a:rPr lang="en-US" altLang="zh-CN" sz="3800" dirty="0">
                <a:solidFill>
                  <a:srgbClr val="960101"/>
                </a:solidFill>
                <a:latin typeface="幼圆" panose="02010509060101010101" charset="-122"/>
                <a:ea typeface="幼圆" panose="02010509060101010101" charset="-122"/>
              </a:rPr>
              <a:t>—</a:t>
            </a:r>
            <a:r>
              <a:rPr lang="zh-CN" altLang="en-US" sz="3800" dirty="0">
                <a:solidFill>
                  <a:srgbClr val="960101"/>
                </a:solidFill>
                <a:latin typeface="幼圆" panose="02010509060101010101" charset="-122"/>
                <a:ea typeface="幼圆" panose="02010509060101010101" charset="-122"/>
              </a:rPr>
              <a:t>态度好才是真的好</a:t>
            </a:r>
            <a:endParaRPr lang="zh-CN" altLang="en-US" sz="3800" dirty="0">
              <a:solidFill>
                <a:srgbClr val="960101"/>
              </a:solidFill>
              <a:latin typeface="幼圆" panose="02010509060101010101" charset="-122"/>
              <a:ea typeface="幼圆" panose="02010509060101010101" charset="-122"/>
            </a:endParaRPr>
          </a:p>
        </p:txBody>
      </p:sp>
      <p:sp>
        <p:nvSpPr>
          <p:cNvPr id="8" name="Rectangle 3"/>
          <p:cNvSpPr txBox="1">
            <a:spLocks noChangeArrowheads="1"/>
          </p:cNvSpPr>
          <p:nvPr/>
        </p:nvSpPr>
        <p:spPr>
          <a:xfrm>
            <a:off x="462637" y="2726024"/>
            <a:ext cx="9574578" cy="40800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2600" dirty="0">
                <a:latin typeface="微软雅黑" panose="020B0503020204020204" pitchFamily="34" charset="-122"/>
                <a:ea typeface="微软雅黑" panose="020B0503020204020204" pitchFamily="34" charset="-122"/>
              </a:rPr>
              <a:t>设备好不如态度好，态度好才是真的好。</a:t>
            </a:r>
            <a:endParaRPr lang="zh-CN" altLang="en-US" sz="2600" dirty="0">
              <a:latin typeface="微软雅黑" panose="020B0503020204020204" pitchFamily="34" charset="-122"/>
              <a:ea typeface="微软雅黑" panose="020B0503020204020204" pitchFamily="34" charset="-122"/>
            </a:endParaRPr>
          </a:p>
          <a:p>
            <a:pPr>
              <a:lnSpc>
                <a:spcPct val="130000"/>
              </a:lnSpc>
            </a:pPr>
            <a:r>
              <a:rPr lang="zh-CN" altLang="en-US" sz="2600" dirty="0">
                <a:latin typeface="微软雅黑" panose="020B0503020204020204" pitchFamily="34" charset="-122"/>
                <a:ea typeface="微软雅黑" panose="020B0503020204020204" pitchFamily="34" charset="-122"/>
              </a:rPr>
              <a:t>只要上岗，思想集中；工作再忙，安全勿忘。</a:t>
            </a:r>
            <a:endParaRPr lang="zh-CN" altLang="en-US" sz="2600" dirty="0">
              <a:latin typeface="微软雅黑" panose="020B0503020204020204" pitchFamily="34" charset="-122"/>
              <a:ea typeface="微软雅黑" panose="020B0503020204020204" pitchFamily="34" charset="-122"/>
            </a:endParaRPr>
          </a:p>
          <a:p>
            <a:pPr>
              <a:lnSpc>
                <a:spcPct val="130000"/>
              </a:lnSpc>
            </a:pPr>
            <a:r>
              <a:rPr lang="zh-CN" altLang="en-US" sz="2600" dirty="0">
                <a:latin typeface="微软雅黑" panose="020B0503020204020204" pitchFamily="34" charset="-122"/>
                <a:ea typeface="微软雅黑" panose="020B0503020204020204" pitchFamily="34" charset="-122"/>
              </a:rPr>
              <a:t>做好准备，熟悉</a:t>
            </a:r>
            <a:r>
              <a:rPr lang="zh-CN" altLang="en-US" sz="2600" b="1" dirty="0">
                <a:solidFill>
                  <a:srgbClr val="C00000"/>
                </a:solidFill>
                <a:latin typeface="微软雅黑" panose="020B0503020204020204" pitchFamily="34" charset="-122"/>
                <a:ea typeface="微软雅黑" panose="020B0503020204020204" pitchFamily="34" charset="-122"/>
              </a:rPr>
              <a:t>预案</a:t>
            </a:r>
            <a:r>
              <a:rPr lang="zh-CN" altLang="en-US" sz="2600" dirty="0">
                <a:latin typeface="微软雅黑" panose="020B0503020204020204" pitchFamily="34" charset="-122"/>
                <a:ea typeface="微软雅黑" panose="020B0503020204020204" pitchFamily="34" charset="-122"/>
              </a:rPr>
              <a:t>，避免手忙脚乱。</a:t>
            </a:r>
            <a:endParaRPr lang="zh-CN" altLang="en-US" sz="2600" dirty="0">
              <a:latin typeface="微软雅黑" panose="020B0503020204020204" pitchFamily="34" charset="-122"/>
              <a:ea typeface="微软雅黑" panose="020B0503020204020204" pitchFamily="34" charset="-122"/>
            </a:endParaRPr>
          </a:p>
          <a:p>
            <a:pPr>
              <a:lnSpc>
                <a:spcPct val="130000"/>
              </a:lnSpc>
            </a:pPr>
            <a:r>
              <a:rPr lang="zh-CN" altLang="en-US" sz="2600" dirty="0">
                <a:latin typeface="微软雅黑" panose="020B0503020204020204" pitchFamily="34" charset="-122"/>
                <a:ea typeface="微软雅黑" panose="020B0503020204020204" pitchFamily="34" charset="-122"/>
              </a:rPr>
              <a:t>严守</a:t>
            </a:r>
            <a:r>
              <a:rPr lang="zh-CN" altLang="en-US" sz="2600" b="1" dirty="0">
                <a:solidFill>
                  <a:srgbClr val="C00000"/>
                </a:solidFill>
                <a:latin typeface="微软雅黑" panose="020B0503020204020204" pitchFamily="34" charset="-122"/>
                <a:ea typeface="微软雅黑" panose="020B0503020204020204" pitchFamily="34" charset="-122"/>
              </a:rPr>
              <a:t>程序</a:t>
            </a:r>
            <a:r>
              <a:rPr lang="zh-CN" altLang="en-US" sz="2600" dirty="0">
                <a:latin typeface="微软雅黑" panose="020B0503020204020204" pitchFamily="34" charset="-122"/>
                <a:ea typeface="微软雅黑" panose="020B0503020204020204" pitchFamily="34" charset="-122"/>
              </a:rPr>
              <a:t>，绝不逾越，杜绝乱中出错。</a:t>
            </a:r>
            <a:endParaRPr lang="zh-CN" altLang="en-US" sz="2600" dirty="0">
              <a:latin typeface="微软雅黑" panose="020B0503020204020204" pitchFamily="34" charset="-122"/>
              <a:ea typeface="微软雅黑" panose="020B0503020204020204" pitchFamily="34" charset="-122"/>
            </a:endParaRPr>
          </a:p>
          <a:p>
            <a:pPr>
              <a:lnSpc>
                <a:spcPct val="130000"/>
              </a:lnSpc>
            </a:pPr>
            <a:r>
              <a:rPr lang="zh-CN" altLang="en-US" sz="2600" dirty="0">
                <a:latin typeface="微软雅黑" panose="020B0503020204020204" pitchFamily="34" charset="-122"/>
                <a:ea typeface="微软雅黑" panose="020B0503020204020204" pitchFamily="34" charset="-122"/>
              </a:rPr>
              <a:t>防止出错，避免出错方法</a:t>
            </a:r>
            <a:r>
              <a:rPr lang="en-US" altLang="zh-CN" sz="2600" dirty="0">
                <a:latin typeface="微软雅黑" panose="020B0503020204020204" pitchFamily="34" charset="-122"/>
                <a:ea typeface="微软雅黑" panose="020B0503020204020204" pitchFamily="34" charset="-122"/>
              </a:rPr>
              <a:t>——</a:t>
            </a:r>
            <a:r>
              <a:rPr lang="zh-CN" altLang="en-US" sz="2600" dirty="0">
                <a:solidFill>
                  <a:srgbClr val="C00000"/>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rPr>
              <a:t>防呆法</a:t>
            </a:r>
            <a:r>
              <a:rPr lang="zh-CN" altLang="en-US" sz="2600" dirty="0">
                <a:latin typeface="微软雅黑" panose="020B0503020204020204" pitchFamily="34" charset="-122"/>
                <a:ea typeface="微软雅黑" panose="020B0503020204020204" pitchFamily="34" charset="-122"/>
              </a:rPr>
              <a:t>。</a:t>
            </a:r>
            <a:endParaRPr lang="zh-CN" altLang="en-US" sz="2600" dirty="0">
              <a:latin typeface="微软雅黑" panose="020B0503020204020204" pitchFamily="34" charset="-122"/>
              <a:ea typeface="微软雅黑" panose="020B0503020204020204" pitchFamily="34" charset="-122"/>
            </a:endParaRPr>
          </a:p>
          <a:p>
            <a:pPr marL="0" indent="0">
              <a:lnSpc>
                <a:spcPct val="130000"/>
              </a:lnSpc>
              <a:buNone/>
            </a:pPr>
            <a:r>
              <a:rPr lang="zh-CN" altLang="en-US" sz="2600" dirty="0">
                <a:latin typeface="微软雅黑" panose="020B0503020204020204" pitchFamily="34" charset="-122"/>
                <a:ea typeface="微软雅黑" panose="020B0503020204020204" pitchFamily="34" charset="-122"/>
              </a:rPr>
              <a:t>      </a:t>
            </a:r>
            <a:r>
              <a:rPr lang="zh-CN" altLang="en-US" sz="2400" dirty="0">
                <a:latin typeface="新宋体" panose="02010609030101010101" charset="-122"/>
                <a:ea typeface="新宋体" panose="02010609030101010101" charset="-122"/>
              </a:rPr>
              <a:t>防呆法就是呆子，傻子也不会出错的方法。比如我们守安第三方，就是倡导</a:t>
            </a:r>
            <a:r>
              <a:rPr lang="en-US" altLang="zh-CN" sz="2400" dirty="0">
                <a:latin typeface="新宋体" panose="02010609030101010101" charset="-122"/>
                <a:ea typeface="新宋体" panose="02010609030101010101" charset="-122"/>
              </a:rPr>
              <a:t>“</a:t>
            </a:r>
            <a:r>
              <a:rPr lang="zh-CN" altLang="en-US" sz="2400" dirty="0">
                <a:latin typeface="新宋体" panose="02010609030101010101" charset="-122"/>
                <a:ea typeface="新宋体" panose="02010609030101010101" charset="-122"/>
              </a:rPr>
              <a:t>表式为导</a:t>
            </a:r>
            <a:r>
              <a:rPr lang="en-US" altLang="zh-CN" sz="2400" dirty="0">
                <a:latin typeface="新宋体" panose="02010609030101010101" charset="-122"/>
                <a:ea typeface="新宋体" panose="02010609030101010101" charset="-122"/>
              </a:rPr>
              <a:t>”</a:t>
            </a:r>
            <a:r>
              <a:rPr lang="zh-CN" altLang="en-US" sz="2400" dirty="0">
                <a:latin typeface="新宋体" panose="02010609030101010101" charset="-122"/>
                <a:ea typeface="新宋体" panose="02010609030101010101" charset="-122"/>
              </a:rPr>
              <a:t>的工作方法，按表开展检查服务工作。</a:t>
            </a:r>
            <a:endParaRPr lang="zh-CN" altLang="en-US" sz="2400" dirty="0">
              <a:latin typeface="新宋体" panose="02010609030101010101" charset="-122"/>
              <a:ea typeface="新宋体" panose="02010609030101010101" charset="-122"/>
            </a:endParaRPr>
          </a:p>
        </p:txBody>
      </p:sp>
      <p:sp>
        <p:nvSpPr>
          <p:cNvPr id="13" name="文本框 12"/>
          <p:cNvSpPr txBox="1"/>
          <p:nvPr/>
        </p:nvSpPr>
        <p:spPr>
          <a:xfrm>
            <a:off x="1356883" y="232006"/>
            <a:ext cx="8210618" cy="680074"/>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rPr>
              <a:t>安全意识的提升</a:t>
            </a:r>
            <a:endParaRPr lang="zh-CN" altLang="en-US" sz="3730" spc="0" dirty="0">
              <a:ln cmpd="sng">
                <a:noFill/>
                <a:prstDash val="solid"/>
              </a:ln>
              <a:solidFill>
                <a:srgbClr val="0E2C50"/>
              </a:solidFill>
              <a:effectLst>
                <a:innerShdw blurRad="50800" dist="38100" dir="13500000">
                  <a:prstClr val="black">
                    <a:alpha val="50000"/>
                  </a:prstClr>
                </a:innerShdw>
              </a:effectLst>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2.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3.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8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8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commondata" val="eyJoZGlkIjoiMTljYzk0ZDU5ZjFlNTRhNjNlNDZhYTNhYTk5MDBkNGU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010-87670115">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15908</Words>
  <Application>WPS 演示</Application>
  <PresentationFormat>宽屏</PresentationFormat>
  <Paragraphs>1166</Paragraphs>
  <Slides>114</Slides>
  <Notes>92</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114</vt:i4>
      </vt:variant>
    </vt:vector>
  </HeadingPairs>
  <TitlesOfParts>
    <vt:vector size="139" baseType="lpstr">
      <vt:lpstr>Arial</vt:lpstr>
      <vt:lpstr>宋体</vt:lpstr>
      <vt:lpstr>Wingdings</vt:lpstr>
      <vt:lpstr>微软雅黑</vt:lpstr>
      <vt:lpstr>Wingdings</vt:lpstr>
      <vt:lpstr>Calibri</vt:lpstr>
      <vt:lpstr>Wingdings 3</vt:lpstr>
      <vt:lpstr>等线</vt:lpstr>
      <vt:lpstr>思源黑体 CN Normal</vt:lpstr>
      <vt:lpstr>黑体</vt:lpstr>
      <vt:lpstr>Arial Unicode MS</vt:lpstr>
      <vt:lpstr>Franklin Gothic Medium</vt:lpstr>
      <vt:lpstr>Verdana</vt:lpstr>
      <vt:lpstr>Candara</vt:lpstr>
      <vt:lpstr>Calibri</vt:lpstr>
      <vt:lpstr>华文隶书</vt:lpstr>
      <vt:lpstr>叶根友毛笔行书简体</vt:lpstr>
      <vt:lpstr>新宋体</vt:lpstr>
      <vt:lpstr>幼圆</vt:lpstr>
      <vt:lpstr>草檀斋毛泽东字体</vt:lpstr>
      <vt:lpstr>Times New Roman</vt:lpstr>
      <vt:lpstr>仿宋_GB2312</vt:lpstr>
      <vt:lpstr>仿宋</vt:lpstr>
      <vt:lpstr>楷体</vt:lpstr>
      <vt:lpstr>010-87670115</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某现场混凝土浇注坍塌，恐怖的挖尸现场 </vt:lpstr>
      <vt:lpstr>某现场混凝土浇注坍塌，恐怖的挖尸现场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安全为了谁？</vt:lpstr>
      <vt:lpstr>安全为了谁？</vt:lpstr>
      <vt:lpstr>PowerPoint 演示文稿</vt:lpstr>
      <vt:lpstr>你真把“安全”当“第一”了吗？</vt:lpstr>
      <vt:lpstr>PowerPoint 演示文稿</vt:lpstr>
      <vt:lpstr>PowerPoint 演示文稿</vt:lpstr>
      <vt:lpstr>你的平安，是对家人最好的关爱!——葛麦斯安全法则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只要上岗，集中思想；工作再忙，安全勿忘。                      —态度好才是真的好</vt:lpstr>
      <vt:lpstr>岗位危害我识别，我的安全我负责。                                    ——发现隐患是成绩更是能力</vt:lpstr>
      <vt:lpstr>可以向上报告，但不能坐等上级解决。                                                  ——放过隐患，必有后患。</vt:lpstr>
      <vt:lpstr>PowerPoint 演示文稿</vt:lpstr>
      <vt:lpstr>PowerPoint 演示文稿</vt:lpstr>
      <vt:lpstr>只要有可能，就让它变成不可能。                                        ——扔掉不一定，消除不确定。</vt:lpstr>
      <vt:lpstr>千里之堤 毁于蚁穴。                                                  ——细节不容放过</vt:lpstr>
      <vt:lpstr>PowerPoint 演示文稿</vt:lpstr>
      <vt:lpstr>8小时内外，不留隐患。                                               ——安全需要全天候</vt:lpstr>
      <vt:lpstr>黄泉路上无老少，违反规章先报到。                                        ——对付“三违”须“三严”</vt:lpstr>
      <vt:lpstr>规章制度血写成、不要用血来验证。                                                        ——感谢制度和规程</vt:lpstr>
      <vt:lpstr>规程就在一招一式里                          ——工业社会离不开守规矩</vt:lpstr>
      <vt:lpstr>习惯性违章，不能习惯性不管                                           ——宁听骂声，不听哭声。</vt:lpstr>
      <vt:lpstr>PowerPoint 演示文稿</vt:lpstr>
      <vt:lpstr>PowerPoint 演示文稿</vt:lpstr>
      <vt:lpstr>PowerPoint 演示文稿</vt:lpstr>
    </vt:vector>
  </TitlesOfParts>
  <Company>安易持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010-87670115</dc:creator>
  <cp:lastModifiedBy>蒋光</cp:lastModifiedBy>
  <cp:revision>192</cp:revision>
  <dcterms:created xsi:type="dcterms:W3CDTF">2019-06-19T02:08:00Z</dcterms:created>
  <dcterms:modified xsi:type="dcterms:W3CDTF">2024-01-31T13:08:34Z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7190A15DA0A640DA903EE9906A868831_12</vt:lpwstr>
  </property>
</Properties>
</file>