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handoutMasterIdLst>
    <p:handoutMasterId r:id="rId35"/>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6"/>
    <p:sldId id="269" r:id="rId17"/>
    <p:sldId id="302" r:id="rId18"/>
    <p:sldId id="291" r:id="rId19"/>
    <p:sldId id="276" r:id="rId20"/>
    <p:sldId id="279" r:id="rId21"/>
    <p:sldId id="281" r:id="rId22"/>
    <p:sldId id="283" r:id="rId23"/>
    <p:sldId id="319" r:id="rId24"/>
    <p:sldId id="287" r:id="rId25"/>
    <p:sldId id="288" r:id="rId26"/>
    <p:sldId id="307" r:id="rId27"/>
    <p:sldId id="308" r:id="rId28"/>
    <p:sldId id="309" r:id="rId29"/>
    <p:sldId id="310" r:id="rId30"/>
    <p:sldId id="289" r:id="rId31"/>
    <p:sldId id="320" r:id="rId32"/>
    <p:sldId id="300" r:id="rId33"/>
    <p:sldId id="286" r:id="rId3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36"/>
        <p:guide pos="3846"/>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a:defRPr/>
            </a:pPr>
            <a:fld id="{8D7D9A98-2B42-4142-BB4A-011734DDEA85}" type="datetimeFigureOut">
              <a:rPr lang="zh-CN" altLang="en-US"/>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A2A45CD9-59AE-47D5-A754-1A2E716032DF}"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华文隶书" panose="02010800040101010101" pitchFamily="2" charset="-122"/>
                <a:cs typeface="+mn-cs"/>
              </a:rPr>
            </a:fld>
            <a:endParaRPr lang="zh-CN" altLang="en-US" strike="noStrike" noProof="1"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a:defRPr/>
            </a:pPr>
            <a:fld id="{130C0B74-A019-4836-B5B5-59DC98D9D112}" type="datetimeFigureOut">
              <a:rPr lang="zh-CN" altLang="en-US"/>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B63E9ABB-008D-4A49-98AB-65CBC48B6E09}"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a:defRPr/>
            </a:pPr>
            <a:fld id="{E11AF4AC-5AFC-4379-B912-FCE9AB7477D3}" type="datetime1">
              <a:rPr lang="zh-CN" altLang="en-US"/>
            </a:fld>
            <a:endParaRPr lang="zh-CN" altLang="en-US"/>
          </a:p>
        </p:txBody>
      </p:sp>
      <p:sp>
        <p:nvSpPr>
          <p:cNvPr id="5" name="页脚占位符 4"/>
          <p:cNvSpPr>
            <a:spLocks noGrp="1"/>
          </p:cNvSpPr>
          <p:nvPr>
            <p:ph type="ftr" sz="quarter" idx="11"/>
          </p:nvPr>
        </p:nvSpPr>
        <p:spPr/>
        <p:txBody>
          <a:bodyPr/>
          <a:lstStyle/>
          <a:p>
            <a:pPr>
              <a:defRPr/>
            </a:pPr>
            <a:endParaRPr lang="zh-CN" altLang="en-US"/>
          </a:p>
        </p:txBody>
      </p:sp>
      <p:sp>
        <p:nvSpPr>
          <p:cNvPr id="6" name="灯片编号占位符 5"/>
          <p:cNvSpPr>
            <a:spLocks noGrp="1"/>
          </p:cNvSpPr>
          <p:nvPr>
            <p:ph type="sldNum" sz="quarter" idx="12"/>
          </p:nvPr>
        </p:nvSpPr>
        <p:spPr/>
        <p:txBody>
          <a:bodyPr/>
          <a:lstStyle/>
          <a:p>
            <a:pPr>
              <a:defRPr/>
            </a:pPr>
            <a:fld id="{79CB94C3-E8AB-48D9-9ACF-D6A872E379B6}"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12F3D532-36F8-4FDA-B03A-4B8348962AD1}" type="datetime1">
              <a:rPr lang="zh-CN" altLang="en-US"/>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C9E36FBE-6B4B-43FF-96F5-6DA1400F83A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a:defRPr/>
            </a:pPr>
            <a:endParaRPr lang="zh-CN" altLang="en-US"/>
          </a:p>
        </p:txBody>
      </p:sp>
      <p:sp>
        <p:nvSpPr>
          <p:cNvPr id="6" name="页脚占位符 5"/>
          <p:cNvSpPr>
            <a:spLocks noGrp="1"/>
          </p:cNvSpPr>
          <p:nvPr>
            <p:ph type="ftr" sz="quarter" idx="11"/>
          </p:nvPr>
        </p:nvSpPr>
        <p:spPr/>
        <p:txBody>
          <a:bodyPr/>
          <a:lstStyle/>
          <a:p>
            <a:pPr>
              <a:defRPr/>
            </a:pPr>
            <a:endParaRPr lang="zh-CN" altLang="en-US"/>
          </a:p>
        </p:txBody>
      </p:sp>
      <p:sp>
        <p:nvSpPr>
          <p:cNvPr id="7" name="灯片编号占位符 6"/>
          <p:cNvSpPr>
            <a:spLocks noGrp="1"/>
          </p:cNvSpPr>
          <p:nvPr>
            <p:ph type="sldNum" sz="quarter" idx="12"/>
          </p:nvPr>
        </p:nvSpPr>
        <p:spPr/>
        <p:txBody>
          <a:bodyPr/>
          <a:lstStyle/>
          <a:p>
            <a:pPr>
              <a:defRPr/>
            </a:pPr>
            <a:fld id="{797154CD-0EEC-4E10-9317-350E399CCCA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760FBDFE-C587-4B4C-A407-44438C67B59E}" type="datetimeFigureOut">
              <a:rPr lang="zh-CN" altLang="en-US" smtClean="0"/>
            </a:fld>
            <a:endParaRPr lang="zh-CN" altLang="en-US"/>
          </a:p>
        </p:txBody>
      </p:sp>
      <p:sp>
        <p:nvSpPr>
          <p:cNvPr id="1029" name="Rectangle 5"/>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zh-CN" altLang="en-US"/>
          </a:p>
        </p:txBody>
      </p:sp>
      <p:sp>
        <p:nvSpPr>
          <p:cNvPr id="1030" name="Rectangle 6"/>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49AE70B2-8BF9-45C0-BB95-33D1B9D3A85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p14:dur="500"/>
    </mc:Choice>
    <mc:Fallback>
      <p:transition/>
    </mc:Fallback>
  </mc:AlternateConten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hyperlink" Target="&#20449;&#24687;&#27169;&#26495;.docx" TargetMode="External"/><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5_(&#23452;&#24212;&#24613;&#21150;&#12308;2019%20&#12309;1&#21495;&#65289;&#24066;&#24212;&#24613;&#31649;&#29702;&#23616;&#20851;&#20110;&#21360;&#21457;&#12298;&#23452;&#26124;&#24066;&#21361;&#38505;&#21270;&#23398;&#21697;&#20225;&#19994;&#39046;&#23548;&#24178;&#37096;&#29616;&#22330;&#24102;&#29677;&#21046;&#24230;&#12299;&#30340;&#36890;&#30693;.doc" TargetMode="Externa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hyperlink" Target="&#23452;&#26124;&#24066;&#31361;&#21457;&#20107;&#20214;&#19968;&#20307;&#21270;&#24212;&#24613;&#32852;&#21160;&#22788;&#32622;&#24179;&#21488;&#25805;&#20316;&#25351;&#21335;v1.4-20220905.docx" TargetMode="External"/><Relationship Id="rId1" Type="http://schemas.openxmlformats.org/officeDocument/2006/relationships/image" Target="../media/image7.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hyperlink" Target="&#24212;&#24613;&#22996;&#25104;&#21592;&#21333;&#20301;&#24080;&#21495;.jpg" TargetMode="External"/><Relationship Id="rId2" Type="http://schemas.openxmlformats.org/officeDocument/2006/relationships/hyperlink" Target="&#36134;&#21495;&#23494;&#30721;.xlsx" TargetMode="External"/><Relationship Id="rId1"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6.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6" name="图片 5" descr="1125324956_15758732818411n"/>
          <p:cNvPicPr>
            <a:picLocks noChangeAspect="1"/>
          </p:cNvPicPr>
          <p:nvPr/>
        </p:nvPicPr>
        <p:blipFill>
          <a:blip r:embed="rId1"/>
          <a:stretch>
            <a:fillRect/>
          </a:stretch>
        </p:blipFill>
        <p:spPr>
          <a:xfrm>
            <a:off x="0" y="635"/>
            <a:ext cx="12192635" cy="7083425"/>
          </a:xfrm>
          <a:prstGeom prst="rect">
            <a:avLst/>
          </a:prstGeom>
        </p:spPr>
      </p:pic>
      <p:sp>
        <p:nvSpPr>
          <p:cNvPr id="8" name="文本框 7"/>
          <p:cNvSpPr txBox="1"/>
          <p:nvPr/>
        </p:nvSpPr>
        <p:spPr>
          <a:xfrm>
            <a:off x="1320165" y="325120"/>
            <a:ext cx="10049510" cy="1630045"/>
          </a:xfrm>
          <a:prstGeom prst="rect">
            <a:avLst/>
          </a:prstGeom>
          <a:noFill/>
        </p:spPr>
        <p:txBody>
          <a:bodyPr wrap="square" rtlCol="0">
            <a:spAutoFit/>
          </a:bodyPr>
          <a:p>
            <a:pPr algn="ctr" fontAlgn="auto">
              <a:lnSpc>
                <a:spcPts val="6000"/>
              </a:lnSpc>
            </a:pPr>
            <a:r>
              <a:rPr lang="zh-CN" altLang="en-US" sz="5400" b="1">
                <a:solidFill>
                  <a:srgbClr val="FF0000"/>
                </a:solidFill>
                <a:latin typeface="方正隶二_GBK" panose="03000509000000000000" charset="-122"/>
                <a:ea typeface="方正隶二_GBK" panose="03000509000000000000" charset="-122"/>
              </a:rPr>
              <a:t>企业预案管理及</a:t>
            </a:r>
            <a:r>
              <a:rPr lang="zh-CN" altLang="en-US" sz="5400" b="1">
                <a:solidFill>
                  <a:srgbClr val="FF0000"/>
                </a:solidFill>
                <a:latin typeface="方正隶二_GBK" panose="03000509000000000000" charset="-122"/>
                <a:ea typeface="方正隶二_GBK" panose="03000509000000000000" charset="-122"/>
                <a:sym typeface="+mn-ea"/>
              </a:rPr>
              <a:t>事故灾难突发</a:t>
            </a:r>
            <a:endParaRPr lang="zh-CN" altLang="en-US" sz="5400" b="1">
              <a:solidFill>
                <a:srgbClr val="FF0000"/>
              </a:solidFill>
              <a:latin typeface="方正隶二_GBK" panose="03000509000000000000" charset="-122"/>
              <a:ea typeface="方正隶二_GBK" panose="03000509000000000000" charset="-122"/>
              <a:sym typeface="+mn-ea"/>
            </a:endParaRPr>
          </a:p>
          <a:p>
            <a:pPr algn="ctr" fontAlgn="auto">
              <a:lnSpc>
                <a:spcPts val="6000"/>
              </a:lnSpc>
            </a:pPr>
            <a:r>
              <a:rPr lang="zh-CN" altLang="en-US" sz="5400" b="1">
                <a:solidFill>
                  <a:srgbClr val="FF0000"/>
                </a:solidFill>
                <a:latin typeface="方正隶二_GBK" panose="03000509000000000000" charset="-122"/>
                <a:ea typeface="方正隶二_GBK" panose="03000509000000000000" charset="-122"/>
              </a:rPr>
              <a:t>信息报告、应急处置工作</a:t>
            </a:r>
            <a:endParaRPr lang="zh-CN" altLang="en-US" sz="5400" b="1">
              <a:solidFill>
                <a:srgbClr val="FF0000"/>
              </a:solidFill>
              <a:latin typeface="方正隶二_GBK" panose="03000509000000000000" charset="-122"/>
              <a:ea typeface="方正隶二_GBK" panose="03000509000000000000" charset="-122"/>
            </a:endParaRPr>
          </a:p>
        </p:txBody>
      </p:sp>
      <p:sp>
        <p:nvSpPr>
          <p:cNvPr id="2" name="文本框 1"/>
          <p:cNvSpPr txBox="1"/>
          <p:nvPr/>
        </p:nvSpPr>
        <p:spPr>
          <a:xfrm>
            <a:off x="7456170" y="5581650"/>
            <a:ext cx="4541520" cy="1076325"/>
          </a:xfrm>
          <a:prstGeom prst="rect">
            <a:avLst/>
          </a:prstGeom>
          <a:noFill/>
        </p:spPr>
        <p:txBody>
          <a:bodyPr wrap="square" rtlCol="0">
            <a:spAutoFit/>
          </a:bodyPr>
          <a:p>
            <a:pPr algn="ctr"/>
            <a:r>
              <a:rPr lang="zh-CN" altLang="en-US" sz="3200">
                <a:latin typeface="方正楷体_GBK" panose="03000509000000000000" charset="-122"/>
                <a:ea typeface="方正楷体_GBK" panose="03000509000000000000" charset="-122"/>
                <a:cs typeface="方正楷体_GBK" panose="03000509000000000000" charset="-122"/>
              </a:rPr>
              <a:t>应急指挥中心</a:t>
            </a:r>
            <a:r>
              <a:rPr lang="en-US" altLang="zh-CN" sz="3200">
                <a:latin typeface="方正楷体_GBK" panose="03000509000000000000" charset="-122"/>
                <a:ea typeface="方正楷体_GBK" panose="03000509000000000000" charset="-122"/>
                <a:cs typeface="方正楷体_GBK" panose="03000509000000000000" charset="-122"/>
              </a:rPr>
              <a:t>  </a:t>
            </a:r>
            <a:endParaRPr lang="zh-CN" altLang="en-US" sz="3200">
              <a:latin typeface="方正楷体_GBK" panose="03000509000000000000" charset="-122"/>
              <a:ea typeface="方正楷体_GBK" panose="03000509000000000000" charset="-122"/>
              <a:cs typeface="方正楷体_GBK" panose="03000509000000000000" charset="-122"/>
            </a:endParaRPr>
          </a:p>
          <a:p>
            <a:pPr algn="ctr"/>
            <a:r>
              <a:rPr lang="en-US" altLang="zh-CN" sz="3200">
                <a:latin typeface="方正楷体_GBK" panose="03000509000000000000" charset="-122"/>
                <a:ea typeface="方正楷体_GBK" panose="03000509000000000000" charset="-122"/>
                <a:cs typeface="方正楷体_GBK" panose="03000509000000000000" charset="-122"/>
              </a:rPr>
              <a:t>2023</a:t>
            </a:r>
            <a:r>
              <a:rPr lang="zh-CN" altLang="en-US" sz="3200">
                <a:latin typeface="方正楷体_GBK" panose="03000509000000000000" charset="-122"/>
                <a:ea typeface="方正楷体_GBK" panose="03000509000000000000" charset="-122"/>
                <a:cs typeface="方正楷体_GBK" panose="03000509000000000000" charset="-122"/>
              </a:rPr>
              <a:t>年</a:t>
            </a:r>
            <a:r>
              <a:rPr lang="en-US" altLang="zh-CN" sz="3200">
                <a:latin typeface="方正楷体_GBK" panose="03000509000000000000" charset="-122"/>
                <a:ea typeface="方正楷体_GBK" panose="03000509000000000000" charset="-122"/>
                <a:cs typeface="方正楷体_GBK" panose="03000509000000000000" charset="-122"/>
              </a:rPr>
              <a:t>7</a:t>
            </a:r>
            <a:r>
              <a:rPr lang="zh-CN" altLang="en-US" sz="3200">
                <a:latin typeface="方正楷体_GBK" panose="03000509000000000000" charset="-122"/>
                <a:ea typeface="方正楷体_GBK" panose="03000509000000000000" charset="-122"/>
                <a:cs typeface="方正楷体_GBK" panose="03000509000000000000" charset="-122"/>
              </a:rPr>
              <a:t>月</a:t>
            </a:r>
            <a:r>
              <a:rPr lang="en-US" altLang="zh-CN" sz="3200">
                <a:latin typeface="方正楷体_GBK" panose="03000509000000000000" charset="-122"/>
                <a:ea typeface="方正楷体_GBK" panose="03000509000000000000" charset="-122"/>
                <a:cs typeface="方正楷体_GBK" panose="03000509000000000000" charset="-122"/>
              </a:rPr>
              <a:t>30</a:t>
            </a:r>
            <a:r>
              <a:rPr lang="zh-CN" altLang="en-US" sz="3200">
                <a:latin typeface="方正楷体_GBK" panose="03000509000000000000" charset="-122"/>
                <a:ea typeface="方正楷体_GBK" panose="03000509000000000000" charset="-122"/>
                <a:cs typeface="方正楷体_GBK" panose="03000509000000000000" charset="-122"/>
              </a:rPr>
              <a:t>日</a:t>
            </a:r>
            <a:endParaRPr lang="zh-CN" altLang="en-US" sz="3200">
              <a:latin typeface="方正楷体_GBK" panose="03000509000000000000" charset="-122"/>
              <a:ea typeface="方正楷体_GBK" panose="03000509000000000000" charset="-122"/>
              <a:cs typeface="方正楷体_GBK"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北景2"/>
          <p:cNvPicPr>
            <a:picLocks noChangeAspect="1"/>
          </p:cNvPicPr>
          <p:nvPr/>
        </p:nvPicPr>
        <p:blipFill>
          <a:blip r:embed="rId1"/>
          <a:stretch>
            <a:fillRect/>
          </a:stretch>
        </p:blipFill>
        <p:spPr>
          <a:xfrm>
            <a:off x="0" y="0"/>
            <a:ext cx="12179935" cy="7590790"/>
          </a:xfrm>
          <a:prstGeom prst="rect">
            <a:avLst/>
          </a:prstGeom>
        </p:spPr>
      </p:pic>
      <p:sp>
        <p:nvSpPr>
          <p:cNvPr id="5" name="横卷形 4"/>
          <p:cNvSpPr/>
          <p:nvPr/>
        </p:nvSpPr>
        <p:spPr>
          <a:xfrm>
            <a:off x="2039620" y="0"/>
            <a:ext cx="2441575" cy="115379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2197735" y="377190"/>
            <a:ext cx="1991995" cy="398780"/>
          </a:xfrm>
          <a:prstGeom prst="rect">
            <a:avLst/>
          </a:prstGeom>
          <a:noFill/>
        </p:spPr>
        <p:txBody>
          <a:bodyPr wrap="square" rtlCol="0">
            <a:spAutoFit/>
          </a:bodyPr>
          <a:p>
            <a:r>
              <a:rPr lang="zh-CN" altLang="en-US" sz="2000">
                <a:latin typeface="方正黑体_GBK" panose="03000509000000000000" charset="-122"/>
                <a:ea typeface="方正黑体_GBK" panose="03000509000000000000" charset="-122"/>
              </a:rPr>
              <a:t>（四）监督管理</a:t>
            </a:r>
            <a:endParaRPr lang="zh-CN" altLang="en-US" sz="2000">
              <a:latin typeface="方正黑体_GBK" panose="03000509000000000000" charset="-122"/>
              <a:ea typeface="方正黑体_GBK" panose="03000509000000000000" charset="-122"/>
            </a:endParaRPr>
          </a:p>
        </p:txBody>
      </p:sp>
      <p:sp>
        <p:nvSpPr>
          <p:cNvPr id="7" name="文本框 6"/>
          <p:cNvSpPr txBox="1"/>
          <p:nvPr/>
        </p:nvSpPr>
        <p:spPr>
          <a:xfrm>
            <a:off x="1444625" y="1590040"/>
            <a:ext cx="9945370" cy="645160"/>
          </a:xfrm>
          <a:prstGeom prst="rect">
            <a:avLst/>
          </a:prstGeom>
          <a:noFill/>
        </p:spPr>
        <p:txBody>
          <a:bodyPr wrap="square" rtlCol="0">
            <a:spAutoFit/>
          </a:bodyPr>
          <a:p>
            <a:r>
              <a:rPr lang="zh-CN" altLang="en-US">
                <a:solidFill>
                  <a:srgbClr val="FF0000"/>
                </a:solidFill>
                <a:latin typeface="黑体" panose="02010609060101010101" charset="-122"/>
                <a:ea typeface="黑体" panose="02010609060101010101" charset="-122"/>
              </a:rPr>
              <a:t>各级人民政府应急管理部门和煤矿安全监察机构</a:t>
            </a:r>
            <a:r>
              <a:rPr lang="zh-CN" altLang="en-US">
                <a:latin typeface="仿宋_GB2312" panose="02010609030101010101" charset="-122"/>
                <a:ea typeface="仿宋_GB2312" panose="02010609030101010101" charset="-122"/>
              </a:rPr>
              <a:t>应当将生产经营单位应急预案工作纳入</a:t>
            </a:r>
            <a:r>
              <a:rPr lang="zh-CN" altLang="en-US">
                <a:solidFill>
                  <a:srgbClr val="FF0000"/>
                </a:solidFill>
                <a:latin typeface="黑体" panose="02010609060101010101" charset="-122"/>
                <a:ea typeface="黑体" panose="02010609060101010101" charset="-122"/>
              </a:rPr>
              <a:t>年度监督检查计划</a:t>
            </a:r>
            <a:r>
              <a:rPr lang="zh-CN" altLang="en-US">
                <a:latin typeface="仿宋_GB2312" panose="02010609030101010101" charset="-122"/>
                <a:ea typeface="仿宋_GB2312" panose="02010609030101010101" charset="-122"/>
              </a:rPr>
              <a:t>，明确检查的重点内容和标准，并严格按照计划开展执法检查；</a:t>
            </a:r>
            <a:endParaRPr lang="zh-CN" altLang="en-US">
              <a:latin typeface="仿宋_GB2312" panose="02010609030101010101" charset="-122"/>
              <a:ea typeface="仿宋_GB2312" panose="02010609030101010101" charset="-122"/>
            </a:endParaRPr>
          </a:p>
        </p:txBody>
      </p:sp>
      <p:sp>
        <p:nvSpPr>
          <p:cNvPr id="8" name="文本框 7"/>
          <p:cNvSpPr txBox="1"/>
          <p:nvPr/>
        </p:nvSpPr>
        <p:spPr>
          <a:xfrm>
            <a:off x="825500" y="2392045"/>
            <a:ext cx="10600690" cy="645160"/>
          </a:xfrm>
          <a:prstGeom prst="rect">
            <a:avLst/>
          </a:prstGeom>
          <a:noFill/>
        </p:spPr>
        <p:txBody>
          <a:bodyPr wrap="square" rtlCol="0">
            <a:spAutoFit/>
          </a:bodyPr>
          <a:p>
            <a:r>
              <a:rPr lang="zh-CN" altLang="en-US">
                <a:latin typeface="仿宋_GB2312" panose="02010609030101010101" charset="-122"/>
                <a:ea typeface="仿宋_GB2312" panose="02010609030101010101" charset="-122"/>
              </a:rPr>
              <a:t>地方各级人民政府应急管理部门应当每年对应急预案的监督管理工作情况进行总结，并报上一级人民政府应急管理部门；</a:t>
            </a:r>
            <a:endParaRPr lang="en-US" altLang="zh-CN">
              <a:latin typeface="仿宋_GB2312" panose="02010609030101010101" charset="-122"/>
              <a:ea typeface="仿宋_GB2312" panose="02010609030101010101" charset="-122"/>
            </a:endParaRPr>
          </a:p>
        </p:txBody>
      </p:sp>
      <p:sp>
        <p:nvSpPr>
          <p:cNvPr id="9" name="文本框 8"/>
          <p:cNvSpPr txBox="1"/>
          <p:nvPr/>
        </p:nvSpPr>
        <p:spPr>
          <a:xfrm>
            <a:off x="789305" y="3266440"/>
            <a:ext cx="10600690" cy="645160"/>
          </a:xfrm>
          <a:prstGeom prst="rect">
            <a:avLst/>
          </a:prstGeom>
          <a:noFill/>
        </p:spPr>
        <p:txBody>
          <a:bodyPr wrap="square" rtlCol="0">
            <a:spAutoFit/>
          </a:bodyPr>
          <a:p>
            <a:r>
              <a:rPr lang="zh-CN" altLang="en-US">
                <a:latin typeface="仿宋_GB2312" panose="02010609030101010101" charset="-122"/>
                <a:ea typeface="仿宋_GB2312" panose="02010609030101010101" charset="-122"/>
              </a:rPr>
              <a:t>对于在应急预案管理工作中做出显著成绩的单位和人员，各级人民政府应急管理部门、生产经营单位可以给予表彰和奖励。</a:t>
            </a:r>
            <a:endParaRPr lang="en-US" altLang="zh-CN">
              <a:latin typeface="仿宋_GB2312" panose="02010609030101010101" charset="-122"/>
              <a:ea typeface="仿宋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北景2"/>
          <p:cNvPicPr>
            <a:picLocks noChangeAspect="1"/>
          </p:cNvPicPr>
          <p:nvPr/>
        </p:nvPicPr>
        <p:blipFill>
          <a:blip r:embed="rId1"/>
          <a:stretch>
            <a:fillRect/>
          </a:stretch>
        </p:blipFill>
        <p:spPr>
          <a:xfrm>
            <a:off x="0" y="0"/>
            <a:ext cx="12192635" cy="7513955"/>
          </a:xfrm>
          <a:prstGeom prst="rect">
            <a:avLst/>
          </a:prstGeom>
        </p:spPr>
      </p:pic>
      <p:sp>
        <p:nvSpPr>
          <p:cNvPr id="5" name="横卷形 4"/>
          <p:cNvSpPr/>
          <p:nvPr/>
        </p:nvSpPr>
        <p:spPr>
          <a:xfrm>
            <a:off x="1978660" y="0"/>
            <a:ext cx="2125980" cy="131127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2016125" y="456565"/>
            <a:ext cx="2088515" cy="398780"/>
          </a:xfrm>
          <a:prstGeom prst="rect">
            <a:avLst/>
          </a:prstGeom>
          <a:noFill/>
        </p:spPr>
        <p:txBody>
          <a:bodyPr wrap="square" rtlCol="0">
            <a:spAutoFit/>
          </a:bodyPr>
          <a:p>
            <a:r>
              <a:rPr lang="zh-CN" altLang="en-US" sz="2000">
                <a:latin typeface="方正黑体_GBK" panose="03000509000000000000" charset="-122"/>
                <a:ea typeface="方正黑体_GBK" panose="03000509000000000000" charset="-122"/>
              </a:rPr>
              <a:t>（五）法律责任</a:t>
            </a:r>
            <a:endParaRPr lang="zh-CN" altLang="en-US" sz="2000">
              <a:latin typeface="方正黑体_GBK" panose="03000509000000000000" charset="-122"/>
              <a:ea typeface="方正黑体_GBK" panose="03000509000000000000" charset="-122"/>
            </a:endParaRPr>
          </a:p>
        </p:txBody>
      </p:sp>
      <p:sp>
        <p:nvSpPr>
          <p:cNvPr id="7" name="文本框 6"/>
          <p:cNvSpPr txBox="1"/>
          <p:nvPr/>
        </p:nvSpPr>
        <p:spPr>
          <a:xfrm>
            <a:off x="1007745" y="1838960"/>
            <a:ext cx="3970655" cy="645160"/>
          </a:xfrm>
          <a:prstGeom prst="rect">
            <a:avLst/>
          </a:prstGeom>
          <a:noFill/>
        </p:spPr>
        <p:txBody>
          <a:bodyPr wrap="square" rtlCol="0">
            <a:spAutoFit/>
          </a:bodyPr>
          <a:p>
            <a:r>
              <a:rPr lang="en-US" altLang="zh-CN">
                <a:latin typeface="仿宋_GB2312" panose="02010609030101010101" charset="-122"/>
                <a:ea typeface="仿宋_GB2312" panose="02010609030101010101" charset="-122"/>
                <a:cs typeface="仿宋_GB2312" panose="02010609030101010101" charset="-122"/>
              </a:rPr>
              <a:t>1.</a:t>
            </a:r>
            <a:r>
              <a:rPr lang="zh-CN" altLang="en-US">
                <a:latin typeface="仿宋_GB2312" panose="02010609030101010101" charset="-122"/>
                <a:ea typeface="仿宋_GB2312" panose="02010609030101010101" charset="-122"/>
                <a:cs typeface="仿宋_GB2312" panose="02010609030101010101" charset="-122"/>
              </a:rPr>
              <a:t>未按照规定编制应急预案；</a:t>
            </a:r>
            <a:endParaRPr lang="zh-CN" altLang="en-US">
              <a:latin typeface="仿宋_GB2312" panose="02010609030101010101" charset="-122"/>
              <a:ea typeface="仿宋_GB2312" panose="02010609030101010101" charset="-122"/>
              <a:cs typeface="仿宋_GB2312" panose="02010609030101010101" charset="-122"/>
            </a:endParaRPr>
          </a:p>
          <a:p>
            <a:r>
              <a:rPr lang="en-US" altLang="zh-CN">
                <a:latin typeface="仿宋_GB2312" panose="02010609030101010101" charset="-122"/>
                <a:ea typeface="仿宋_GB2312" panose="02010609030101010101" charset="-122"/>
                <a:cs typeface="仿宋_GB2312" panose="02010609030101010101" charset="-122"/>
              </a:rPr>
              <a:t>2.</a:t>
            </a:r>
            <a:r>
              <a:rPr lang="zh-CN" altLang="en-US">
                <a:latin typeface="仿宋_GB2312" panose="02010609030101010101" charset="-122"/>
                <a:ea typeface="仿宋_GB2312" panose="02010609030101010101" charset="-122"/>
                <a:cs typeface="仿宋_GB2312" panose="02010609030101010101" charset="-122"/>
              </a:rPr>
              <a:t>未按照规定定期组织应急演练的。</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8" name="文本框 7"/>
          <p:cNvSpPr txBox="1"/>
          <p:nvPr/>
        </p:nvSpPr>
        <p:spPr>
          <a:xfrm>
            <a:off x="6228715" y="1446530"/>
            <a:ext cx="4516755" cy="1753235"/>
          </a:xfrm>
          <a:prstGeom prst="rect">
            <a:avLst/>
          </a:prstGeom>
          <a:noFill/>
        </p:spPr>
        <p:txBody>
          <a:bodyPr wrap="square" rtlCol="0">
            <a:spAutoFit/>
          </a:bodyPr>
          <a:p>
            <a:r>
              <a:rPr lang="zh-CN" altLang="en-US">
                <a:latin typeface="仿宋_GB2312" panose="02010609030101010101" charset="-122"/>
                <a:ea typeface="仿宋_GB2312" panose="02010609030101010101" charset="-122"/>
                <a:cs typeface="仿宋_GB2312" panose="02010609030101010101" charset="-122"/>
              </a:rPr>
              <a:t>责令限期改正，可以处</a:t>
            </a:r>
            <a:r>
              <a:rPr lang="en-US" altLang="zh-CN">
                <a:solidFill>
                  <a:srgbClr val="FF0000"/>
                </a:solidFill>
                <a:latin typeface="仿宋_GB2312" panose="02010609030101010101" charset="-122"/>
                <a:ea typeface="仿宋_GB2312" panose="02010609030101010101" charset="-122"/>
                <a:cs typeface="仿宋_GB2312" panose="02010609030101010101" charset="-122"/>
              </a:rPr>
              <a:t>5</a:t>
            </a:r>
            <a:r>
              <a:rPr lang="zh-CN" altLang="en-US">
                <a:solidFill>
                  <a:srgbClr val="FF0000"/>
                </a:solidFill>
                <a:latin typeface="仿宋_GB2312" panose="02010609030101010101" charset="-122"/>
                <a:ea typeface="仿宋_GB2312" panose="02010609030101010101" charset="-122"/>
                <a:cs typeface="仿宋_GB2312" panose="02010609030101010101" charset="-122"/>
              </a:rPr>
              <a:t>万以下</a:t>
            </a:r>
            <a:r>
              <a:rPr lang="zh-CN" altLang="en-US">
                <a:latin typeface="仿宋_GB2312" panose="02010609030101010101" charset="-122"/>
                <a:ea typeface="仿宋_GB2312" panose="02010609030101010101" charset="-122"/>
                <a:cs typeface="仿宋_GB2312" panose="02010609030101010101" charset="-122"/>
              </a:rPr>
              <a:t>罚款；逾期未改正的，责令停产停业整顿，并处</a:t>
            </a:r>
            <a:r>
              <a:rPr lang="en-US" altLang="zh-CN">
                <a:solidFill>
                  <a:srgbClr val="FF0000"/>
                </a:solidFill>
                <a:latin typeface="仿宋_GB2312" panose="02010609030101010101" charset="-122"/>
                <a:ea typeface="仿宋_GB2312" panose="02010609030101010101" charset="-122"/>
                <a:cs typeface="仿宋_GB2312" panose="02010609030101010101" charset="-122"/>
              </a:rPr>
              <a:t>5</a:t>
            </a:r>
            <a:r>
              <a:rPr lang="zh-CN" altLang="en-US">
                <a:solidFill>
                  <a:srgbClr val="FF0000"/>
                </a:solidFill>
                <a:latin typeface="仿宋_GB2312" panose="02010609030101010101" charset="-122"/>
                <a:ea typeface="仿宋_GB2312" panose="02010609030101010101" charset="-122"/>
                <a:cs typeface="仿宋_GB2312" panose="02010609030101010101" charset="-122"/>
              </a:rPr>
              <a:t>万以上</a:t>
            </a:r>
            <a:r>
              <a:rPr lang="en-US" altLang="zh-CN">
                <a:solidFill>
                  <a:srgbClr val="FF0000"/>
                </a:solidFill>
                <a:latin typeface="仿宋_GB2312" panose="02010609030101010101" charset="-122"/>
                <a:ea typeface="仿宋_GB2312" panose="02010609030101010101" charset="-122"/>
                <a:cs typeface="仿宋_GB2312" panose="02010609030101010101" charset="-122"/>
              </a:rPr>
              <a:t>10</a:t>
            </a:r>
            <a:r>
              <a:rPr lang="zh-CN" altLang="en-US">
                <a:solidFill>
                  <a:srgbClr val="FF0000"/>
                </a:solidFill>
                <a:latin typeface="仿宋_GB2312" panose="02010609030101010101" charset="-122"/>
                <a:ea typeface="仿宋_GB2312" panose="02010609030101010101" charset="-122"/>
                <a:cs typeface="仿宋_GB2312" panose="02010609030101010101" charset="-122"/>
              </a:rPr>
              <a:t>万以下</a:t>
            </a:r>
            <a:r>
              <a:rPr lang="zh-CN" altLang="en-US">
                <a:latin typeface="仿宋_GB2312" panose="02010609030101010101" charset="-122"/>
                <a:ea typeface="仿宋_GB2312" panose="02010609030101010101" charset="-122"/>
                <a:cs typeface="仿宋_GB2312" panose="02010609030101010101" charset="-122"/>
              </a:rPr>
              <a:t>的罚款，对直接负责的主管人员和其他直接责任人处</a:t>
            </a:r>
            <a:r>
              <a:rPr lang="en-US" altLang="zh-CN">
                <a:solidFill>
                  <a:srgbClr val="FF0000"/>
                </a:solidFill>
                <a:latin typeface="仿宋_GB2312" panose="02010609030101010101" charset="-122"/>
                <a:ea typeface="仿宋_GB2312" panose="02010609030101010101" charset="-122"/>
                <a:cs typeface="仿宋_GB2312" panose="02010609030101010101" charset="-122"/>
              </a:rPr>
              <a:t>1</a:t>
            </a:r>
            <a:r>
              <a:rPr lang="zh-CN" altLang="en-US">
                <a:solidFill>
                  <a:srgbClr val="FF0000"/>
                </a:solidFill>
                <a:latin typeface="仿宋_GB2312" panose="02010609030101010101" charset="-122"/>
                <a:ea typeface="仿宋_GB2312" panose="02010609030101010101" charset="-122"/>
                <a:cs typeface="仿宋_GB2312" panose="02010609030101010101" charset="-122"/>
              </a:rPr>
              <a:t>万以上</a:t>
            </a:r>
            <a:r>
              <a:rPr lang="en-US" altLang="zh-CN">
                <a:solidFill>
                  <a:srgbClr val="FF0000"/>
                </a:solidFill>
                <a:latin typeface="仿宋_GB2312" panose="02010609030101010101" charset="-122"/>
                <a:ea typeface="仿宋_GB2312" panose="02010609030101010101" charset="-122"/>
                <a:cs typeface="仿宋_GB2312" panose="02010609030101010101" charset="-122"/>
              </a:rPr>
              <a:t>2</a:t>
            </a:r>
            <a:r>
              <a:rPr lang="zh-CN" altLang="en-US">
                <a:solidFill>
                  <a:srgbClr val="FF0000"/>
                </a:solidFill>
                <a:latin typeface="仿宋_GB2312" panose="02010609030101010101" charset="-122"/>
                <a:ea typeface="仿宋_GB2312" panose="02010609030101010101" charset="-122"/>
                <a:cs typeface="仿宋_GB2312" panose="02010609030101010101" charset="-122"/>
              </a:rPr>
              <a:t>万以下</a:t>
            </a:r>
            <a:r>
              <a:rPr lang="zh-CN" altLang="en-US">
                <a:latin typeface="仿宋_GB2312" panose="02010609030101010101" charset="-122"/>
                <a:ea typeface="仿宋_GB2312" panose="02010609030101010101" charset="-122"/>
                <a:cs typeface="仿宋_GB2312" panose="02010609030101010101" charset="-122"/>
              </a:rPr>
              <a:t>的罚款。（《中华人民共和国安全生产法》第九十四条的规定）</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9" name="右箭头 8"/>
          <p:cNvSpPr/>
          <p:nvPr/>
        </p:nvSpPr>
        <p:spPr>
          <a:xfrm>
            <a:off x="4990465" y="2130425"/>
            <a:ext cx="619125"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594995" y="3011805"/>
            <a:ext cx="5426710" cy="2584450"/>
          </a:xfrm>
          <a:prstGeom prst="rect">
            <a:avLst/>
          </a:prstGeom>
          <a:noFill/>
        </p:spPr>
        <p:txBody>
          <a:bodyPr wrap="square" rtlCol="0">
            <a:spAutoFit/>
          </a:bodyPr>
          <a:p>
            <a:r>
              <a:rPr lang="en-US" altLang="zh-CN">
                <a:latin typeface="仿宋_GB2312" panose="02010609030101010101" charset="-122"/>
                <a:ea typeface="仿宋_GB2312" panose="02010609030101010101" charset="-122"/>
                <a:cs typeface="仿宋_GB2312" panose="02010609030101010101" charset="-122"/>
              </a:rPr>
              <a:t>1.</a:t>
            </a:r>
            <a:r>
              <a:rPr lang="zh-CN" altLang="en-US">
                <a:latin typeface="仿宋_GB2312" panose="02010609030101010101" charset="-122"/>
                <a:ea typeface="仿宋_GB2312" panose="02010609030101010101" charset="-122"/>
                <a:cs typeface="仿宋_GB2312" panose="02010609030101010101" charset="-122"/>
              </a:rPr>
              <a:t>在应急预案编制前未按照规定开展风险辨识、评估和应急资源调查的；</a:t>
            </a:r>
            <a:endParaRPr lang="zh-CN" altLang="en-US">
              <a:latin typeface="仿宋_GB2312" panose="02010609030101010101" charset="-122"/>
              <a:ea typeface="仿宋_GB2312" panose="02010609030101010101" charset="-122"/>
              <a:cs typeface="仿宋_GB2312" panose="02010609030101010101" charset="-122"/>
            </a:endParaRPr>
          </a:p>
          <a:p>
            <a:r>
              <a:rPr lang="en-US" altLang="zh-CN">
                <a:latin typeface="仿宋_GB2312" panose="02010609030101010101" charset="-122"/>
                <a:ea typeface="仿宋_GB2312" panose="02010609030101010101" charset="-122"/>
                <a:cs typeface="仿宋_GB2312" panose="02010609030101010101" charset="-122"/>
              </a:rPr>
              <a:t>2.</a:t>
            </a:r>
            <a:r>
              <a:rPr lang="zh-CN" altLang="en-US">
                <a:latin typeface="仿宋_GB2312" panose="02010609030101010101" charset="-122"/>
                <a:ea typeface="仿宋_GB2312" panose="02010609030101010101" charset="-122"/>
                <a:cs typeface="仿宋_GB2312" panose="02010609030101010101" charset="-122"/>
              </a:rPr>
              <a:t>未按照规定开展应急预案评审的；</a:t>
            </a:r>
            <a:endParaRPr lang="zh-CN" altLang="en-US">
              <a:latin typeface="仿宋_GB2312" panose="02010609030101010101" charset="-122"/>
              <a:ea typeface="仿宋_GB2312" panose="02010609030101010101" charset="-122"/>
              <a:cs typeface="仿宋_GB2312" panose="02010609030101010101" charset="-122"/>
            </a:endParaRPr>
          </a:p>
          <a:p>
            <a:r>
              <a:rPr lang="en-US" altLang="zh-CN">
                <a:latin typeface="仿宋_GB2312" panose="02010609030101010101" charset="-122"/>
                <a:ea typeface="仿宋_GB2312" panose="02010609030101010101" charset="-122"/>
                <a:cs typeface="仿宋_GB2312" panose="02010609030101010101" charset="-122"/>
              </a:rPr>
              <a:t>3.</a:t>
            </a:r>
            <a:r>
              <a:rPr lang="zh-CN" altLang="en-US">
                <a:latin typeface="仿宋_GB2312" panose="02010609030101010101" charset="-122"/>
                <a:ea typeface="仿宋_GB2312" panose="02010609030101010101" charset="-122"/>
                <a:cs typeface="仿宋_GB2312" panose="02010609030101010101" charset="-122"/>
              </a:rPr>
              <a:t>事故风险可能影响周边单位、人员的，未将事故风险的性质、影响范围和应急防范措施告知周边单位和人员的；</a:t>
            </a:r>
            <a:endParaRPr lang="zh-CN" altLang="en-US">
              <a:latin typeface="仿宋_GB2312" panose="02010609030101010101" charset="-122"/>
              <a:ea typeface="仿宋_GB2312" panose="02010609030101010101" charset="-122"/>
              <a:cs typeface="仿宋_GB2312" panose="02010609030101010101" charset="-122"/>
            </a:endParaRPr>
          </a:p>
          <a:p>
            <a:r>
              <a:rPr lang="en-US" altLang="zh-CN">
                <a:latin typeface="仿宋_GB2312" panose="02010609030101010101" charset="-122"/>
                <a:ea typeface="仿宋_GB2312" panose="02010609030101010101" charset="-122"/>
                <a:cs typeface="仿宋_GB2312" panose="02010609030101010101" charset="-122"/>
              </a:rPr>
              <a:t>4.</a:t>
            </a:r>
            <a:r>
              <a:rPr lang="zh-CN" altLang="en-US">
                <a:latin typeface="仿宋_GB2312" panose="02010609030101010101" charset="-122"/>
                <a:ea typeface="仿宋_GB2312" panose="02010609030101010101" charset="-122"/>
                <a:cs typeface="仿宋_GB2312" panose="02010609030101010101" charset="-122"/>
              </a:rPr>
              <a:t>未按照规定开展应急预案评估的；</a:t>
            </a:r>
            <a:endParaRPr lang="zh-CN" altLang="en-US">
              <a:latin typeface="仿宋_GB2312" panose="02010609030101010101" charset="-122"/>
              <a:ea typeface="仿宋_GB2312" panose="02010609030101010101" charset="-122"/>
              <a:cs typeface="仿宋_GB2312" panose="02010609030101010101" charset="-122"/>
            </a:endParaRPr>
          </a:p>
          <a:p>
            <a:r>
              <a:rPr lang="en-US" altLang="zh-CN">
                <a:latin typeface="仿宋_GB2312" panose="02010609030101010101" charset="-122"/>
                <a:ea typeface="仿宋_GB2312" panose="02010609030101010101" charset="-122"/>
                <a:cs typeface="仿宋_GB2312" panose="02010609030101010101" charset="-122"/>
              </a:rPr>
              <a:t>5.</a:t>
            </a:r>
            <a:r>
              <a:rPr lang="zh-CN" altLang="en-US">
                <a:latin typeface="仿宋_GB2312" panose="02010609030101010101" charset="-122"/>
                <a:ea typeface="仿宋_GB2312" panose="02010609030101010101" charset="-122"/>
                <a:cs typeface="仿宋_GB2312" panose="02010609030101010101" charset="-122"/>
              </a:rPr>
              <a:t>未按照规定进行应急预案修订的；</a:t>
            </a:r>
            <a:endParaRPr lang="zh-CN" altLang="en-US">
              <a:latin typeface="仿宋_GB2312" panose="02010609030101010101" charset="-122"/>
              <a:ea typeface="仿宋_GB2312" panose="02010609030101010101" charset="-122"/>
              <a:cs typeface="仿宋_GB2312" panose="02010609030101010101" charset="-122"/>
            </a:endParaRPr>
          </a:p>
          <a:p>
            <a:r>
              <a:rPr lang="en-US" altLang="zh-CN">
                <a:latin typeface="仿宋_GB2312" panose="02010609030101010101" charset="-122"/>
                <a:ea typeface="仿宋_GB2312" panose="02010609030101010101" charset="-122"/>
                <a:cs typeface="仿宋_GB2312" panose="02010609030101010101" charset="-122"/>
              </a:rPr>
              <a:t>6.</a:t>
            </a:r>
            <a:r>
              <a:rPr lang="zh-CN" altLang="en-US">
                <a:latin typeface="仿宋_GB2312" panose="02010609030101010101" charset="-122"/>
                <a:ea typeface="仿宋_GB2312" panose="02010609030101010101" charset="-122"/>
                <a:cs typeface="仿宋_GB2312" panose="02010609030101010101" charset="-122"/>
              </a:rPr>
              <a:t>未落实应急预案规定的应急物资及装备的。</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1" name="右箭头 10"/>
          <p:cNvSpPr/>
          <p:nvPr/>
        </p:nvSpPr>
        <p:spPr>
          <a:xfrm>
            <a:off x="5786120" y="4168775"/>
            <a:ext cx="619125"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6605905" y="3884295"/>
            <a:ext cx="4516755" cy="645160"/>
          </a:xfrm>
          <a:prstGeom prst="rect">
            <a:avLst/>
          </a:prstGeom>
          <a:noFill/>
        </p:spPr>
        <p:txBody>
          <a:bodyPr wrap="square" rtlCol="0">
            <a:spAutoFit/>
          </a:bodyPr>
          <a:p>
            <a:r>
              <a:rPr lang="zh-CN" altLang="en-US">
                <a:latin typeface="仿宋_GB2312" panose="02010609030101010101" charset="-122"/>
                <a:ea typeface="仿宋_GB2312" panose="02010609030101010101" charset="-122"/>
                <a:cs typeface="仿宋_GB2312" panose="02010609030101010101" charset="-122"/>
              </a:rPr>
              <a:t>责令限期改正，可以对生产经营单位处</a:t>
            </a:r>
            <a:r>
              <a:rPr lang="en-US">
                <a:gradFill>
                  <a:gsLst>
                    <a:gs pos="0">
                      <a:srgbClr val="E30000"/>
                    </a:gs>
                    <a:gs pos="100000">
                      <a:srgbClr val="760303"/>
                    </a:gs>
                  </a:gsLst>
                  <a:lin scaled="0"/>
                </a:gradFill>
                <a:latin typeface="仿宋_GB2312" panose="02010609030101010101" charset="-122"/>
                <a:ea typeface="仿宋_GB2312" panose="02010609030101010101" charset="-122"/>
                <a:cs typeface="仿宋_GB2312" panose="02010609030101010101" charset="-122"/>
              </a:rPr>
              <a:t>1</a:t>
            </a:r>
            <a:r>
              <a:rPr lang="zh-CN" altLang="en-US">
                <a:gradFill>
                  <a:gsLst>
                    <a:gs pos="0">
                      <a:srgbClr val="E30000"/>
                    </a:gs>
                    <a:gs pos="100000">
                      <a:srgbClr val="760303"/>
                    </a:gs>
                  </a:gsLst>
                  <a:lin scaled="0"/>
                </a:gradFill>
                <a:latin typeface="仿宋_GB2312" panose="02010609030101010101" charset="-122"/>
                <a:ea typeface="仿宋_GB2312" panose="02010609030101010101" charset="-122"/>
                <a:cs typeface="仿宋_GB2312" panose="02010609030101010101" charset="-122"/>
              </a:rPr>
              <a:t>万元以上</a:t>
            </a:r>
            <a:r>
              <a:rPr lang="en-US" altLang="zh-CN">
                <a:gradFill>
                  <a:gsLst>
                    <a:gs pos="0">
                      <a:srgbClr val="E30000"/>
                    </a:gs>
                    <a:gs pos="100000">
                      <a:srgbClr val="760303"/>
                    </a:gs>
                  </a:gsLst>
                  <a:lin scaled="0"/>
                </a:gradFill>
                <a:latin typeface="仿宋_GB2312" panose="02010609030101010101" charset="-122"/>
                <a:ea typeface="仿宋_GB2312" panose="02010609030101010101" charset="-122"/>
                <a:cs typeface="仿宋_GB2312" panose="02010609030101010101" charset="-122"/>
              </a:rPr>
              <a:t>3</a:t>
            </a:r>
            <a:r>
              <a:rPr lang="zh-CN" altLang="en-US">
                <a:gradFill>
                  <a:gsLst>
                    <a:gs pos="0">
                      <a:srgbClr val="E30000"/>
                    </a:gs>
                    <a:gs pos="100000">
                      <a:srgbClr val="760303"/>
                    </a:gs>
                  </a:gsLst>
                  <a:lin scaled="0"/>
                </a:gradFill>
                <a:latin typeface="仿宋_GB2312" panose="02010609030101010101" charset="-122"/>
                <a:ea typeface="仿宋_GB2312" panose="02010609030101010101" charset="-122"/>
                <a:cs typeface="仿宋_GB2312" panose="02010609030101010101" charset="-122"/>
              </a:rPr>
              <a:t>万元</a:t>
            </a:r>
            <a:r>
              <a:rPr lang="zh-CN" altLang="en-US">
                <a:latin typeface="仿宋_GB2312" panose="02010609030101010101" charset="-122"/>
                <a:ea typeface="仿宋_GB2312" panose="02010609030101010101" charset="-122"/>
                <a:cs typeface="仿宋_GB2312" panose="02010609030101010101" charset="-122"/>
              </a:rPr>
              <a:t>以下的罚款</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13" name="文本框 12"/>
          <p:cNvSpPr txBox="1"/>
          <p:nvPr/>
        </p:nvSpPr>
        <p:spPr>
          <a:xfrm>
            <a:off x="728345" y="5628005"/>
            <a:ext cx="4881245" cy="368300"/>
          </a:xfrm>
          <a:prstGeom prst="rect">
            <a:avLst/>
          </a:prstGeom>
          <a:noFill/>
        </p:spPr>
        <p:txBody>
          <a:bodyPr wrap="square" rtlCol="0">
            <a:spAutoFit/>
          </a:bodyPr>
          <a:p>
            <a:r>
              <a:rPr lang="zh-CN" altLang="en-US">
                <a:latin typeface="仿宋_GB2312" panose="02010609030101010101" charset="-122"/>
                <a:ea typeface="仿宋_GB2312" panose="02010609030101010101" charset="-122"/>
              </a:rPr>
              <a:t>生产经营单位未按照规定进行应急预案备案的</a:t>
            </a:r>
            <a:endParaRPr lang="zh-CN" altLang="en-US">
              <a:latin typeface="仿宋_GB2312" panose="02010609030101010101" charset="-122"/>
              <a:ea typeface="仿宋_GB2312" panose="02010609030101010101" charset="-122"/>
            </a:endParaRPr>
          </a:p>
        </p:txBody>
      </p:sp>
      <p:sp>
        <p:nvSpPr>
          <p:cNvPr id="14" name="右箭头 13"/>
          <p:cNvSpPr/>
          <p:nvPr/>
        </p:nvSpPr>
        <p:spPr>
          <a:xfrm>
            <a:off x="5609590" y="5774690"/>
            <a:ext cx="619125" cy="755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6405245" y="5213350"/>
            <a:ext cx="3740785" cy="1198880"/>
          </a:xfrm>
          <a:prstGeom prst="rect">
            <a:avLst/>
          </a:prstGeom>
          <a:noFill/>
        </p:spPr>
        <p:txBody>
          <a:bodyPr wrap="square" rtlCol="0">
            <a:spAutoFit/>
          </a:bodyPr>
          <a:p>
            <a:r>
              <a:rPr lang="zh-CN" altLang="en-US">
                <a:latin typeface="仿宋_GB2312" panose="02010609030101010101" charset="-122"/>
                <a:ea typeface="仿宋_GB2312" panose="02010609030101010101" charset="-122"/>
                <a:cs typeface="仿宋_GB2312" panose="02010609030101010101" charset="-122"/>
              </a:rPr>
              <a:t>责令限期改正，逾期未改正的，处</a:t>
            </a:r>
            <a:r>
              <a:rPr lang="en-US" altLang="zh-CN">
                <a:latin typeface="仿宋_GB2312" panose="02010609030101010101" charset="-122"/>
                <a:ea typeface="仿宋_GB2312" panose="02010609030101010101" charset="-122"/>
                <a:cs typeface="仿宋_GB2312" panose="02010609030101010101" charset="-122"/>
              </a:rPr>
              <a:t>3</a:t>
            </a:r>
            <a:r>
              <a:rPr lang="zh-CN" altLang="en-US">
                <a:latin typeface="仿宋_GB2312" panose="02010609030101010101" charset="-122"/>
                <a:ea typeface="仿宋_GB2312" panose="02010609030101010101" charset="-122"/>
                <a:cs typeface="仿宋_GB2312" panose="02010609030101010101" charset="-122"/>
              </a:rPr>
              <a:t>万以上</a:t>
            </a:r>
            <a:r>
              <a:rPr lang="en-US" altLang="zh-CN">
                <a:latin typeface="仿宋_GB2312" panose="02010609030101010101" charset="-122"/>
                <a:ea typeface="仿宋_GB2312" panose="02010609030101010101" charset="-122"/>
                <a:cs typeface="仿宋_GB2312" panose="02010609030101010101" charset="-122"/>
              </a:rPr>
              <a:t>5</a:t>
            </a:r>
            <a:r>
              <a:rPr lang="zh-CN" altLang="en-US">
                <a:latin typeface="仿宋_GB2312" panose="02010609030101010101" charset="-122"/>
                <a:ea typeface="仿宋_GB2312" panose="02010609030101010101" charset="-122"/>
                <a:cs typeface="仿宋_GB2312" panose="02010609030101010101" charset="-122"/>
              </a:rPr>
              <a:t>万以下的罚款，对直接负的主管人员和其他直接责任人员处</a:t>
            </a:r>
            <a:r>
              <a:rPr lang="en-US">
                <a:solidFill>
                  <a:srgbClr val="FF0000"/>
                </a:solidFill>
                <a:latin typeface="仿宋_GB2312" panose="02010609030101010101" charset="-122"/>
                <a:ea typeface="仿宋_GB2312" panose="02010609030101010101" charset="-122"/>
                <a:cs typeface="仿宋_GB2312" panose="02010609030101010101" charset="-122"/>
              </a:rPr>
              <a:t>1</a:t>
            </a:r>
            <a:r>
              <a:rPr lang="zh-CN" altLang="en-US">
                <a:solidFill>
                  <a:srgbClr val="FF0000"/>
                </a:solidFill>
                <a:latin typeface="仿宋_GB2312" panose="02010609030101010101" charset="-122"/>
                <a:ea typeface="仿宋_GB2312" panose="02010609030101010101" charset="-122"/>
                <a:cs typeface="仿宋_GB2312" panose="02010609030101010101" charset="-122"/>
              </a:rPr>
              <a:t>万元以上</a:t>
            </a:r>
            <a:r>
              <a:rPr lang="en-US" altLang="zh-CN">
                <a:solidFill>
                  <a:srgbClr val="FF0000"/>
                </a:solidFill>
                <a:latin typeface="仿宋_GB2312" panose="02010609030101010101" charset="-122"/>
                <a:ea typeface="仿宋_GB2312" panose="02010609030101010101" charset="-122"/>
                <a:cs typeface="仿宋_GB2312" panose="02010609030101010101" charset="-122"/>
              </a:rPr>
              <a:t>2</a:t>
            </a:r>
            <a:r>
              <a:rPr lang="zh-CN" altLang="en-US">
                <a:solidFill>
                  <a:srgbClr val="FF0000"/>
                </a:solidFill>
                <a:latin typeface="仿宋_GB2312" panose="02010609030101010101" charset="-122"/>
                <a:ea typeface="仿宋_GB2312" panose="02010609030101010101" charset="-122"/>
                <a:cs typeface="仿宋_GB2312" panose="02010609030101010101" charset="-122"/>
              </a:rPr>
              <a:t>万元</a:t>
            </a:r>
            <a:r>
              <a:rPr lang="zh-CN" altLang="en-US">
                <a:latin typeface="仿宋_GB2312" panose="02010609030101010101" charset="-122"/>
                <a:ea typeface="仿宋_GB2312" panose="02010609030101010101" charset="-122"/>
                <a:cs typeface="仿宋_GB2312" panose="02010609030101010101" charset="-122"/>
              </a:rPr>
              <a:t>以下的罚款</a:t>
            </a:r>
            <a:endParaRPr lang="zh-CN" altLang="en-US">
              <a:latin typeface="仿宋_GB2312" panose="02010609030101010101" charset="-122"/>
              <a:ea typeface="仿宋_GB2312" panose="02010609030101010101" charset="-122"/>
              <a:cs typeface="仿宋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linds(horizontal)">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linds(horizontal)">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ppt_x"/>
                                          </p:val>
                                        </p:tav>
                                        <p:tav tm="100000">
                                          <p:val>
                                            <p:strVal val="#ppt_x"/>
                                          </p:val>
                                        </p:tav>
                                      </p:tavLst>
                                    </p:anim>
                                    <p:anim calcmode="lin" valueType="num">
                                      <p:cBhvr additive="base">
                                        <p:cTn id="5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blinds(horizontal)">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9" grpId="0" animBg="1"/>
      <p:bldP spid="8" grpId="0"/>
      <p:bldP spid="10" grpId="0"/>
      <p:bldP spid="11" grpId="0" animBg="1"/>
      <p:bldP spid="12" grpId="0"/>
      <p:bldP spid="13" grpId="0"/>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背景3"/>
          <p:cNvPicPr>
            <a:picLocks noChangeAspect="1"/>
          </p:cNvPicPr>
          <p:nvPr/>
        </p:nvPicPr>
        <p:blipFill>
          <a:blip r:embed="rId1"/>
          <a:stretch>
            <a:fillRect/>
          </a:stretch>
        </p:blipFill>
        <p:spPr>
          <a:xfrm>
            <a:off x="0" y="0"/>
            <a:ext cx="12192000" cy="6809105"/>
          </a:xfrm>
          <a:prstGeom prst="rect">
            <a:avLst/>
          </a:prstGeom>
        </p:spPr>
      </p:pic>
      <p:sp>
        <p:nvSpPr>
          <p:cNvPr id="3" name="横卷形 2"/>
          <p:cNvSpPr/>
          <p:nvPr/>
        </p:nvSpPr>
        <p:spPr>
          <a:xfrm>
            <a:off x="1748790" y="149860"/>
            <a:ext cx="3604895" cy="139636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990725" y="567690"/>
            <a:ext cx="3435985" cy="706755"/>
          </a:xfrm>
          <a:prstGeom prst="rect">
            <a:avLst/>
          </a:prstGeom>
          <a:noFill/>
        </p:spPr>
        <p:txBody>
          <a:bodyPr wrap="square" rtlCol="0">
            <a:spAutoFit/>
          </a:bodyPr>
          <a:p>
            <a:r>
              <a:rPr lang="zh-CN" altLang="zh-CN" sz="4000">
                <a:latin typeface="方正小标宋_GBK" panose="02000000000000000000" charset="-122"/>
                <a:ea typeface="方正小标宋_GBK" panose="02000000000000000000" charset="-122"/>
              </a:rPr>
              <a:t>三、信息报告</a:t>
            </a:r>
            <a:endParaRPr lang="zh-CN" altLang="zh-CN" sz="4000">
              <a:latin typeface="方正小标宋_GBK" panose="02000000000000000000" charset="-122"/>
              <a:ea typeface="方正小标宋_GBK" panose="02000000000000000000" charset="-122"/>
            </a:endParaRPr>
          </a:p>
        </p:txBody>
      </p:sp>
      <p:sp>
        <p:nvSpPr>
          <p:cNvPr id="6" name="文本框 5"/>
          <p:cNvSpPr txBox="1"/>
          <p:nvPr/>
        </p:nvSpPr>
        <p:spPr>
          <a:xfrm>
            <a:off x="2124075" y="1546225"/>
            <a:ext cx="6677660" cy="460375"/>
          </a:xfrm>
          <a:prstGeom prst="rect">
            <a:avLst/>
          </a:prstGeom>
          <a:noFill/>
        </p:spPr>
        <p:txBody>
          <a:bodyPr wrap="square" rtlCol="0">
            <a:spAutoFit/>
          </a:bodyPr>
          <a:p>
            <a:r>
              <a:rPr lang="zh-CN" altLang="en-US" sz="2400">
                <a:latin typeface="方正楷体_GBK" panose="03000509000000000000" charset="-122"/>
                <a:ea typeface="方正楷体_GBK" panose="03000509000000000000" charset="-122"/>
              </a:rPr>
              <a:t>（一）</a:t>
            </a:r>
            <a:r>
              <a:rPr lang="zh-CN" altLang="zh-CN" sz="2400">
                <a:latin typeface="方正楷体_GBK" panose="03000509000000000000" charset="-122"/>
                <a:ea typeface="方正楷体_GBK" panose="03000509000000000000" charset="-122"/>
                <a:sym typeface="+mn-ea"/>
              </a:rPr>
              <a:t>信息报告的</a:t>
            </a:r>
            <a:r>
              <a:rPr lang="zh-CN" altLang="zh-CN" sz="2400">
                <a:solidFill>
                  <a:srgbClr val="0000FF"/>
                </a:solidFill>
                <a:latin typeface="方正楷体_GBK" panose="03000509000000000000" charset="-122"/>
                <a:ea typeface="方正楷体_GBK" panose="03000509000000000000" charset="-122"/>
                <a:sym typeface="+mn-ea"/>
              </a:rPr>
              <a:t>目的</a:t>
            </a:r>
            <a:r>
              <a:rPr lang="zh-CN" altLang="zh-CN" sz="2400">
                <a:latin typeface="方正楷体_GBK" panose="03000509000000000000" charset="-122"/>
                <a:ea typeface="方正楷体_GBK" panose="03000509000000000000" charset="-122"/>
                <a:sym typeface="+mn-ea"/>
              </a:rPr>
              <a:t>及</a:t>
            </a:r>
            <a:r>
              <a:rPr lang="zh-CN" altLang="zh-CN" sz="2400">
                <a:solidFill>
                  <a:srgbClr val="0000FF"/>
                </a:solidFill>
                <a:latin typeface="方正楷体_GBK" panose="03000509000000000000" charset="-122"/>
                <a:ea typeface="方正楷体_GBK" panose="03000509000000000000" charset="-122"/>
                <a:sym typeface="+mn-ea"/>
              </a:rPr>
              <a:t>依据</a:t>
            </a:r>
            <a:endParaRPr lang="zh-CN" altLang="en-US" sz="2400">
              <a:latin typeface="方正楷体_GBK" panose="03000509000000000000" charset="-122"/>
              <a:ea typeface="方正楷体_GBK" panose="03000509000000000000" charset="-122"/>
            </a:endParaRPr>
          </a:p>
        </p:txBody>
      </p:sp>
      <p:sp>
        <p:nvSpPr>
          <p:cNvPr id="8" name="文本框 7"/>
          <p:cNvSpPr txBox="1"/>
          <p:nvPr/>
        </p:nvSpPr>
        <p:spPr>
          <a:xfrm>
            <a:off x="3096260" y="2006600"/>
            <a:ext cx="5427980" cy="398780"/>
          </a:xfrm>
          <a:prstGeom prst="rect">
            <a:avLst/>
          </a:prstGeom>
          <a:noFill/>
        </p:spPr>
        <p:txBody>
          <a:bodyPr wrap="square" rtlCol="0">
            <a:spAutoFit/>
          </a:bodyPr>
          <a:p>
            <a:r>
              <a:rPr lang="zh-CN" altLang="en-US">
                <a:gradFill>
                  <a:gsLst>
                    <a:gs pos="0">
                      <a:srgbClr val="012D86"/>
                    </a:gs>
                    <a:gs pos="100000">
                      <a:srgbClr val="0E2557"/>
                    </a:gs>
                  </a:gsLst>
                  <a:lin scaled="0"/>
                </a:gradFill>
                <a:latin typeface="黑体" panose="02010609060101010101" charset="-122"/>
                <a:ea typeface="黑体" panose="02010609060101010101" charset="-122"/>
              </a:rPr>
              <a:t>目的：</a:t>
            </a:r>
            <a:r>
              <a:rPr lang="zh-CN" altLang="en-US" sz="2000">
                <a:latin typeface="仿宋_GB2312" panose="02010609030101010101" charset="-122"/>
                <a:ea typeface="仿宋_GB2312" panose="02010609030101010101" charset="-122"/>
                <a:sym typeface="+mn-ea"/>
              </a:rPr>
              <a:t>杜绝</a:t>
            </a:r>
            <a:r>
              <a:rPr lang="zh-CN" altLang="en-US" sz="2000">
                <a:solidFill>
                  <a:srgbClr val="FF0000"/>
                </a:solidFill>
                <a:latin typeface="黑体" panose="02010609060101010101" charset="-122"/>
                <a:ea typeface="黑体" panose="02010609060101010101" charset="-122"/>
                <a:sym typeface="+mn-ea"/>
              </a:rPr>
              <a:t>迟报、漏报、谎报、瞒报行为</a:t>
            </a:r>
            <a:r>
              <a:rPr lang="zh-CN" altLang="en-US" sz="2000">
                <a:latin typeface="仿宋_GB2312" panose="02010609030101010101" charset="-122"/>
                <a:ea typeface="仿宋_GB2312" panose="02010609030101010101" charset="-122"/>
                <a:sym typeface="+mn-ea"/>
              </a:rPr>
              <a:t>。</a:t>
            </a:r>
            <a:endParaRPr lang="zh-CN" altLang="en-US" sz="2000">
              <a:latin typeface="仿宋_GB2312" panose="02010609030101010101" charset="-122"/>
              <a:ea typeface="仿宋_GB2312" panose="02010609030101010101" charset="-122"/>
              <a:sym typeface="+mn-ea"/>
            </a:endParaRPr>
          </a:p>
        </p:txBody>
      </p:sp>
      <p:sp>
        <p:nvSpPr>
          <p:cNvPr id="9" name="文本框 8"/>
          <p:cNvSpPr txBox="1"/>
          <p:nvPr/>
        </p:nvSpPr>
        <p:spPr>
          <a:xfrm>
            <a:off x="2793365" y="2405380"/>
            <a:ext cx="7977505" cy="2553335"/>
          </a:xfrm>
          <a:prstGeom prst="rect">
            <a:avLst/>
          </a:prstGeom>
          <a:noFill/>
        </p:spPr>
        <p:txBody>
          <a:bodyPr wrap="square" rtlCol="0">
            <a:spAutoFit/>
          </a:bodyPr>
          <a:p>
            <a:r>
              <a:rPr lang="zh-CN" altLang="en-US">
                <a:gradFill>
                  <a:gsLst>
                    <a:gs pos="0">
                      <a:srgbClr val="012D86"/>
                    </a:gs>
                    <a:gs pos="100000">
                      <a:srgbClr val="0E2557"/>
                    </a:gs>
                  </a:gsLst>
                  <a:lin scaled="0"/>
                </a:gradFill>
                <a:latin typeface="黑体" panose="02010609060101010101" charset="-122"/>
                <a:ea typeface="黑体" panose="02010609060101010101" charset="-122"/>
              </a:rPr>
              <a:t>依据：</a:t>
            </a:r>
            <a:r>
              <a:rPr lang="zh-CN" altLang="en-US" sz="2000">
                <a:latin typeface="仿宋_GB2312" panose="02010609030101010101" charset="-122"/>
                <a:ea typeface="仿宋_GB2312" panose="02010609030101010101" charset="-122"/>
                <a:sym typeface="+mn-ea"/>
              </a:rPr>
              <a:t>《生产安全事故报告和调查处理条例》（国务院令第</a:t>
            </a:r>
            <a:r>
              <a:rPr lang="en-US" altLang="zh-CN" sz="2000">
                <a:latin typeface="仿宋_GB2312" panose="02010609030101010101" charset="-122"/>
                <a:ea typeface="仿宋_GB2312" panose="02010609030101010101" charset="-122"/>
                <a:sym typeface="+mn-ea"/>
              </a:rPr>
              <a:t>493</a:t>
            </a:r>
            <a:r>
              <a:rPr lang="zh-CN" altLang="en-US" sz="2000">
                <a:latin typeface="仿宋_GB2312" panose="02010609030101010101" charset="-122"/>
                <a:ea typeface="仿宋_GB2312" panose="02010609030101010101" charset="-122"/>
                <a:sym typeface="+mn-ea"/>
              </a:rPr>
              <a:t>号）《湖北省生产安全事故报告和调查处理办法》（</a:t>
            </a:r>
            <a:r>
              <a:rPr lang="zh-CN" altLang="en-US" sz="2000">
                <a:solidFill>
                  <a:srgbClr val="C00000"/>
                </a:solidFill>
                <a:latin typeface="仿宋_GB2312" panose="02010609030101010101" charset="-122"/>
                <a:ea typeface="仿宋_GB2312" panose="02010609030101010101" charset="-122"/>
                <a:sym typeface="+mn-ea"/>
              </a:rPr>
              <a:t>省政府令第</a:t>
            </a:r>
            <a:r>
              <a:rPr lang="en-US" altLang="zh-CN" sz="2000">
                <a:solidFill>
                  <a:srgbClr val="C00000"/>
                </a:solidFill>
                <a:latin typeface="仿宋_GB2312" panose="02010609030101010101" charset="-122"/>
                <a:ea typeface="仿宋_GB2312" panose="02010609030101010101" charset="-122"/>
                <a:sym typeface="+mn-ea"/>
              </a:rPr>
              <a:t>354</a:t>
            </a:r>
            <a:r>
              <a:rPr lang="zh-CN" altLang="en-US" sz="2000">
                <a:solidFill>
                  <a:srgbClr val="C00000"/>
                </a:solidFill>
                <a:latin typeface="仿宋_GB2312" panose="02010609030101010101" charset="-122"/>
                <a:ea typeface="仿宋_GB2312" panose="02010609030101010101" charset="-122"/>
                <a:sym typeface="+mn-ea"/>
              </a:rPr>
              <a:t>号</a:t>
            </a:r>
            <a:r>
              <a:rPr lang="zh-CN" altLang="en-US" sz="2000">
                <a:latin typeface="仿宋_GB2312" panose="02010609030101010101" charset="-122"/>
                <a:ea typeface="仿宋_GB2312" panose="02010609030101010101" charset="-122"/>
                <a:sym typeface="+mn-ea"/>
              </a:rPr>
              <a:t>）</a:t>
            </a:r>
            <a:r>
              <a:rPr lang="zh-CN" altLang="en-US" sz="2000">
                <a:solidFill>
                  <a:schemeClr val="accent2">
                    <a:lumMod val="75000"/>
                  </a:schemeClr>
                </a:solidFill>
                <a:latin typeface="黑体" panose="02010609060101010101" charset="-122"/>
                <a:ea typeface="黑体" panose="02010609060101010101" charset="-122"/>
                <a:cs typeface="黑体" panose="02010609060101010101" charset="-122"/>
                <a:sym typeface="+mn-ea"/>
              </a:rPr>
              <a:t>《市委办公室</a:t>
            </a:r>
            <a:r>
              <a:rPr lang="en-US" altLang="zh-CN" sz="2000">
                <a:solidFill>
                  <a:schemeClr val="accent2">
                    <a:lumMod val="75000"/>
                  </a:schemeClr>
                </a:solidFill>
                <a:latin typeface="黑体" panose="02010609060101010101" charset="-122"/>
                <a:ea typeface="黑体" panose="02010609060101010101" charset="-122"/>
                <a:cs typeface="黑体" panose="02010609060101010101" charset="-122"/>
                <a:sym typeface="+mn-ea"/>
              </a:rPr>
              <a:t> </a:t>
            </a:r>
            <a:r>
              <a:rPr lang="zh-CN" altLang="en-US" sz="2000">
                <a:solidFill>
                  <a:schemeClr val="accent2">
                    <a:lumMod val="75000"/>
                  </a:schemeClr>
                </a:solidFill>
                <a:latin typeface="黑体" panose="02010609060101010101" charset="-122"/>
                <a:ea typeface="黑体" panose="02010609060101010101" charset="-122"/>
                <a:cs typeface="黑体" panose="02010609060101010101" charset="-122"/>
                <a:sym typeface="+mn-ea"/>
              </a:rPr>
              <a:t>市政府办公室关于进一步加强事故灾难突发事件信息快报工作的通知》</a:t>
            </a:r>
            <a:r>
              <a:rPr lang="zh-CN" altLang="en-US" sz="2000">
                <a:latin typeface="仿宋_GB2312" panose="02010609030101010101" charset="-122"/>
                <a:ea typeface="仿宋_GB2312" panose="02010609030101010101" charset="-122"/>
                <a:sym typeface="+mn-ea"/>
              </a:rPr>
              <a:t>（</a:t>
            </a:r>
            <a:r>
              <a:rPr lang="zh-CN" altLang="en-US" sz="2000">
                <a:solidFill>
                  <a:srgbClr val="FF0000"/>
                </a:solidFill>
                <a:latin typeface="仿宋_GB2312" panose="02010609030101010101" charset="-122"/>
                <a:ea typeface="仿宋_GB2312" panose="02010609030101010101" charset="-122"/>
                <a:sym typeface="+mn-ea"/>
              </a:rPr>
              <a:t>宜办文〔</a:t>
            </a:r>
            <a:r>
              <a:rPr lang="en-US" altLang="zh-CN" sz="2000">
                <a:solidFill>
                  <a:srgbClr val="FF0000"/>
                </a:solidFill>
                <a:latin typeface="仿宋_GB2312" panose="02010609030101010101" charset="-122"/>
                <a:ea typeface="仿宋_GB2312" panose="02010609030101010101" charset="-122"/>
                <a:sym typeface="+mn-ea"/>
              </a:rPr>
              <a:t>2022</a:t>
            </a:r>
            <a:r>
              <a:rPr lang="zh-CN" altLang="en-US" sz="2000">
                <a:solidFill>
                  <a:srgbClr val="FF0000"/>
                </a:solidFill>
                <a:latin typeface="仿宋_GB2312" panose="02010609030101010101" charset="-122"/>
                <a:ea typeface="仿宋_GB2312" panose="02010609030101010101" charset="-122"/>
                <a:sym typeface="+mn-ea"/>
              </a:rPr>
              <a:t>〕</a:t>
            </a:r>
            <a:r>
              <a:rPr lang="en-US" altLang="zh-CN" sz="2000">
                <a:solidFill>
                  <a:srgbClr val="FF0000"/>
                </a:solidFill>
                <a:latin typeface="仿宋_GB2312" panose="02010609030101010101" charset="-122"/>
                <a:ea typeface="仿宋_GB2312" panose="02010609030101010101" charset="-122"/>
                <a:sym typeface="+mn-ea"/>
              </a:rPr>
              <a:t>19</a:t>
            </a:r>
            <a:r>
              <a:rPr lang="zh-CN" altLang="en-US" sz="2000">
                <a:solidFill>
                  <a:srgbClr val="FF0000"/>
                </a:solidFill>
                <a:latin typeface="仿宋_GB2312" panose="02010609030101010101" charset="-122"/>
                <a:ea typeface="仿宋_GB2312" panose="02010609030101010101" charset="-122"/>
                <a:sym typeface="+mn-ea"/>
              </a:rPr>
              <a:t>号</a:t>
            </a:r>
            <a:r>
              <a:rPr lang="zh-CN" altLang="en-US" sz="2000">
                <a:latin typeface="仿宋_GB2312" panose="02010609030101010101" charset="-122"/>
                <a:ea typeface="仿宋_GB2312" panose="02010609030101010101" charset="-122"/>
                <a:sym typeface="+mn-ea"/>
              </a:rPr>
              <a:t>）《生产安全事故统计调查制度》（</a:t>
            </a:r>
            <a:r>
              <a:rPr lang="zh-CN" altLang="en-US" sz="2000">
                <a:solidFill>
                  <a:srgbClr val="C00000"/>
                </a:solidFill>
                <a:latin typeface="仿宋_GB2312" panose="02010609030101010101" charset="-122"/>
                <a:ea typeface="仿宋_GB2312" panose="02010609030101010101" charset="-122"/>
                <a:sym typeface="+mn-ea"/>
              </a:rPr>
              <a:t>应急〔</a:t>
            </a:r>
            <a:r>
              <a:rPr lang="en-US" altLang="zh-CN" sz="2000">
                <a:solidFill>
                  <a:srgbClr val="C00000"/>
                </a:solidFill>
                <a:latin typeface="仿宋_GB2312" panose="02010609030101010101" charset="-122"/>
                <a:ea typeface="仿宋_GB2312" panose="02010609030101010101" charset="-122"/>
                <a:sym typeface="+mn-ea"/>
              </a:rPr>
              <a:t>2020</a:t>
            </a:r>
            <a:r>
              <a:rPr lang="zh-CN" altLang="en-US" sz="2000">
                <a:solidFill>
                  <a:srgbClr val="C00000"/>
                </a:solidFill>
                <a:latin typeface="仿宋_GB2312" panose="02010609030101010101" charset="-122"/>
                <a:ea typeface="仿宋_GB2312" panose="02010609030101010101" charset="-122"/>
                <a:sym typeface="+mn-ea"/>
              </a:rPr>
              <a:t>〕</a:t>
            </a:r>
            <a:r>
              <a:rPr lang="en-US" altLang="zh-CN" sz="2000">
                <a:solidFill>
                  <a:srgbClr val="C00000"/>
                </a:solidFill>
                <a:latin typeface="仿宋_GB2312" panose="02010609030101010101" charset="-122"/>
                <a:ea typeface="仿宋_GB2312" panose="02010609030101010101" charset="-122"/>
                <a:sym typeface="+mn-ea"/>
              </a:rPr>
              <a:t>93</a:t>
            </a:r>
            <a:r>
              <a:rPr lang="zh-CN" altLang="en-US" sz="2000">
                <a:solidFill>
                  <a:srgbClr val="C00000"/>
                </a:solidFill>
                <a:latin typeface="仿宋_GB2312" panose="02010609030101010101" charset="-122"/>
                <a:ea typeface="仿宋_GB2312" panose="02010609030101010101" charset="-122"/>
                <a:sym typeface="+mn-ea"/>
              </a:rPr>
              <a:t>号</a:t>
            </a:r>
            <a:r>
              <a:rPr lang="zh-CN" altLang="en-US" sz="2000">
                <a:latin typeface="仿宋_GB2312" panose="02010609030101010101" charset="-122"/>
                <a:ea typeface="仿宋_GB2312" panose="02010609030101010101" charset="-122"/>
                <a:sym typeface="+mn-ea"/>
              </a:rPr>
              <a:t>）</a:t>
            </a:r>
            <a:r>
              <a:rPr lang="zh-CN" altLang="en-US" sz="2000">
                <a:latin typeface="仿宋_GB2312" panose="02010609030101010101" charset="-122"/>
                <a:ea typeface="仿宋_GB2312" panose="02010609030101010101" charset="-122"/>
                <a:sym typeface="+mn-ea"/>
              </a:rPr>
              <a:t>《关于规范和加强全市生产安全事故信息报告的通知》（宜安办</a:t>
            </a:r>
            <a:r>
              <a:rPr lang="en-US" altLang="zh-CN" sz="2000">
                <a:latin typeface="仿宋_GB2312" panose="02010609030101010101" charset="-122"/>
                <a:ea typeface="仿宋_GB2312" panose="02010609030101010101" charset="-122"/>
                <a:sym typeface="+mn-ea"/>
              </a:rPr>
              <a:t>2021.2.8</a:t>
            </a:r>
            <a:r>
              <a:rPr lang="zh-CN" altLang="en-US" sz="2000">
                <a:latin typeface="仿宋_GB2312" panose="02010609030101010101" charset="-122"/>
                <a:ea typeface="仿宋_GB2312" panose="02010609030101010101" charset="-122"/>
                <a:sym typeface="+mn-ea"/>
              </a:rPr>
              <a:t>）</a:t>
            </a:r>
            <a:r>
              <a:rPr lang="zh-CN" altLang="en-US" sz="2000">
                <a:latin typeface="仿宋_GB2312" panose="02010609030101010101" charset="-122"/>
                <a:ea typeface="仿宋_GB2312" panose="02010609030101010101" charset="-122"/>
                <a:sym typeface="+mn-ea"/>
              </a:rPr>
              <a:t>《宜昌市党政机关值班工作规范（试行）》（</a:t>
            </a:r>
            <a:r>
              <a:rPr lang="zh-CN" altLang="en-US" sz="2000">
                <a:solidFill>
                  <a:srgbClr val="C00000"/>
                </a:solidFill>
                <a:latin typeface="仿宋_GB2312" panose="02010609030101010101" charset="-122"/>
                <a:ea typeface="仿宋_GB2312" panose="02010609030101010101" charset="-122"/>
                <a:sym typeface="+mn-ea"/>
              </a:rPr>
              <a:t>宜市办文〔</a:t>
            </a:r>
            <a:r>
              <a:rPr lang="en-US" altLang="zh-CN" sz="2000">
                <a:solidFill>
                  <a:srgbClr val="C00000"/>
                </a:solidFill>
                <a:latin typeface="仿宋_GB2312" panose="02010609030101010101" charset="-122"/>
                <a:ea typeface="仿宋_GB2312" panose="02010609030101010101" charset="-122"/>
                <a:sym typeface="+mn-ea"/>
              </a:rPr>
              <a:t>2019</a:t>
            </a:r>
            <a:r>
              <a:rPr lang="zh-CN" altLang="en-US" sz="2000">
                <a:solidFill>
                  <a:srgbClr val="C00000"/>
                </a:solidFill>
                <a:latin typeface="仿宋_GB2312" panose="02010609030101010101" charset="-122"/>
                <a:ea typeface="仿宋_GB2312" panose="02010609030101010101" charset="-122"/>
                <a:sym typeface="+mn-ea"/>
              </a:rPr>
              <a:t>〕</a:t>
            </a:r>
            <a:r>
              <a:rPr lang="en-US" altLang="zh-CN" sz="2000">
                <a:solidFill>
                  <a:srgbClr val="C00000"/>
                </a:solidFill>
                <a:latin typeface="仿宋_GB2312" panose="02010609030101010101" charset="-122"/>
                <a:ea typeface="仿宋_GB2312" panose="02010609030101010101" charset="-122"/>
                <a:sym typeface="+mn-ea"/>
              </a:rPr>
              <a:t>17</a:t>
            </a:r>
            <a:r>
              <a:rPr lang="zh-CN" altLang="en-US" sz="2000">
                <a:solidFill>
                  <a:srgbClr val="C00000"/>
                </a:solidFill>
                <a:latin typeface="仿宋_GB2312" panose="02010609030101010101" charset="-122"/>
                <a:ea typeface="仿宋_GB2312" panose="02010609030101010101" charset="-122"/>
                <a:sym typeface="+mn-ea"/>
              </a:rPr>
              <a:t>号</a:t>
            </a:r>
            <a:r>
              <a:rPr lang="zh-CN" altLang="en-US" sz="2000">
                <a:latin typeface="仿宋_GB2312" panose="02010609030101010101" charset="-122"/>
                <a:ea typeface="仿宋_GB2312" panose="02010609030101010101" charset="-122"/>
                <a:sym typeface="+mn-ea"/>
              </a:rPr>
              <a:t>）《关于规范全市党政机关值班工作的通知》（</a:t>
            </a:r>
            <a:r>
              <a:rPr lang="zh-CN" altLang="en-US" sz="2000">
                <a:solidFill>
                  <a:srgbClr val="FF0000"/>
                </a:solidFill>
                <a:latin typeface="仿宋_GB2312" panose="02010609030101010101" charset="-122"/>
                <a:ea typeface="仿宋_GB2312" panose="02010609030101010101" charset="-122"/>
                <a:sym typeface="+mn-ea"/>
              </a:rPr>
              <a:t>枝市办文</a:t>
            </a:r>
            <a:r>
              <a:rPr lang="zh-CN" altLang="en-US" sz="2000">
                <a:solidFill>
                  <a:srgbClr val="FF0000"/>
                </a:solidFill>
                <a:latin typeface="仿宋_GB2312" panose="02010609030101010101" charset="-122"/>
                <a:ea typeface="仿宋_GB2312" panose="02010609030101010101" charset="-122"/>
                <a:sym typeface="宋体" panose="02010600030101010101" pitchFamily="2" charset="-122"/>
              </a:rPr>
              <a:t>〔</a:t>
            </a:r>
            <a:r>
              <a:rPr lang="en-US" altLang="zh-CN" sz="2000">
                <a:solidFill>
                  <a:srgbClr val="FF0000"/>
                </a:solidFill>
                <a:latin typeface="仿宋_GB2312" panose="02010609030101010101" charset="-122"/>
                <a:ea typeface="仿宋_GB2312" panose="02010609030101010101" charset="-122"/>
                <a:sym typeface="宋体" panose="02010600030101010101" pitchFamily="2" charset="-122"/>
              </a:rPr>
              <a:t>2020</a:t>
            </a:r>
            <a:r>
              <a:rPr lang="zh-CN" altLang="en-US" sz="2000">
                <a:solidFill>
                  <a:srgbClr val="FF0000"/>
                </a:solidFill>
                <a:latin typeface="仿宋_GB2312" panose="02010609030101010101" charset="-122"/>
                <a:ea typeface="仿宋_GB2312" panose="02010609030101010101" charset="-122"/>
                <a:sym typeface="宋体" panose="02010600030101010101" pitchFamily="2" charset="-122"/>
              </a:rPr>
              <a:t>〕</a:t>
            </a:r>
            <a:r>
              <a:rPr lang="en-US" altLang="zh-CN" sz="2000">
                <a:solidFill>
                  <a:srgbClr val="FF0000"/>
                </a:solidFill>
                <a:latin typeface="仿宋_GB2312" panose="02010609030101010101" charset="-122"/>
                <a:ea typeface="仿宋_GB2312" panose="02010609030101010101" charset="-122"/>
                <a:sym typeface="宋体" panose="02010600030101010101" pitchFamily="2" charset="-122"/>
              </a:rPr>
              <a:t>16</a:t>
            </a:r>
            <a:r>
              <a:rPr lang="zh-CN" altLang="en-US" sz="2000">
                <a:solidFill>
                  <a:srgbClr val="FF0000"/>
                </a:solidFill>
                <a:latin typeface="仿宋_GB2312" panose="02010609030101010101" charset="-122"/>
                <a:ea typeface="仿宋_GB2312" panose="02010609030101010101" charset="-122"/>
                <a:sym typeface="宋体" panose="02010600030101010101" pitchFamily="2" charset="-122"/>
              </a:rPr>
              <a:t>号</a:t>
            </a:r>
            <a:r>
              <a:rPr lang="zh-CN" altLang="en-US" sz="2000">
                <a:latin typeface="仿宋_GB2312" panose="02010609030101010101" charset="-122"/>
                <a:ea typeface="仿宋_GB2312" panose="02010609030101010101" charset="-122"/>
                <a:sym typeface="+mn-ea"/>
              </a:rPr>
              <a:t>）等法律法规及相关文件要求。</a:t>
            </a:r>
            <a:endParaRPr lang="zh-CN" altLang="en-US" sz="200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北景2"/>
          <p:cNvPicPr>
            <a:picLocks noChangeAspect="1"/>
          </p:cNvPicPr>
          <p:nvPr>
            <p:ph idx="1"/>
          </p:nvPr>
        </p:nvPicPr>
        <p:blipFill>
          <a:blip r:embed="rId1"/>
          <a:stretch>
            <a:fillRect/>
          </a:stretch>
        </p:blipFill>
        <p:spPr>
          <a:xfrm>
            <a:off x="635" y="0"/>
            <a:ext cx="12191365" cy="6823710"/>
          </a:xfrm>
          <a:prstGeom prst="rect">
            <a:avLst/>
          </a:prstGeom>
        </p:spPr>
      </p:pic>
      <p:sp>
        <p:nvSpPr>
          <p:cNvPr id="7" name="横卷形 6"/>
          <p:cNvSpPr/>
          <p:nvPr/>
        </p:nvSpPr>
        <p:spPr>
          <a:xfrm>
            <a:off x="2525395" y="173355"/>
            <a:ext cx="4031615" cy="98361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2622550" y="434975"/>
            <a:ext cx="3850005" cy="460375"/>
          </a:xfrm>
          <a:prstGeom prst="rect">
            <a:avLst/>
          </a:prstGeom>
          <a:noFill/>
        </p:spPr>
        <p:txBody>
          <a:bodyPr wrap="square" rtlCol="0">
            <a:spAutoFit/>
          </a:bodyPr>
          <a:p>
            <a:r>
              <a:rPr lang="zh-CN" altLang="en-US" sz="2400">
                <a:latin typeface="方正楷体_GBK" panose="03000509000000000000" charset="-122"/>
                <a:ea typeface="方正楷体_GBK" panose="03000509000000000000" charset="-122"/>
              </a:rPr>
              <a:t>（二）</a:t>
            </a:r>
            <a:r>
              <a:rPr lang="zh-CN" altLang="zh-CN" sz="2400">
                <a:latin typeface="方正楷体_GBK" panose="03000509000000000000" charset="-122"/>
                <a:ea typeface="方正楷体_GBK" panose="03000509000000000000" charset="-122"/>
                <a:sym typeface="+mn-ea"/>
              </a:rPr>
              <a:t>事故信息报告六方面</a:t>
            </a:r>
            <a:endParaRPr lang="zh-CN" altLang="en-US" sz="2400">
              <a:latin typeface="方正楷体_GBK" panose="03000509000000000000" charset="-122"/>
              <a:ea typeface="方正楷体_GBK" panose="03000509000000000000" charset="-122"/>
            </a:endParaRPr>
          </a:p>
        </p:txBody>
      </p:sp>
      <p:sp>
        <p:nvSpPr>
          <p:cNvPr id="15" name="流程图: 联系 14"/>
          <p:cNvSpPr/>
          <p:nvPr/>
        </p:nvSpPr>
        <p:spPr>
          <a:xfrm>
            <a:off x="3011170" y="1546225"/>
            <a:ext cx="1882140" cy="11169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流程图: 联系 15"/>
          <p:cNvSpPr/>
          <p:nvPr/>
        </p:nvSpPr>
        <p:spPr>
          <a:xfrm>
            <a:off x="5099685" y="1522095"/>
            <a:ext cx="1882140" cy="11169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流程图: 联系 16"/>
          <p:cNvSpPr/>
          <p:nvPr/>
        </p:nvSpPr>
        <p:spPr>
          <a:xfrm>
            <a:off x="7164070" y="1522095"/>
            <a:ext cx="1882140" cy="11169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流程图: 联系 17"/>
          <p:cNvSpPr/>
          <p:nvPr/>
        </p:nvSpPr>
        <p:spPr>
          <a:xfrm>
            <a:off x="2914015" y="3598545"/>
            <a:ext cx="1882140" cy="11169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流程图: 联系 18"/>
          <p:cNvSpPr/>
          <p:nvPr/>
        </p:nvSpPr>
        <p:spPr>
          <a:xfrm>
            <a:off x="5099685" y="3598545"/>
            <a:ext cx="1882140" cy="111696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流程图: 联系 19"/>
          <p:cNvSpPr/>
          <p:nvPr/>
        </p:nvSpPr>
        <p:spPr>
          <a:xfrm>
            <a:off x="7395210" y="3599180"/>
            <a:ext cx="1882140" cy="101917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3253740" y="1850390"/>
            <a:ext cx="1360170" cy="583565"/>
          </a:xfrm>
          <a:prstGeom prst="rect">
            <a:avLst/>
          </a:prstGeom>
          <a:noFill/>
        </p:spPr>
        <p:txBody>
          <a:bodyPr wrap="square" rtlCol="0">
            <a:spAutoFit/>
          </a:bodyPr>
          <a:p>
            <a:pPr algn="ctr"/>
            <a:r>
              <a:rPr lang="en-US" altLang="zh-CN"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rPr>
              <a:t>1.</a:t>
            </a:r>
            <a:r>
              <a:rPr lang="zh-CN" altLang="en-US"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rPr>
              <a:t>范</a:t>
            </a:r>
            <a:r>
              <a:rPr lang="en-US" altLang="zh-CN"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rPr>
              <a:t> </a:t>
            </a:r>
            <a:r>
              <a:rPr lang="zh-CN" altLang="en-US"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rPr>
              <a:t>围</a:t>
            </a:r>
            <a:endParaRPr lang="zh-CN" altLang="en-US"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endParaRPr>
          </a:p>
        </p:txBody>
      </p:sp>
      <p:sp>
        <p:nvSpPr>
          <p:cNvPr id="22" name="文本框 21"/>
          <p:cNvSpPr txBox="1"/>
          <p:nvPr/>
        </p:nvSpPr>
        <p:spPr>
          <a:xfrm>
            <a:off x="4959350" y="1604010"/>
            <a:ext cx="2138045" cy="1076325"/>
          </a:xfrm>
          <a:prstGeom prst="rect">
            <a:avLst/>
          </a:prstGeom>
          <a:noFill/>
        </p:spPr>
        <p:txBody>
          <a:bodyPr wrap="square" rtlCol="0">
            <a:spAutoFit/>
          </a:bodyPr>
          <a:p>
            <a:pPr algn="ctr"/>
            <a:r>
              <a:rPr lang="en-US" altLang="zh-CN"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rPr>
              <a:t>2.</a:t>
            </a:r>
            <a:r>
              <a:rPr lang="zh-CN" altLang="en-US"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rPr>
              <a:t>流程及</a:t>
            </a:r>
            <a:endParaRPr lang="zh-CN" altLang="en-US"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endParaRPr>
          </a:p>
          <a:p>
            <a:pPr algn="ctr"/>
            <a:r>
              <a:rPr lang="zh-CN" altLang="en-US"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rPr>
              <a:t>时限</a:t>
            </a:r>
            <a:endParaRPr lang="zh-CN" altLang="en-US"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endParaRPr>
          </a:p>
        </p:txBody>
      </p:sp>
      <p:sp>
        <p:nvSpPr>
          <p:cNvPr id="23" name="文本框 22"/>
          <p:cNvSpPr txBox="1"/>
          <p:nvPr/>
        </p:nvSpPr>
        <p:spPr>
          <a:xfrm>
            <a:off x="7327900" y="1788795"/>
            <a:ext cx="1555115" cy="583565"/>
          </a:xfrm>
          <a:prstGeom prst="rect">
            <a:avLst/>
          </a:prstGeom>
          <a:noFill/>
        </p:spPr>
        <p:txBody>
          <a:bodyPr wrap="square" rtlCol="0">
            <a:spAutoFit/>
          </a:bodyPr>
          <a:p>
            <a:pPr algn="ctr"/>
            <a:r>
              <a:rPr lang="en-US" altLang="zh-CN"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rPr>
              <a:t>3.</a:t>
            </a:r>
            <a:r>
              <a:rPr lang="zh-CN" altLang="en-US"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rPr>
              <a:t>原则</a:t>
            </a:r>
            <a:endParaRPr lang="zh-CN" altLang="en-US"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endParaRPr>
          </a:p>
        </p:txBody>
      </p:sp>
      <p:sp>
        <p:nvSpPr>
          <p:cNvPr id="24" name="文本框 23"/>
          <p:cNvSpPr txBox="1"/>
          <p:nvPr/>
        </p:nvSpPr>
        <p:spPr>
          <a:xfrm>
            <a:off x="3061970" y="3865245"/>
            <a:ext cx="1624330" cy="583565"/>
          </a:xfrm>
          <a:prstGeom prst="rect">
            <a:avLst/>
          </a:prstGeom>
          <a:noFill/>
        </p:spPr>
        <p:txBody>
          <a:bodyPr wrap="square" rtlCol="0">
            <a:spAutoFit/>
          </a:bodyPr>
          <a:p>
            <a:pPr algn="ctr"/>
            <a:r>
              <a:rPr lang="en-US" altLang="zh-CN"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rPr>
              <a:t>4.</a:t>
            </a:r>
            <a:r>
              <a:rPr lang="zh-CN" altLang="en-US"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rPr>
              <a:t>方</a:t>
            </a:r>
            <a:r>
              <a:rPr lang="en-US" altLang="zh-CN"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rPr>
              <a:t> </a:t>
            </a:r>
            <a:r>
              <a:rPr lang="zh-CN" altLang="en-US"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rPr>
              <a:t>式</a:t>
            </a:r>
            <a:endParaRPr lang="zh-CN" altLang="en-US"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endParaRPr>
          </a:p>
        </p:txBody>
      </p:sp>
      <p:sp>
        <p:nvSpPr>
          <p:cNvPr id="25" name="文本框 24"/>
          <p:cNvSpPr txBox="1"/>
          <p:nvPr/>
        </p:nvSpPr>
        <p:spPr>
          <a:xfrm>
            <a:off x="5026660" y="3865245"/>
            <a:ext cx="2138045" cy="583565"/>
          </a:xfrm>
          <a:prstGeom prst="rect">
            <a:avLst/>
          </a:prstGeom>
          <a:noFill/>
        </p:spPr>
        <p:txBody>
          <a:bodyPr wrap="square" rtlCol="0">
            <a:spAutoFit/>
          </a:bodyPr>
          <a:p>
            <a:pPr algn="ctr"/>
            <a:r>
              <a:rPr lang="en-US" altLang="zh-CN"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rPr>
              <a:t>5.</a:t>
            </a:r>
            <a:r>
              <a:rPr lang="zh-CN" altLang="en-US"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rPr>
              <a:t>内</a:t>
            </a:r>
            <a:r>
              <a:rPr lang="en-US" altLang="zh-CN"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rPr>
              <a:t> </a:t>
            </a:r>
            <a:r>
              <a:rPr lang="zh-CN" altLang="en-US"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rPr>
              <a:t>容</a:t>
            </a:r>
            <a:endParaRPr lang="zh-CN" altLang="en-US"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endParaRPr>
          </a:p>
        </p:txBody>
      </p:sp>
      <p:sp>
        <p:nvSpPr>
          <p:cNvPr id="26" name="文本框 25"/>
          <p:cNvSpPr txBox="1"/>
          <p:nvPr/>
        </p:nvSpPr>
        <p:spPr>
          <a:xfrm>
            <a:off x="7563485" y="3768090"/>
            <a:ext cx="1494790" cy="583565"/>
          </a:xfrm>
          <a:prstGeom prst="rect">
            <a:avLst/>
          </a:prstGeom>
          <a:noFill/>
        </p:spPr>
        <p:txBody>
          <a:bodyPr wrap="square" rtlCol="0">
            <a:spAutoFit/>
          </a:bodyPr>
          <a:p>
            <a:pPr algn="ctr"/>
            <a:r>
              <a:rPr lang="en-US" altLang="zh-CN"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rPr>
              <a:t>6.</a:t>
            </a:r>
            <a:r>
              <a:rPr lang="zh-CN" altLang="en-US"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rPr>
              <a:t>类</a:t>
            </a:r>
            <a:r>
              <a:rPr lang="en-US" altLang="zh-CN"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rPr>
              <a:t> </a:t>
            </a:r>
            <a:r>
              <a:rPr lang="zh-CN" altLang="en-US"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rPr>
              <a:t>别</a:t>
            </a:r>
            <a:endParaRPr lang="zh-CN" altLang="en-US" sz="32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linds(horizont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blinds(horizontal)">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linds(horizontal)">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ppt_x"/>
                                          </p:val>
                                        </p:tav>
                                        <p:tav tm="100000">
                                          <p:val>
                                            <p:strVal val="#ppt_x"/>
                                          </p:val>
                                        </p:tav>
                                      </p:tavLst>
                                    </p:anim>
                                    <p:anim calcmode="lin" valueType="num">
                                      <p:cBhvr additive="base">
                                        <p:cTn id="6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linds(horizontal)">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ppt_x"/>
                                          </p:val>
                                        </p:tav>
                                        <p:tav tm="100000">
                                          <p:val>
                                            <p:strVal val="#ppt_x"/>
                                          </p:val>
                                        </p:tav>
                                      </p:tavLst>
                                    </p:anim>
                                    <p:anim calcmode="lin" valueType="num">
                                      <p:cBhvr additive="base">
                                        <p:cTn id="7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5" grpId="0" animBg="1"/>
      <p:bldP spid="21" grpId="0"/>
      <p:bldP spid="16" grpId="0" animBg="1"/>
      <p:bldP spid="22" grpId="0"/>
      <p:bldP spid="17" grpId="0" animBg="1"/>
      <p:bldP spid="23" grpId="0"/>
      <p:bldP spid="18" grpId="0" animBg="1"/>
      <p:bldP spid="24" grpId="0"/>
      <p:bldP spid="19" grpId="0" animBg="1"/>
      <p:bldP spid="25" grpId="0"/>
      <p:bldP spid="20" grpId="0" bldLvl="0" animBg="1"/>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北景2"/>
          <p:cNvPicPr>
            <a:picLocks noChangeAspect="1"/>
          </p:cNvPicPr>
          <p:nvPr>
            <p:ph idx="1"/>
          </p:nvPr>
        </p:nvPicPr>
        <p:blipFill>
          <a:blip r:embed="rId1"/>
          <a:stretch>
            <a:fillRect/>
          </a:stretch>
        </p:blipFill>
        <p:spPr>
          <a:xfrm>
            <a:off x="0" y="0"/>
            <a:ext cx="12192000" cy="6858000"/>
          </a:xfrm>
          <a:prstGeom prst="rect">
            <a:avLst/>
          </a:prstGeom>
        </p:spPr>
      </p:pic>
      <p:sp>
        <p:nvSpPr>
          <p:cNvPr id="5" name="矩形标注 4"/>
          <p:cNvSpPr/>
          <p:nvPr/>
        </p:nvSpPr>
        <p:spPr>
          <a:xfrm>
            <a:off x="1906270" y="77470"/>
            <a:ext cx="2392045" cy="959485"/>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1991360" y="373380"/>
            <a:ext cx="2513330" cy="460375"/>
          </a:xfrm>
          <a:prstGeom prst="rect">
            <a:avLst/>
          </a:prstGeom>
          <a:noFill/>
        </p:spPr>
        <p:txBody>
          <a:bodyPr wrap="square" rtlCol="0">
            <a:spAutoFit/>
          </a:bodyPr>
          <a:p>
            <a:r>
              <a:rPr lang="en-US" altLang="zh-CN" sz="2400" b="1">
                <a:latin typeface="方正楷体_GBK" panose="03000509000000000000" charset="-122"/>
                <a:ea typeface="方正楷体_GBK" panose="03000509000000000000" charset="-122"/>
                <a:cs typeface="方正楷体_GBK" panose="03000509000000000000" charset="-122"/>
              </a:rPr>
              <a:t>1.</a:t>
            </a:r>
            <a:r>
              <a:rPr lang="zh-CN" altLang="en-US" sz="2400" b="1">
                <a:latin typeface="方正楷体_GBK" panose="03000509000000000000" charset="-122"/>
                <a:ea typeface="方正楷体_GBK" panose="03000509000000000000" charset="-122"/>
                <a:cs typeface="方正楷体_GBK" panose="03000509000000000000" charset="-122"/>
              </a:rPr>
              <a:t>信息</a:t>
            </a:r>
            <a:r>
              <a:rPr lang="zh-CN" altLang="en-US" sz="2400" b="1">
                <a:latin typeface="方正楷体_GBK" panose="03000509000000000000" charset="-122"/>
                <a:ea typeface="方正楷体_GBK" panose="03000509000000000000" charset="-122"/>
                <a:cs typeface="方正楷体_GBK" panose="03000509000000000000" charset="-122"/>
              </a:rPr>
              <a:t>报告范围</a:t>
            </a:r>
            <a:endParaRPr lang="zh-CN" altLang="en-US" sz="2400" b="1">
              <a:latin typeface="方正楷体_GBK" panose="03000509000000000000" charset="-122"/>
              <a:ea typeface="方正楷体_GBK" panose="03000509000000000000" charset="-122"/>
              <a:cs typeface="方正楷体_GBK" panose="03000509000000000000" charset="-122"/>
            </a:endParaRPr>
          </a:p>
        </p:txBody>
      </p:sp>
      <p:sp>
        <p:nvSpPr>
          <p:cNvPr id="7" name="文本框 6"/>
          <p:cNvSpPr txBox="1"/>
          <p:nvPr/>
        </p:nvSpPr>
        <p:spPr>
          <a:xfrm>
            <a:off x="485775" y="1417955"/>
            <a:ext cx="10807065" cy="1198880"/>
          </a:xfrm>
          <a:prstGeom prst="rect">
            <a:avLst/>
          </a:prstGeom>
          <a:noFill/>
        </p:spPr>
        <p:txBody>
          <a:bodyPr wrap="square" rtlCol="0">
            <a:spAutoFit/>
          </a:bodyPr>
          <a:p>
            <a:r>
              <a:rPr lang="en-US" altLang="zh-CN">
                <a:latin typeface="仿宋_GB2312" panose="02010609030101010101" charset="-122"/>
                <a:ea typeface="仿宋_GB2312" panose="02010609030101010101" charset="-122"/>
                <a:sym typeface="+mn-ea"/>
              </a:rPr>
              <a:t>  </a:t>
            </a:r>
            <a:r>
              <a:rPr lang="en-US" altLang="zh-CN" sz="2400">
                <a:latin typeface="仿宋_GB2312" panose="02010609030101010101" charset="-122"/>
                <a:ea typeface="仿宋_GB2312" panose="02010609030101010101" charset="-122"/>
                <a:sym typeface="+mn-ea"/>
              </a:rPr>
              <a:t>  </a:t>
            </a:r>
            <a:r>
              <a:rPr lang="zh-CN" altLang="en-US" sz="2400">
                <a:latin typeface="仿宋_GB2312" panose="02010609030101010101" charset="-122"/>
                <a:ea typeface="仿宋_GB2312" panose="02010609030101010101" charset="-122"/>
                <a:sym typeface="+mn-ea"/>
              </a:rPr>
              <a:t>从事生产经营活动的单位，在生产经营活动中发生的</a:t>
            </a:r>
            <a:r>
              <a:rPr lang="zh-CN" altLang="en-US" sz="2400">
                <a:solidFill>
                  <a:srgbClr val="C00000"/>
                </a:solidFill>
                <a:latin typeface="仿宋_GB2312" panose="02010609030101010101" charset="-122"/>
                <a:ea typeface="仿宋_GB2312" panose="02010609030101010101" charset="-122"/>
                <a:sym typeface="+mn-ea"/>
              </a:rPr>
              <a:t>人身伤亡</a:t>
            </a:r>
            <a:r>
              <a:rPr lang="zh-CN" altLang="en-US" sz="2400">
                <a:latin typeface="仿宋_GB2312" panose="02010609030101010101" charset="-122"/>
                <a:ea typeface="仿宋_GB2312" panose="02010609030101010101" charset="-122"/>
                <a:sym typeface="+mn-ea"/>
              </a:rPr>
              <a:t>或者</a:t>
            </a:r>
            <a:r>
              <a:rPr lang="zh-CN" altLang="en-US" sz="2400">
                <a:solidFill>
                  <a:srgbClr val="C00000"/>
                </a:solidFill>
                <a:latin typeface="仿宋_GB2312" panose="02010609030101010101" charset="-122"/>
                <a:ea typeface="仿宋_GB2312" panose="02010609030101010101" charset="-122"/>
                <a:sym typeface="+mn-ea"/>
              </a:rPr>
              <a:t>直接经济损失</a:t>
            </a:r>
            <a:r>
              <a:rPr lang="zh-CN" altLang="en-US" sz="2400">
                <a:latin typeface="仿宋_GB2312" panose="02010609030101010101" charset="-122"/>
                <a:ea typeface="仿宋_GB2312" panose="02010609030101010101" charset="-122"/>
                <a:sym typeface="+mn-ea"/>
              </a:rPr>
              <a:t>的生产安全事故。根据国务院令第</a:t>
            </a:r>
            <a:r>
              <a:rPr lang="en-US" altLang="zh-CN" sz="2400">
                <a:latin typeface="仿宋_GB2312" panose="02010609030101010101" charset="-122"/>
                <a:ea typeface="仿宋_GB2312" panose="02010609030101010101" charset="-122"/>
                <a:sym typeface="+mn-ea"/>
              </a:rPr>
              <a:t>493</a:t>
            </a:r>
            <a:r>
              <a:rPr lang="zh-CN" altLang="en-US" sz="2400">
                <a:latin typeface="仿宋_GB2312" panose="02010609030101010101" charset="-122"/>
                <a:ea typeface="仿宋_GB2312" panose="02010609030101010101" charset="-122"/>
                <a:sym typeface="+mn-ea"/>
              </a:rPr>
              <a:t>号的规定，生产安全事故按造成的人员伤亡或者直接经济损失划分为</a:t>
            </a:r>
            <a:r>
              <a:rPr lang="zh-CN" altLang="en-US" sz="2400">
                <a:solidFill>
                  <a:srgbClr val="C00000"/>
                </a:solidFill>
                <a:latin typeface="仿宋_GB2312" panose="02010609030101010101" charset="-122"/>
                <a:ea typeface="仿宋_GB2312" panose="02010609030101010101" charset="-122"/>
                <a:sym typeface="+mn-ea"/>
              </a:rPr>
              <a:t>四个</a:t>
            </a:r>
            <a:r>
              <a:rPr lang="zh-CN" altLang="en-US" sz="2400">
                <a:latin typeface="仿宋_GB2312" panose="02010609030101010101" charset="-122"/>
                <a:ea typeface="仿宋_GB2312" panose="02010609030101010101" charset="-122"/>
                <a:sym typeface="+mn-ea"/>
              </a:rPr>
              <a:t>等级。</a:t>
            </a:r>
            <a:endParaRPr lang="zh-CN" altLang="en-US" sz="2000"/>
          </a:p>
        </p:txBody>
      </p:sp>
      <p:sp>
        <p:nvSpPr>
          <p:cNvPr id="8" name="文本框 7"/>
          <p:cNvSpPr txBox="1"/>
          <p:nvPr/>
        </p:nvSpPr>
        <p:spPr>
          <a:xfrm>
            <a:off x="436880" y="2616835"/>
            <a:ext cx="10855960" cy="3091815"/>
          </a:xfrm>
          <a:prstGeom prst="rect">
            <a:avLst/>
          </a:prstGeom>
          <a:noFill/>
        </p:spPr>
        <p:txBody>
          <a:bodyPr wrap="square" rtlCol="0">
            <a:spAutoFit/>
          </a:bodyPr>
          <a:p>
            <a:pPr eaLnBrk="0" hangingPunct="0">
              <a:lnSpc>
                <a:spcPts val="3500"/>
              </a:lnSpc>
              <a:buClr>
                <a:schemeClr val="folHlink"/>
              </a:buClr>
              <a:buSzPct val="60000"/>
            </a:pPr>
            <a:r>
              <a:rPr lang="en-US" altLang="zh-CN" dirty="0">
                <a:solidFill>
                  <a:srgbClr val="3333FF"/>
                </a:solidFill>
                <a:latin typeface="Tahoma" panose="020B0604030504040204" pitchFamily="34" charset="0"/>
                <a:ea typeface="华文琥珀" pitchFamily="2" charset="-122"/>
                <a:sym typeface="+mn-ea"/>
              </a:rPr>
              <a:t>     </a:t>
            </a:r>
            <a:r>
              <a:rPr lang="en-US" altLang="zh-CN" sz="2000" dirty="0">
                <a:solidFill>
                  <a:srgbClr val="3333FF"/>
                </a:solidFill>
                <a:latin typeface="Tahoma" panose="020B0604030504040204" pitchFamily="34" charset="0"/>
                <a:ea typeface="华文琥珀" pitchFamily="2" charset="-122"/>
                <a:sym typeface="+mn-ea"/>
              </a:rPr>
              <a:t>Ⅰ</a:t>
            </a:r>
            <a:r>
              <a:rPr lang="zh-CN" altLang="en-US" sz="2000" dirty="0">
                <a:solidFill>
                  <a:srgbClr val="3333FF"/>
                </a:solidFill>
                <a:latin typeface="Tahoma" panose="020B0604030504040204" pitchFamily="34" charset="0"/>
                <a:ea typeface="华文琥珀" pitchFamily="2" charset="-122"/>
                <a:sym typeface="+mn-ea"/>
              </a:rPr>
              <a:t>级（特别重大）：</a:t>
            </a:r>
            <a:r>
              <a:rPr lang="en-US" altLang="zh-CN" sz="2000" dirty="0">
                <a:solidFill>
                  <a:srgbClr val="3333FF"/>
                </a:solidFill>
                <a:latin typeface="仿宋_GB2312" panose="02010609030101010101" charset="-122"/>
                <a:ea typeface="仿宋_GB2312" panose="02010609030101010101" charset="-122"/>
                <a:sym typeface="+mn-ea"/>
              </a:rPr>
              <a:t>30</a:t>
            </a:r>
            <a:r>
              <a:rPr lang="zh-CN" altLang="en-US" sz="2000" dirty="0">
                <a:solidFill>
                  <a:srgbClr val="3333FF"/>
                </a:solidFill>
                <a:latin typeface="仿宋_GB2312" panose="02010609030101010101" charset="-122"/>
                <a:ea typeface="仿宋_GB2312" panose="02010609030101010101" charset="-122"/>
                <a:sym typeface="+mn-ea"/>
              </a:rPr>
              <a:t>人以上死亡，或者</a:t>
            </a:r>
            <a:r>
              <a:rPr lang="en-US" altLang="zh-CN" sz="2000" dirty="0">
                <a:solidFill>
                  <a:srgbClr val="3333FF"/>
                </a:solidFill>
                <a:latin typeface="仿宋_GB2312" panose="02010609030101010101" charset="-122"/>
                <a:ea typeface="仿宋_GB2312" panose="02010609030101010101" charset="-122"/>
                <a:sym typeface="+mn-ea"/>
              </a:rPr>
              <a:t>100</a:t>
            </a:r>
            <a:r>
              <a:rPr lang="zh-CN" altLang="en-US" sz="2000" dirty="0">
                <a:solidFill>
                  <a:srgbClr val="3333FF"/>
                </a:solidFill>
                <a:latin typeface="仿宋_GB2312" panose="02010609030101010101" charset="-122"/>
                <a:ea typeface="仿宋_GB2312" panose="02010609030101010101" charset="-122"/>
                <a:sym typeface="+mn-ea"/>
              </a:rPr>
              <a:t>人以上重伤，或者</a:t>
            </a:r>
            <a:r>
              <a:rPr lang="en-US" altLang="zh-CN" sz="2000" dirty="0">
                <a:solidFill>
                  <a:srgbClr val="3333FF"/>
                </a:solidFill>
                <a:latin typeface="仿宋_GB2312" panose="02010609030101010101" charset="-122"/>
                <a:ea typeface="仿宋_GB2312" panose="02010609030101010101" charset="-122"/>
                <a:sym typeface="+mn-ea"/>
              </a:rPr>
              <a:t>1</a:t>
            </a:r>
            <a:r>
              <a:rPr lang="zh-CN" altLang="en-US" sz="2000" dirty="0">
                <a:solidFill>
                  <a:srgbClr val="3333FF"/>
                </a:solidFill>
                <a:latin typeface="仿宋_GB2312" panose="02010609030101010101" charset="-122"/>
                <a:ea typeface="仿宋_GB2312" panose="02010609030101010101" charset="-122"/>
                <a:sym typeface="+mn-ea"/>
              </a:rPr>
              <a:t>亿元以上直接经济损失；</a:t>
            </a:r>
            <a:r>
              <a:rPr lang="zh-CN" altLang="en-US" sz="2000" b="1" dirty="0">
                <a:solidFill>
                  <a:srgbClr val="3333FF"/>
                </a:solidFill>
                <a:latin typeface="仿宋_GB2312" panose="02010609030101010101" charset="-122"/>
                <a:ea typeface="仿宋_GB2312" panose="02010609030101010101" charset="-122"/>
                <a:sym typeface="+mn-ea"/>
              </a:rPr>
              <a:t> </a:t>
            </a:r>
            <a:endParaRPr lang="zh-CN" altLang="en-US" sz="2000" b="1" dirty="0">
              <a:solidFill>
                <a:srgbClr val="3333FF"/>
              </a:solidFill>
              <a:latin typeface="仿宋_GB2312" panose="02010609030101010101" charset="-122"/>
              <a:ea typeface="仿宋_GB2312" panose="02010609030101010101" charset="-122"/>
            </a:endParaRPr>
          </a:p>
          <a:p>
            <a:pPr eaLnBrk="0" hangingPunct="0">
              <a:lnSpc>
                <a:spcPts val="3500"/>
              </a:lnSpc>
              <a:buClr>
                <a:schemeClr val="folHlink"/>
              </a:buClr>
              <a:buSzPct val="60000"/>
            </a:pPr>
            <a:r>
              <a:rPr lang="en-US" altLang="zh-CN" sz="2000" b="1" dirty="0">
                <a:solidFill>
                  <a:srgbClr val="3333FF"/>
                </a:solidFill>
                <a:latin typeface="Tahoma" panose="020B0604030504040204" pitchFamily="34" charset="0"/>
                <a:ea typeface="仿宋_GB2312" panose="02010609030101010101" charset="-122"/>
                <a:sym typeface="+mn-ea"/>
              </a:rPr>
              <a:t>     </a:t>
            </a:r>
            <a:r>
              <a:rPr lang="en-US" altLang="zh-CN" sz="2000" dirty="0">
                <a:solidFill>
                  <a:srgbClr val="3333FF"/>
                </a:solidFill>
                <a:latin typeface="Tahoma" panose="020B0604030504040204" pitchFamily="34" charset="0"/>
                <a:ea typeface="华文琥珀" pitchFamily="2" charset="-122"/>
                <a:sym typeface="+mn-ea"/>
              </a:rPr>
              <a:t>Ⅱ</a:t>
            </a:r>
            <a:r>
              <a:rPr lang="zh-CN" altLang="en-US" sz="2000" dirty="0">
                <a:solidFill>
                  <a:srgbClr val="3333FF"/>
                </a:solidFill>
                <a:latin typeface="Tahoma" panose="020B0604030504040204" pitchFamily="34" charset="0"/>
                <a:ea typeface="华文琥珀" pitchFamily="2" charset="-122"/>
                <a:sym typeface="+mn-ea"/>
              </a:rPr>
              <a:t>级（重大）：</a:t>
            </a:r>
            <a:r>
              <a:rPr lang="en-US" altLang="zh-CN" sz="2000" dirty="0">
                <a:solidFill>
                  <a:srgbClr val="3333FF"/>
                </a:solidFill>
                <a:latin typeface="仿宋_GB2312" panose="02010609030101010101" charset="-122"/>
                <a:ea typeface="仿宋_GB2312" panose="02010609030101010101" charset="-122"/>
                <a:sym typeface="+mn-ea"/>
              </a:rPr>
              <a:t>10</a:t>
            </a:r>
            <a:r>
              <a:rPr lang="zh-CN" altLang="en-US" sz="2000" dirty="0">
                <a:solidFill>
                  <a:srgbClr val="3333FF"/>
                </a:solidFill>
                <a:latin typeface="仿宋_GB2312" panose="02010609030101010101" charset="-122"/>
                <a:ea typeface="仿宋_GB2312" panose="02010609030101010101" charset="-122"/>
                <a:sym typeface="+mn-ea"/>
              </a:rPr>
              <a:t>人以上</a:t>
            </a:r>
            <a:r>
              <a:rPr lang="en-US" altLang="zh-CN" sz="2000" dirty="0">
                <a:solidFill>
                  <a:srgbClr val="3333FF"/>
                </a:solidFill>
                <a:latin typeface="仿宋_GB2312" panose="02010609030101010101" charset="-122"/>
                <a:ea typeface="仿宋_GB2312" panose="02010609030101010101" charset="-122"/>
                <a:sym typeface="+mn-ea"/>
              </a:rPr>
              <a:t>30</a:t>
            </a:r>
            <a:r>
              <a:rPr lang="zh-CN" altLang="en-US" sz="2000" dirty="0">
                <a:solidFill>
                  <a:srgbClr val="3333FF"/>
                </a:solidFill>
                <a:latin typeface="仿宋_GB2312" panose="02010609030101010101" charset="-122"/>
                <a:ea typeface="仿宋_GB2312" panose="02010609030101010101" charset="-122"/>
                <a:sym typeface="+mn-ea"/>
              </a:rPr>
              <a:t>人以下死亡，或者</a:t>
            </a:r>
            <a:r>
              <a:rPr lang="en-US" altLang="zh-CN" sz="2000" dirty="0">
                <a:solidFill>
                  <a:srgbClr val="3333FF"/>
                </a:solidFill>
                <a:latin typeface="仿宋_GB2312" panose="02010609030101010101" charset="-122"/>
                <a:ea typeface="仿宋_GB2312" panose="02010609030101010101" charset="-122"/>
                <a:sym typeface="+mn-ea"/>
              </a:rPr>
              <a:t>50</a:t>
            </a:r>
            <a:r>
              <a:rPr lang="zh-CN" altLang="en-US" sz="2000" dirty="0">
                <a:solidFill>
                  <a:srgbClr val="3333FF"/>
                </a:solidFill>
                <a:latin typeface="仿宋_GB2312" panose="02010609030101010101" charset="-122"/>
                <a:ea typeface="仿宋_GB2312" panose="02010609030101010101" charset="-122"/>
                <a:sym typeface="+mn-ea"/>
              </a:rPr>
              <a:t>人以上</a:t>
            </a:r>
            <a:r>
              <a:rPr lang="en-US" altLang="zh-CN" sz="2000" dirty="0">
                <a:solidFill>
                  <a:srgbClr val="3333FF"/>
                </a:solidFill>
                <a:latin typeface="仿宋_GB2312" panose="02010609030101010101" charset="-122"/>
                <a:ea typeface="仿宋_GB2312" panose="02010609030101010101" charset="-122"/>
                <a:sym typeface="+mn-ea"/>
              </a:rPr>
              <a:t>100</a:t>
            </a:r>
            <a:r>
              <a:rPr lang="zh-CN" altLang="en-US" sz="2000" dirty="0">
                <a:solidFill>
                  <a:srgbClr val="3333FF"/>
                </a:solidFill>
                <a:latin typeface="仿宋_GB2312" panose="02010609030101010101" charset="-122"/>
                <a:ea typeface="仿宋_GB2312" panose="02010609030101010101" charset="-122"/>
                <a:sym typeface="+mn-ea"/>
              </a:rPr>
              <a:t>人以下重伤，或者</a:t>
            </a:r>
            <a:r>
              <a:rPr lang="en-US" altLang="zh-CN" sz="2000" dirty="0">
                <a:solidFill>
                  <a:srgbClr val="3333FF"/>
                </a:solidFill>
                <a:latin typeface="仿宋_GB2312" panose="02010609030101010101" charset="-122"/>
                <a:ea typeface="仿宋_GB2312" panose="02010609030101010101" charset="-122"/>
                <a:sym typeface="+mn-ea"/>
              </a:rPr>
              <a:t>5000</a:t>
            </a:r>
            <a:r>
              <a:rPr lang="zh-CN" altLang="en-US" sz="2000" dirty="0">
                <a:solidFill>
                  <a:srgbClr val="3333FF"/>
                </a:solidFill>
                <a:latin typeface="仿宋_GB2312" panose="02010609030101010101" charset="-122"/>
                <a:ea typeface="仿宋_GB2312" panose="02010609030101010101" charset="-122"/>
                <a:sym typeface="+mn-ea"/>
              </a:rPr>
              <a:t>万元以上</a:t>
            </a:r>
            <a:r>
              <a:rPr lang="en-US" altLang="zh-CN" sz="2000" dirty="0">
                <a:solidFill>
                  <a:srgbClr val="3333FF"/>
                </a:solidFill>
                <a:latin typeface="仿宋_GB2312" panose="02010609030101010101" charset="-122"/>
                <a:ea typeface="仿宋_GB2312" panose="02010609030101010101" charset="-122"/>
                <a:sym typeface="+mn-ea"/>
              </a:rPr>
              <a:t>1</a:t>
            </a:r>
            <a:r>
              <a:rPr lang="zh-CN" altLang="en-US" sz="2000" dirty="0">
                <a:solidFill>
                  <a:srgbClr val="3333FF"/>
                </a:solidFill>
                <a:latin typeface="仿宋_GB2312" panose="02010609030101010101" charset="-122"/>
                <a:ea typeface="仿宋_GB2312" panose="02010609030101010101" charset="-122"/>
                <a:sym typeface="+mn-ea"/>
              </a:rPr>
              <a:t>亿元以下直接经济损失；</a:t>
            </a:r>
            <a:endParaRPr lang="zh-CN" altLang="en-US" sz="2000" dirty="0">
              <a:solidFill>
                <a:srgbClr val="3333FF"/>
              </a:solidFill>
              <a:latin typeface="仿宋_GB2312" panose="02010609030101010101" charset="-122"/>
              <a:ea typeface="仿宋_GB2312" panose="02010609030101010101" charset="-122"/>
            </a:endParaRPr>
          </a:p>
          <a:p>
            <a:pPr eaLnBrk="0" hangingPunct="0">
              <a:lnSpc>
                <a:spcPts val="3500"/>
              </a:lnSpc>
              <a:buClr>
                <a:schemeClr val="folHlink"/>
              </a:buClr>
              <a:buSzPct val="60000"/>
            </a:pPr>
            <a:r>
              <a:rPr lang="zh-CN" altLang="en-US" sz="2000" b="1" dirty="0">
                <a:solidFill>
                  <a:srgbClr val="3333FF"/>
                </a:solidFill>
                <a:latin typeface="Tahoma" panose="020B0604030504040204" pitchFamily="34" charset="0"/>
                <a:ea typeface="仿宋_GB2312" panose="02010609030101010101" charset="-122"/>
                <a:sym typeface="+mn-ea"/>
              </a:rPr>
              <a:t> </a:t>
            </a:r>
            <a:r>
              <a:rPr lang="en-US" altLang="zh-CN" sz="2000" b="1" dirty="0">
                <a:solidFill>
                  <a:srgbClr val="3333FF"/>
                </a:solidFill>
                <a:latin typeface="Tahoma" panose="020B0604030504040204" pitchFamily="34" charset="0"/>
                <a:ea typeface="仿宋_GB2312" panose="02010609030101010101" charset="-122"/>
                <a:sym typeface="+mn-ea"/>
              </a:rPr>
              <a:t>    </a:t>
            </a:r>
            <a:r>
              <a:rPr lang="en-US" altLang="zh-CN" sz="2000" dirty="0">
                <a:solidFill>
                  <a:srgbClr val="3333FF"/>
                </a:solidFill>
                <a:latin typeface="Tahoma" panose="020B0604030504040204" pitchFamily="34" charset="0"/>
                <a:ea typeface="华文琥珀" pitchFamily="2" charset="-122"/>
                <a:sym typeface="+mn-ea"/>
              </a:rPr>
              <a:t>Ⅲ</a:t>
            </a:r>
            <a:r>
              <a:rPr lang="zh-CN" altLang="en-US" sz="2000" dirty="0">
                <a:solidFill>
                  <a:srgbClr val="3333FF"/>
                </a:solidFill>
                <a:latin typeface="Tahoma" panose="020B0604030504040204" pitchFamily="34" charset="0"/>
                <a:ea typeface="华文琥珀" pitchFamily="2" charset="-122"/>
                <a:sym typeface="+mn-ea"/>
              </a:rPr>
              <a:t>级（较大）：</a:t>
            </a:r>
            <a:r>
              <a:rPr lang="en-US" altLang="zh-CN" sz="2000" dirty="0">
                <a:solidFill>
                  <a:srgbClr val="3333FF"/>
                </a:solidFill>
                <a:latin typeface="仿宋_GB2312" panose="02010609030101010101" charset="-122"/>
                <a:ea typeface="仿宋_GB2312" panose="02010609030101010101" charset="-122"/>
                <a:sym typeface="+mn-ea"/>
              </a:rPr>
              <a:t>3</a:t>
            </a:r>
            <a:r>
              <a:rPr lang="zh-CN" altLang="en-US" sz="2000" dirty="0">
                <a:solidFill>
                  <a:srgbClr val="3333FF"/>
                </a:solidFill>
                <a:latin typeface="仿宋_GB2312" panose="02010609030101010101" charset="-122"/>
                <a:ea typeface="仿宋_GB2312" panose="02010609030101010101" charset="-122"/>
                <a:sym typeface="+mn-ea"/>
              </a:rPr>
              <a:t>人以上</a:t>
            </a:r>
            <a:r>
              <a:rPr lang="en-US" altLang="zh-CN" sz="2000" dirty="0">
                <a:solidFill>
                  <a:srgbClr val="3333FF"/>
                </a:solidFill>
                <a:latin typeface="仿宋_GB2312" panose="02010609030101010101" charset="-122"/>
                <a:ea typeface="仿宋_GB2312" panose="02010609030101010101" charset="-122"/>
                <a:sym typeface="+mn-ea"/>
              </a:rPr>
              <a:t>10</a:t>
            </a:r>
            <a:r>
              <a:rPr lang="zh-CN" altLang="en-US" sz="2000" dirty="0">
                <a:solidFill>
                  <a:srgbClr val="3333FF"/>
                </a:solidFill>
                <a:latin typeface="仿宋_GB2312" panose="02010609030101010101" charset="-122"/>
                <a:ea typeface="仿宋_GB2312" panose="02010609030101010101" charset="-122"/>
                <a:sym typeface="+mn-ea"/>
              </a:rPr>
              <a:t>人以下死亡，或者</a:t>
            </a:r>
            <a:r>
              <a:rPr lang="en-US" altLang="zh-CN" sz="2000" dirty="0">
                <a:solidFill>
                  <a:srgbClr val="3333FF"/>
                </a:solidFill>
                <a:latin typeface="仿宋_GB2312" panose="02010609030101010101" charset="-122"/>
                <a:ea typeface="仿宋_GB2312" panose="02010609030101010101" charset="-122"/>
                <a:sym typeface="+mn-ea"/>
              </a:rPr>
              <a:t>10</a:t>
            </a:r>
            <a:r>
              <a:rPr lang="zh-CN" altLang="en-US" sz="2000" dirty="0">
                <a:solidFill>
                  <a:srgbClr val="3333FF"/>
                </a:solidFill>
                <a:latin typeface="仿宋_GB2312" panose="02010609030101010101" charset="-122"/>
                <a:ea typeface="仿宋_GB2312" panose="02010609030101010101" charset="-122"/>
                <a:sym typeface="+mn-ea"/>
              </a:rPr>
              <a:t>人以上</a:t>
            </a:r>
            <a:r>
              <a:rPr lang="en-US" altLang="zh-CN" sz="2000" dirty="0">
                <a:solidFill>
                  <a:srgbClr val="3333FF"/>
                </a:solidFill>
                <a:latin typeface="仿宋_GB2312" panose="02010609030101010101" charset="-122"/>
                <a:ea typeface="仿宋_GB2312" panose="02010609030101010101" charset="-122"/>
                <a:sym typeface="+mn-ea"/>
              </a:rPr>
              <a:t>50</a:t>
            </a:r>
            <a:r>
              <a:rPr lang="zh-CN" altLang="en-US" sz="2000" dirty="0">
                <a:solidFill>
                  <a:srgbClr val="3333FF"/>
                </a:solidFill>
                <a:latin typeface="仿宋_GB2312" panose="02010609030101010101" charset="-122"/>
                <a:ea typeface="仿宋_GB2312" panose="02010609030101010101" charset="-122"/>
                <a:sym typeface="+mn-ea"/>
              </a:rPr>
              <a:t>人以下重伤，或者</a:t>
            </a:r>
            <a:r>
              <a:rPr lang="en-US" altLang="zh-CN" sz="2000" dirty="0">
                <a:solidFill>
                  <a:srgbClr val="3333FF"/>
                </a:solidFill>
                <a:latin typeface="仿宋_GB2312" panose="02010609030101010101" charset="-122"/>
                <a:ea typeface="仿宋_GB2312" panose="02010609030101010101" charset="-122"/>
                <a:sym typeface="+mn-ea"/>
              </a:rPr>
              <a:t>1000</a:t>
            </a:r>
            <a:r>
              <a:rPr lang="zh-CN" altLang="en-US" sz="2000" dirty="0">
                <a:solidFill>
                  <a:srgbClr val="3333FF"/>
                </a:solidFill>
                <a:latin typeface="仿宋_GB2312" panose="02010609030101010101" charset="-122"/>
                <a:ea typeface="仿宋_GB2312" panose="02010609030101010101" charset="-122"/>
                <a:sym typeface="+mn-ea"/>
              </a:rPr>
              <a:t>万元以上</a:t>
            </a:r>
            <a:r>
              <a:rPr lang="en-US" altLang="zh-CN" sz="2000" dirty="0">
                <a:solidFill>
                  <a:srgbClr val="3333FF"/>
                </a:solidFill>
                <a:latin typeface="仿宋_GB2312" panose="02010609030101010101" charset="-122"/>
                <a:ea typeface="仿宋_GB2312" panose="02010609030101010101" charset="-122"/>
                <a:sym typeface="+mn-ea"/>
              </a:rPr>
              <a:t>5000</a:t>
            </a:r>
            <a:r>
              <a:rPr lang="zh-CN" altLang="en-US" sz="2000" dirty="0">
                <a:solidFill>
                  <a:srgbClr val="3333FF"/>
                </a:solidFill>
                <a:latin typeface="仿宋_GB2312" panose="02010609030101010101" charset="-122"/>
                <a:ea typeface="仿宋_GB2312" panose="02010609030101010101" charset="-122"/>
                <a:sym typeface="+mn-ea"/>
              </a:rPr>
              <a:t>万元以下直接经济损失；</a:t>
            </a:r>
            <a:endParaRPr lang="zh-CN" altLang="en-US" sz="2000" dirty="0">
              <a:solidFill>
                <a:srgbClr val="3333FF"/>
              </a:solidFill>
              <a:latin typeface="Tahoma" panose="020B0604030504040204" pitchFamily="34" charset="0"/>
              <a:ea typeface="仿宋_GB2312" panose="02010609030101010101" charset="-122"/>
            </a:endParaRPr>
          </a:p>
          <a:p>
            <a:pPr eaLnBrk="0" hangingPunct="0">
              <a:lnSpc>
                <a:spcPts val="3500"/>
              </a:lnSpc>
              <a:buClr>
                <a:schemeClr val="folHlink"/>
              </a:buClr>
              <a:buSzPct val="60000"/>
            </a:pPr>
            <a:r>
              <a:rPr lang="zh-CN" altLang="en-US" sz="2000" b="1" dirty="0">
                <a:solidFill>
                  <a:srgbClr val="3333FF"/>
                </a:solidFill>
                <a:latin typeface="Tahoma" panose="020B0604030504040204" pitchFamily="34" charset="0"/>
                <a:ea typeface="仿宋_GB2312" panose="02010609030101010101" charset="-122"/>
                <a:sym typeface="+mn-ea"/>
              </a:rPr>
              <a:t> </a:t>
            </a:r>
            <a:r>
              <a:rPr lang="en-US" altLang="zh-CN" sz="2000" b="1" dirty="0">
                <a:solidFill>
                  <a:srgbClr val="3333FF"/>
                </a:solidFill>
                <a:latin typeface="Tahoma" panose="020B0604030504040204" pitchFamily="34" charset="0"/>
                <a:ea typeface="仿宋_GB2312" panose="02010609030101010101" charset="-122"/>
                <a:sym typeface="+mn-ea"/>
              </a:rPr>
              <a:t>    </a:t>
            </a:r>
            <a:r>
              <a:rPr lang="en-US" altLang="zh-CN" sz="2000" dirty="0">
                <a:solidFill>
                  <a:srgbClr val="3333FF"/>
                </a:solidFill>
                <a:latin typeface="Tahoma" panose="020B0604030504040204" pitchFamily="34" charset="0"/>
                <a:ea typeface="华文琥珀" pitchFamily="2" charset="-122"/>
                <a:sym typeface="+mn-ea"/>
              </a:rPr>
              <a:t>Ⅳ</a:t>
            </a:r>
            <a:r>
              <a:rPr lang="zh-CN" altLang="en-US" sz="2000" dirty="0">
                <a:solidFill>
                  <a:srgbClr val="3333FF"/>
                </a:solidFill>
                <a:latin typeface="Tahoma" panose="020B0604030504040204" pitchFamily="34" charset="0"/>
                <a:ea typeface="华文琥珀" pitchFamily="2" charset="-122"/>
                <a:sym typeface="+mn-ea"/>
              </a:rPr>
              <a:t>级（一般）：</a:t>
            </a:r>
            <a:r>
              <a:rPr lang="en-US" altLang="zh-CN" sz="2000" dirty="0">
                <a:solidFill>
                  <a:srgbClr val="3333FF"/>
                </a:solidFill>
                <a:latin typeface="仿宋_GB2312" panose="02010609030101010101" charset="-122"/>
                <a:ea typeface="仿宋_GB2312" panose="02010609030101010101" charset="-122"/>
                <a:sym typeface="+mn-ea"/>
              </a:rPr>
              <a:t>3</a:t>
            </a:r>
            <a:r>
              <a:rPr lang="zh-CN" altLang="en-US" sz="2000" dirty="0">
                <a:solidFill>
                  <a:srgbClr val="3333FF"/>
                </a:solidFill>
                <a:latin typeface="仿宋_GB2312" panose="02010609030101010101" charset="-122"/>
                <a:ea typeface="仿宋_GB2312" panose="02010609030101010101" charset="-122"/>
                <a:sym typeface="+mn-ea"/>
              </a:rPr>
              <a:t>人以下死亡，或者</a:t>
            </a:r>
            <a:r>
              <a:rPr lang="en-US" altLang="zh-CN" sz="2000" dirty="0">
                <a:solidFill>
                  <a:srgbClr val="3333FF"/>
                </a:solidFill>
                <a:latin typeface="仿宋_GB2312" panose="02010609030101010101" charset="-122"/>
                <a:ea typeface="仿宋_GB2312" panose="02010609030101010101" charset="-122"/>
                <a:sym typeface="+mn-ea"/>
              </a:rPr>
              <a:t>10</a:t>
            </a:r>
            <a:r>
              <a:rPr lang="zh-CN" altLang="en-US" sz="2000" dirty="0">
                <a:solidFill>
                  <a:srgbClr val="3333FF"/>
                </a:solidFill>
                <a:latin typeface="仿宋_GB2312" panose="02010609030101010101" charset="-122"/>
                <a:ea typeface="仿宋_GB2312" panose="02010609030101010101" charset="-122"/>
                <a:sym typeface="+mn-ea"/>
              </a:rPr>
              <a:t>人以下重伤，或者</a:t>
            </a:r>
            <a:r>
              <a:rPr lang="en-US" altLang="zh-CN" sz="2000" dirty="0">
                <a:solidFill>
                  <a:srgbClr val="3333FF"/>
                </a:solidFill>
                <a:latin typeface="仿宋_GB2312" panose="02010609030101010101" charset="-122"/>
                <a:ea typeface="仿宋_GB2312" panose="02010609030101010101" charset="-122"/>
                <a:sym typeface="+mn-ea"/>
              </a:rPr>
              <a:t>1000</a:t>
            </a:r>
            <a:r>
              <a:rPr lang="zh-CN" altLang="en-US" sz="2000" dirty="0">
                <a:solidFill>
                  <a:srgbClr val="3333FF"/>
                </a:solidFill>
                <a:latin typeface="仿宋_GB2312" panose="02010609030101010101" charset="-122"/>
                <a:ea typeface="仿宋_GB2312" panose="02010609030101010101" charset="-122"/>
                <a:sym typeface="+mn-ea"/>
              </a:rPr>
              <a:t>万元以下直接经济损失。</a:t>
            </a:r>
            <a:endParaRPr lang="zh-CN" altLang="en-US" sz="2000"/>
          </a:p>
          <a:p>
            <a:endParaRPr lang="zh-CN" altLang="en-US" sz="200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120390" y="877570"/>
            <a:ext cx="8500110" cy="368300"/>
          </a:xfrm>
          <a:prstGeom prst="rect">
            <a:avLst/>
          </a:prstGeom>
          <a:noFill/>
        </p:spPr>
        <p:txBody>
          <a:bodyPr wrap="square" rtlCol="0">
            <a:spAutoFit/>
          </a:bodyPr>
          <a:p>
            <a:endParaRPr lang="zh-CN" altLang="en-US"/>
          </a:p>
        </p:txBody>
      </p:sp>
      <p:pic>
        <p:nvPicPr>
          <p:cNvPr id="10" name="图片 9" descr="北景2"/>
          <p:cNvPicPr>
            <a:picLocks noChangeAspect="1"/>
          </p:cNvPicPr>
          <p:nvPr/>
        </p:nvPicPr>
        <p:blipFill>
          <a:blip r:embed="rId1"/>
          <a:stretch>
            <a:fillRect/>
          </a:stretch>
        </p:blipFill>
        <p:spPr>
          <a:xfrm>
            <a:off x="0" y="0"/>
            <a:ext cx="12192000" cy="6858000"/>
          </a:xfrm>
          <a:prstGeom prst="rect">
            <a:avLst/>
          </a:prstGeom>
        </p:spPr>
      </p:pic>
      <p:sp>
        <p:nvSpPr>
          <p:cNvPr id="11" name="圆角矩形标注 10"/>
          <p:cNvSpPr/>
          <p:nvPr/>
        </p:nvSpPr>
        <p:spPr>
          <a:xfrm>
            <a:off x="2270125" y="89535"/>
            <a:ext cx="1555750" cy="94678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2028190" y="301625"/>
            <a:ext cx="1797685" cy="521970"/>
          </a:xfrm>
          <a:prstGeom prst="rect">
            <a:avLst/>
          </a:prstGeom>
          <a:noFill/>
        </p:spPr>
        <p:txBody>
          <a:bodyPr wrap="square" rtlCol="0">
            <a:spAutoFit/>
          </a:bodyPr>
          <a:p>
            <a:r>
              <a:rPr lang="en-US" altLang="zh-CN" sz="2800">
                <a:latin typeface="方正楷体_GBK" panose="03000509000000000000" charset="-122"/>
                <a:ea typeface="方正楷体_GBK" panose="03000509000000000000" charset="-122"/>
              </a:rPr>
              <a:t>“</a:t>
            </a:r>
            <a:r>
              <a:rPr lang="zh-CN" altLang="en-US" sz="2800">
                <a:latin typeface="方正楷体_GBK" panose="03000509000000000000" charset="-122"/>
                <a:ea typeface="方正楷体_GBK" panose="03000509000000000000" charset="-122"/>
              </a:rPr>
              <a:t>八必报</a:t>
            </a:r>
            <a:r>
              <a:rPr lang="en-US" altLang="zh-CN" sz="2800">
                <a:latin typeface="方正楷体_GBK" panose="03000509000000000000" charset="-122"/>
                <a:ea typeface="方正楷体_GBK" panose="03000509000000000000" charset="-122"/>
              </a:rPr>
              <a:t>”</a:t>
            </a:r>
            <a:endParaRPr lang="en-US" altLang="zh-CN" sz="2800">
              <a:latin typeface="方正楷体_GBK" panose="03000509000000000000" charset="-122"/>
              <a:ea typeface="方正楷体_GBK" panose="03000509000000000000" charset="-122"/>
            </a:endParaRPr>
          </a:p>
        </p:txBody>
      </p:sp>
      <p:sp>
        <p:nvSpPr>
          <p:cNvPr id="13" name="文本框 12"/>
          <p:cNvSpPr txBox="1"/>
          <p:nvPr/>
        </p:nvSpPr>
        <p:spPr>
          <a:xfrm>
            <a:off x="1189990" y="1299845"/>
            <a:ext cx="9277350" cy="4399915"/>
          </a:xfrm>
          <a:prstGeom prst="rect">
            <a:avLst/>
          </a:prstGeom>
          <a:noFill/>
        </p:spPr>
        <p:txBody>
          <a:bodyPr wrap="square" rtlCol="0">
            <a:spAutoFit/>
          </a:bodyPr>
          <a:p>
            <a:r>
              <a:rPr lang="zh-CN" altLang="en-US" sz="20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rPr>
              <a:t>1.死亡1人及以上的事件；</a:t>
            </a:r>
            <a:endParaRPr lang="zh-CN" altLang="en-US" sz="20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endParaRPr>
          </a:p>
          <a:p>
            <a:r>
              <a:rPr lang="zh-CN" altLang="en-US" sz="20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rPr>
              <a:t>2.消防救援部门已出动2个以上中队实施救援的事件；</a:t>
            </a:r>
            <a:endParaRPr lang="zh-CN" altLang="en-US" sz="20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endParaRPr>
          </a:p>
          <a:p>
            <a:r>
              <a:rPr lang="zh-CN" altLang="en-US" sz="20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rPr>
              <a:t>3.造成3人及以上被困，或下落不明，或受重伤的事件；</a:t>
            </a:r>
            <a:endParaRPr lang="zh-CN" altLang="en-US" sz="20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endParaRPr>
          </a:p>
          <a:p>
            <a:r>
              <a:rPr lang="zh-CN" altLang="en-US" sz="20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rPr>
              <a:t>4.涉险10人及以上，或紧急疏散人员100人及以上的事件；</a:t>
            </a:r>
            <a:endParaRPr lang="zh-CN" altLang="en-US" sz="20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endParaRPr>
          </a:p>
          <a:p>
            <a:r>
              <a:rPr lang="zh-CN" altLang="en-US" sz="20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rPr>
              <a:t>5.社会面知晓人数较多或事发现场影像已在互联网传播，存在舆情风险的事件；</a:t>
            </a:r>
            <a:endParaRPr lang="zh-CN" altLang="en-US" sz="20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endParaRPr>
          </a:p>
          <a:p>
            <a:r>
              <a:rPr lang="zh-CN" altLang="en-US" sz="20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rPr>
              <a:t>6.可能演变成较大及以上等级的突发事件；</a:t>
            </a:r>
            <a:endParaRPr lang="zh-CN" altLang="en-US" sz="20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endParaRPr>
          </a:p>
          <a:p>
            <a:r>
              <a:rPr lang="zh-CN" altLang="en-US" sz="20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rPr>
              <a:t>7.涉危险化学品的事故，无论是否发生人员伤亡，是否造成严重后果，处置工作是否完成。其中，无人员受伤或死亡、未造成严重后果的，报市应急管理局；有燃烧爆炸、泄露扩散或造成严重后果的，报市委办公室、市政府办公室、市应急管理局。</a:t>
            </a:r>
            <a:endParaRPr lang="zh-CN" altLang="en-US" sz="20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endParaRPr>
          </a:p>
          <a:p>
            <a:r>
              <a:rPr lang="zh-CN" altLang="en-US" sz="20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rPr>
              <a:t>8.危及电站、重要水利设施、危化品库、油气站、车站、码头、港口、机场及其他人员密集场所等重要场所和设施安全的事件。</a:t>
            </a:r>
            <a:endParaRPr lang="zh-CN" altLang="en-US" sz="20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endParaRPr>
          </a:p>
          <a:p>
            <a:r>
              <a:rPr lang="zh-CN" altLang="en-US" sz="20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rPr>
              <a:t>（以上八种事故灾难突发事件，相关情况应按要求报</a:t>
            </a:r>
            <a:r>
              <a:rPr lang="zh-CN" altLang="en-US" sz="2000" b="1">
                <a:solidFill>
                  <a:srgbClr val="0070C0"/>
                </a:solidFill>
                <a:latin typeface="方正楷体_GBK" panose="03000509000000000000" charset="-122"/>
                <a:ea typeface="方正楷体_GBK" panose="03000509000000000000" charset="-122"/>
                <a:cs typeface="方正楷体_GBK" panose="03000509000000000000" charset="-122"/>
              </a:rPr>
              <a:t>市委办公室、市政府办公室和市应急管理局</a:t>
            </a:r>
            <a:r>
              <a:rPr lang="zh-CN" altLang="en-US" sz="20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rPr>
              <a:t>）</a:t>
            </a:r>
            <a:endParaRPr lang="zh-CN" altLang="en-US" sz="20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北景2"/>
          <p:cNvPicPr>
            <a:picLocks noChangeAspect="1"/>
          </p:cNvPicPr>
          <p:nvPr/>
        </p:nvPicPr>
        <p:blipFill>
          <a:blip r:embed="rId1"/>
          <a:stretch>
            <a:fillRect/>
          </a:stretch>
        </p:blipFill>
        <p:spPr>
          <a:xfrm>
            <a:off x="0" y="0"/>
            <a:ext cx="12192635" cy="6857365"/>
          </a:xfrm>
          <a:prstGeom prst="rect">
            <a:avLst/>
          </a:prstGeom>
        </p:spPr>
      </p:pic>
      <p:sp>
        <p:nvSpPr>
          <p:cNvPr id="5" name="圆角矩形标注 4"/>
          <p:cNvSpPr/>
          <p:nvPr/>
        </p:nvSpPr>
        <p:spPr>
          <a:xfrm>
            <a:off x="2195830" y="136525"/>
            <a:ext cx="2690495" cy="8921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6" name="文本框 5"/>
          <p:cNvSpPr txBox="1"/>
          <p:nvPr/>
        </p:nvSpPr>
        <p:spPr>
          <a:xfrm>
            <a:off x="2205355" y="352425"/>
            <a:ext cx="2680970" cy="460375"/>
          </a:xfrm>
          <a:prstGeom prst="rect">
            <a:avLst/>
          </a:prstGeom>
          <a:noFill/>
        </p:spPr>
        <p:txBody>
          <a:bodyPr wrap="square" rtlCol="0">
            <a:spAutoFit/>
          </a:bodyPr>
          <a:p>
            <a:r>
              <a:rPr lang="en-US" altLang="zh-CN" sz="2400" b="1">
                <a:latin typeface="方正楷体简体" panose="03000509000000000000" charset="-122"/>
                <a:ea typeface="方正楷体简体" panose="03000509000000000000" charset="-122"/>
                <a:cs typeface="方正楷体简体" panose="03000509000000000000" charset="-122"/>
              </a:rPr>
              <a:t>2.</a:t>
            </a:r>
            <a:r>
              <a:rPr lang="zh-CN" altLang="en-US" sz="2400" b="1">
                <a:latin typeface="方正楷体简体" panose="03000509000000000000" charset="-122"/>
                <a:ea typeface="方正楷体简体" panose="03000509000000000000" charset="-122"/>
                <a:cs typeface="方正楷体简体" panose="03000509000000000000" charset="-122"/>
              </a:rPr>
              <a:t>信息快报的时限</a:t>
            </a:r>
            <a:endParaRPr lang="zh-CN" altLang="en-US" sz="2400" b="1">
              <a:latin typeface="方正楷体简体" panose="03000509000000000000" charset="-122"/>
              <a:ea typeface="方正楷体简体" panose="03000509000000000000" charset="-122"/>
              <a:cs typeface="方正楷体简体" panose="03000509000000000000" charset="-122"/>
            </a:endParaRPr>
          </a:p>
        </p:txBody>
      </p:sp>
      <p:sp>
        <p:nvSpPr>
          <p:cNvPr id="7" name="文本框 6"/>
          <p:cNvSpPr txBox="1"/>
          <p:nvPr/>
        </p:nvSpPr>
        <p:spPr>
          <a:xfrm>
            <a:off x="1303655" y="1340485"/>
            <a:ext cx="10153650" cy="829945"/>
          </a:xfrm>
          <a:prstGeom prst="rect">
            <a:avLst/>
          </a:prstGeom>
          <a:noFill/>
        </p:spPr>
        <p:txBody>
          <a:bodyPr wrap="square" rtlCol="0">
            <a:spAutoFit/>
          </a:bodyPr>
          <a:p>
            <a:r>
              <a:rPr lang="zh-CN" altLang="en-US" sz="24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sym typeface="+mn-ea"/>
              </a:rPr>
              <a:t>《市委办公室</a:t>
            </a:r>
            <a:r>
              <a:rPr lang="en-US" altLang="zh-CN" sz="24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sym typeface="+mn-ea"/>
              </a:rPr>
              <a:t>  </a:t>
            </a:r>
            <a:r>
              <a:rPr lang="zh-CN" altLang="en-US" sz="24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sym typeface="+mn-ea"/>
              </a:rPr>
              <a:t>市政府办公室关于进一步加强事故灾难突发事件信息快报工作的通知》（宜办文〔</a:t>
            </a:r>
            <a:r>
              <a:rPr lang="en-US" altLang="zh-CN" sz="24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sym typeface="+mn-ea"/>
              </a:rPr>
              <a:t>2022</a:t>
            </a:r>
            <a:r>
              <a:rPr lang="zh-CN" altLang="en-US" sz="24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sym typeface="+mn-ea"/>
              </a:rPr>
              <a:t>〕</a:t>
            </a:r>
            <a:r>
              <a:rPr lang="en-US" altLang="zh-CN" sz="24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sym typeface="+mn-ea"/>
              </a:rPr>
              <a:t>19</a:t>
            </a:r>
            <a:r>
              <a:rPr lang="zh-CN" altLang="en-US" sz="2400" b="1">
                <a:gradFill>
                  <a:gsLst>
                    <a:gs pos="0">
                      <a:srgbClr val="E30000"/>
                    </a:gs>
                    <a:gs pos="100000">
                      <a:srgbClr val="760303"/>
                    </a:gs>
                  </a:gsLst>
                  <a:lin scaled="0"/>
                </a:gradFill>
                <a:latin typeface="方正楷体_GBK" panose="03000509000000000000" charset="-122"/>
                <a:ea typeface="方正楷体_GBK" panose="03000509000000000000" charset="-122"/>
                <a:cs typeface="方正楷体_GBK" panose="03000509000000000000" charset="-122"/>
                <a:sym typeface="+mn-ea"/>
              </a:rPr>
              <a:t>号）</a:t>
            </a:r>
            <a:endParaRPr lang="zh-CN" altLang="en-US" sz="2400"/>
          </a:p>
        </p:txBody>
      </p:sp>
      <p:sp>
        <p:nvSpPr>
          <p:cNvPr id="9" name="文本框 8"/>
          <p:cNvSpPr txBox="1"/>
          <p:nvPr/>
        </p:nvSpPr>
        <p:spPr>
          <a:xfrm>
            <a:off x="687705" y="3248025"/>
            <a:ext cx="9872345" cy="1938020"/>
          </a:xfrm>
          <a:prstGeom prst="rect">
            <a:avLst/>
          </a:prstGeom>
          <a:noFill/>
        </p:spPr>
        <p:txBody>
          <a:bodyPr wrap="square" rtlCol="0">
            <a:spAutoFit/>
          </a:bodyPr>
          <a:p>
            <a:r>
              <a:rPr lang="zh-CN" altLang="en-US" sz="2000">
                <a:latin typeface="方正楷体_GBK" panose="03000509000000000000" charset="-122"/>
                <a:ea typeface="方正楷体_GBK" panose="03000509000000000000" charset="-122"/>
                <a:cs typeface="方正楷体_GBK" panose="03000509000000000000" charset="-122"/>
              </a:rPr>
              <a:t>（一）对于能够判定为较大及以上突发事件等级，或者可能产生较大影响的突发事件，应于事发后</a:t>
            </a:r>
            <a:r>
              <a:rPr lang="zh-CN" altLang="en-US" sz="2000">
                <a:solidFill>
                  <a:srgbClr val="FF0000"/>
                </a:solidFill>
                <a:latin typeface="方正楷体_GBK" panose="03000509000000000000" charset="-122"/>
                <a:ea typeface="方正楷体_GBK" panose="03000509000000000000" charset="-122"/>
                <a:cs typeface="方正楷体_GBK" panose="03000509000000000000" charset="-122"/>
              </a:rPr>
              <a:t>20分钟</a:t>
            </a:r>
            <a:r>
              <a:rPr lang="zh-CN" altLang="en-US" sz="2000">
                <a:latin typeface="方正楷体_GBK" panose="03000509000000000000" charset="-122"/>
                <a:ea typeface="方正楷体_GBK" panose="03000509000000000000" charset="-122"/>
                <a:cs typeface="方正楷体_GBK" panose="03000509000000000000" charset="-122"/>
              </a:rPr>
              <a:t>内口头报告，事发后</a:t>
            </a:r>
            <a:r>
              <a:rPr lang="zh-CN" altLang="en-US" sz="2000">
                <a:solidFill>
                  <a:srgbClr val="FF0000"/>
                </a:solidFill>
                <a:latin typeface="方正楷体_GBK" panose="03000509000000000000" charset="-122"/>
                <a:ea typeface="方正楷体_GBK" panose="03000509000000000000" charset="-122"/>
                <a:cs typeface="方正楷体_GBK" panose="03000509000000000000" charset="-122"/>
              </a:rPr>
              <a:t>1小时</a:t>
            </a:r>
            <a:r>
              <a:rPr lang="zh-CN" altLang="en-US" sz="2000">
                <a:latin typeface="方正楷体_GBK" panose="03000509000000000000" charset="-122"/>
                <a:ea typeface="方正楷体_GBK" panose="03000509000000000000" charset="-122"/>
                <a:cs typeface="方正楷体_GBK" panose="03000509000000000000" charset="-122"/>
              </a:rPr>
              <a:t>内文字报告。</a:t>
            </a:r>
            <a:endParaRPr lang="zh-CN" altLang="en-US" sz="2000">
              <a:latin typeface="方正楷体_GBK" panose="03000509000000000000" charset="-122"/>
              <a:ea typeface="方正楷体_GBK" panose="03000509000000000000" charset="-122"/>
              <a:cs typeface="方正楷体_GBK" panose="03000509000000000000" charset="-122"/>
            </a:endParaRPr>
          </a:p>
          <a:p>
            <a:r>
              <a:rPr lang="zh-CN" altLang="en-US" sz="2000">
                <a:latin typeface="方正楷体_GBK" panose="03000509000000000000" charset="-122"/>
                <a:ea typeface="方正楷体_GBK" panose="03000509000000000000" charset="-122"/>
                <a:cs typeface="方正楷体_GBK" panose="03000509000000000000" charset="-122"/>
              </a:rPr>
              <a:t>（二）对于暂时无法判明性质或等级的突发事件，应迅速核实，于接报后</a:t>
            </a:r>
            <a:r>
              <a:rPr lang="zh-CN" altLang="en-US" sz="2000">
                <a:solidFill>
                  <a:srgbClr val="FF0000"/>
                </a:solidFill>
                <a:latin typeface="方正楷体_GBK" panose="03000509000000000000" charset="-122"/>
                <a:ea typeface="方正楷体_GBK" panose="03000509000000000000" charset="-122"/>
                <a:cs typeface="方正楷体_GBK" panose="03000509000000000000" charset="-122"/>
              </a:rPr>
              <a:t>1小时</a:t>
            </a:r>
            <a:r>
              <a:rPr lang="zh-CN" altLang="en-US" sz="2000">
                <a:latin typeface="方正楷体_GBK" panose="03000509000000000000" charset="-122"/>
                <a:ea typeface="方正楷体_GBK" panose="03000509000000000000" charset="-122"/>
                <a:cs typeface="方正楷体_GBK" panose="03000509000000000000" charset="-122"/>
              </a:rPr>
              <a:t>内报告。</a:t>
            </a:r>
            <a:endParaRPr lang="zh-CN" altLang="en-US" sz="2000">
              <a:latin typeface="方正楷体_GBK" panose="03000509000000000000" charset="-122"/>
              <a:ea typeface="方正楷体_GBK" panose="03000509000000000000" charset="-122"/>
              <a:cs typeface="方正楷体_GBK" panose="03000509000000000000" charset="-122"/>
            </a:endParaRPr>
          </a:p>
          <a:p>
            <a:r>
              <a:rPr lang="zh-CN" altLang="en-US" sz="2000">
                <a:latin typeface="方正楷体_GBK" panose="03000509000000000000" charset="-122"/>
                <a:ea typeface="方正楷体_GBK" panose="03000509000000000000" charset="-122"/>
                <a:cs typeface="方正楷体_GBK" panose="03000509000000000000" charset="-122"/>
              </a:rPr>
              <a:t>（三）对于敏感时间、敏感地点和敏感性质的突发事件（事故），即接即报。</a:t>
            </a:r>
            <a:endParaRPr lang="zh-CN" altLang="en-US" sz="2000">
              <a:latin typeface="方正楷体_GBK" panose="03000509000000000000" charset="-122"/>
              <a:ea typeface="方正楷体_GBK" panose="03000509000000000000" charset="-122"/>
              <a:cs typeface="方正楷体_GBK" panose="03000509000000000000" charset="-122"/>
            </a:endParaRPr>
          </a:p>
          <a:p>
            <a:r>
              <a:rPr lang="zh-CN" altLang="en-US" sz="2000">
                <a:latin typeface="方正楷体_GBK" panose="03000509000000000000" charset="-122"/>
                <a:ea typeface="方正楷体_GBK" panose="03000509000000000000" charset="-122"/>
                <a:cs typeface="方正楷体_GBK" panose="03000509000000000000" charset="-122"/>
              </a:rPr>
              <a:t>（四）对于上级要求核报的信息要迅速核实，电话反馈时间一般不超过</a:t>
            </a:r>
            <a:r>
              <a:rPr lang="zh-CN" altLang="en-US" sz="2000">
                <a:solidFill>
                  <a:srgbClr val="FF0000"/>
                </a:solidFill>
                <a:latin typeface="方正楷体_GBK" panose="03000509000000000000" charset="-122"/>
                <a:ea typeface="方正楷体_GBK" panose="03000509000000000000" charset="-122"/>
                <a:cs typeface="方正楷体_GBK" panose="03000509000000000000" charset="-122"/>
              </a:rPr>
              <a:t>15分钟</a:t>
            </a:r>
            <a:r>
              <a:rPr lang="zh-CN" altLang="en-US" sz="2000">
                <a:latin typeface="方正楷体_GBK" panose="03000509000000000000" charset="-122"/>
                <a:ea typeface="方正楷体_GBK" panose="03000509000000000000" charset="-122"/>
                <a:cs typeface="方正楷体_GBK" panose="03000509000000000000" charset="-122"/>
              </a:rPr>
              <a:t>，文字反馈时间一般不超过</a:t>
            </a:r>
            <a:r>
              <a:rPr lang="zh-CN" altLang="en-US" sz="2000">
                <a:solidFill>
                  <a:srgbClr val="FF0000"/>
                </a:solidFill>
                <a:latin typeface="方正楷体_GBK" panose="03000509000000000000" charset="-122"/>
                <a:ea typeface="方正楷体_GBK" panose="03000509000000000000" charset="-122"/>
                <a:cs typeface="方正楷体_GBK" panose="03000509000000000000" charset="-122"/>
              </a:rPr>
              <a:t>40分钟</a:t>
            </a:r>
            <a:r>
              <a:rPr lang="zh-CN" altLang="en-US" sz="2000">
                <a:latin typeface="方正楷体_GBK" panose="03000509000000000000" charset="-122"/>
                <a:ea typeface="方正楷体_GBK" panose="03000509000000000000" charset="-122"/>
                <a:cs typeface="方正楷体_GBK" panose="03000509000000000000" charset="-122"/>
              </a:rPr>
              <a:t>。</a:t>
            </a:r>
            <a:endParaRPr lang="zh-CN" altLang="en-US" sz="2000">
              <a:latin typeface="方正楷体_GBK" panose="03000509000000000000" charset="-122"/>
              <a:ea typeface="方正楷体_GBK" panose="03000509000000000000" charset="-122"/>
              <a:cs typeface="方正楷体_GBK" panose="03000509000000000000" charset="-122"/>
            </a:endParaRPr>
          </a:p>
        </p:txBody>
      </p:sp>
      <p:sp>
        <p:nvSpPr>
          <p:cNvPr id="10" name="文本框 9"/>
          <p:cNvSpPr txBox="1"/>
          <p:nvPr/>
        </p:nvSpPr>
        <p:spPr>
          <a:xfrm>
            <a:off x="837565" y="2326005"/>
            <a:ext cx="10370185" cy="922020"/>
          </a:xfrm>
          <a:prstGeom prst="rect">
            <a:avLst/>
          </a:prstGeom>
          <a:noFill/>
        </p:spPr>
        <p:txBody>
          <a:bodyPr wrap="square" rtlCol="0">
            <a:spAutoFit/>
          </a:bodyPr>
          <a:p>
            <a:r>
              <a:rPr lang="en-US" altLang="zh-CN">
                <a:latin typeface="方正小标宋简体" panose="03000509000000000000" charset="-122"/>
                <a:ea typeface="方正小标宋简体" panose="03000509000000000000" charset="-122"/>
              </a:rPr>
              <a:t> </a:t>
            </a:r>
            <a:r>
              <a:rPr lang="en-US" altLang="zh-CN">
                <a:gradFill>
                  <a:gsLst>
                    <a:gs pos="0">
                      <a:srgbClr val="012D86"/>
                    </a:gs>
                    <a:gs pos="100000">
                      <a:srgbClr val="0E2557"/>
                    </a:gs>
                  </a:gsLst>
                  <a:lin scaled="0"/>
                </a:gradFill>
                <a:latin typeface="方正小标宋简体" panose="03000509000000000000" charset="-122"/>
                <a:ea typeface="方正小标宋简体" panose="03000509000000000000" charset="-122"/>
              </a:rPr>
              <a:t>     </a:t>
            </a:r>
            <a:r>
              <a:rPr lang="zh-CN" altLang="en-US">
                <a:gradFill>
                  <a:gsLst>
                    <a:gs pos="0">
                      <a:srgbClr val="012D86"/>
                    </a:gs>
                    <a:gs pos="100000">
                      <a:srgbClr val="0E2557"/>
                    </a:gs>
                  </a:gsLst>
                  <a:lin scaled="0"/>
                </a:gradFill>
                <a:latin typeface="方正小标宋简体" panose="03000509000000000000" charset="-122"/>
                <a:ea typeface="方正小标宋简体" panose="03000509000000000000" charset="-122"/>
              </a:rPr>
              <a:t>各地各部门应采取必要的授权方式，简化信息报送审批程序，提高信息报送时效。遇有重特大突发事件，事发地所在乡镇（街道）在向上级党委和政府报告的同时，要直接向市委办公室、市政府办公室报告。</a:t>
            </a:r>
            <a:endParaRPr lang="zh-CN" altLang="en-US">
              <a:gradFill>
                <a:gsLst>
                  <a:gs pos="0">
                    <a:srgbClr val="012D86"/>
                  </a:gs>
                  <a:gs pos="100000">
                    <a:srgbClr val="0E2557"/>
                  </a:gs>
                </a:gsLst>
                <a:lin scaled="0"/>
              </a:gradFill>
              <a:latin typeface="方正小标宋简体" panose="03000509000000000000" charset="-122"/>
              <a:ea typeface="方正小标宋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0"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圆角矩形标注 1"/>
          <p:cNvSpPr/>
          <p:nvPr/>
        </p:nvSpPr>
        <p:spPr>
          <a:xfrm>
            <a:off x="2450465" y="148590"/>
            <a:ext cx="2690495" cy="8921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78850" name="文本框 3"/>
          <p:cNvSpPr txBox="1"/>
          <p:nvPr/>
        </p:nvSpPr>
        <p:spPr>
          <a:xfrm>
            <a:off x="2450465" y="364490"/>
            <a:ext cx="2691130" cy="460375"/>
          </a:xfrm>
          <a:prstGeom prst="rect">
            <a:avLst/>
          </a:prstGeom>
          <a:noFill/>
          <a:ln w="9525">
            <a:noFill/>
          </a:ln>
        </p:spPr>
        <p:txBody>
          <a:bodyPr wrap="square" anchor="t" anchorCtr="0">
            <a:spAutoFit/>
          </a:bodyPr>
          <a:p>
            <a:r>
              <a:rPr lang="en-US" altLang="zh-CN" sz="2400" b="1">
                <a:latin typeface="方正楷体_GBK" panose="03000509000000000000" charset="-122"/>
                <a:ea typeface="方正楷体_GBK" panose="03000509000000000000" charset="-122"/>
                <a:cs typeface="方正楷体_GBK" panose="03000509000000000000" charset="-122"/>
              </a:rPr>
              <a:t>3.</a:t>
            </a:r>
            <a:r>
              <a:rPr lang="zh-CN" altLang="en-US" sz="2400" b="1">
                <a:latin typeface="方正楷体_GBK" panose="03000509000000000000" charset="-122"/>
                <a:ea typeface="方正楷体_GBK" panose="03000509000000000000" charset="-122"/>
                <a:cs typeface="方正楷体_GBK" panose="03000509000000000000" charset="-122"/>
              </a:rPr>
              <a:t>信息报告的原则</a:t>
            </a:r>
            <a:endParaRPr lang="zh-CN" altLang="en-US" sz="2400" b="1">
              <a:latin typeface="方正楷体_GBK" panose="03000509000000000000" charset="-122"/>
              <a:ea typeface="方正楷体_GBK" panose="03000509000000000000" charset="-122"/>
              <a:cs typeface="方正楷体_GBK" panose="03000509000000000000" charset="-122"/>
            </a:endParaRPr>
          </a:p>
        </p:txBody>
      </p:sp>
      <p:sp>
        <p:nvSpPr>
          <p:cNvPr id="4" name="文本框 3"/>
          <p:cNvSpPr txBox="1"/>
          <p:nvPr/>
        </p:nvSpPr>
        <p:spPr>
          <a:xfrm>
            <a:off x="1238250" y="1339850"/>
            <a:ext cx="9969500" cy="1198880"/>
          </a:xfrm>
          <a:prstGeom prst="rect">
            <a:avLst/>
          </a:prstGeom>
          <a:noFill/>
        </p:spPr>
        <p:txBody>
          <a:bodyPr wrap="square" rtlCol="0">
            <a:spAutoFit/>
          </a:bodyPr>
          <a:p>
            <a:r>
              <a:rPr lang="zh-CN" altLang="en-US" sz="2400">
                <a:gradFill>
                  <a:gsLst>
                    <a:gs pos="0">
                      <a:srgbClr val="012D86"/>
                    </a:gs>
                    <a:gs pos="100000">
                      <a:srgbClr val="0E2557"/>
                    </a:gs>
                  </a:gsLst>
                  <a:lin scaled="0"/>
                </a:gradFill>
                <a:latin typeface="黑体" panose="02010609060101010101" charset="-122"/>
                <a:ea typeface="黑体" panose="02010609060101010101" charset="-122"/>
                <a:cs typeface="仿宋_GB2312" panose="02010609030101010101" charset="-122"/>
              </a:rPr>
              <a:t>即接即报。</a:t>
            </a:r>
            <a:r>
              <a:rPr lang="zh-CN" altLang="en-US" sz="2400">
                <a:latin typeface="仿宋_GB2312" panose="02010609030101010101" charset="-122"/>
                <a:ea typeface="仿宋_GB2312" panose="02010609030101010101" charset="-122"/>
                <a:cs typeface="仿宋_GB2312" panose="02010609030101010101" charset="-122"/>
              </a:rPr>
              <a:t>对“八必报”事件，事发单位、县乡两级党委和政府、市县两级应急管理部门和负有安全生产监督管理职责的部门，应按</a:t>
            </a:r>
            <a:r>
              <a:rPr lang="zh-CN" altLang="en-US" sz="24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华文行楷" panose="02010800040101010101" pitchFamily="2" charset="-122"/>
              </a:rPr>
              <a:t>“快报事实、慎报原因”</a:t>
            </a:r>
            <a:r>
              <a:rPr lang="zh-CN" altLang="en-US" sz="2400">
                <a:latin typeface="仿宋_GB2312" panose="02010609030101010101" charset="-122"/>
                <a:ea typeface="仿宋_GB2312" panose="02010609030101010101" charset="-122"/>
                <a:cs typeface="仿宋_GB2312" panose="02010609030101010101" charset="-122"/>
              </a:rPr>
              <a:t>要求，即接即报。</a:t>
            </a:r>
            <a:endParaRPr lang="zh-CN" altLang="en-US" sz="2400">
              <a:latin typeface="仿宋_GB2312" panose="02010609030101010101" charset="-122"/>
              <a:ea typeface="仿宋_GB2312" panose="02010609030101010101" charset="-122"/>
              <a:cs typeface="仿宋_GB2312" panose="02010609030101010101" charset="-122"/>
            </a:endParaRPr>
          </a:p>
        </p:txBody>
      </p:sp>
      <p:sp>
        <p:nvSpPr>
          <p:cNvPr id="5" name="文本框 4"/>
          <p:cNvSpPr txBox="1"/>
          <p:nvPr/>
        </p:nvSpPr>
        <p:spPr>
          <a:xfrm>
            <a:off x="1220470" y="2538730"/>
            <a:ext cx="9751060" cy="1568450"/>
          </a:xfrm>
          <a:prstGeom prst="rect">
            <a:avLst/>
          </a:prstGeom>
          <a:noFill/>
        </p:spPr>
        <p:txBody>
          <a:bodyPr wrap="square" rtlCol="0">
            <a:spAutoFit/>
          </a:bodyPr>
          <a:p>
            <a:r>
              <a:rPr lang="zh-CN" altLang="en-US" sz="2400">
                <a:gradFill>
                  <a:gsLst>
                    <a:gs pos="0">
                      <a:srgbClr val="012D86"/>
                    </a:gs>
                    <a:gs pos="100000">
                      <a:srgbClr val="0E2557"/>
                    </a:gs>
                  </a:gsLst>
                  <a:lin scaled="0"/>
                </a:gradFill>
                <a:latin typeface="黑体" panose="02010609060101010101" charset="-122"/>
                <a:ea typeface="黑体" panose="02010609060101010101" charset="-122"/>
              </a:rPr>
              <a:t>准确一致。</a:t>
            </a:r>
            <a:r>
              <a:rPr lang="zh-CN" altLang="en-US" sz="2400">
                <a:latin typeface="仿宋_GB2312" panose="02010609030101010101" charset="-122"/>
                <a:ea typeface="仿宋_GB2312" panose="02010609030101010101" charset="-122"/>
              </a:rPr>
              <a:t>各地各部门（包括中央和省属在宜单位、市消防救援支队）上报的信息必须首先</a:t>
            </a:r>
            <a:r>
              <a:rPr lang="zh-CN" altLang="en-US" sz="2400">
                <a:gradFill>
                  <a:gsLst>
                    <a:gs pos="0">
                      <a:srgbClr val="E30000"/>
                    </a:gs>
                    <a:gs pos="100000">
                      <a:srgbClr val="760303"/>
                    </a:gs>
                  </a:gsLst>
                  <a:lin scaled="0"/>
                </a:gradFill>
                <a:latin typeface="华文行楷" panose="02010800040101010101" pitchFamily="2" charset="-122"/>
                <a:ea typeface="华文行楷" panose="02010800040101010101" pitchFamily="2" charset="-122"/>
              </a:rPr>
              <a:t>报送市委办公室、市政府办公室和市应急管理局</a:t>
            </a:r>
            <a:r>
              <a:rPr lang="zh-CN" altLang="en-US" sz="2400">
                <a:latin typeface="仿宋_GB2312" panose="02010609030101010101" charset="-122"/>
                <a:ea typeface="仿宋_GB2312" panose="02010609030101010101" charset="-122"/>
              </a:rPr>
              <a:t>，需对口上报省级主管部门的，应先与市委办公室、市政府办公室和市应急管理局沟通核实，确保信息内容准确一致。</a:t>
            </a:r>
            <a:endParaRPr lang="zh-CN" altLang="en-US" sz="2400">
              <a:latin typeface="仿宋_GB2312" panose="02010609030101010101" charset="-122"/>
              <a:ea typeface="仿宋_GB2312" panose="02010609030101010101" charset="-122"/>
            </a:endParaRPr>
          </a:p>
        </p:txBody>
      </p:sp>
      <p:sp>
        <p:nvSpPr>
          <p:cNvPr id="6" name="文本框 5"/>
          <p:cNvSpPr txBox="1"/>
          <p:nvPr/>
        </p:nvSpPr>
        <p:spPr>
          <a:xfrm>
            <a:off x="1238250" y="4180205"/>
            <a:ext cx="9375140" cy="1568450"/>
          </a:xfrm>
          <a:prstGeom prst="rect">
            <a:avLst/>
          </a:prstGeom>
          <a:noFill/>
        </p:spPr>
        <p:txBody>
          <a:bodyPr wrap="square" rtlCol="0">
            <a:spAutoFit/>
          </a:bodyPr>
          <a:p>
            <a:r>
              <a:rPr lang="zh-CN" altLang="en-US" sz="2400">
                <a:gradFill>
                  <a:gsLst>
                    <a:gs pos="0">
                      <a:srgbClr val="012D86"/>
                    </a:gs>
                    <a:gs pos="100000">
                      <a:srgbClr val="0E2557"/>
                    </a:gs>
                  </a:gsLst>
                  <a:lin scaled="0"/>
                </a:gradFill>
                <a:latin typeface="黑体" panose="02010609060101010101" charset="-122"/>
                <a:ea typeface="黑体" panose="02010609060101010101" charset="-122"/>
                <a:cs typeface="仿宋_GB2312" panose="02010609030101010101" charset="-122"/>
              </a:rPr>
              <a:t>信息联动。</a:t>
            </a:r>
            <a:r>
              <a:rPr lang="zh-CN" altLang="en-US" sz="2400">
                <a:latin typeface="仿宋_GB2312" panose="02010609030101010101" charset="-122"/>
                <a:ea typeface="仿宋_GB2312" panose="02010609030101010101" charset="-122"/>
                <a:cs typeface="仿宋_GB2312" panose="02010609030101010101" charset="-122"/>
              </a:rPr>
              <a:t>110、119、120等社会公共信息平台接到</a:t>
            </a:r>
            <a:r>
              <a:rPr lang="zh-CN" altLang="en-US" sz="2400">
                <a:latin typeface="黑体" panose="02010609060101010101" charset="-122"/>
                <a:ea typeface="黑体" panose="02010609060101010101" charset="-122"/>
                <a:cs typeface="黑体" panose="02010609060101010101" charset="-122"/>
              </a:rPr>
              <a:t>“八必报”</a:t>
            </a:r>
            <a:r>
              <a:rPr lang="zh-CN" altLang="en-US" sz="2400">
                <a:latin typeface="仿宋_GB2312" panose="02010609030101010101" charset="-122"/>
                <a:ea typeface="仿宋_GB2312" panose="02010609030101010101" charset="-122"/>
                <a:cs typeface="仿宋_GB2312" panose="02010609030101010101" charset="-122"/>
              </a:rPr>
              <a:t>事件信息后，应立即向市委办公室、市政府办公室报告，并同步报告</a:t>
            </a:r>
            <a:r>
              <a:rPr lang="zh-CN" altLang="en-US" sz="24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仿宋_GB2312" panose="02010609030101010101" charset="-122"/>
              </a:rPr>
              <a:t>市应急管理局。市委办公室、市政府办公室</a:t>
            </a:r>
            <a:r>
              <a:rPr lang="zh-CN" altLang="en-US" sz="2400">
                <a:latin typeface="仿宋_GB2312" panose="02010609030101010101" charset="-122"/>
                <a:ea typeface="仿宋_GB2312" panose="02010609030101010101" charset="-122"/>
                <a:cs typeface="仿宋_GB2312" panose="02010609030101010101" charset="-122"/>
              </a:rPr>
              <a:t>在上级报告的同时，将上报内容向</a:t>
            </a:r>
            <a:r>
              <a:rPr lang="zh-CN" altLang="en-US" sz="2400">
                <a:gradFill>
                  <a:gsLst>
                    <a:gs pos="0">
                      <a:srgbClr val="E30000"/>
                    </a:gs>
                    <a:gs pos="100000">
                      <a:srgbClr val="760303"/>
                    </a:gs>
                  </a:gsLst>
                  <a:lin scaled="0"/>
                </a:gradFill>
                <a:latin typeface="华文行楷" panose="02010800040101010101" pitchFamily="2" charset="-122"/>
                <a:ea typeface="华文行楷" panose="02010800040101010101" pitchFamily="2" charset="-122"/>
                <a:cs typeface="仿宋_GB2312" panose="02010609030101010101" charset="-122"/>
              </a:rPr>
              <a:t>市应急管理局和有关行业主管部门</a:t>
            </a:r>
            <a:r>
              <a:rPr lang="zh-CN" altLang="en-US" sz="2400">
                <a:latin typeface="仿宋_GB2312" panose="02010609030101010101" charset="-122"/>
                <a:ea typeface="仿宋_GB2312" panose="02010609030101010101" charset="-122"/>
                <a:cs typeface="仿宋_GB2312" panose="02010609030101010101" charset="-122"/>
              </a:rPr>
              <a:t>通报。</a:t>
            </a:r>
            <a:endParaRPr lang="zh-CN" altLang="en-US" sz="2400">
              <a:latin typeface="仿宋_GB2312" panose="02010609030101010101" charset="-122"/>
              <a:ea typeface="仿宋_GB2312" panose="02010609030101010101" charset="-122"/>
              <a:cs typeface="仿宋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8850"/>
                                        </p:tgtEl>
                                        <p:attrNameLst>
                                          <p:attrName>style.visibility</p:attrName>
                                        </p:attrNameLst>
                                      </p:cBhvr>
                                      <p:to>
                                        <p:strVal val="visible"/>
                                      </p:to>
                                    </p:set>
                                    <p:animEffect transition="in" filter="diamond(in)">
                                      <p:cBhvr>
                                        <p:cTn id="12" dur="2000"/>
                                        <p:tgtEl>
                                          <p:spTgt spid="7885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78850"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圆角矩形标注 3"/>
          <p:cNvSpPr/>
          <p:nvPr/>
        </p:nvSpPr>
        <p:spPr>
          <a:xfrm>
            <a:off x="2313305" y="123825"/>
            <a:ext cx="2562860" cy="98298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79874" name="文本框 4"/>
          <p:cNvSpPr txBox="1"/>
          <p:nvPr/>
        </p:nvSpPr>
        <p:spPr>
          <a:xfrm>
            <a:off x="2141855" y="384810"/>
            <a:ext cx="2906395" cy="460375"/>
          </a:xfrm>
          <a:prstGeom prst="rect">
            <a:avLst/>
          </a:prstGeom>
          <a:noFill/>
          <a:ln w="9525">
            <a:noFill/>
          </a:ln>
        </p:spPr>
        <p:txBody>
          <a:bodyPr wrap="square" anchor="t" anchorCtr="0">
            <a:spAutoFit/>
          </a:bodyPr>
          <a:p>
            <a:r>
              <a:rPr lang="en-US" altLang="zh-CN" sz="2400">
                <a:latin typeface="隶书" panose="02010509060101010101" charset="-122"/>
                <a:ea typeface="隶书" panose="02010509060101010101" charset="-122"/>
              </a:rPr>
              <a:t> </a:t>
            </a:r>
            <a:r>
              <a:rPr lang="en-US" altLang="zh-CN" sz="2400" b="1">
                <a:latin typeface="方正楷体_GBK" panose="03000509000000000000" charset="-122"/>
                <a:ea typeface="方正楷体_GBK" panose="03000509000000000000" charset="-122"/>
                <a:cs typeface="方正楷体_GBK" panose="03000509000000000000" charset="-122"/>
              </a:rPr>
              <a:t>4.</a:t>
            </a:r>
            <a:r>
              <a:rPr lang="zh-CN" altLang="en-US" sz="2400" b="1">
                <a:latin typeface="方正楷体_GBK" panose="03000509000000000000" charset="-122"/>
                <a:ea typeface="方正楷体_GBK" panose="03000509000000000000" charset="-122"/>
                <a:cs typeface="方正楷体_GBK" panose="03000509000000000000" charset="-122"/>
              </a:rPr>
              <a:t>信息报告的方式</a:t>
            </a:r>
            <a:endParaRPr lang="zh-CN" altLang="en-US" sz="2400" b="1">
              <a:latin typeface="方正楷体_GBK" panose="03000509000000000000" charset="-122"/>
              <a:ea typeface="方正楷体_GBK" panose="03000509000000000000" charset="-122"/>
              <a:cs typeface="方正楷体_GBK" panose="03000509000000000000" charset="-122"/>
            </a:endParaRPr>
          </a:p>
        </p:txBody>
      </p:sp>
      <p:sp>
        <p:nvSpPr>
          <p:cNvPr id="6" name="横卷形 5"/>
          <p:cNvSpPr/>
          <p:nvPr/>
        </p:nvSpPr>
        <p:spPr>
          <a:xfrm>
            <a:off x="2312353" y="2715895"/>
            <a:ext cx="1909763" cy="108108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7" name="横卷形 6"/>
          <p:cNvSpPr/>
          <p:nvPr/>
        </p:nvSpPr>
        <p:spPr>
          <a:xfrm>
            <a:off x="2312988" y="3995738"/>
            <a:ext cx="1909763" cy="108108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79877" name="文本框 7"/>
          <p:cNvSpPr txBox="1"/>
          <p:nvPr/>
        </p:nvSpPr>
        <p:spPr>
          <a:xfrm>
            <a:off x="2446338" y="4337050"/>
            <a:ext cx="1778000" cy="460375"/>
          </a:xfrm>
          <a:prstGeom prst="rect">
            <a:avLst/>
          </a:prstGeom>
          <a:noFill/>
          <a:ln w="9525">
            <a:noFill/>
          </a:ln>
        </p:spPr>
        <p:txBody>
          <a:bodyPr wrap="square" anchor="t" anchorCtr="0">
            <a:spAutoFit/>
          </a:bodyPr>
          <a:p>
            <a:r>
              <a:rPr lang="zh-CN" altLang="zh-CN" sz="2400">
                <a:latin typeface="楷体_GB2312" panose="02010609030101010101" pitchFamily="49" charset="-122"/>
                <a:ea typeface="楷体_GB2312" panose="02010609030101010101" pitchFamily="49" charset="-122"/>
              </a:rPr>
              <a:t>平台报告</a:t>
            </a:r>
            <a:endParaRPr lang="zh-CN" altLang="zh-CN" sz="2400">
              <a:latin typeface="楷体_GB2312" panose="02010609030101010101" pitchFamily="49" charset="-122"/>
              <a:ea typeface="楷体_GB2312" panose="02010609030101010101" pitchFamily="49" charset="-122"/>
            </a:endParaRPr>
          </a:p>
        </p:txBody>
      </p:sp>
      <p:sp>
        <p:nvSpPr>
          <p:cNvPr id="79878" name="文本框 8"/>
          <p:cNvSpPr txBox="1"/>
          <p:nvPr/>
        </p:nvSpPr>
        <p:spPr>
          <a:xfrm>
            <a:off x="2378075" y="3026410"/>
            <a:ext cx="1779588" cy="460375"/>
          </a:xfrm>
          <a:prstGeom prst="rect">
            <a:avLst/>
          </a:prstGeom>
          <a:noFill/>
          <a:ln w="9525">
            <a:noFill/>
          </a:ln>
        </p:spPr>
        <p:txBody>
          <a:bodyPr wrap="square" anchor="t" anchorCtr="0">
            <a:spAutoFit/>
          </a:bodyPr>
          <a:p>
            <a:r>
              <a:rPr lang="zh-CN" altLang="en-US" sz="2400">
                <a:latin typeface="楷体_GB2312" panose="02010609030101010101" pitchFamily="49" charset="-122"/>
                <a:ea typeface="楷体_GB2312" panose="02010609030101010101" pitchFamily="49" charset="-122"/>
                <a:hlinkClick r:id="rId2" tooltip="" action="ppaction://hlinkfile"/>
              </a:rPr>
              <a:t>书面报告</a:t>
            </a:r>
            <a:endParaRPr lang="zh-CN" altLang="en-US" sz="2400">
              <a:latin typeface="楷体_GB2312" panose="02010609030101010101" pitchFamily="49" charset="-122"/>
              <a:ea typeface="楷体_GB2312" panose="02010609030101010101" pitchFamily="49" charset="-122"/>
            </a:endParaRPr>
          </a:p>
        </p:txBody>
      </p:sp>
      <p:sp>
        <p:nvSpPr>
          <p:cNvPr id="79879" name="文本框 9"/>
          <p:cNvSpPr txBox="1"/>
          <p:nvPr/>
        </p:nvSpPr>
        <p:spPr>
          <a:xfrm>
            <a:off x="4637405" y="3037840"/>
            <a:ext cx="6640195" cy="645160"/>
          </a:xfrm>
          <a:prstGeom prst="rect">
            <a:avLst/>
          </a:prstGeom>
          <a:noFill/>
          <a:ln w="9525">
            <a:noFill/>
          </a:ln>
        </p:spPr>
        <p:txBody>
          <a:bodyPr wrap="square" anchor="t" anchorCtr="0">
            <a:spAutoFit/>
          </a:bodyPr>
          <a:p>
            <a:r>
              <a:rPr lang="zh-CN" altLang="en-US" sz="1800">
                <a:solidFill>
                  <a:srgbClr val="0000FF"/>
                </a:solidFill>
                <a:latin typeface="仿宋_GB2312" panose="02010609030101010101" charset="-122"/>
                <a:ea typeface="仿宋_GB2312" panose="02010609030101010101" charset="-122"/>
              </a:rPr>
              <a:t>电话报告后，应按照</a:t>
            </a:r>
            <a:r>
              <a:rPr lang="en-US" altLang="zh-CN" sz="1800">
                <a:solidFill>
                  <a:srgbClr val="0000FF"/>
                </a:solidFill>
                <a:latin typeface="仿宋_GB2312" panose="02010609030101010101" charset="-122"/>
                <a:ea typeface="仿宋_GB2312" panose="02010609030101010101" charset="-122"/>
              </a:rPr>
              <a:t>“</a:t>
            </a:r>
            <a:r>
              <a:rPr lang="zh-CN" altLang="en-US" sz="1800">
                <a:solidFill>
                  <a:srgbClr val="0000FF"/>
                </a:solidFill>
                <a:latin typeface="仿宋_GB2312" panose="02010609030101010101" charset="-122"/>
                <a:ea typeface="仿宋_GB2312" panose="02010609030101010101" charset="-122"/>
              </a:rPr>
              <a:t>首报快、续报准、终报全</a:t>
            </a:r>
            <a:r>
              <a:rPr lang="en-US" altLang="zh-CN" sz="1800">
                <a:solidFill>
                  <a:srgbClr val="0000FF"/>
                </a:solidFill>
                <a:latin typeface="仿宋_GB2312" panose="02010609030101010101" charset="-122"/>
                <a:ea typeface="仿宋_GB2312" panose="02010609030101010101" charset="-122"/>
              </a:rPr>
              <a:t>”</a:t>
            </a:r>
            <a:r>
              <a:rPr lang="zh-CN" altLang="en-US" sz="1800">
                <a:solidFill>
                  <a:srgbClr val="0000FF"/>
                </a:solidFill>
                <a:latin typeface="仿宋_GB2312" panose="02010609030101010101" charset="-122"/>
                <a:ea typeface="仿宋_GB2312" panose="02010609030101010101" charset="-122"/>
              </a:rPr>
              <a:t>要求，采用格式规范的报告模版，书面报送突发事件具体情况。</a:t>
            </a:r>
            <a:endParaRPr lang="zh-CN" altLang="en-US" sz="1800">
              <a:solidFill>
                <a:srgbClr val="0000FF"/>
              </a:solidFill>
              <a:latin typeface="仿宋_GB2312" panose="02010609030101010101" charset="-122"/>
              <a:ea typeface="仿宋_GB2312" panose="02010609030101010101" charset="-122"/>
            </a:endParaRPr>
          </a:p>
        </p:txBody>
      </p:sp>
      <p:sp>
        <p:nvSpPr>
          <p:cNvPr id="79880" name="文本框 10"/>
          <p:cNvSpPr txBox="1"/>
          <p:nvPr/>
        </p:nvSpPr>
        <p:spPr>
          <a:xfrm>
            <a:off x="4637405" y="4075430"/>
            <a:ext cx="5967730" cy="645160"/>
          </a:xfrm>
          <a:prstGeom prst="rect">
            <a:avLst/>
          </a:prstGeom>
          <a:noFill/>
          <a:ln w="9525">
            <a:noFill/>
          </a:ln>
        </p:spPr>
        <p:txBody>
          <a:bodyPr wrap="square" anchor="t" anchorCtr="0">
            <a:spAutoFit/>
          </a:bodyPr>
          <a:p>
            <a:r>
              <a:rPr lang="zh-CN" altLang="en-US" sz="1800">
                <a:solidFill>
                  <a:srgbClr val="0000FF"/>
                </a:solidFill>
                <a:latin typeface="仿宋_GB2312" panose="02010609030101010101" charset="-122"/>
                <a:ea typeface="仿宋_GB2312" panose="02010609030101010101" charset="-122"/>
              </a:rPr>
              <a:t>通过宜昌市突发事件一体化应急联动处置平台，按信息报送要求报送突发事件情况。平台报告视为书面报告。</a:t>
            </a:r>
            <a:endParaRPr lang="zh-CN" altLang="en-US" sz="1800">
              <a:solidFill>
                <a:srgbClr val="0000FF"/>
              </a:solidFill>
              <a:latin typeface="仿宋_GB2312" panose="02010609030101010101" charset="-122"/>
              <a:ea typeface="仿宋_GB2312" panose="02010609030101010101" charset="-122"/>
            </a:endParaRPr>
          </a:p>
        </p:txBody>
      </p:sp>
      <p:sp>
        <p:nvSpPr>
          <p:cNvPr id="2" name="文本框 1"/>
          <p:cNvSpPr txBox="1"/>
          <p:nvPr/>
        </p:nvSpPr>
        <p:spPr>
          <a:xfrm>
            <a:off x="2530475" y="5337175"/>
            <a:ext cx="7451725" cy="583565"/>
          </a:xfrm>
          <a:prstGeom prst="rect">
            <a:avLst/>
          </a:prstGeom>
          <a:noFill/>
          <a:ln w="9525">
            <a:noFill/>
          </a:ln>
        </p:spPr>
        <p:txBody>
          <a:bodyPr wrap="square" anchor="t" anchorCtr="0">
            <a:spAutoFit/>
          </a:bodyPr>
          <a:p>
            <a:r>
              <a:rPr lang="zh-CN" altLang="zh-CN" sz="3200">
                <a:latin typeface="华文行楷" panose="02010800040101010101" pitchFamily="2" charset="-122"/>
                <a:ea typeface="华文行楷" panose="02010800040101010101" pitchFamily="2" charset="-122"/>
              </a:rPr>
              <a:t>注意报告时要</a:t>
            </a:r>
            <a:r>
              <a:rPr lang="en-US" altLang="zh-CN" sz="3200">
                <a:latin typeface="华文行楷" panose="02010800040101010101" pitchFamily="2" charset="-122"/>
                <a:ea typeface="华文行楷" panose="02010800040101010101" pitchFamily="2" charset="-122"/>
              </a:rPr>
              <a:t>“</a:t>
            </a:r>
            <a:r>
              <a:rPr lang="zh-CN" altLang="zh-CN" sz="3200">
                <a:latin typeface="华文行楷" panose="02010800040101010101" pitchFamily="2" charset="-122"/>
                <a:ea typeface="华文行楷" panose="02010800040101010101" pitchFamily="2" charset="-122"/>
              </a:rPr>
              <a:t>快报事实，慎报原因</a:t>
            </a:r>
            <a:r>
              <a:rPr lang="en-US" altLang="zh-CN" sz="3200">
                <a:latin typeface="华文行楷" panose="02010800040101010101" pitchFamily="2" charset="-122"/>
                <a:ea typeface="华文行楷" panose="02010800040101010101" pitchFamily="2" charset="-122"/>
              </a:rPr>
              <a:t>”</a:t>
            </a:r>
            <a:r>
              <a:rPr lang="zh-CN" altLang="zh-CN" sz="3200">
                <a:latin typeface="华文行楷" panose="02010800040101010101" pitchFamily="2" charset="-122"/>
                <a:ea typeface="华文行楷" panose="02010800040101010101" pitchFamily="2" charset="-122"/>
              </a:rPr>
              <a:t>。</a:t>
            </a:r>
            <a:endParaRPr lang="zh-CN" altLang="zh-CN" sz="3200">
              <a:latin typeface="华文行楷" panose="02010800040101010101" pitchFamily="2" charset="-122"/>
              <a:ea typeface="华文行楷" panose="02010800040101010101" pitchFamily="2" charset="-122"/>
            </a:endParaRPr>
          </a:p>
        </p:txBody>
      </p:sp>
      <p:sp>
        <p:nvSpPr>
          <p:cNvPr id="5" name="横卷形 4"/>
          <p:cNvSpPr/>
          <p:nvPr/>
        </p:nvSpPr>
        <p:spPr>
          <a:xfrm>
            <a:off x="2312353" y="1435735"/>
            <a:ext cx="1909763" cy="108108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8" name="文本框 7"/>
          <p:cNvSpPr txBox="1"/>
          <p:nvPr/>
        </p:nvSpPr>
        <p:spPr>
          <a:xfrm>
            <a:off x="2424430" y="1789430"/>
            <a:ext cx="1732915" cy="460375"/>
          </a:xfrm>
          <a:prstGeom prst="rect">
            <a:avLst/>
          </a:prstGeom>
          <a:noFill/>
        </p:spPr>
        <p:txBody>
          <a:bodyPr wrap="square" rtlCol="0">
            <a:spAutoFit/>
          </a:bodyPr>
          <a:p>
            <a:r>
              <a:rPr lang="zh-CN" altLang="en-US" sz="2400">
                <a:latin typeface="楷体_GB2312" panose="02010609030101010101" pitchFamily="49" charset="-122"/>
                <a:ea typeface="楷体_GB2312" panose="02010609030101010101" pitchFamily="49" charset="-122"/>
                <a:sym typeface="+mn-ea"/>
              </a:rPr>
              <a:t>电话报告</a:t>
            </a:r>
            <a:endParaRPr lang="zh-CN" altLang="en-US" sz="2400"/>
          </a:p>
        </p:txBody>
      </p:sp>
      <p:sp>
        <p:nvSpPr>
          <p:cNvPr id="9" name="文本框 8"/>
          <p:cNvSpPr txBox="1"/>
          <p:nvPr/>
        </p:nvSpPr>
        <p:spPr>
          <a:xfrm>
            <a:off x="4662805" y="1813560"/>
            <a:ext cx="6690995" cy="645160"/>
          </a:xfrm>
          <a:prstGeom prst="rect">
            <a:avLst/>
          </a:prstGeom>
          <a:noFill/>
        </p:spPr>
        <p:txBody>
          <a:bodyPr wrap="square" rtlCol="0">
            <a:spAutoFit/>
          </a:bodyPr>
          <a:p>
            <a:r>
              <a:rPr lang="zh-CN" altLang="en-US">
                <a:solidFill>
                  <a:srgbClr val="0070C0"/>
                </a:solidFill>
                <a:latin typeface="仿宋_GB2312" panose="02010609030101010101" charset="-122"/>
                <a:ea typeface="仿宋_GB2312" panose="02010609030101010101" charset="-122"/>
              </a:rPr>
              <a:t>突发事件发生后，应首先通过电话向市委办公室、市政府办公室和市应急管理局报告突发事件基本情况</a:t>
            </a:r>
            <a:endParaRPr lang="zh-CN" altLang="en-US">
              <a:solidFill>
                <a:srgbClr val="0070C0"/>
              </a:solidFill>
              <a:latin typeface="仿宋_GB2312" panose="02010609030101010101" charset="-122"/>
              <a:ea typeface="仿宋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9874"/>
                                        </p:tgtEl>
                                        <p:attrNameLst>
                                          <p:attrName>style.visibility</p:attrName>
                                        </p:attrNameLst>
                                      </p:cBhvr>
                                      <p:to>
                                        <p:strVal val="visible"/>
                                      </p:to>
                                    </p:set>
                                    <p:animEffect transition="in" filter="blinds(horizontal)">
                                      <p:cBhvr>
                                        <p:cTn id="12" dur="500"/>
                                        <p:tgtEl>
                                          <p:spTgt spid="7987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strips(down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9878"/>
                                        </p:tgtEl>
                                        <p:attrNameLst>
                                          <p:attrName>style.visibility</p:attrName>
                                        </p:attrNameLst>
                                      </p:cBhvr>
                                      <p:to>
                                        <p:strVal val="visible"/>
                                      </p:to>
                                    </p:set>
                                    <p:animEffect transition="in" filter="blinds(horizontal)">
                                      <p:cBhvr>
                                        <p:cTn id="37" dur="500"/>
                                        <p:tgtEl>
                                          <p:spTgt spid="79878"/>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79879"/>
                                        </p:tgtEl>
                                        <p:attrNameLst>
                                          <p:attrName>style.visibility</p:attrName>
                                        </p:attrNameLst>
                                      </p:cBhvr>
                                      <p:to>
                                        <p:strVal val="visible"/>
                                      </p:to>
                                    </p:set>
                                    <p:animEffect transition="in" filter="diamond(in)">
                                      <p:cBhvr>
                                        <p:cTn id="42" dur="2000"/>
                                        <p:tgtEl>
                                          <p:spTgt spid="7987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linds(horizont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79877"/>
                                        </p:tgtEl>
                                        <p:attrNameLst>
                                          <p:attrName>style.visibility</p:attrName>
                                        </p:attrNameLst>
                                      </p:cBhvr>
                                      <p:to>
                                        <p:strVal val="visible"/>
                                      </p:to>
                                    </p:set>
                                    <p:animEffect transition="in" filter="blinds(horizontal)">
                                      <p:cBhvr>
                                        <p:cTn id="52" dur="500"/>
                                        <p:tgtEl>
                                          <p:spTgt spid="79877"/>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79880"/>
                                        </p:tgtEl>
                                        <p:attrNameLst>
                                          <p:attrName>style.visibility</p:attrName>
                                        </p:attrNameLst>
                                      </p:cBhvr>
                                      <p:to>
                                        <p:strVal val="visible"/>
                                      </p:to>
                                    </p:set>
                                    <p:animEffect transition="in" filter="diamond(in)">
                                      <p:cBhvr>
                                        <p:cTn id="57" dur="2000"/>
                                        <p:tgtEl>
                                          <p:spTgt spid="79880"/>
                                        </p:tgtEl>
                                      </p:cBhvr>
                                    </p:animEffect>
                                  </p:childTnLst>
                                </p:cTn>
                              </p:par>
                            </p:childTnLst>
                          </p:cTn>
                        </p:par>
                      </p:childTnLst>
                    </p:cTn>
                  </p:par>
                  <p:par>
                    <p:cTn id="58" fill="hold">
                      <p:stCondLst>
                        <p:cond delay="indefinite"/>
                      </p:stCondLst>
                      <p:childTnLst>
                        <p:par>
                          <p:cTn id="59" fill="hold">
                            <p:stCondLst>
                              <p:cond delay="0"/>
                            </p:stCondLst>
                            <p:childTnLst>
                              <p:par>
                                <p:cTn id="60" presetID="13" presetClass="entr" presetSubtype="16" fill="hold" grpId="2"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plus(in)">
                                      <p:cBhvr>
                                        <p:cTn id="6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79874" grpId="0"/>
      <p:bldP spid="5" grpId="0" animBg="1"/>
      <p:bldP spid="8" grpId="0"/>
      <p:bldP spid="9" grpId="0"/>
      <p:bldP spid="6" grpId="0" animBg="1"/>
      <p:bldP spid="79878" grpId="0"/>
      <p:bldP spid="79879" grpId="0"/>
      <p:bldP spid="7" grpId="0" animBg="1"/>
      <p:bldP spid="79877" grpId="0"/>
      <p:bldP spid="79880" grpId="0"/>
      <p:bldP spid="2" grpId="2"/>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圆角矩形标注 1"/>
          <p:cNvSpPr/>
          <p:nvPr/>
        </p:nvSpPr>
        <p:spPr>
          <a:xfrm>
            <a:off x="2444750" y="82550"/>
            <a:ext cx="2585085" cy="111252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80898" name="文本框 3"/>
          <p:cNvSpPr txBox="1"/>
          <p:nvPr/>
        </p:nvSpPr>
        <p:spPr>
          <a:xfrm>
            <a:off x="2444750" y="408940"/>
            <a:ext cx="2940685" cy="460375"/>
          </a:xfrm>
          <a:prstGeom prst="rect">
            <a:avLst/>
          </a:prstGeom>
          <a:noFill/>
          <a:ln w="9525">
            <a:noFill/>
          </a:ln>
        </p:spPr>
        <p:txBody>
          <a:bodyPr wrap="square" anchor="t" anchorCtr="0">
            <a:spAutoFit/>
          </a:bodyPr>
          <a:p>
            <a:r>
              <a:rPr lang="en-US" sz="2400" b="1">
                <a:latin typeface="方正楷体简体" panose="03000509000000000000" charset="-122"/>
                <a:ea typeface="方正楷体简体" panose="03000509000000000000" charset="-122"/>
                <a:cs typeface="方正楷体简体" panose="03000509000000000000" charset="-122"/>
              </a:rPr>
              <a:t>5.</a:t>
            </a:r>
            <a:r>
              <a:rPr lang="zh-CN" altLang="en-US" sz="2400" b="1">
                <a:latin typeface="方正楷体简体" panose="03000509000000000000" charset="-122"/>
                <a:ea typeface="方正楷体简体" panose="03000509000000000000" charset="-122"/>
                <a:cs typeface="方正楷体简体" panose="03000509000000000000" charset="-122"/>
              </a:rPr>
              <a:t>信息报告的内容</a:t>
            </a:r>
            <a:endParaRPr lang="zh-CN" altLang="en-US" sz="2400" b="1">
              <a:latin typeface="方正楷体简体" panose="03000509000000000000" charset="-122"/>
              <a:ea typeface="方正楷体简体" panose="03000509000000000000" charset="-122"/>
              <a:cs typeface="方正楷体简体" panose="03000509000000000000" charset="-122"/>
            </a:endParaRPr>
          </a:p>
        </p:txBody>
      </p:sp>
      <p:sp>
        <p:nvSpPr>
          <p:cNvPr id="5" name="七边形 4"/>
          <p:cNvSpPr/>
          <p:nvPr/>
        </p:nvSpPr>
        <p:spPr>
          <a:xfrm>
            <a:off x="2862263" y="2314575"/>
            <a:ext cx="576263" cy="576263"/>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6" name="七边形 5"/>
          <p:cNvSpPr/>
          <p:nvPr/>
        </p:nvSpPr>
        <p:spPr>
          <a:xfrm>
            <a:off x="2862263" y="2890838"/>
            <a:ext cx="576263" cy="576263"/>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7" name="七边形 6"/>
          <p:cNvSpPr/>
          <p:nvPr/>
        </p:nvSpPr>
        <p:spPr>
          <a:xfrm>
            <a:off x="2862263" y="3467100"/>
            <a:ext cx="576263" cy="576263"/>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8" name="七边形 7"/>
          <p:cNvSpPr/>
          <p:nvPr/>
        </p:nvSpPr>
        <p:spPr>
          <a:xfrm>
            <a:off x="2862263" y="4043363"/>
            <a:ext cx="576263" cy="576263"/>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9" name="七边形 8"/>
          <p:cNvSpPr/>
          <p:nvPr/>
        </p:nvSpPr>
        <p:spPr>
          <a:xfrm>
            <a:off x="2862263" y="5194300"/>
            <a:ext cx="576263" cy="576263"/>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10" name="七边形 9"/>
          <p:cNvSpPr/>
          <p:nvPr/>
        </p:nvSpPr>
        <p:spPr>
          <a:xfrm>
            <a:off x="2862263" y="4619625"/>
            <a:ext cx="576263" cy="574675"/>
          </a:xfrm>
          <a:prstGeom prst="hep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80905" name="文本框 10"/>
          <p:cNvSpPr txBox="1"/>
          <p:nvPr/>
        </p:nvSpPr>
        <p:spPr>
          <a:xfrm>
            <a:off x="2976563" y="2435225"/>
            <a:ext cx="347662" cy="368300"/>
          </a:xfrm>
          <a:prstGeom prst="rect">
            <a:avLst/>
          </a:prstGeom>
          <a:noFill/>
          <a:ln w="9525">
            <a:noFill/>
          </a:ln>
        </p:spPr>
        <p:txBody>
          <a:bodyPr wrap="square" anchor="t" anchorCtr="0">
            <a:spAutoFit/>
          </a:bodyPr>
          <a:p>
            <a:r>
              <a:rPr lang="en-US" altLang="zh-CN" sz="1800">
                <a:solidFill>
                  <a:srgbClr val="0000FF"/>
                </a:solidFill>
                <a:latin typeface="楷体_GB2312" panose="02010609030101010101" pitchFamily="49" charset="-122"/>
                <a:ea typeface="楷体_GB2312" panose="02010609030101010101" pitchFamily="49" charset="-122"/>
              </a:rPr>
              <a:t>1</a:t>
            </a:r>
            <a:endParaRPr lang="en-US" altLang="zh-CN" sz="1800">
              <a:solidFill>
                <a:srgbClr val="0000FF"/>
              </a:solidFill>
              <a:latin typeface="楷体_GB2312" panose="02010609030101010101" pitchFamily="49" charset="-122"/>
              <a:ea typeface="楷体_GB2312" panose="02010609030101010101" pitchFamily="49" charset="-122"/>
            </a:endParaRPr>
          </a:p>
        </p:txBody>
      </p:sp>
      <p:sp>
        <p:nvSpPr>
          <p:cNvPr id="80906" name="文本框 11"/>
          <p:cNvSpPr txBox="1"/>
          <p:nvPr/>
        </p:nvSpPr>
        <p:spPr>
          <a:xfrm>
            <a:off x="2976563" y="2995613"/>
            <a:ext cx="347662" cy="368300"/>
          </a:xfrm>
          <a:prstGeom prst="rect">
            <a:avLst/>
          </a:prstGeom>
          <a:noFill/>
          <a:ln w="9525">
            <a:noFill/>
          </a:ln>
        </p:spPr>
        <p:txBody>
          <a:bodyPr wrap="square" anchor="t" anchorCtr="0">
            <a:spAutoFit/>
          </a:bodyPr>
          <a:p>
            <a:r>
              <a:rPr lang="en-US" altLang="zh-CN" sz="1800">
                <a:solidFill>
                  <a:srgbClr val="0000FF"/>
                </a:solidFill>
                <a:latin typeface="楷体_GB2312" panose="02010609030101010101" pitchFamily="49" charset="-122"/>
                <a:ea typeface="楷体_GB2312" panose="02010609030101010101" pitchFamily="49" charset="-122"/>
              </a:rPr>
              <a:t>2</a:t>
            </a:r>
            <a:endParaRPr lang="en-US" altLang="zh-CN" sz="1800">
              <a:solidFill>
                <a:srgbClr val="0000FF"/>
              </a:solidFill>
              <a:latin typeface="楷体_GB2312" panose="02010609030101010101" pitchFamily="49" charset="-122"/>
              <a:ea typeface="楷体_GB2312" panose="02010609030101010101" pitchFamily="49" charset="-122"/>
            </a:endParaRPr>
          </a:p>
        </p:txBody>
      </p:sp>
      <p:sp>
        <p:nvSpPr>
          <p:cNvPr id="80907" name="文本框 12"/>
          <p:cNvSpPr txBox="1"/>
          <p:nvPr/>
        </p:nvSpPr>
        <p:spPr>
          <a:xfrm>
            <a:off x="2976563" y="3570288"/>
            <a:ext cx="347662" cy="368300"/>
          </a:xfrm>
          <a:prstGeom prst="rect">
            <a:avLst/>
          </a:prstGeom>
          <a:noFill/>
          <a:ln w="9525">
            <a:noFill/>
          </a:ln>
        </p:spPr>
        <p:txBody>
          <a:bodyPr wrap="square" anchor="t" anchorCtr="0">
            <a:spAutoFit/>
          </a:bodyPr>
          <a:p>
            <a:r>
              <a:rPr lang="en-US" altLang="zh-CN" sz="1800">
                <a:solidFill>
                  <a:srgbClr val="0000FF"/>
                </a:solidFill>
                <a:latin typeface="楷体_GB2312" panose="02010609030101010101" pitchFamily="49" charset="-122"/>
                <a:ea typeface="楷体_GB2312" panose="02010609030101010101" pitchFamily="49" charset="-122"/>
              </a:rPr>
              <a:t>3</a:t>
            </a:r>
            <a:endParaRPr lang="en-US" altLang="zh-CN" sz="1800">
              <a:solidFill>
                <a:srgbClr val="0000FF"/>
              </a:solidFill>
              <a:latin typeface="楷体_GB2312" panose="02010609030101010101" pitchFamily="49" charset="-122"/>
              <a:ea typeface="楷体_GB2312" panose="02010609030101010101" pitchFamily="49" charset="-122"/>
            </a:endParaRPr>
          </a:p>
        </p:txBody>
      </p:sp>
      <p:sp>
        <p:nvSpPr>
          <p:cNvPr id="80908" name="文本框 13"/>
          <p:cNvSpPr txBox="1"/>
          <p:nvPr/>
        </p:nvSpPr>
        <p:spPr>
          <a:xfrm>
            <a:off x="2976563" y="4146550"/>
            <a:ext cx="347662" cy="368300"/>
          </a:xfrm>
          <a:prstGeom prst="rect">
            <a:avLst/>
          </a:prstGeom>
          <a:noFill/>
          <a:ln w="9525">
            <a:noFill/>
          </a:ln>
        </p:spPr>
        <p:txBody>
          <a:bodyPr wrap="square" anchor="t" anchorCtr="0">
            <a:spAutoFit/>
          </a:bodyPr>
          <a:p>
            <a:r>
              <a:rPr lang="en-US" altLang="zh-CN" sz="1800">
                <a:solidFill>
                  <a:srgbClr val="0000FF"/>
                </a:solidFill>
                <a:latin typeface="楷体_GB2312" panose="02010609030101010101" pitchFamily="49" charset="-122"/>
                <a:ea typeface="楷体_GB2312" panose="02010609030101010101" pitchFamily="49" charset="-122"/>
              </a:rPr>
              <a:t>4</a:t>
            </a:r>
            <a:endParaRPr lang="en-US" altLang="zh-CN" sz="1800">
              <a:solidFill>
                <a:srgbClr val="0000FF"/>
              </a:solidFill>
              <a:latin typeface="楷体_GB2312" panose="02010609030101010101" pitchFamily="49" charset="-122"/>
              <a:ea typeface="楷体_GB2312" panose="02010609030101010101" pitchFamily="49" charset="-122"/>
            </a:endParaRPr>
          </a:p>
        </p:txBody>
      </p:sp>
      <p:sp>
        <p:nvSpPr>
          <p:cNvPr id="80909" name="文本框 14"/>
          <p:cNvSpPr txBox="1"/>
          <p:nvPr/>
        </p:nvSpPr>
        <p:spPr>
          <a:xfrm>
            <a:off x="2976563" y="4722813"/>
            <a:ext cx="347662" cy="368300"/>
          </a:xfrm>
          <a:prstGeom prst="rect">
            <a:avLst/>
          </a:prstGeom>
          <a:noFill/>
          <a:ln w="9525">
            <a:noFill/>
          </a:ln>
        </p:spPr>
        <p:txBody>
          <a:bodyPr wrap="square" anchor="t" anchorCtr="0">
            <a:spAutoFit/>
          </a:bodyPr>
          <a:p>
            <a:r>
              <a:rPr lang="en-US" altLang="zh-CN" sz="1800">
                <a:solidFill>
                  <a:srgbClr val="0000FF"/>
                </a:solidFill>
                <a:latin typeface="楷体_GB2312" panose="02010609030101010101" pitchFamily="49" charset="-122"/>
                <a:ea typeface="楷体_GB2312" panose="02010609030101010101" pitchFamily="49" charset="-122"/>
              </a:rPr>
              <a:t>5</a:t>
            </a:r>
            <a:endParaRPr lang="en-US" altLang="zh-CN" sz="1800">
              <a:solidFill>
                <a:srgbClr val="0000FF"/>
              </a:solidFill>
              <a:latin typeface="楷体_GB2312" panose="02010609030101010101" pitchFamily="49" charset="-122"/>
              <a:ea typeface="楷体_GB2312" panose="02010609030101010101" pitchFamily="49" charset="-122"/>
            </a:endParaRPr>
          </a:p>
        </p:txBody>
      </p:sp>
      <p:sp>
        <p:nvSpPr>
          <p:cNvPr id="80910" name="文本框 15"/>
          <p:cNvSpPr txBox="1"/>
          <p:nvPr/>
        </p:nvSpPr>
        <p:spPr>
          <a:xfrm>
            <a:off x="2976563" y="5299075"/>
            <a:ext cx="347662" cy="368300"/>
          </a:xfrm>
          <a:prstGeom prst="rect">
            <a:avLst/>
          </a:prstGeom>
          <a:noFill/>
          <a:ln w="9525">
            <a:noFill/>
          </a:ln>
        </p:spPr>
        <p:txBody>
          <a:bodyPr wrap="square" anchor="t" anchorCtr="0">
            <a:spAutoFit/>
          </a:bodyPr>
          <a:p>
            <a:r>
              <a:rPr lang="en-US" altLang="zh-CN" sz="1800">
                <a:solidFill>
                  <a:srgbClr val="0000FF"/>
                </a:solidFill>
                <a:latin typeface="楷体_GB2312" panose="02010609030101010101" pitchFamily="49" charset="-122"/>
                <a:ea typeface="楷体_GB2312" panose="02010609030101010101" pitchFamily="49" charset="-122"/>
              </a:rPr>
              <a:t>6</a:t>
            </a:r>
            <a:endParaRPr lang="en-US" altLang="zh-CN" sz="1800">
              <a:solidFill>
                <a:srgbClr val="0000FF"/>
              </a:solidFill>
              <a:latin typeface="楷体_GB2312" panose="02010609030101010101" pitchFamily="49" charset="-122"/>
              <a:ea typeface="楷体_GB2312" panose="02010609030101010101" pitchFamily="49" charset="-122"/>
            </a:endParaRPr>
          </a:p>
        </p:txBody>
      </p:sp>
      <p:sp>
        <p:nvSpPr>
          <p:cNvPr id="80911" name="文本框 16"/>
          <p:cNvSpPr txBox="1"/>
          <p:nvPr/>
        </p:nvSpPr>
        <p:spPr>
          <a:xfrm>
            <a:off x="3609975" y="2435225"/>
            <a:ext cx="4162425" cy="368300"/>
          </a:xfrm>
          <a:prstGeom prst="rect">
            <a:avLst/>
          </a:prstGeom>
          <a:noFill/>
          <a:ln w="9525">
            <a:noFill/>
          </a:ln>
        </p:spPr>
        <p:txBody>
          <a:bodyPr wrap="square" anchor="t" anchorCtr="0">
            <a:spAutoFit/>
          </a:bodyPr>
          <a:p>
            <a:r>
              <a:rPr lang="zh-CN" altLang="en-US" sz="1800">
                <a:solidFill>
                  <a:srgbClr val="0000FF"/>
                </a:solidFill>
                <a:latin typeface="仿宋_GB2312" panose="02010609030101010101" charset="-122"/>
                <a:ea typeface="仿宋_GB2312" panose="02010609030101010101" charset="-122"/>
              </a:rPr>
              <a:t>事故发生单位概况；</a:t>
            </a:r>
            <a:endParaRPr lang="zh-CN" altLang="en-US" sz="1800">
              <a:solidFill>
                <a:srgbClr val="0000FF"/>
              </a:solidFill>
              <a:latin typeface="仿宋_GB2312" panose="02010609030101010101" charset="-122"/>
              <a:ea typeface="仿宋_GB2312" panose="02010609030101010101" charset="-122"/>
            </a:endParaRPr>
          </a:p>
        </p:txBody>
      </p:sp>
      <p:sp>
        <p:nvSpPr>
          <p:cNvPr id="80912" name="文本框 17"/>
          <p:cNvSpPr txBox="1"/>
          <p:nvPr/>
        </p:nvSpPr>
        <p:spPr>
          <a:xfrm>
            <a:off x="3621088" y="2995613"/>
            <a:ext cx="5756275" cy="368300"/>
          </a:xfrm>
          <a:prstGeom prst="rect">
            <a:avLst/>
          </a:prstGeom>
          <a:noFill/>
          <a:ln w="9525">
            <a:noFill/>
          </a:ln>
        </p:spPr>
        <p:txBody>
          <a:bodyPr wrap="square" anchor="t" anchorCtr="0">
            <a:spAutoFit/>
          </a:bodyPr>
          <a:p>
            <a:r>
              <a:rPr lang="zh-CN" altLang="en-US" sz="1800" b="1">
                <a:gradFill>
                  <a:gsLst>
                    <a:gs pos="0">
                      <a:srgbClr val="E30000"/>
                    </a:gs>
                    <a:gs pos="100000">
                      <a:srgbClr val="760303"/>
                    </a:gs>
                  </a:gsLst>
                  <a:lin scaled="0"/>
                </a:gradFill>
                <a:latin typeface="方正楷体_GBK" panose="03000509000000000000" charset="-122"/>
                <a:ea typeface="方正楷体_GBK" panose="03000509000000000000" charset="-122"/>
              </a:rPr>
              <a:t>事故发生的时间、地点以及事故现场情况；</a:t>
            </a:r>
            <a:endParaRPr lang="zh-CN" altLang="en-US" sz="1800" b="1">
              <a:gradFill>
                <a:gsLst>
                  <a:gs pos="0">
                    <a:srgbClr val="E30000"/>
                  </a:gs>
                  <a:gs pos="100000">
                    <a:srgbClr val="760303"/>
                  </a:gs>
                </a:gsLst>
                <a:lin scaled="0"/>
              </a:gradFill>
              <a:latin typeface="方正楷体_GBK" panose="03000509000000000000" charset="-122"/>
              <a:ea typeface="方正楷体_GBK" panose="03000509000000000000" charset="-122"/>
            </a:endParaRPr>
          </a:p>
        </p:txBody>
      </p:sp>
      <p:sp>
        <p:nvSpPr>
          <p:cNvPr id="80913" name="文本框 18"/>
          <p:cNvSpPr txBox="1"/>
          <p:nvPr/>
        </p:nvSpPr>
        <p:spPr>
          <a:xfrm>
            <a:off x="3621088" y="3570288"/>
            <a:ext cx="4162425" cy="368300"/>
          </a:xfrm>
          <a:prstGeom prst="rect">
            <a:avLst/>
          </a:prstGeom>
          <a:noFill/>
          <a:ln w="9525">
            <a:noFill/>
          </a:ln>
        </p:spPr>
        <p:txBody>
          <a:bodyPr wrap="square" anchor="t" anchorCtr="0">
            <a:spAutoFit/>
          </a:bodyPr>
          <a:p>
            <a:r>
              <a:rPr lang="zh-CN" altLang="en-US" sz="1800">
                <a:solidFill>
                  <a:srgbClr val="0000FF"/>
                </a:solidFill>
                <a:latin typeface="仿宋_GB2312" panose="02010609030101010101" charset="-122"/>
                <a:ea typeface="仿宋_GB2312" panose="02010609030101010101" charset="-122"/>
              </a:rPr>
              <a:t>事故的简要经过</a:t>
            </a:r>
            <a:r>
              <a:rPr lang="zh-CN" altLang="en-US" sz="1800" b="1">
                <a:gradFill>
                  <a:gsLst>
                    <a:gs pos="0">
                      <a:srgbClr val="E30000"/>
                    </a:gs>
                    <a:gs pos="100000">
                      <a:srgbClr val="760303"/>
                    </a:gs>
                  </a:gsLst>
                  <a:lin scaled="0"/>
                </a:gradFill>
                <a:latin typeface="方正楷体简体" panose="03000509000000000000" charset="-122"/>
                <a:ea typeface="方正楷体简体" panose="03000509000000000000" charset="-122"/>
              </a:rPr>
              <a:t>（性质事件类别）</a:t>
            </a:r>
            <a:r>
              <a:rPr lang="zh-CN" altLang="en-US" sz="1800">
                <a:solidFill>
                  <a:srgbClr val="0000FF"/>
                </a:solidFill>
                <a:latin typeface="仿宋_GB2312" panose="02010609030101010101" charset="-122"/>
                <a:ea typeface="仿宋_GB2312" panose="02010609030101010101" charset="-122"/>
              </a:rPr>
              <a:t>；</a:t>
            </a:r>
            <a:endParaRPr lang="zh-CN" altLang="en-US" sz="1800">
              <a:solidFill>
                <a:srgbClr val="0000FF"/>
              </a:solidFill>
              <a:latin typeface="仿宋_GB2312" panose="02010609030101010101" charset="-122"/>
              <a:ea typeface="仿宋_GB2312" panose="02010609030101010101" charset="-122"/>
            </a:endParaRPr>
          </a:p>
        </p:txBody>
      </p:sp>
      <p:sp>
        <p:nvSpPr>
          <p:cNvPr id="80914" name="文本框 19"/>
          <p:cNvSpPr txBox="1"/>
          <p:nvPr/>
        </p:nvSpPr>
        <p:spPr>
          <a:xfrm>
            <a:off x="3621088" y="4043363"/>
            <a:ext cx="6469062" cy="645160"/>
          </a:xfrm>
          <a:prstGeom prst="rect">
            <a:avLst/>
          </a:prstGeom>
          <a:noFill/>
          <a:ln w="9525">
            <a:noFill/>
          </a:ln>
        </p:spPr>
        <p:txBody>
          <a:bodyPr wrap="square" anchor="t" anchorCtr="0">
            <a:spAutoFit/>
          </a:bodyPr>
          <a:p>
            <a:r>
              <a:rPr lang="zh-CN" altLang="en-US" sz="1800" b="1">
                <a:gradFill>
                  <a:gsLst>
                    <a:gs pos="0">
                      <a:srgbClr val="E30000"/>
                    </a:gs>
                    <a:gs pos="100000">
                      <a:srgbClr val="760303"/>
                    </a:gs>
                  </a:gsLst>
                  <a:lin scaled="0"/>
                </a:gradFill>
                <a:latin typeface="方正楷体简体" panose="03000509000000000000" charset="-122"/>
                <a:ea typeface="方正楷体简体" panose="03000509000000000000" charset="-122"/>
              </a:rPr>
              <a:t>事故已经造成或者可能造成的伤亡人数（包括下落不明的人数）和初步估计的直接经济损失；</a:t>
            </a:r>
            <a:endParaRPr lang="zh-CN" altLang="en-US" sz="1800" b="1">
              <a:gradFill>
                <a:gsLst>
                  <a:gs pos="0">
                    <a:srgbClr val="E30000"/>
                  </a:gs>
                  <a:gs pos="100000">
                    <a:srgbClr val="760303"/>
                  </a:gs>
                </a:gsLst>
                <a:lin scaled="0"/>
              </a:gradFill>
              <a:latin typeface="方正楷体简体" panose="03000509000000000000" charset="-122"/>
              <a:ea typeface="方正楷体简体" panose="03000509000000000000" charset="-122"/>
            </a:endParaRPr>
          </a:p>
        </p:txBody>
      </p:sp>
      <p:sp>
        <p:nvSpPr>
          <p:cNvPr id="80915" name="文本框 20"/>
          <p:cNvSpPr txBox="1"/>
          <p:nvPr/>
        </p:nvSpPr>
        <p:spPr>
          <a:xfrm>
            <a:off x="3621088" y="4722813"/>
            <a:ext cx="4162425" cy="368300"/>
          </a:xfrm>
          <a:prstGeom prst="rect">
            <a:avLst/>
          </a:prstGeom>
          <a:noFill/>
          <a:ln w="9525">
            <a:noFill/>
          </a:ln>
        </p:spPr>
        <p:txBody>
          <a:bodyPr wrap="square" anchor="t" anchorCtr="0">
            <a:spAutoFit/>
          </a:bodyPr>
          <a:p>
            <a:r>
              <a:rPr lang="zh-CN" altLang="en-US" sz="1800">
                <a:solidFill>
                  <a:srgbClr val="0000FF"/>
                </a:solidFill>
                <a:latin typeface="仿宋_GB2312" panose="02010609030101010101" charset="-122"/>
                <a:ea typeface="仿宋_GB2312" panose="02010609030101010101" charset="-122"/>
              </a:rPr>
              <a:t>已经采取的措施；</a:t>
            </a:r>
            <a:endParaRPr lang="zh-CN" altLang="en-US" sz="1800">
              <a:solidFill>
                <a:srgbClr val="0000FF"/>
              </a:solidFill>
              <a:latin typeface="仿宋_GB2312" panose="02010609030101010101" charset="-122"/>
              <a:ea typeface="仿宋_GB2312" panose="02010609030101010101" charset="-122"/>
            </a:endParaRPr>
          </a:p>
        </p:txBody>
      </p:sp>
      <p:sp>
        <p:nvSpPr>
          <p:cNvPr id="80916" name="文本框 21"/>
          <p:cNvSpPr txBox="1"/>
          <p:nvPr/>
        </p:nvSpPr>
        <p:spPr>
          <a:xfrm>
            <a:off x="3609975" y="5299075"/>
            <a:ext cx="4162425" cy="368300"/>
          </a:xfrm>
          <a:prstGeom prst="rect">
            <a:avLst/>
          </a:prstGeom>
          <a:noFill/>
          <a:ln w="9525">
            <a:noFill/>
          </a:ln>
        </p:spPr>
        <p:txBody>
          <a:bodyPr wrap="square" anchor="t" anchorCtr="0">
            <a:spAutoFit/>
          </a:bodyPr>
          <a:p>
            <a:r>
              <a:rPr lang="zh-CN" altLang="en-US" sz="1800">
                <a:solidFill>
                  <a:srgbClr val="0000FF"/>
                </a:solidFill>
                <a:latin typeface="仿宋_GB2312" panose="02010609030101010101" charset="-122"/>
                <a:ea typeface="仿宋_GB2312" panose="02010609030101010101" charset="-122"/>
              </a:rPr>
              <a:t>其他应当报告的情况。</a:t>
            </a:r>
            <a:endParaRPr lang="zh-CN" altLang="en-US" sz="1800">
              <a:solidFill>
                <a:srgbClr val="0000FF"/>
              </a:solidFill>
              <a:latin typeface="仿宋_GB2312" panose="02010609030101010101" charset="-122"/>
              <a:ea typeface="仿宋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0898"/>
                                        </p:tgtEl>
                                        <p:attrNameLst>
                                          <p:attrName>style.visibility</p:attrName>
                                        </p:attrNameLst>
                                      </p:cBhvr>
                                      <p:to>
                                        <p:strVal val="visible"/>
                                      </p:to>
                                    </p:set>
                                    <p:animEffect transition="in" filter="diamond(in)">
                                      <p:cBhvr>
                                        <p:cTn id="12" dur="2000"/>
                                        <p:tgtEl>
                                          <p:spTgt spid="8089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0905"/>
                                        </p:tgtEl>
                                        <p:attrNameLst>
                                          <p:attrName>style.visibility</p:attrName>
                                        </p:attrNameLst>
                                      </p:cBhvr>
                                      <p:to>
                                        <p:strVal val="visible"/>
                                      </p:to>
                                    </p:set>
                                    <p:anim calcmode="lin" valueType="num">
                                      <p:cBhvr additive="base">
                                        <p:cTn id="24" dur="500" fill="hold"/>
                                        <p:tgtEl>
                                          <p:spTgt spid="80905"/>
                                        </p:tgtEl>
                                        <p:attrNameLst>
                                          <p:attrName>ppt_x</p:attrName>
                                        </p:attrNameLst>
                                      </p:cBhvr>
                                      <p:tavLst>
                                        <p:tav tm="0">
                                          <p:val>
                                            <p:strVal val="#ppt_x"/>
                                          </p:val>
                                        </p:tav>
                                        <p:tav tm="100000">
                                          <p:val>
                                            <p:strVal val="#ppt_x"/>
                                          </p:val>
                                        </p:tav>
                                      </p:tavLst>
                                    </p:anim>
                                    <p:anim calcmode="lin" valueType="num">
                                      <p:cBhvr additive="base">
                                        <p:cTn id="25" dur="500" fill="hold"/>
                                        <p:tgtEl>
                                          <p:spTgt spid="8090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0911"/>
                                        </p:tgtEl>
                                        <p:attrNameLst>
                                          <p:attrName>style.visibility</p:attrName>
                                        </p:attrNameLst>
                                      </p:cBhvr>
                                      <p:to>
                                        <p:strVal val="visible"/>
                                      </p:to>
                                    </p:set>
                                    <p:animEffect transition="in" filter="blinds(horizontal)">
                                      <p:cBhvr>
                                        <p:cTn id="30" dur="500"/>
                                        <p:tgtEl>
                                          <p:spTgt spid="80911"/>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0906"/>
                                        </p:tgtEl>
                                        <p:attrNameLst>
                                          <p:attrName>style.visibility</p:attrName>
                                        </p:attrNameLst>
                                      </p:cBhvr>
                                      <p:to>
                                        <p:strVal val="visible"/>
                                      </p:to>
                                    </p:set>
                                    <p:anim calcmode="lin" valueType="num">
                                      <p:cBhvr additive="base">
                                        <p:cTn id="42" dur="500" fill="hold"/>
                                        <p:tgtEl>
                                          <p:spTgt spid="80906"/>
                                        </p:tgtEl>
                                        <p:attrNameLst>
                                          <p:attrName>ppt_x</p:attrName>
                                        </p:attrNameLst>
                                      </p:cBhvr>
                                      <p:tavLst>
                                        <p:tav tm="0">
                                          <p:val>
                                            <p:strVal val="#ppt_x"/>
                                          </p:val>
                                        </p:tav>
                                        <p:tav tm="100000">
                                          <p:val>
                                            <p:strVal val="#ppt_x"/>
                                          </p:val>
                                        </p:tav>
                                      </p:tavLst>
                                    </p:anim>
                                    <p:anim calcmode="lin" valueType="num">
                                      <p:cBhvr additive="base">
                                        <p:cTn id="43" dur="500" fill="hold"/>
                                        <p:tgtEl>
                                          <p:spTgt spid="8090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80912"/>
                                        </p:tgtEl>
                                        <p:attrNameLst>
                                          <p:attrName>style.visibility</p:attrName>
                                        </p:attrNameLst>
                                      </p:cBhvr>
                                      <p:to>
                                        <p:strVal val="visible"/>
                                      </p:to>
                                    </p:set>
                                    <p:animEffect transition="in" filter="blinds(horizontal)">
                                      <p:cBhvr>
                                        <p:cTn id="48" dur="500"/>
                                        <p:tgtEl>
                                          <p:spTgt spid="80912"/>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80907"/>
                                        </p:tgtEl>
                                        <p:attrNameLst>
                                          <p:attrName>style.visibility</p:attrName>
                                        </p:attrNameLst>
                                      </p:cBhvr>
                                      <p:to>
                                        <p:strVal val="visible"/>
                                      </p:to>
                                    </p:set>
                                    <p:anim calcmode="lin" valueType="num">
                                      <p:cBhvr additive="base">
                                        <p:cTn id="60" dur="500" fill="hold"/>
                                        <p:tgtEl>
                                          <p:spTgt spid="80907"/>
                                        </p:tgtEl>
                                        <p:attrNameLst>
                                          <p:attrName>ppt_x</p:attrName>
                                        </p:attrNameLst>
                                      </p:cBhvr>
                                      <p:tavLst>
                                        <p:tav tm="0">
                                          <p:val>
                                            <p:strVal val="#ppt_x"/>
                                          </p:val>
                                        </p:tav>
                                        <p:tav tm="100000">
                                          <p:val>
                                            <p:strVal val="#ppt_x"/>
                                          </p:val>
                                        </p:tav>
                                      </p:tavLst>
                                    </p:anim>
                                    <p:anim calcmode="lin" valueType="num">
                                      <p:cBhvr additive="base">
                                        <p:cTn id="61" dur="500" fill="hold"/>
                                        <p:tgtEl>
                                          <p:spTgt spid="8090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80913"/>
                                        </p:tgtEl>
                                        <p:attrNameLst>
                                          <p:attrName>style.visibility</p:attrName>
                                        </p:attrNameLst>
                                      </p:cBhvr>
                                      <p:to>
                                        <p:strVal val="visible"/>
                                      </p:to>
                                    </p:set>
                                    <p:animEffect transition="in" filter="blinds(horizontal)">
                                      <p:cBhvr>
                                        <p:cTn id="66" dur="500"/>
                                        <p:tgtEl>
                                          <p:spTgt spid="80913"/>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fade">
                                      <p:cBhvr>
                                        <p:cTn id="71" dur="1000"/>
                                        <p:tgtEl>
                                          <p:spTgt spid="8"/>
                                        </p:tgtEl>
                                      </p:cBhvr>
                                    </p:animEffect>
                                    <p:anim calcmode="lin" valueType="num">
                                      <p:cBhvr>
                                        <p:cTn id="72" dur="1000" fill="hold"/>
                                        <p:tgtEl>
                                          <p:spTgt spid="8"/>
                                        </p:tgtEl>
                                        <p:attrNameLst>
                                          <p:attrName>ppt_x</p:attrName>
                                        </p:attrNameLst>
                                      </p:cBhvr>
                                      <p:tavLst>
                                        <p:tav tm="0">
                                          <p:val>
                                            <p:strVal val="#ppt_x"/>
                                          </p:val>
                                        </p:tav>
                                        <p:tav tm="100000">
                                          <p:val>
                                            <p:strVal val="#ppt_x"/>
                                          </p:val>
                                        </p:tav>
                                      </p:tavLst>
                                    </p:anim>
                                    <p:anim calcmode="lin" valueType="num">
                                      <p:cBhvr>
                                        <p:cTn id="7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80908"/>
                                        </p:tgtEl>
                                        <p:attrNameLst>
                                          <p:attrName>style.visibility</p:attrName>
                                        </p:attrNameLst>
                                      </p:cBhvr>
                                      <p:to>
                                        <p:strVal val="visible"/>
                                      </p:to>
                                    </p:set>
                                    <p:anim calcmode="lin" valueType="num">
                                      <p:cBhvr additive="base">
                                        <p:cTn id="78" dur="500" fill="hold"/>
                                        <p:tgtEl>
                                          <p:spTgt spid="80908"/>
                                        </p:tgtEl>
                                        <p:attrNameLst>
                                          <p:attrName>ppt_x</p:attrName>
                                        </p:attrNameLst>
                                      </p:cBhvr>
                                      <p:tavLst>
                                        <p:tav tm="0">
                                          <p:val>
                                            <p:strVal val="#ppt_x"/>
                                          </p:val>
                                        </p:tav>
                                        <p:tav tm="100000">
                                          <p:val>
                                            <p:strVal val="#ppt_x"/>
                                          </p:val>
                                        </p:tav>
                                      </p:tavLst>
                                    </p:anim>
                                    <p:anim calcmode="lin" valueType="num">
                                      <p:cBhvr additive="base">
                                        <p:cTn id="79" dur="500" fill="hold"/>
                                        <p:tgtEl>
                                          <p:spTgt spid="80908"/>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80914"/>
                                        </p:tgtEl>
                                        <p:attrNameLst>
                                          <p:attrName>style.visibility</p:attrName>
                                        </p:attrNameLst>
                                      </p:cBhvr>
                                      <p:to>
                                        <p:strVal val="visible"/>
                                      </p:to>
                                    </p:set>
                                    <p:animEffect transition="in" filter="blinds(horizontal)">
                                      <p:cBhvr>
                                        <p:cTn id="84" dur="500"/>
                                        <p:tgtEl>
                                          <p:spTgt spid="80914"/>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fade">
                                      <p:cBhvr>
                                        <p:cTn id="89" dur="1000"/>
                                        <p:tgtEl>
                                          <p:spTgt spid="10"/>
                                        </p:tgtEl>
                                      </p:cBhvr>
                                    </p:animEffect>
                                    <p:anim calcmode="lin" valueType="num">
                                      <p:cBhvr>
                                        <p:cTn id="90" dur="1000" fill="hold"/>
                                        <p:tgtEl>
                                          <p:spTgt spid="10"/>
                                        </p:tgtEl>
                                        <p:attrNameLst>
                                          <p:attrName>ppt_x</p:attrName>
                                        </p:attrNameLst>
                                      </p:cBhvr>
                                      <p:tavLst>
                                        <p:tav tm="0">
                                          <p:val>
                                            <p:strVal val="#ppt_x"/>
                                          </p:val>
                                        </p:tav>
                                        <p:tav tm="100000">
                                          <p:val>
                                            <p:strVal val="#ppt_x"/>
                                          </p:val>
                                        </p:tav>
                                      </p:tavLst>
                                    </p:anim>
                                    <p:anim calcmode="lin" valueType="num">
                                      <p:cBhvr>
                                        <p:cTn id="9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80909"/>
                                        </p:tgtEl>
                                        <p:attrNameLst>
                                          <p:attrName>style.visibility</p:attrName>
                                        </p:attrNameLst>
                                      </p:cBhvr>
                                      <p:to>
                                        <p:strVal val="visible"/>
                                      </p:to>
                                    </p:set>
                                    <p:anim calcmode="lin" valueType="num">
                                      <p:cBhvr additive="base">
                                        <p:cTn id="96" dur="500" fill="hold"/>
                                        <p:tgtEl>
                                          <p:spTgt spid="80909"/>
                                        </p:tgtEl>
                                        <p:attrNameLst>
                                          <p:attrName>ppt_x</p:attrName>
                                        </p:attrNameLst>
                                      </p:cBhvr>
                                      <p:tavLst>
                                        <p:tav tm="0">
                                          <p:val>
                                            <p:strVal val="#ppt_x"/>
                                          </p:val>
                                        </p:tav>
                                        <p:tav tm="100000">
                                          <p:val>
                                            <p:strVal val="#ppt_x"/>
                                          </p:val>
                                        </p:tav>
                                      </p:tavLst>
                                    </p:anim>
                                    <p:anim calcmode="lin" valueType="num">
                                      <p:cBhvr additive="base">
                                        <p:cTn id="97" dur="500" fill="hold"/>
                                        <p:tgtEl>
                                          <p:spTgt spid="80909"/>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80915"/>
                                        </p:tgtEl>
                                        <p:attrNameLst>
                                          <p:attrName>style.visibility</p:attrName>
                                        </p:attrNameLst>
                                      </p:cBhvr>
                                      <p:to>
                                        <p:strVal val="visible"/>
                                      </p:to>
                                    </p:set>
                                    <p:animEffect transition="in" filter="blinds(horizontal)">
                                      <p:cBhvr>
                                        <p:cTn id="102" dur="500"/>
                                        <p:tgtEl>
                                          <p:spTgt spid="80915"/>
                                        </p:tgtEl>
                                      </p:cBhvr>
                                    </p:animEffect>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grpId="0" nodeType="clickEffect">
                                  <p:stCondLst>
                                    <p:cond delay="0"/>
                                  </p:stCondLst>
                                  <p:childTnLst>
                                    <p:set>
                                      <p:cBhvr>
                                        <p:cTn id="106" dur="1" fill="hold">
                                          <p:stCondLst>
                                            <p:cond delay="0"/>
                                          </p:stCondLst>
                                        </p:cTn>
                                        <p:tgtEl>
                                          <p:spTgt spid="9"/>
                                        </p:tgtEl>
                                        <p:attrNameLst>
                                          <p:attrName>style.visibility</p:attrName>
                                        </p:attrNameLst>
                                      </p:cBhvr>
                                      <p:to>
                                        <p:strVal val="visible"/>
                                      </p:to>
                                    </p:set>
                                    <p:animEffect transition="in" filter="fade">
                                      <p:cBhvr>
                                        <p:cTn id="107" dur="1000"/>
                                        <p:tgtEl>
                                          <p:spTgt spid="9"/>
                                        </p:tgtEl>
                                      </p:cBhvr>
                                    </p:animEffect>
                                    <p:anim calcmode="lin" valueType="num">
                                      <p:cBhvr>
                                        <p:cTn id="108" dur="1000" fill="hold"/>
                                        <p:tgtEl>
                                          <p:spTgt spid="9"/>
                                        </p:tgtEl>
                                        <p:attrNameLst>
                                          <p:attrName>ppt_x</p:attrName>
                                        </p:attrNameLst>
                                      </p:cBhvr>
                                      <p:tavLst>
                                        <p:tav tm="0">
                                          <p:val>
                                            <p:strVal val="#ppt_x"/>
                                          </p:val>
                                        </p:tav>
                                        <p:tav tm="100000">
                                          <p:val>
                                            <p:strVal val="#ppt_x"/>
                                          </p:val>
                                        </p:tav>
                                      </p:tavLst>
                                    </p:anim>
                                    <p:anim calcmode="lin" valueType="num">
                                      <p:cBhvr>
                                        <p:cTn id="10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4" fill="hold" grpId="0" nodeType="clickEffect">
                                  <p:stCondLst>
                                    <p:cond delay="0"/>
                                  </p:stCondLst>
                                  <p:childTnLst>
                                    <p:set>
                                      <p:cBhvr>
                                        <p:cTn id="113" dur="1" fill="hold">
                                          <p:stCondLst>
                                            <p:cond delay="0"/>
                                          </p:stCondLst>
                                        </p:cTn>
                                        <p:tgtEl>
                                          <p:spTgt spid="80910"/>
                                        </p:tgtEl>
                                        <p:attrNameLst>
                                          <p:attrName>style.visibility</p:attrName>
                                        </p:attrNameLst>
                                      </p:cBhvr>
                                      <p:to>
                                        <p:strVal val="visible"/>
                                      </p:to>
                                    </p:set>
                                    <p:anim calcmode="lin" valueType="num">
                                      <p:cBhvr additive="base">
                                        <p:cTn id="114" dur="500" fill="hold"/>
                                        <p:tgtEl>
                                          <p:spTgt spid="80910"/>
                                        </p:tgtEl>
                                        <p:attrNameLst>
                                          <p:attrName>ppt_x</p:attrName>
                                        </p:attrNameLst>
                                      </p:cBhvr>
                                      <p:tavLst>
                                        <p:tav tm="0">
                                          <p:val>
                                            <p:strVal val="#ppt_x"/>
                                          </p:val>
                                        </p:tav>
                                        <p:tav tm="100000">
                                          <p:val>
                                            <p:strVal val="#ppt_x"/>
                                          </p:val>
                                        </p:tav>
                                      </p:tavLst>
                                    </p:anim>
                                    <p:anim calcmode="lin" valueType="num">
                                      <p:cBhvr additive="base">
                                        <p:cTn id="115" dur="500" fill="hold"/>
                                        <p:tgtEl>
                                          <p:spTgt spid="80910"/>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80916"/>
                                        </p:tgtEl>
                                        <p:attrNameLst>
                                          <p:attrName>style.visibility</p:attrName>
                                        </p:attrNameLst>
                                      </p:cBhvr>
                                      <p:to>
                                        <p:strVal val="visible"/>
                                      </p:to>
                                    </p:set>
                                    <p:animEffect transition="in" filter="blinds(horizontal)">
                                      <p:cBhvr>
                                        <p:cTn id="120" dur="500"/>
                                        <p:tgtEl>
                                          <p:spTgt spid="80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0898" grpId="0"/>
      <p:bldP spid="5" grpId="0" bldLvl="0" animBg="1"/>
      <p:bldP spid="80905" grpId="0"/>
      <p:bldP spid="80911" grpId="0"/>
      <p:bldP spid="6" grpId="0" bldLvl="0" animBg="1"/>
      <p:bldP spid="80906" grpId="0"/>
      <p:bldP spid="80912" grpId="0"/>
      <p:bldP spid="7" grpId="0" bldLvl="0" animBg="1"/>
      <p:bldP spid="80907" grpId="0"/>
      <p:bldP spid="80913" grpId="0"/>
      <p:bldP spid="8" grpId="0" bldLvl="0" animBg="1"/>
      <p:bldP spid="80908" grpId="0"/>
      <p:bldP spid="80914" grpId="0"/>
      <p:bldP spid="10" grpId="0" bldLvl="0" animBg="1"/>
      <p:bldP spid="80909" grpId="0"/>
      <p:bldP spid="80915" grpId="0"/>
      <p:bldP spid="9" grpId="0" bldLvl="0" animBg="1"/>
      <p:bldP spid="80910" grpId="0"/>
      <p:bldP spid="809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2" name="图片 1" descr="背景10"/>
          <p:cNvPicPr>
            <a:picLocks noChangeAspect="1"/>
          </p:cNvPicPr>
          <p:nvPr/>
        </p:nvPicPr>
        <p:blipFill>
          <a:blip r:embed="rId1"/>
          <a:stretch>
            <a:fillRect/>
          </a:stretch>
        </p:blipFill>
        <p:spPr>
          <a:xfrm>
            <a:off x="0" y="0"/>
            <a:ext cx="12166600" cy="6780530"/>
          </a:xfrm>
          <a:prstGeom prst="rect">
            <a:avLst/>
          </a:prstGeom>
        </p:spPr>
      </p:pic>
      <p:sp>
        <p:nvSpPr>
          <p:cNvPr id="3" name="横卷形 2"/>
          <p:cNvSpPr/>
          <p:nvPr/>
        </p:nvSpPr>
        <p:spPr>
          <a:xfrm>
            <a:off x="1711325" y="1191260"/>
            <a:ext cx="926465" cy="3126105"/>
          </a:xfrm>
          <a:prstGeom prst="horizontalScroll">
            <a:avLst/>
          </a:prstGeom>
          <a:gradFill flip="none">
            <a:gsLst>
              <a:gs pos="3600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619250" y="1588770"/>
            <a:ext cx="1013460" cy="2356485"/>
          </a:xfrm>
          <a:prstGeom prst="rect">
            <a:avLst/>
          </a:prstGeom>
          <a:noFill/>
        </p:spPr>
        <p:txBody>
          <a:bodyPr vert="eaVert" wrap="square" rtlCol="0">
            <a:spAutoFit/>
          </a:bodyPr>
          <a:p>
            <a:r>
              <a:rPr lang="en-US" altLang="zh-CN" sz="4800">
                <a:latin typeface="方正楷体_GBK" panose="03000509000000000000" charset="-122"/>
                <a:ea typeface="方正楷体_GBK" panose="03000509000000000000" charset="-122"/>
              </a:rPr>
              <a:t>  </a:t>
            </a:r>
            <a:r>
              <a:rPr lang="zh-CN" altLang="zh-CN" sz="5400">
                <a:latin typeface="方正黑体_GBK" panose="03000509000000000000" charset="-122"/>
                <a:ea typeface="方正黑体_GBK" panose="03000509000000000000" charset="-122"/>
              </a:rPr>
              <a:t>目录</a:t>
            </a:r>
            <a:endParaRPr lang="zh-CN" altLang="zh-CN" sz="5400">
              <a:latin typeface="方正黑体_GBK" panose="03000509000000000000" charset="-122"/>
              <a:ea typeface="方正黑体_GBK" panose="03000509000000000000" charset="-122"/>
            </a:endParaRPr>
          </a:p>
        </p:txBody>
      </p:sp>
      <p:sp>
        <p:nvSpPr>
          <p:cNvPr id="6" name="文本框 5"/>
          <p:cNvSpPr txBox="1"/>
          <p:nvPr/>
        </p:nvSpPr>
        <p:spPr>
          <a:xfrm>
            <a:off x="3906520" y="1408430"/>
            <a:ext cx="4131945" cy="706755"/>
          </a:xfrm>
          <a:prstGeom prst="rect">
            <a:avLst/>
          </a:prstGeom>
          <a:noFill/>
        </p:spPr>
        <p:txBody>
          <a:bodyPr wrap="square" rtlCol="0">
            <a:spAutoFit/>
          </a:bodyPr>
          <a:p>
            <a:r>
              <a:rPr lang="zh-CN" altLang="en-US" sz="4000">
                <a:latin typeface="方正小标宋_GBK" panose="02000000000000000000" charset="-122"/>
                <a:ea typeface="方正小标宋_GBK" panose="02000000000000000000" charset="-122"/>
                <a:cs typeface="方正小标宋_GBK" panose="02000000000000000000" charset="-122"/>
              </a:rPr>
              <a:t>一、法律法规</a:t>
            </a:r>
            <a:endParaRPr lang="zh-CN" altLang="en-US" sz="4000">
              <a:latin typeface="方正小标宋_GBK" panose="02000000000000000000" charset="-122"/>
              <a:ea typeface="方正小标宋_GBK" panose="02000000000000000000" charset="-122"/>
              <a:cs typeface="方正小标宋_GBK" panose="02000000000000000000" charset="-122"/>
            </a:endParaRPr>
          </a:p>
        </p:txBody>
      </p:sp>
      <p:sp>
        <p:nvSpPr>
          <p:cNvPr id="7" name="文本框 6"/>
          <p:cNvSpPr txBox="1"/>
          <p:nvPr/>
        </p:nvSpPr>
        <p:spPr>
          <a:xfrm>
            <a:off x="3906520" y="2604770"/>
            <a:ext cx="4010025" cy="706755"/>
          </a:xfrm>
          <a:prstGeom prst="rect">
            <a:avLst/>
          </a:prstGeom>
          <a:noFill/>
        </p:spPr>
        <p:txBody>
          <a:bodyPr wrap="square" rtlCol="0">
            <a:spAutoFit/>
          </a:bodyPr>
          <a:p>
            <a:r>
              <a:rPr lang="zh-CN" altLang="en-US" sz="4000">
                <a:latin typeface="方正小标宋_GBK" panose="02000000000000000000" charset="-122"/>
                <a:ea typeface="方正小标宋_GBK" panose="02000000000000000000" charset="-122"/>
                <a:cs typeface="方正小标宋_GBK" panose="02000000000000000000" charset="-122"/>
              </a:rPr>
              <a:t>二、</a:t>
            </a:r>
            <a:r>
              <a:rPr lang="en-US" altLang="zh-CN" sz="4000">
                <a:latin typeface="方正小标宋_GBK" panose="02000000000000000000" charset="-122"/>
                <a:ea typeface="方正小标宋_GBK" panose="02000000000000000000" charset="-122"/>
                <a:cs typeface="方正小标宋_GBK" panose="02000000000000000000" charset="-122"/>
              </a:rPr>
              <a:t>预案管理</a:t>
            </a:r>
            <a:endParaRPr lang="en-US" altLang="zh-CN" sz="4000">
              <a:latin typeface="方正小标宋_GBK" panose="02000000000000000000" charset="-122"/>
              <a:ea typeface="方正小标宋_GBK" panose="02000000000000000000" charset="-122"/>
              <a:cs typeface="方正小标宋_GBK" panose="02000000000000000000" charset="-122"/>
            </a:endParaRPr>
          </a:p>
        </p:txBody>
      </p:sp>
      <p:sp>
        <p:nvSpPr>
          <p:cNvPr id="8" name="文本框 7"/>
          <p:cNvSpPr txBox="1"/>
          <p:nvPr/>
        </p:nvSpPr>
        <p:spPr>
          <a:xfrm>
            <a:off x="3906520" y="3945255"/>
            <a:ext cx="3876040" cy="706755"/>
          </a:xfrm>
          <a:prstGeom prst="rect">
            <a:avLst/>
          </a:prstGeom>
          <a:noFill/>
        </p:spPr>
        <p:txBody>
          <a:bodyPr wrap="square" rtlCol="0">
            <a:spAutoFit/>
          </a:bodyPr>
          <a:p>
            <a:r>
              <a:rPr lang="zh-CN" altLang="en-US" sz="4000">
                <a:latin typeface="方正小标宋_GBK" panose="02000000000000000000" charset="-122"/>
                <a:ea typeface="方正小标宋_GBK" panose="02000000000000000000" charset="-122"/>
                <a:cs typeface="方正小标宋_GBK" panose="02000000000000000000" charset="-122"/>
              </a:rPr>
              <a:t>三、</a:t>
            </a:r>
            <a:r>
              <a:rPr lang="en-US" altLang="zh-CN" sz="4000">
                <a:latin typeface="方正小标宋_GBK" panose="02000000000000000000" charset="-122"/>
                <a:ea typeface="方正小标宋_GBK" panose="02000000000000000000" charset="-122"/>
                <a:cs typeface="方正小标宋_GBK" panose="02000000000000000000" charset="-122"/>
              </a:rPr>
              <a:t>信息报告</a:t>
            </a:r>
            <a:endParaRPr lang="en-US" altLang="zh-CN" sz="4000">
              <a:latin typeface="方正小标宋_GBK" panose="02000000000000000000" charset="-122"/>
              <a:ea typeface="方正小标宋_GBK" panose="02000000000000000000" charset="-122"/>
              <a:cs typeface="方正小标宋_GBK" panose="02000000000000000000"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ox(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ox(in)">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 name="圆角矩形标注 3"/>
          <p:cNvSpPr/>
          <p:nvPr/>
        </p:nvSpPr>
        <p:spPr>
          <a:xfrm>
            <a:off x="2555875" y="101600"/>
            <a:ext cx="2640965" cy="95567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81922" name="文本框 4"/>
          <p:cNvSpPr txBox="1"/>
          <p:nvPr/>
        </p:nvSpPr>
        <p:spPr>
          <a:xfrm>
            <a:off x="2463165" y="349250"/>
            <a:ext cx="2651125" cy="460375"/>
          </a:xfrm>
          <a:prstGeom prst="rect">
            <a:avLst/>
          </a:prstGeom>
          <a:noFill/>
          <a:ln w="9525">
            <a:noFill/>
          </a:ln>
        </p:spPr>
        <p:txBody>
          <a:bodyPr wrap="square" anchor="t" anchorCtr="0">
            <a:spAutoFit/>
          </a:bodyPr>
          <a:p>
            <a:r>
              <a:rPr lang="en-US" altLang="zh-CN" sz="2400" b="1">
                <a:latin typeface="方正楷体简体" panose="03000509000000000000" charset="-122"/>
                <a:ea typeface="方正楷体简体" panose="03000509000000000000" charset="-122"/>
                <a:cs typeface="方正楷体简体" panose="03000509000000000000" charset="-122"/>
              </a:rPr>
              <a:t>6.</a:t>
            </a:r>
            <a:r>
              <a:rPr lang="zh-CN" altLang="en-US" sz="2400" b="1">
                <a:latin typeface="方正楷体简体" panose="03000509000000000000" charset="-122"/>
                <a:ea typeface="方正楷体简体" panose="03000509000000000000" charset="-122"/>
                <a:cs typeface="方正楷体简体" panose="03000509000000000000" charset="-122"/>
              </a:rPr>
              <a:t>信息报告的类别</a:t>
            </a:r>
            <a:endParaRPr lang="zh-CN" altLang="en-US" sz="2400" b="1">
              <a:latin typeface="方正楷体简体" panose="03000509000000000000" charset="-122"/>
              <a:ea typeface="方正楷体简体" panose="03000509000000000000" charset="-122"/>
              <a:cs typeface="方正楷体简体" panose="03000509000000000000" charset="-122"/>
            </a:endParaRPr>
          </a:p>
        </p:txBody>
      </p:sp>
      <p:sp>
        <p:nvSpPr>
          <p:cNvPr id="6" name="椭圆形标注 5"/>
          <p:cNvSpPr/>
          <p:nvPr/>
        </p:nvSpPr>
        <p:spPr>
          <a:xfrm>
            <a:off x="2559050" y="2117725"/>
            <a:ext cx="1368425" cy="8636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7" name="椭圆形标注 6"/>
          <p:cNvSpPr/>
          <p:nvPr/>
        </p:nvSpPr>
        <p:spPr>
          <a:xfrm>
            <a:off x="4321175" y="2106613"/>
            <a:ext cx="1368425" cy="8636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8" name="椭圆形标注 7"/>
          <p:cNvSpPr/>
          <p:nvPr/>
        </p:nvSpPr>
        <p:spPr>
          <a:xfrm>
            <a:off x="6019800" y="2106295"/>
            <a:ext cx="1368425" cy="8636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9" name="椭圆形标注 8"/>
          <p:cNvSpPr/>
          <p:nvPr/>
        </p:nvSpPr>
        <p:spPr>
          <a:xfrm>
            <a:off x="7718425" y="2106295"/>
            <a:ext cx="1331595" cy="8636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81927" name="文本框 9"/>
          <p:cNvSpPr txBox="1"/>
          <p:nvPr/>
        </p:nvSpPr>
        <p:spPr>
          <a:xfrm>
            <a:off x="2684780" y="2277428"/>
            <a:ext cx="1116013" cy="521970"/>
          </a:xfrm>
          <a:prstGeom prst="rect">
            <a:avLst/>
          </a:prstGeom>
          <a:noFill/>
          <a:ln w="9525">
            <a:noFill/>
          </a:ln>
        </p:spPr>
        <p:txBody>
          <a:bodyPr wrap="square" anchor="t" anchorCtr="0">
            <a:spAutoFit/>
          </a:bodyPr>
          <a:p>
            <a:r>
              <a:rPr lang="en-US" altLang="zh-CN" sz="2800">
                <a:latin typeface="楷体_GB2312" panose="02010609030101010101" pitchFamily="49" charset="-122"/>
                <a:ea typeface="楷体_GB2312" panose="02010609030101010101" pitchFamily="49" charset="-122"/>
              </a:rPr>
              <a:t> </a:t>
            </a:r>
            <a:r>
              <a:rPr lang="zh-CN" altLang="en-US" sz="2800">
                <a:gradFill>
                  <a:gsLst>
                    <a:gs pos="0">
                      <a:srgbClr val="E30000"/>
                    </a:gs>
                    <a:gs pos="100000">
                      <a:srgbClr val="760303"/>
                    </a:gs>
                  </a:gsLst>
                  <a:lin scaled="0"/>
                </a:gradFill>
                <a:latin typeface="华文隶书" panose="02010800040101010101" pitchFamily="2" charset="-122"/>
                <a:ea typeface="华文隶书" panose="02010800040101010101" pitchFamily="2" charset="-122"/>
              </a:rPr>
              <a:t>快报</a:t>
            </a:r>
            <a:endParaRPr lang="zh-CN" altLang="en-US" sz="2800">
              <a:gradFill>
                <a:gsLst>
                  <a:gs pos="0">
                    <a:srgbClr val="E30000"/>
                  </a:gs>
                  <a:gs pos="100000">
                    <a:srgbClr val="760303"/>
                  </a:gs>
                </a:gsLst>
                <a:lin scaled="0"/>
              </a:gradFill>
              <a:latin typeface="华文隶书" panose="02010800040101010101" pitchFamily="2" charset="-122"/>
              <a:ea typeface="华文隶书" panose="02010800040101010101" pitchFamily="2" charset="-122"/>
            </a:endParaRPr>
          </a:p>
        </p:txBody>
      </p:sp>
      <p:sp>
        <p:nvSpPr>
          <p:cNvPr id="81928" name="文本框 10"/>
          <p:cNvSpPr txBox="1"/>
          <p:nvPr/>
        </p:nvSpPr>
        <p:spPr>
          <a:xfrm>
            <a:off x="4432300" y="2276793"/>
            <a:ext cx="1114425" cy="521970"/>
          </a:xfrm>
          <a:prstGeom prst="rect">
            <a:avLst/>
          </a:prstGeom>
          <a:noFill/>
          <a:ln w="9525">
            <a:noFill/>
          </a:ln>
        </p:spPr>
        <p:txBody>
          <a:bodyPr wrap="square" anchor="t" anchorCtr="0">
            <a:spAutoFit/>
          </a:bodyPr>
          <a:p>
            <a:r>
              <a:rPr lang="en-US" altLang="zh-CN" sz="2400">
                <a:latin typeface="楷体_GB2312" panose="02010609030101010101" pitchFamily="49" charset="-122"/>
                <a:ea typeface="楷体_GB2312" panose="02010609030101010101" pitchFamily="49" charset="-122"/>
              </a:rPr>
              <a:t> </a:t>
            </a:r>
            <a:r>
              <a:rPr lang="zh-CN" altLang="en-US" sz="2800">
                <a:solidFill>
                  <a:srgbClr val="FF0000"/>
                </a:solidFill>
                <a:latin typeface="华文隶书" panose="02010800040101010101" pitchFamily="2" charset="-122"/>
                <a:ea typeface="华文隶书" panose="02010800040101010101" pitchFamily="2" charset="-122"/>
              </a:rPr>
              <a:t>续报</a:t>
            </a:r>
            <a:endParaRPr lang="zh-CN" altLang="en-US" sz="2800">
              <a:solidFill>
                <a:srgbClr val="FF0000"/>
              </a:solidFill>
              <a:latin typeface="华文隶书" panose="02010800040101010101" pitchFamily="2" charset="-122"/>
              <a:ea typeface="华文隶书" panose="02010800040101010101" pitchFamily="2" charset="-122"/>
            </a:endParaRPr>
          </a:p>
        </p:txBody>
      </p:sp>
      <p:sp>
        <p:nvSpPr>
          <p:cNvPr id="81929" name="文本框 11"/>
          <p:cNvSpPr txBox="1"/>
          <p:nvPr/>
        </p:nvSpPr>
        <p:spPr>
          <a:xfrm>
            <a:off x="6083300" y="2288540"/>
            <a:ext cx="1116013" cy="521970"/>
          </a:xfrm>
          <a:prstGeom prst="rect">
            <a:avLst/>
          </a:prstGeom>
          <a:noFill/>
          <a:ln w="9525">
            <a:noFill/>
          </a:ln>
        </p:spPr>
        <p:txBody>
          <a:bodyPr wrap="square" anchor="t" anchorCtr="0">
            <a:spAutoFit/>
          </a:bodyPr>
          <a:p>
            <a:r>
              <a:rPr lang="en-US" altLang="zh-CN" sz="2400">
                <a:latin typeface="楷体_GB2312" panose="02010609030101010101" pitchFamily="49" charset="-122"/>
                <a:ea typeface="楷体_GB2312" panose="02010609030101010101" pitchFamily="49" charset="-122"/>
              </a:rPr>
              <a:t> </a:t>
            </a:r>
            <a:r>
              <a:rPr lang="zh-CN" altLang="en-US" sz="2800">
                <a:solidFill>
                  <a:srgbClr val="FF0000"/>
                </a:solidFill>
                <a:latin typeface="华文隶书" panose="02010800040101010101" pitchFamily="2" charset="-122"/>
                <a:ea typeface="华文隶书" panose="02010800040101010101" pitchFamily="2" charset="-122"/>
              </a:rPr>
              <a:t>补报</a:t>
            </a:r>
            <a:endParaRPr lang="zh-CN" altLang="en-US" sz="2800">
              <a:solidFill>
                <a:srgbClr val="FF0000"/>
              </a:solidFill>
              <a:latin typeface="华文隶书" panose="02010800040101010101" pitchFamily="2" charset="-122"/>
              <a:ea typeface="华文隶书" panose="02010800040101010101" pitchFamily="2" charset="-122"/>
            </a:endParaRPr>
          </a:p>
        </p:txBody>
      </p:sp>
      <p:sp>
        <p:nvSpPr>
          <p:cNvPr id="81930" name="文本框 12"/>
          <p:cNvSpPr txBox="1"/>
          <p:nvPr/>
        </p:nvSpPr>
        <p:spPr>
          <a:xfrm>
            <a:off x="7736205" y="2277110"/>
            <a:ext cx="1116013" cy="521970"/>
          </a:xfrm>
          <a:prstGeom prst="rect">
            <a:avLst/>
          </a:prstGeom>
          <a:noFill/>
          <a:ln w="9525">
            <a:noFill/>
          </a:ln>
        </p:spPr>
        <p:txBody>
          <a:bodyPr wrap="square" anchor="t" anchorCtr="0">
            <a:spAutoFit/>
          </a:bodyPr>
          <a:p>
            <a:r>
              <a:rPr lang="en-US" altLang="zh-CN" sz="2800">
                <a:latin typeface="楷体_GB2312" panose="02010609030101010101" pitchFamily="49" charset="-122"/>
                <a:ea typeface="楷体_GB2312" panose="02010609030101010101" pitchFamily="49" charset="-122"/>
              </a:rPr>
              <a:t> </a:t>
            </a:r>
            <a:r>
              <a:rPr lang="zh-CN" altLang="en-US" sz="2800">
                <a:solidFill>
                  <a:srgbClr val="FF0000"/>
                </a:solidFill>
                <a:latin typeface="华文隶书" panose="02010800040101010101" pitchFamily="2" charset="-122"/>
                <a:ea typeface="华文隶书" panose="02010800040101010101" pitchFamily="2" charset="-122"/>
              </a:rPr>
              <a:t>终报</a:t>
            </a:r>
            <a:endParaRPr lang="zh-CN" altLang="en-US" sz="2800">
              <a:solidFill>
                <a:srgbClr val="FF0000"/>
              </a:solidFill>
              <a:latin typeface="华文隶书" panose="02010800040101010101" pitchFamily="2" charset="-122"/>
              <a:ea typeface="华文隶书" panose="02010800040101010101" pitchFamily="2" charset="-122"/>
            </a:endParaRPr>
          </a:p>
        </p:txBody>
      </p:sp>
      <p:sp>
        <p:nvSpPr>
          <p:cNvPr id="81931" name="文本框 13"/>
          <p:cNvSpPr txBox="1"/>
          <p:nvPr/>
        </p:nvSpPr>
        <p:spPr>
          <a:xfrm>
            <a:off x="2004378" y="3176588"/>
            <a:ext cx="1413510" cy="3040062"/>
          </a:xfrm>
          <a:prstGeom prst="rect">
            <a:avLst/>
          </a:prstGeom>
          <a:noFill/>
          <a:ln w="9525">
            <a:noFill/>
          </a:ln>
        </p:spPr>
        <p:txBody>
          <a:bodyPr vert="eaVert" wrap="square" anchor="t" anchorCtr="0">
            <a:spAutoFit/>
          </a:bodyPr>
          <a:p>
            <a:r>
              <a:rPr lang="zh-CN" altLang="en-US" sz="1600">
                <a:solidFill>
                  <a:srgbClr val="0000FF"/>
                </a:solidFill>
                <a:latin typeface="仿宋_GB2312" panose="02010609030101010101" charset="-122"/>
                <a:ea typeface="仿宋_GB2312" panose="02010609030101010101" charset="-122"/>
              </a:rPr>
              <a:t>事故发生后，事故发生单位、镇（街道）、县级以上人民政府应急管理部门和负有安全生产监督管理职责的部门，应通过电话或书面形式报送事故信息。</a:t>
            </a:r>
            <a:endParaRPr lang="zh-CN" altLang="en-US" sz="1600">
              <a:solidFill>
                <a:srgbClr val="0000FF"/>
              </a:solidFill>
              <a:latin typeface="仿宋_GB2312" panose="02010609030101010101" charset="-122"/>
              <a:ea typeface="仿宋_GB2312" panose="02010609030101010101" charset="-122"/>
            </a:endParaRPr>
          </a:p>
        </p:txBody>
      </p:sp>
      <p:sp>
        <p:nvSpPr>
          <p:cNvPr id="81932" name="文本框 14"/>
          <p:cNvSpPr txBox="1"/>
          <p:nvPr/>
        </p:nvSpPr>
        <p:spPr>
          <a:xfrm>
            <a:off x="3928428" y="3176588"/>
            <a:ext cx="1413510" cy="3040062"/>
          </a:xfrm>
          <a:prstGeom prst="rect">
            <a:avLst/>
          </a:prstGeom>
          <a:noFill/>
          <a:ln w="9525">
            <a:noFill/>
          </a:ln>
        </p:spPr>
        <p:txBody>
          <a:bodyPr vert="eaVert" wrap="square" anchor="t" anchorCtr="0">
            <a:spAutoFit/>
          </a:bodyPr>
          <a:p>
            <a:r>
              <a:rPr lang="zh-CN" altLang="en-US" sz="1600">
                <a:solidFill>
                  <a:srgbClr val="0000FF"/>
                </a:solidFill>
                <a:latin typeface="仿宋_GB2312" panose="02010609030101010101" charset="-122"/>
                <a:ea typeface="仿宋_GB2312" panose="02010609030101010101" charset="-122"/>
                <a:sym typeface="宋体" panose="02010600030101010101" pitchFamily="2" charset="-122"/>
              </a:rPr>
              <a:t>事故发生单位、镇（街道）、县级以上人民政府应急管理部门和负有安全生产监督管理职责的部门，根据事态变化，及时做好跟踪续报，直至事故抢救工作结束。</a:t>
            </a:r>
            <a:endParaRPr lang="zh-CN" altLang="en-US" sz="1600">
              <a:solidFill>
                <a:srgbClr val="0000FF"/>
              </a:solidFill>
              <a:latin typeface="仿宋_GB2312" panose="02010609030101010101" charset="-122"/>
              <a:ea typeface="仿宋_GB2312" panose="02010609030101010101" charset="-122"/>
              <a:sym typeface="宋体" panose="02010600030101010101" pitchFamily="2" charset="-122"/>
            </a:endParaRPr>
          </a:p>
        </p:txBody>
      </p:sp>
      <p:sp>
        <p:nvSpPr>
          <p:cNvPr id="81933" name="文本框 15"/>
          <p:cNvSpPr txBox="1"/>
          <p:nvPr/>
        </p:nvSpPr>
        <p:spPr>
          <a:xfrm>
            <a:off x="5196205" y="3176588"/>
            <a:ext cx="1906270" cy="3040062"/>
          </a:xfrm>
          <a:prstGeom prst="rect">
            <a:avLst/>
          </a:prstGeom>
          <a:noFill/>
          <a:ln w="9525">
            <a:noFill/>
          </a:ln>
        </p:spPr>
        <p:txBody>
          <a:bodyPr vert="eaVert" wrap="square" anchor="t" anchorCtr="0">
            <a:spAutoFit/>
          </a:bodyPr>
          <a:p>
            <a:r>
              <a:rPr lang="zh-CN" altLang="en-US" sz="1600">
                <a:solidFill>
                  <a:srgbClr val="0000FF"/>
                </a:solidFill>
                <a:latin typeface="仿宋_GB2312" panose="02010609030101010101" charset="-122"/>
                <a:ea typeface="仿宋_GB2312" panose="02010609030101010101" charset="-122"/>
              </a:rPr>
              <a:t>事故发生之日起</a:t>
            </a:r>
            <a:r>
              <a:rPr lang="en-US" altLang="zh-CN" sz="1600">
                <a:solidFill>
                  <a:srgbClr val="0000FF"/>
                </a:solidFill>
                <a:latin typeface="仿宋_GB2312" panose="02010609030101010101" charset="-122"/>
                <a:ea typeface="仿宋_GB2312" panose="02010609030101010101" charset="-122"/>
              </a:rPr>
              <a:t>30</a:t>
            </a:r>
            <a:r>
              <a:rPr lang="zh-CN" altLang="en-US" sz="1600">
                <a:solidFill>
                  <a:srgbClr val="0000FF"/>
                </a:solidFill>
                <a:latin typeface="仿宋_GB2312" panose="02010609030101010101" charset="-122"/>
                <a:ea typeface="仿宋_GB2312" panose="02010609030101010101" charset="-122"/>
              </a:rPr>
              <a:t>日内，事故造成的伤亡人数发生变化的，应当及时补报。道路交通事故、火灾事故自发生之日起</a:t>
            </a:r>
            <a:r>
              <a:rPr lang="en-US" altLang="zh-CN" sz="1600">
                <a:solidFill>
                  <a:srgbClr val="0000FF"/>
                </a:solidFill>
                <a:latin typeface="仿宋_GB2312" panose="02010609030101010101" charset="-122"/>
                <a:ea typeface="仿宋_GB2312" panose="02010609030101010101" charset="-122"/>
              </a:rPr>
              <a:t>7</a:t>
            </a:r>
            <a:r>
              <a:rPr lang="zh-CN" altLang="en-US" sz="1600">
                <a:solidFill>
                  <a:srgbClr val="0000FF"/>
                </a:solidFill>
                <a:latin typeface="仿宋_GB2312" panose="02010609030101010101" charset="-122"/>
                <a:ea typeface="仿宋_GB2312" panose="02010609030101010101" charset="-122"/>
              </a:rPr>
              <a:t>日内，事故造成的伤亡人数发生变化的，应当及时补报。</a:t>
            </a:r>
            <a:endParaRPr lang="zh-CN" altLang="en-US" sz="1600">
              <a:solidFill>
                <a:srgbClr val="0000FF"/>
              </a:solidFill>
              <a:latin typeface="仿宋_GB2312" panose="02010609030101010101" charset="-122"/>
              <a:ea typeface="仿宋_GB2312" panose="02010609030101010101" charset="-122"/>
            </a:endParaRPr>
          </a:p>
          <a:p>
            <a:endParaRPr lang="zh-CN" altLang="en-US" sz="1600">
              <a:solidFill>
                <a:srgbClr val="0000FF"/>
              </a:solidFill>
              <a:latin typeface="仿宋_GB2312" panose="02010609030101010101" charset="-122"/>
              <a:ea typeface="仿宋_GB2312" panose="02010609030101010101" charset="-122"/>
            </a:endParaRPr>
          </a:p>
        </p:txBody>
      </p:sp>
      <p:sp>
        <p:nvSpPr>
          <p:cNvPr id="81934" name="文本框 16"/>
          <p:cNvSpPr txBox="1"/>
          <p:nvPr/>
        </p:nvSpPr>
        <p:spPr>
          <a:xfrm>
            <a:off x="7717790" y="3176588"/>
            <a:ext cx="921385" cy="3040062"/>
          </a:xfrm>
          <a:prstGeom prst="rect">
            <a:avLst/>
          </a:prstGeom>
          <a:noFill/>
          <a:ln w="9525">
            <a:noFill/>
          </a:ln>
        </p:spPr>
        <p:txBody>
          <a:bodyPr vert="eaVert" wrap="square" anchor="t" anchorCtr="0">
            <a:spAutoFit/>
          </a:bodyPr>
          <a:p>
            <a:r>
              <a:rPr lang="zh-CN" altLang="en-US" sz="1600">
                <a:solidFill>
                  <a:srgbClr val="0000FF"/>
                </a:solidFill>
                <a:latin typeface="仿宋_GB2312" panose="02010609030101010101" charset="-122"/>
                <a:ea typeface="仿宋_GB2312" panose="02010609030101010101" charset="-122"/>
              </a:rPr>
              <a:t>事故处理结束后，应进行事故终报，全面报告事故应急救援及相关处置工作情况。</a:t>
            </a:r>
            <a:endParaRPr lang="zh-CN" altLang="en-US" sz="1600">
              <a:solidFill>
                <a:srgbClr val="0000FF"/>
              </a:solidFill>
              <a:latin typeface="仿宋_GB2312" panose="02010609030101010101" charset="-122"/>
              <a:ea typeface="仿宋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1922"/>
                                        </p:tgtEl>
                                        <p:attrNameLst>
                                          <p:attrName>style.visibility</p:attrName>
                                        </p:attrNameLst>
                                      </p:cBhvr>
                                      <p:to>
                                        <p:strVal val="visible"/>
                                      </p:to>
                                    </p:set>
                                    <p:animEffect transition="in" filter="diamond(in)">
                                      <p:cBhvr>
                                        <p:cTn id="12" dur="2000"/>
                                        <p:tgtEl>
                                          <p:spTgt spid="81922"/>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1927"/>
                                        </p:tgtEl>
                                        <p:attrNameLst>
                                          <p:attrName>style.visibility</p:attrName>
                                        </p:attrNameLst>
                                      </p:cBhvr>
                                      <p:to>
                                        <p:strVal val="visible"/>
                                      </p:to>
                                    </p:set>
                                    <p:anim calcmode="lin" valueType="num">
                                      <p:cBhvr additive="base">
                                        <p:cTn id="24" dur="500" fill="hold"/>
                                        <p:tgtEl>
                                          <p:spTgt spid="81927"/>
                                        </p:tgtEl>
                                        <p:attrNameLst>
                                          <p:attrName>ppt_x</p:attrName>
                                        </p:attrNameLst>
                                      </p:cBhvr>
                                      <p:tavLst>
                                        <p:tav tm="0">
                                          <p:val>
                                            <p:strVal val="#ppt_x"/>
                                          </p:val>
                                        </p:tav>
                                        <p:tav tm="100000">
                                          <p:val>
                                            <p:strVal val="#ppt_x"/>
                                          </p:val>
                                        </p:tav>
                                      </p:tavLst>
                                    </p:anim>
                                    <p:anim calcmode="lin" valueType="num">
                                      <p:cBhvr additive="base">
                                        <p:cTn id="25" dur="500" fill="hold"/>
                                        <p:tgtEl>
                                          <p:spTgt spid="8192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1" nodeType="clickEffect">
                                  <p:stCondLst>
                                    <p:cond delay="0"/>
                                  </p:stCondLst>
                                  <p:childTnLst>
                                    <p:set>
                                      <p:cBhvr>
                                        <p:cTn id="29" dur="1" fill="hold">
                                          <p:stCondLst>
                                            <p:cond delay="0"/>
                                          </p:stCondLst>
                                        </p:cTn>
                                        <p:tgtEl>
                                          <p:spTgt spid="81931"/>
                                        </p:tgtEl>
                                        <p:attrNameLst>
                                          <p:attrName>style.visibility</p:attrName>
                                        </p:attrNameLst>
                                      </p:cBhvr>
                                      <p:to>
                                        <p:strVal val="visible"/>
                                      </p:to>
                                    </p:set>
                                    <p:animEffect transition="in" filter="blinds(horizontal)">
                                      <p:cBhvr>
                                        <p:cTn id="30" dur="500"/>
                                        <p:tgtEl>
                                          <p:spTgt spid="81931"/>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1" nodeType="clickEffect">
                                  <p:stCondLst>
                                    <p:cond delay="0"/>
                                  </p:stCondLst>
                                  <p:childTnLst>
                                    <p:set>
                                      <p:cBhvr>
                                        <p:cTn id="41" dur="1" fill="hold">
                                          <p:stCondLst>
                                            <p:cond delay="0"/>
                                          </p:stCondLst>
                                        </p:cTn>
                                        <p:tgtEl>
                                          <p:spTgt spid="81928"/>
                                        </p:tgtEl>
                                        <p:attrNameLst>
                                          <p:attrName>style.visibility</p:attrName>
                                        </p:attrNameLst>
                                      </p:cBhvr>
                                      <p:to>
                                        <p:strVal val="visible"/>
                                      </p:to>
                                    </p:set>
                                    <p:anim calcmode="lin" valueType="num">
                                      <p:cBhvr additive="base">
                                        <p:cTn id="42" dur="500" fill="hold"/>
                                        <p:tgtEl>
                                          <p:spTgt spid="81928"/>
                                        </p:tgtEl>
                                        <p:attrNameLst>
                                          <p:attrName>ppt_x</p:attrName>
                                        </p:attrNameLst>
                                      </p:cBhvr>
                                      <p:tavLst>
                                        <p:tav tm="0">
                                          <p:val>
                                            <p:strVal val="#ppt_x"/>
                                          </p:val>
                                        </p:tav>
                                        <p:tav tm="100000">
                                          <p:val>
                                            <p:strVal val="#ppt_x"/>
                                          </p:val>
                                        </p:tav>
                                      </p:tavLst>
                                    </p:anim>
                                    <p:anim calcmode="lin" valueType="num">
                                      <p:cBhvr additive="base">
                                        <p:cTn id="43" dur="500" fill="hold"/>
                                        <p:tgtEl>
                                          <p:spTgt spid="8192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81932"/>
                                        </p:tgtEl>
                                        <p:attrNameLst>
                                          <p:attrName>style.visibility</p:attrName>
                                        </p:attrNameLst>
                                      </p:cBhvr>
                                      <p:to>
                                        <p:strVal val="visible"/>
                                      </p:to>
                                    </p:set>
                                    <p:animEffect transition="in" filter="blinds(horizontal)">
                                      <p:cBhvr>
                                        <p:cTn id="48" dur="500"/>
                                        <p:tgtEl>
                                          <p:spTgt spid="81932"/>
                                        </p:tgtEl>
                                      </p:cBhvr>
                                    </p:animEffect>
                                  </p:childTnLst>
                                </p:cTn>
                              </p:par>
                            </p:childTnLst>
                          </p:cTn>
                        </p:par>
                      </p:childTnLst>
                    </p:cTn>
                  </p:par>
                  <p:par>
                    <p:cTn id="49" fill="hold">
                      <p:stCondLst>
                        <p:cond delay="indefinite"/>
                      </p:stCondLst>
                      <p:childTnLst>
                        <p:par>
                          <p:cTn id="50" fill="hold">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1000"/>
                                        <p:tgtEl>
                                          <p:spTgt spid="8"/>
                                        </p:tgtEl>
                                      </p:cBhvr>
                                    </p:animEffect>
                                    <p:anim calcmode="lin" valueType="num">
                                      <p:cBhvr>
                                        <p:cTn id="54" dur="1000" fill="hold"/>
                                        <p:tgtEl>
                                          <p:spTgt spid="8"/>
                                        </p:tgtEl>
                                        <p:attrNameLst>
                                          <p:attrName>ppt_x</p:attrName>
                                        </p:attrNameLst>
                                      </p:cBhvr>
                                      <p:tavLst>
                                        <p:tav tm="0">
                                          <p:val>
                                            <p:strVal val="#ppt_x"/>
                                          </p:val>
                                        </p:tav>
                                        <p:tav tm="100000">
                                          <p:val>
                                            <p:strVal val="#ppt_x"/>
                                          </p:val>
                                        </p:tav>
                                      </p:tavLst>
                                    </p:anim>
                                    <p:anim calcmode="lin" valueType="num">
                                      <p:cBhvr>
                                        <p:cTn id="5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81929"/>
                                        </p:tgtEl>
                                        <p:attrNameLst>
                                          <p:attrName>style.visibility</p:attrName>
                                        </p:attrNameLst>
                                      </p:cBhvr>
                                      <p:to>
                                        <p:strVal val="visible"/>
                                      </p:to>
                                    </p:set>
                                    <p:anim calcmode="lin" valueType="num">
                                      <p:cBhvr additive="base">
                                        <p:cTn id="60" dur="500" fill="hold"/>
                                        <p:tgtEl>
                                          <p:spTgt spid="81929"/>
                                        </p:tgtEl>
                                        <p:attrNameLst>
                                          <p:attrName>ppt_x</p:attrName>
                                        </p:attrNameLst>
                                      </p:cBhvr>
                                      <p:tavLst>
                                        <p:tav tm="0">
                                          <p:val>
                                            <p:strVal val="#ppt_x"/>
                                          </p:val>
                                        </p:tav>
                                        <p:tav tm="100000">
                                          <p:val>
                                            <p:strVal val="#ppt_x"/>
                                          </p:val>
                                        </p:tav>
                                      </p:tavLst>
                                    </p:anim>
                                    <p:anim calcmode="lin" valueType="num">
                                      <p:cBhvr additive="base">
                                        <p:cTn id="61" dur="500" fill="hold"/>
                                        <p:tgtEl>
                                          <p:spTgt spid="81929"/>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81933"/>
                                        </p:tgtEl>
                                        <p:attrNameLst>
                                          <p:attrName>style.visibility</p:attrName>
                                        </p:attrNameLst>
                                      </p:cBhvr>
                                      <p:to>
                                        <p:strVal val="visible"/>
                                      </p:to>
                                    </p:set>
                                    <p:animEffect transition="in" filter="blinds(horizontal)">
                                      <p:cBhvr>
                                        <p:cTn id="66" dur="500"/>
                                        <p:tgtEl>
                                          <p:spTgt spid="81933"/>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81930"/>
                                        </p:tgtEl>
                                        <p:attrNameLst>
                                          <p:attrName>style.visibility</p:attrName>
                                        </p:attrNameLst>
                                      </p:cBhvr>
                                      <p:to>
                                        <p:strVal val="visible"/>
                                      </p:to>
                                    </p:set>
                                    <p:anim calcmode="lin" valueType="num">
                                      <p:cBhvr additive="base">
                                        <p:cTn id="78" dur="500" fill="hold"/>
                                        <p:tgtEl>
                                          <p:spTgt spid="81930"/>
                                        </p:tgtEl>
                                        <p:attrNameLst>
                                          <p:attrName>ppt_x</p:attrName>
                                        </p:attrNameLst>
                                      </p:cBhvr>
                                      <p:tavLst>
                                        <p:tav tm="0">
                                          <p:val>
                                            <p:strVal val="#ppt_x"/>
                                          </p:val>
                                        </p:tav>
                                        <p:tav tm="100000">
                                          <p:val>
                                            <p:strVal val="#ppt_x"/>
                                          </p:val>
                                        </p:tav>
                                      </p:tavLst>
                                    </p:anim>
                                    <p:anim calcmode="lin" valueType="num">
                                      <p:cBhvr additive="base">
                                        <p:cTn id="79" dur="500" fill="hold"/>
                                        <p:tgtEl>
                                          <p:spTgt spid="81930"/>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81934"/>
                                        </p:tgtEl>
                                        <p:attrNameLst>
                                          <p:attrName>style.visibility</p:attrName>
                                        </p:attrNameLst>
                                      </p:cBhvr>
                                      <p:to>
                                        <p:strVal val="visible"/>
                                      </p:to>
                                    </p:set>
                                    <p:animEffect transition="in" filter="blinds(horizontal)">
                                      <p:cBhvr>
                                        <p:cTn id="84" dur="500"/>
                                        <p:tgtEl>
                                          <p:spTgt spid="81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1922" grpId="0"/>
      <p:bldP spid="6" grpId="0" animBg="1"/>
      <p:bldP spid="6" grpId="1" bldLvl="0" animBg="1"/>
      <p:bldP spid="81927" grpId="0"/>
      <p:bldP spid="81931" grpId="0"/>
      <p:bldP spid="81931" grpId="1"/>
      <p:bldP spid="7" grpId="0" bldLvl="0" animBg="1"/>
      <p:bldP spid="81928" grpId="0"/>
      <p:bldP spid="81928" grpId="1"/>
      <p:bldP spid="81932" grpId="0"/>
      <p:bldP spid="8" grpId="0" bldLvl="0" animBg="1"/>
      <p:bldP spid="81929" grpId="0"/>
      <p:bldP spid="81933" grpId="0"/>
      <p:bldP spid="9" grpId="0" bldLvl="0" animBg="1"/>
      <p:bldP spid="81930" grpId="0"/>
      <p:bldP spid="819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11275" y="502285"/>
            <a:ext cx="5379085" cy="368300"/>
          </a:xfrm>
          <a:prstGeom prst="rect">
            <a:avLst/>
          </a:prstGeom>
          <a:noFill/>
        </p:spPr>
        <p:txBody>
          <a:bodyPr wrap="square" rtlCol="0">
            <a:spAutoFit/>
          </a:bodyPr>
          <a:p>
            <a:r>
              <a:rPr lang="zh-CN" altLang="zh-CN"/>
              <a:t>关于危险化品企业领导干部现场带班制度</a:t>
            </a:r>
            <a:endParaRPr lang="zh-CN" altLang="zh-CN"/>
          </a:p>
        </p:txBody>
      </p:sp>
      <p:sp>
        <p:nvSpPr>
          <p:cNvPr id="4" name="文本框 3"/>
          <p:cNvSpPr txBox="1"/>
          <p:nvPr/>
        </p:nvSpPr>
        <p:spPr>
          <a:xfrm>
            <a:off x="814070" y="1109345"/>
            <a:ext cx="10173970" cy="2245360"/>
          </a:xfrm>
          <a:prstGeom prst="rect">
            <a:avLst/>
          </a:prstGeom>
          <a:noFill/>
        </p:spPr>
        <p:txBody>
          <a:bodyPr wrap="square" rtlCol="0">
            <a:spAutoFit/>
          </a:bodyPr>
          <a:p>
            <a:r>
              <a:rPr lang="en-US" altLang="zh-CN"/>
              <a:t>    </a:t>
            </a:r>
            <a:r>
              <a:rPr lang="en-US" altLang="zh-CN">
                <a:latin typeface="华文行楷" panose="02010800040101010101" pitchFamily="2" charset="-122"/>
                <a:ea typeface="华文行楷" panose="02010800040101010101" pitchFamily="2" charset="-122"/>
                <a:cs typeface="华文行楷" panose="02010800040101010101" pitchFamily="2" charset="-122"/>
              </a:rPr>
              <a:t>  </a:t>
            </a:r>
            <a:r>
              <a:rPr lang="zh-CN" altLang="en-US" sz="2800" b="1">
                <a:solidFill>
                  <a:srgbClr val="C00000"/>
                </a:solidFill>
                <a:latin typeface="华文行楷" panose="02010800040101010101" pitchFamily="2" charset="-122"/>
                <a:ea typeface="华文行楷" panose="02010800040101010101" pitchFamily="2" charset="-122"/>
                <a:cs typeface="华文行楷" panose="02010800040101010101" pitchFamily="2" charset="-122"/>
              </a:rPr>
              <a:t>危化企业要求双人值班，公司副总级别以上一个+部门负责人一个，填报值班表过程中认真审核，不要填错电话号码；值班表上报后，尽量不要变动，如确需变动，务必履行报备程序。</a:t>
            </a:r>
            <a:endParaRPr lang="zh-CN" altLang="en-US" sz="2800" b="1">
              <a:solidFill>
                <a:srgbClr val="C00000"/>
              </a:solidFill>
              <a:latin typeface="华文行楷" panose="02010800040101010101" pitchFamily="2" charset="-122"/>
              <a:ea typeface="华文行楷" panose="02010800040101010101" pitchFamily="2" charset="-122"/>
              <a:cs typeface="华文行楷" panose="02010800040101010101" pitchFamily="2" charset="-122"/>
            </a:endParaRPr>
          </a:p>
          <a:p>
            <a:r>
              <a:rPr lang="en-US" altLang="zh-CN" sz="2800" b="1">
                <a:solidFill>
                  <a:srgbClr val="C00000"/>
                </a:solidFill>
                <a:latin typeface="华文行楷" panose="02010800040101010101" pitchFamily="2" charset="-122"/>
                <a:ea typeface="华文行楷" panose="02010800040101010101" pitchFamily="2" charset="-122"/>
                <a:cs typeface="华文行楷" panose="02010800040101010101" pitchFamily="2" charset="-122"/>
              </a:rPr>
              <a:t>    </a:t>
            </a:r>
            <a:r>
              <a:rPr lang="zh-CN" altLang="en-US" sz="2800" b="1">
                <a:solidFill>
                  <a:schemeClr val="tx1"/>
                </a:solidFill>
                <a:latin typeface="华文行楷" panose="02010800040101010101" pitchFamily="2" charset="-122"/>
                <a:ea typeface="华文行楷" panose="02010800040101010101" pitchFamily="2" charset="-122"/>
                <a:cs typeface="华文行楷" panose="02010800040101010101" pitchFamily="2" charset="-122"/>
              </a:rPr>
              <a:t>文件依据：宜昌市应急管理局关于印发</a:t>
            </a:r>
            <a:r>
              <a:rPr lang="zh-CN" altLang="en-US" sz="2800" b="1">
                <a:solidFill>
                  <a:schemeClr val="tx1"/>
                </a:solidFill>
                <a:latin typeface="华文行楷" panose="02010800040101010101" pitchFamily="2" charset="-122"/>
                <a:ea typeface="华文行楷" panose="02010800040101010101" pitchFamily="2" charset="-122"/>
                <a:cs typeface="华文行楷" panose="02010800040101010101" pitchFamily="2" charset="-122"/>
                <a:hlinkClick r:id="rId1" action="ppaction://hlinkfile"/>
              </a:rPr>
              <a:t>《宜昌市危险化学品企业领导干部现场带班制度》</a:t>
            </a:r>
            <a:r>
              <a:rPr lang="zh-CN" altLang="en-US" sz="2800" b="1">
                <a:solidFill>
                  <a:schemeClr val="tx1"/>
                </a:solidFill>
                <a:latin typeface="华文行楷" panose="02010800040101010101" pitchFamily="2" charset="-122"/>
                <a:ea typeface="华文行楷" panose="02010800040101010101" pitchFamily="2" charset="-122"/>
                <a:cs typeface="华文行楷" panose="02010800040101010101" pitchFamily="2" charset="-122"/>
              </a:rPr>
              <a:t>的通知</a:t>
            </a:r>
            <a:endParaRPr lang="zh-CN" altLang="en-US" sz="2800" b="1">
              <a:solidFill>
                <a:schemeClr val="tx1"/>
              </a:solidFill>
              <a:latin typeface="华文行楷" panose="02010800040101010101" pitchFamily="2" charset="-122"/>
              <a:ea typeface="华文行楷" panose="02010800040101010101" pitchFamily="2" charset="-122"/>
              <a:cs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背景8"/>
          <p:cNvPicPr>
            <a:picLocks noChangeAspect="1"/>
          </p:cNvPicPr>
          <p:nvPr/>
        </p:nvPicPr>
        <p:blipFill>
          <a:blip r:embed="rId1"/>
          <a:stretch>
            <a:fillRect/>
          </a:stretch>
        </p:blipFill>
        <p:spPr>
          <a:xfrm>
            <a:off x="0" y="0"/>
            <a:ext cx="12191365" cy="6858000"/>
          </a:xfrm>
          <a:prstGeom prst="rect">
            <a:avLst/>
          </a:prstGeom>
        </p:spPr>
      </p:pic>
      <p:sp>
        <p:nvSpPr>
          <p:cNvPr id="4" name="文本框 3"/>
          <p:cNvSpPr txBox="1"/>
          <p:nvPr/>
        </p:nvSpPr>
        <p:spPr>
          <a:xfrm>
            <a:off x="788035" y="2092960"/>
            <a:ext cx="8585835" cy="1568450"/>
          </a:xfrm>
          <a:prstGeom prst="rect">
            <a:avLst/>
          </a:prstGeom>
          <a:noFill/>
        </p:spPr>
        <p:txBody>
          <a:bodyPr wrap="square" rtlCol="0">
            <a:spAutoFit/>
          </a:bodyPr>
          <a:p>
            <a:pPr algn="ctr"/>
            <a:r>
              <a:rPr lang="zh-CN" altLang="en-US" sz="4800">
                <a:latin typeface="方正小标宋简体" panose="03000509000000000000" charset="-122"/>
                <a:ea typeface="方正小标宋简体" panose="03000509000000000000" charset="-122"/>
                <a:hlinkClick r:id="rId2" action="ppaction://hlinkfile"/>
              </a:rPr>
              <a:t>《宜昌市突发事件一体化应急联动处置平台操作指南》</a:t>
            </a:r>
            <a:endParaRPr lang="zh-CN" altLang="en-US" sz="4800">
              <a:latin typeface="方正小标宋简体" panose="03000509000000000000" charset="-122"/>
              <a:ea typeface="方正小标宋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2000"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背景6"/>
          <p:cNvPicPr>
            <a:picLocks noChangeAspect="1"/>
          </p:cNvPicPr>
          <p:nvPr/>
        </p:nvPicPr>
        <p:blipFill>
          <a:blip r:embed="rId1"/>
          <a:stretch>
            <a:fillRect/>
          </a:stretch>
        </p:blipFill>
        <p:spPr>
          <a:xfrm>
            <a:off x="-1270" y="0"/>
            <a:ext cx="12193270" cy="7233920"/>
          </a:xfrm>
          <a:prstGeom prst="rect">
            <a:avLst/>
          </a:prstGeom>
        </p:spPr>
      </p:pic>
      <p:sp>
        <p:nvSpPr>
          <p:cNvPr id="4" name="文本框 3"/>
          <p:cNvSpPr txBox="1"/>
          <p:nvPr/>
        </p:nvSpPr>
        <p:spPr>
          <a:xfrm>
            <a:off x="1577340" y="1771015"/>
            <a:ext cx="9677400" cy="2306955"/>
          </a:xfrm>
          <a:prstGeom prst="rect">
            <a:avLst/>
          </a:prstGeom>
          <a:noFill/>
        </p:spPr>
        <p:txBody>
          <a:bodyPr wrap="square" rtlCol="0">
            <a:spAutoFit/>
          </a:bodyPr>
          <a:p>
            <a:r>
              <a:rPr lang="zh-CN" altLang="en-US" sz="4800">
                <a:latin typeface="方正楷体简体" panose="03000509000000000000" charset="-122"/>
                <a:ea typeface="方正楷体简体" panose="03000509000000000000" charset="-122"/>
                <a:hlinkClick r:id="rId2" action="ppaction://hlinkfile"/>
              </a:rPr>
              <a:t>帐号：</a:t>
            </a:r>
            <a:r>
              <a:rPr lang="zh-CN" altLang="en-US" sz="4800">
                <a:highlight>
                  <a:srgbClr val="FFFF00"/>
                </a:highlight>
                <a:latin typeface="方正楷体简体" panose="03000509000000000000" charset="-122"/>
                <a:ea typeface="方正楷体简体" panose="03000509000000000000" charset="-122"/>
              </a:rPr>
              <a:t>枝江市应急管理局值班室</a:t>
            </a:r>
            <a:r>
              <a:rPr lang="en-US" altLang="zh-CN" sz="4800">
                <a:latin typeface="方正楷体简体" panose="03000509000000000000" charset="-122"/>
                <a:ea typeface="方正楷体简体" panose="03000509000000000000" charset="-122"/>
              </a:rPr>
              <a:t>   </a:t>
            </a:r>
            <a:endParaRPr lang="en-US" altLang="zh-CN" sz="4800">
              <a:latin typeface="方正楷体简体" panose="03000509000000000000" charset="-122"/>
              <a:ea typeface="方正楷体简体" panose="03000509000000000000" charset="-122"/>
            </a:endParaRPr>
          </a:p>
          <a:p>
            <a:endParaRPr lang="en-US" altLang="zh-CN" sz="4800">
              <a:latin typeface="方正楷体简体" panose="03000509000000000000" charset="-122"/>
              <a:ea typeface="方正楷体简体" panose="03000509000000000000" charset="-122"/>
            </a:endParaRPr>
          </a:p>
          <a:p>
            <a:r>
              <a:rPr lang="zh-CN" altLang="en-US" sz="4800">
                <a:latin typeface="方正楷体简体" panose="03000509000000000000" charset="-122"/>
                <a:ea typeface="方正楷体简体" panose="03000509000000000000" charset="-122"/>
              </a:rPr>
              <a:t>密码：</a:t>
            </a:r>
            <a:r>
              <a:rPr lang="en-US" altLang="zh-CN" sz="4800">
                <a:highlight>
                  <a:srgbClr val="FF0000"/>
                </a:highlight>
                <a:latin typeface="方正楷体简体" panose="03000509000000000000" charset="-122"/>
                <a:ea typeface="方正楷体简体" panose="03000509000000000000" charset="-122"/>
              </a:rPr>
              <a:t>123456</a:t>
            </a:r>
            <a:r>
              <a:rPr lang="zh-CN" altLang="en-US" sz="4800">
                <a:latin typeface="方正楷体简体" panose="03000509000000000000" charset="-122"/>
                <a:ea typeface="方正楷体简体" panose="03000509000000000000" charset="-122"/>
              </a:rPr>
              <a:t>；</a:t>
            </a:r>
            <a:r>
              <a:rPr lang="zh-CN" altLang="en-US" sz="4800">
                <a:latin typeface="方正楷体简体" panose="03000509000000000000" charset="-122"/>
                <a:ea typeface="方正楷体简体" panose="03000509000000000000" charset="-122"/>
                <a:hlinkClick r:id="rId3" action="ppaction://hlinkfile"/>
              </a:rPr>
              <a:t>市应急委成员单位</a:t>
            </a:r>
            <a:endParaRPr lang="zh-CN" altLang="en-US" sz="4800">
              <a:latin typeface="方正楷体简体" panose="03000509000000000000" charset="-122"/>
              <a:ea typeface="方正楷体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1" descr="1662604350858"/>
          <p:cNvPicPr>
            <a:picLocks noChangeAspect="1"/>
          </p:cNvPicPr>
          <p:nvPr/>
        </p:nvPicPr>
        <p:blipFill>
          <a:blip r:embed="rId1"/>
          <a:stretch>
            <a:fillRect/>
          </a:stretch>
        </p:blipFill>
        <p:spPr>
          <a:xfrm>
            <a:off x="299720" y="158750"/>
            <a:ext cx="7409180" cy="5432425"/>
          </a:xfrm>
          <a:prstGeom prst="rect">
            <a:avLst/>
          </a:prstGeom>
        </p:spPr>
      </p:pic>
      <p:sp>
        <p:nvSpPr>
          <p:cNvPr id="5" name="文本框 4"/>
          <p:cNvSpPr txBox="1"/>
          <p:nvPr/>
        </p:nvSpPr>
        <p:spPr>
          <a:xfrm>
            <a:off x="612775" y="5772785"/>
            <a:ext cx="5638800" cy="645160"/>
          </a:xfrm>
          <a:prstGeom prst="rect">
            <a:avLst/>
          </a:prstGeom>
          <a:noFill/>
        </p:spPr>
        <p:txBody>
          <a:bodyPr wrap="square" rtlCol="0">
            <a:spAutoFit/>
          </a:bodyPr>
          <a:p>
            <a:r>
              <a:rPr lang="zh-CN" altLang="en-US"/>
              <a:t>步骤1：在浏览器（推荐使用谷歌浏览器）上输入平台网址：http://10.55.68.103:8080/ycqzqy/#/login</a:t>
            </a:r>
            <a:endParaRPr lang="zh-CN" altLang="en-US"/>
          </a:p>
        </p:txBody>
      </p:sp>
      <p:pic>
        <p:nvPicPr>
          <p:cNvPr id="6" name="图片 2" descr="1662604432933"/>
          <p:cNvPicPr>
            <a:picLocks noChangeAspect="1"/>
          </p:cNvPicPr>
          <p:nvPr/>
        </p:nvPicPr>
        <p:blipFill>
          <a:blip r:embed="rId2"/>
          <a:stretch>
            <a:fillRect/>
          </a:stretch>
        </p:blipFill>
        <p:spPr>
          <a:xfrm>
            <a:off x="7985125" y="158750"/>
            <a:ext cx="3804920" cy="43046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1662604589225"/>
          <p:cNvPicPr>
            <a:picLocks noChangeAspect="1"/>
          </p:cNvPicPr>
          <p:nvPr/>
        </p:nvPicPr>
        <p:blipFill>
          <a:blip r:embed="rId1"/>
          <a:stretch>
            <a:fillRect/>
          </a:stretch>
        </p:blipFill>
        <p:spPr>
          <a:xfrm>
            <a:off x="706120" y="775335"/>
            <a:ext cx="11320780" cy="47529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4" descr="1662604720987"/>
          <p:cNvPicPr>
            <a:picLocks noChangeAspect="1"/>
          </p:cNvPicPr>
          <p:nvPr/>
        </p:nvPicPr>
        <p:blipFill>
          <a:blip r:embed="rId1"/>
          <a:stretch>
            <a:fillRect/>
          </a:stretch>
        </p:blipFill>
        <p:spPr>
          <a:xfrm>
            <a:off x="709930" y="229870"/>
            <a:ext cx="10903585" cy="59550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5" descr="1662605423432"/>
          <p:cNvPicPr>
            <a:picLocks noChangeAspect="1"/>
          </p:cNvPicPr>
          <p:nvPr>
            <p:ph idx="1"/>
          </p:nvPr>
        </p:nvPicPr>
        <p:blipFill>
          <a:blip r:embed="rId1"/>
          <a:stretch>
            <a:fillRect/>
          </a:stretch>
        </p:blipFill>
        <p:spPr>
          <a:xfrm>
            <a:off x="662305" y="286385"/>
            <a:ext cx="10666095" cy="59372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1" descr="mmexport1662000492450"/>
          <p:cNvPicPr>
            <a:picLocks noChangeAspect="1"/>
          </p:cNvPicPr>
          <p:nvPr/>
        </p:nvPicPr>
        <p:blipFill>
          <a:blip r:embed="rId1"/>
          <a:srcRect b="298"/>
          <a:stretch>
            <a:fillRect/>
          </a:stretch>
        </p:blipFill>
        <p:spPr>
          <a:xfrm>
            <a:off x="3404235" y="490220"/>
            <a:ext cx="5045075" cy="587756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3" name="图片 2" descr="应急委成员单位帐号"/>
          <p:cNvPicPr>
            <a:picLocks noChangeAspect="1"/>
          </p:cNvPicPr>
          <p:nvPr/>
        </p:nvPicPr>
        <p:blipFill>
          <a:blip r:embed="rId1"/>
          <a:stretch>
            <a:fillRect/>
          </a:stretch>
        </p:blipFill>
        <p:spPr>
          <a:xfrm>
            <a:off x="0" y="233045"/>
            <a:ext cx="12192000" cy="63912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背景5"/>
          <p:cNvPicPr>
            <a:picLocks noChangeAspect="1"/>
          </p:cNvPicPr>
          <p:nvPr/>
        </p:nvPicPr>
        <p:blipFill>
          <a:blip r:embed="rId1"/>
          <a:stretch>
            <a:fillRect/>
          </a:stretch>
        </p:blipFill>
        <p:spPr>
          <a:xfrm>
            <a:off x="0" y="0"/>
            <a:ext cx="12192000" cy="6858635"/>
          </a:xfrm>
          <a:prstGeom prst="rect">
            <a:avLst/>
          </a:prstGeom>
        </p:spPr>
      </p:pic>
      <p:sp>
        <p:nvSpPr>
          <p:cNvPr id="6" name="横卷形 5"/>
          <p:cNvSpPr/>
          <p:nvPr/>
        </p:nvSpPr>
        <p:spPr>
          <a:xfrm>
            <a:off x="1838960" y="1011555"/>
            <a:ext cx="2345055" cy="685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2091690" y="1191895"/>
            <a:ext cx="1875790" cy="398780"/>
          </a:xfrm>
          <a:prstGeom prst="rect">
            <a:avLst/>
          </a:prstGeom>
          <a:noFill/>
        </p:spPr>
        <p:txBody>
          <a:bodyPr wrap="square" rtlCol="0">
            <a:spAutoFit/>
          </a:bodyPr>
          <a:p>
            <a:r>
              <a:rPr lang="zh-CN" altLang="en-US" sz="2000">
                <a:latin typeface="方正黑体_GBK" panose="03000509000000000000" charset="-122"/>
                <a:ea typeface="方正黑体_GBK" panose="03000509000000000000" charset="-122"/>
              </a:rPr>
              <a:t>一、法律法规</a:t>
            </a:r>
            <a:endParaRPr lang="zh-CN" altLang="en-US" sz="2000">
              <a:latin typeface="方正黑体_GBK" panose="03000509000000000000" charset="-122"/>
              <a:ea typeface="方正黑体_GBK" panose="03000509000000000000" charset="-122"/>
            </a:endParaRPr>
          </a:p>
        </p:txBody>
      </p:sp>
      <p:sp>
        <p:nvSpPr>
          <p:cNvPr id="8" name="文本框 7"/>
          <p:cNvSpPr txBox="1"/>
          <p:nvPr/>
        </p:nvSpPr>
        <p:spPr>
          <a:xfrm>
            <a:off x="1838960" y="1949450"/>
            <a:ext cx="7814310" cy="368300"/>
          </a:xfrm>
          <a:prstGeom prst="rect">
            <a:avLst/>
          </a:prstGeom>
          <a:noFill/>
        </p:spPr>
        <p:txBody>
          <a:bodyPr wrap="square" rtlCol="0">
            <a:spAutoFit/>
          </a:bodyPr>
          <a:p>
            <a:r>
              <a:rPr lang="en-US" altLang="zh-CN"/>
              <a:t>1.</a:t>
            </a:r>
            <a:r>
              <a:rPr lang="zh-CN" altLang="en-US"/>
              <a:t>《中华人民共和国突发事件应对法》（中华人民共和国主席令第</a:t>
            </a:r>
            <a:r>
              <a:rPr lang="en-US" altLang="zh-CN"/>
              <a:t>69</a:t>
            </a:r>
            <a:r>
              <a:rPr lang="zh-CN" altLang="en-US"/>
              <a:t>号）</a:t>
            </a:r>
            <a:endParaRPr lang="zh-CN" altLang="en-US"/>
          </a:p>
        </p:txBody>
      </p:sp>
      <p:sp>
        <p:nvSpPr>
          <p:cNvPr id="10" name="文本框 9"/>
          <p:cNvSpPr txBox="1"/>
          <p:nvPr/>
        </p:nvSpPr>
        <p:spPr>
          <a:xfrm>
            <a:off x="1838960" y="2569845"/>
            <a:ext cx="7262495" cy="368300"/>
          </a:xfrm>
          <a:prstGeom prst="rect">
            <a:avLst/>
          </a:prstGeom>
          <a:noFill/>
        </p:spPr>
        <p:txBody>
          <a:bodyPr wrap="square" rtlCol="0">
            <a:spAutoFit/>
          </a:bodyPr>
          <a:p>
            <a:r>
              <a:rPr lang="en-US" altLang="zh-CN"/>
              <a:t>2.</a:t>
            </a:r>
            <a:r>
              <a:rPr lang="zh-CN" altLang="en-US"/>
              <a:t>《湖北省突发事件应对法》（湖北省人民政府令第</a:t>
            </a:r>
            <a:r>
              <a:rPr lang="en-US" altLang="zh-CN"/>
              <a:t>367</a:t>
            </a:r>
            <a:r>
              <a:rPr lang="zh-CN" altLang="en-US"/>
              <a:t>号）</a:t>
            </a:r>
            <a:endParaRPr lang="zh-CN" altLang="en-US"/>
          </a:p>
        </p:txBody>
      </p:sp>
      <p:sp>
        <p:nvSpPr>
          <p:cNvPr id="12" name="文本框 11"/>
          <p:cNvSpPr txBox="1"/>
          <p:nvPr/>
        </p:nvSpPr>
        <p:spPr>
          <a:xfrm>
            <a:off x="1826895" y="3067685"/>
            <a:ext cx="7190105" cy="368300"/>
          </a:xfrm>
          <a:prstGeom prst="rect">
            <a:avLst/>
          </a:prstGeom>
          <a:noFill/>
        </p:spPr>
        <p:txBody>
          <a:bodyPr wrap="square" rtlCol="0">
            <a:spAutoFit/>
          </a:bodyPr>
          <a:p>
            <a:r>
              <a:rPr lang="en-US" altLang="zh-CN"/>
              <a:t>3.</a:t>
            </a:r>
            <a:r>
              <a:rPr lang="zh-CN" altLang="en-US"/>
              <a:t>《突发事件应急预案管理办法》（国办发〔</a:t>
            </a:r>
            <a:r>
              <a:rPr lang="en-US" altLang="zh-CN"/>
              <a:t>2013</a:t>
            </a:r>
            <a:r>
              <a:rPr lang="zh-CN" altLang="en-US"/>
              <a:t>〕</a:t>
            </a:r>
            <a:r>
              <a:rPr lang="en-US" altLang="zh-CN"/>
              <a:t>101</a:t>
            </a:r>
            <a:r>
              <a:rPr lang="zh-CN" altLang="en-US"/>
              <a:t>号）</a:t>
            </a:r>
            <a:endParaRPr lang="zh-CN" altLang="en-US"/>
          </a:p>
        </p:txBody>
      </p:sp>
      <p:sp>
        <p:nvSpPr>
          <p:cNvPr id="15" name="文本框 14"/>
          <p:cNvSpPr txBox="1"/>
          <p:nvPr/>
        </p:nvSpPr>
        <p:spPr>
          <a:xfrm>
            <a:off x="1838960" y="3626485"/>
            <a:ext cx="7671435" cy="368300"/>
          </a:xfrm>
          <a:prstGeom prst="rect">
            <a:avLst/>
          </a:prstGeom>
          <a:noFill/>
        </p:spPr>
        <p:txBody>
          <a:bodyPr wrap="square" rtlCol="0">
            <a:spAutoFit/>
          </a:bodyPr>
          <a:p>
            <a:r>
              <a:rPr lang="en-US" altLang="zh-CN"/>
              <a:t>4</a:t>
            </a:r>
            <a:r>
              <a:rPr lang="en-US" altLang="zh-CN">
                <a:sym typeface="+mn-ea"/>
              </a:rPr>
              <a:t>.</a:t>
            </a:r>
            <a:r>
              <a:rPr lang="zh-CN" altLang="en-US"/>
              <a:t>《生产安全事故应急预案管理办法》（应急管理部令第</a:t>
            </a:r>
            <a:r>
              <a:rPr lang="en-US" altLang="zh-CN"/>
              <a:t>2</a:t>
            </a:r>
            <a:r>
              <a:rPr lang="zh-CN" altLang="en-US"/>
              <a:t>号）</a:t>
            </a:r>
            <a:endParaRPr lang="zh-CN" altLang="en-US"/>
          </a:p>
        </p:txBody>
      </p:sp>
      <p:sp>
        <p:nvSpPr>
          <p:cNvPr id="16" name="文本框 15"/>
          <p:cNvSpPr txBox="1"/>
          <p:nvPr/>
        </p:nvSpPr>
        <p:spPr>
          <a:xfrm>
            <a:off x="1838960" y="4185920"/>
            <a:ext cx="7671435" cy="368300"/>
          </a:xfrm>
          <a:prstGeom prst="rect">
            <a:avLst/>
          </a:prstGeom>
          <a:noFill/>
        </p:spPr>
        <p:txBody>
          <a:bodyPr wrap="square" rtlCol="0">
            <a:spAutoFit/>
          </a:bodyPr>
          <a:p>
            <a:r>
              <a:rPr lang="en-US" altLang="zh-CN"/>
              <a:t>5</a:t>
            </a:r>
            <a:r>
              <a:rPr lang="en-US" altLang="zh-CN">
                <a:sym typeface="+mn-ea"/>
              </a:rPr>
              <a:t>.</a:t>
            </a:r>
            <a:r>
              <a:rPr lang="zh-CN" altLang="en-US"/>
              <a:t>《生产安全事故应急条例》（中华人民共和国国务院令</a:t>
            </a:r>
            <a:r>
              <a:rPr lang="en-US" altLang="zh-CN"/>
              <a:t>708</a:t>
            </a:r>
            <a:r>
              <a:rPr lang="zh-CN" altLang="en-US"/>
              <a:t>号）</a:t>
            </a:r>
            <a:endParaRPr lang="zh-CN" altLang="en-US"/>
          </a:p>
        </p:txBody>
      </p:sp>
      <p:sp>
        <p:nvSpPr>
          <p:cNvPr id="18" name="文本框 17"/>
          <p:cNvSpPr txBox="1"/>
          <p:nvPr/>
        </p:nvSpPr>
        <p:spPr>
          <a:xfrm>
            <a:off x="1851025" y="4806315"/>
            <a:ext cx="7671435" cy="368300"/>
          </a:xfrm>
          <a:prstGeom prst="rect">
            <a:avLst/>
          </a:prstGeom>
          <a:noFill/>
        </p:spPr>
        <p:txBody>
          <a:bodyPr wrap="square" rtlCol="0">
            <a:spAutoFit/>
          </a:bodyPr>
          <a:p>
            <a:r>
              <a:rPr lang="en-US" altLang="zh-CN"/>
              <a:t>6</a:t>
            </a:r>
            <a:r>
              <a:rPr lang="en-US" altLang="zh-CN">
                <a:sym typeface="+mn-ea"/>
              </a:rPr>
              <a:t>.</a:t>
            </a:r>
            <a:r>
              <a:rPr lang="zh-CN" altLang="en-US"/>
              <a:t>《湖北省生产安全事故应急实施办法》（湖北省人民政府令第</a:t>
            </a:r>
            <a:r>
              <a:rPr lang="en-US" altLang="zh-CN"/>
              <a:t>414</a:t>
            </a:r>
            <a:r>
              <a:rPr lang="zh-CN" altLang="en-US"/>
              <a:t>号）</a:t>
            </a:r>
            <a:endParaRPr lang="zh-CN" altLang="en-US"/>
          </a:p>
        </p:txBody>
      </p:sp>
      <p:sp>
        <p:nvSpPr>
          <p:cNvPr id="19" name="上下箭头 18"/>
          <p:cNvSpPr/>
          <p:nvPr/>
        </p:nvSpPr>
        <p:spPr>
          <a:xfrm>
            <a:off x="3654425" y="2286635"/>
            <a:ext cx="75565" cy="28892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上下箭头 19"/>
          <p:cNvSpPr/>
          <p:nvPr/>
        </p:nvSpPr>
        <p:spPr>
          <a:xfrm>
            <a:off x="3654425" y="3441700"/>
            <a:ext cx="75565" cy="24066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上下箭头 20"/>
          <p:cNvSpPr/>
          <p:nvPr/>
        </p:nvSpPr>
        <p:spPr>
          <a:xfrm>
            <a:off x="3654425" y="4498975"/>
            <a:ext cx="75565" cy="30035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ox(in)">
                                      <p:cBhvr>
                                        <p:cTn id="21" dur="20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500" fill="hold"/>
                                        <p:tgtEl>
                                          <p:spTgt spid="20"/>
                                        </p:tgtEl>
                                        <p:attrNameLst>
                                          <p:attrName>ppt_x</p:attrName>
                                        </p:attrNameLst>
                                      </p:cBhvr>
                                      <p:tavLst>
                                        <p:tav tm="0">
                                          <p:val>
                                            <p:strVal val="#ppt_x"/>
                                          </p:val>
                                        </p:tav>
                                        <p:tav tm="100000">
                                          <p:val>
                                            <p:strVal val="#ppt_x"/>
                                          </p:val>
                                        </p:tav>
                                      </p:tavLst>
                                    </p:anim>
                                    <p:anim calcmode="lin" valueType="num">
                                      <p:cBhvr additive="base">
                                        <p:cTn id="2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ox(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ox(in)">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ox(in)">
                                      <p:cBhvr>
                                        <p:cTn id="4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10" grpId="0"/>
      <p:bldP spid="12" grpId="0"/>
      <p:bldP spid="20" grpId="0" animBg="1"/>
      <p:bldP spid="15" grpId="0"/>
      <p:bldP spid="16" grpId="0"/>
      <p:bldP spid="21" grpId="0" animBg="1"/>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背景9"/>
          <p:cNvPicPr>
            <a:picLocks noChangeAspect="1"/>
          </p:cNvPicPr>
          <p:nvPr/>
        </p:nvPicPr>
        <p:blipFill>
          <a:blip r:embed="rId1"/>
          <a:stretch>
            <a:fillRect/>
          </a:stretch>
        </p:blipFill>
        <p:spPr>
          <a:xfrm>
            <a:off x="0" y="0"/>
            <a:ext cx="12192000" cy="6858635"/>
          </a:xfrm>
          <a:prstGeom prst="rect">
            <a:avLst/>
          </a:prstGeom>
        </p:spPr>
      </p:pic>
      <p:sp>
        <p:nvSpPr>
          <p:cNvPr id="4" name="文本框 3"/>
          <p:cNvSpPr txBox="1"/>
          <p:nvPr/>
        </p:nvSpPr>
        <p:spPr>
          <a:xfrm>
            <a:off x="207010" y="1077595"/>
            <a:ext cx="10684510" cy="1938020"/>
          </a:xfrm>
          <a:prstGeom prst="rect">
            <a:avLst/>
          </a:prstGeom>
          <a:noFill/>
        </p:spPr>
        <p:txBody>
          <a:bodyPr wrap="square" rtlCol="0">
            <a:spAutoFit/>
          </a:bodyPr>
          <a:p>
            <a:r>
              <a:rPr lang="zh-CN" altLang="en-US" sz="6000" b="1">
                <a:solidFill>
                  <a:schemeClr val="bg1"/>
                </a:solidFill>
                <a:highlight>
                  <a:srgbClr val="0000FF"/>
                </a:highlight>
                <a:latin typeface="方正隶书_GBK" panose="03000509000000000000" charset="-122"/>
                <a:ea typeface="方正隶书_GBK" panose="03000509000000000000" charset="-122"/>
              </a:rPr>
              <a:t>宁可十防九空，不可失防万一；宁可备而不用，不可用时无备。</a:t>
            </a:r>
            <a:endParaRPr lang="zh-CN" altLang="en-US" sz="6000" b="1">
              <a:solidFill>
                <a:schemeClr val="bg1"/>
              </a:solidFill>
              <a:highlight>
                <a:srgbClr val="0000FF"/>
              </a:highlight>
              <a:latin typeface="方正隶书_GBK" panose="03000509000000000000" charset="-122"/>
              <a:ea typeface="方正隶书_GBK" panose="03000509000000000000" charset="-122"/>
            </a:endParaRPr>
          </a:p>
        </p:txBody>
      </p:sp>
      <p:sp>
        <p:nvSpPr>
          <p:cNvPr id="5" name="文本框 4"/>
          <p:cNvSpPr txBox="1"/>
          <p:nvPr/>
        </p:nvSpPr>
        <p:spPr>
          <a:xfrm>
            <a:off x="207010" y="2931160"/>
            <a:ext cx="11279505" cy="1753235"/>
          </a:xfrm>
          <a:prstGeom prst="rect">
            <a:avLst/>
          </a:prstGeom>
          <a:noFill/>
        </p:spPr>
        <p:txBody>
          <a:bodyPr wrap="square" rtlCol="0">
            <a:spAutoFit/>
          </a:bodyPr>
          <a:p>
            <a:r>
              <a:rPr lang="zh-CN" altLang="en-US" sz="5400">
                <a:gradFill>
                  <a:gsLst>
                    <a:gs pos="0">
                      <a:srgbClr val="007BD3"/>
                    </a:gs>
                    <a:gs pos="100000">
                      <a:srgbClr val="034373"/>
                    </a:gs>
                  </a:gsLst>
                  <a:lin scaled="0"/>
                </a:gradFill>
                <a:highlight>
                  <a:srgbClr val="FFFF00"/>
                </a:highlight>
                <a:latin typeface="方正隶书_GBK" panose="03000509000000000000" charset="-122"/>
                <a:ea typeface="方正隶书_GBK" panose="03000509000000000000" charset="-122"/>
              </a:rPr>
              <a:t>宁可千日不用，不可一日不防范；</a:t>
            </a:r>
            <a:endParaRPr lang="zh-CN" altLang="en-US" sz="5400">
              <a:gradFill>
                <a:gsLst>
                  <a:gs pos="0">
                    <a:srgbClr val="007BD3"/>
                  </a:gs>
                  <a:gs pos="100000">
                    <a:srgbClr val="034373"/>
                  </a:gs>
                </a:gsLst>
                <a:lin scaled="0"/>
              </a:gradFill>
              <a:highlight>
                <a:srgbClr val="FFFF00"/>
              </a:highlight>
              <a:latin typeface="方正隶书_GBK" panose="03000509000000000000" charset="-122"/>
              <a:ea typeface="方正隶书_GBK" panose="03000509000000000000" charset="-122"/>
            </a:endParaRPr>
          </a:p>
          <a:p>
            <a:r>
              <a:rPr lang="zh-CN" altLang="en-US" sz="5400">
                <a:gradFill>
                  <a:gsLst>
                    <a:gs pos="0">
                      <a:srgbClr val="007BD3"/>
                    </a:gs>
                    <a:gs pos="100000">
                      <a:srgbClr val="034373"/>
                    </a:gs>
                  </a:gsLst>
                  <a:lin scaled="0"/>
                </a:gradFill>
                <a:highlight>
                  <a:srgbClr val="FFFF00"/>
                </a:highlight>
                <a:latin typeface="方正隶书_GBK" panose="03000509000000000000" charset="-122"/>
                <a:ea typeface="方正隶书_GBK" panose="03000509000000000000" charset="-122"/>
              </a:rPr>
              <a:t>宁可熟记于心，不能书到用时方恨少。</a:t>
            </a:r>
            <a:endParaRPr lang="zh-CN" altLang="en-US" sz="5400">
              <a:gradFill>
                <a:gsLst>
                  <a:gs pos="0">
                    <a:srgbClr val="007BD3"/>
                  </a:gs>
                  <a:gs pos="100000">
                    <a:srgbClr val="034373"/>
                  </a:gs>
                </a:gsLst>
                <a:lin scaled="0"/>
              </a:gradFill>
              <a:highlight>
                <a:srgbClr val="FFFF00"/>
              </a:highlight>
              <a:latin typeface="方正隶书_GBK" panose="03000509000000000000" charset="-122"/>
              <a:ea typeface="方正隶书_GBK"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40961" name="文本框 157699"/>
          <p:cNvSpPr txBox="1"/>
          <p:nvPr/>
        </p:nvSpPr>
        <p:spPr>
          <a:xfrm>
            <a:off x="1802765" y="1844675"/>
            <a:ext cx="9713595" cy="3322955"/>
          </a:xfrm>
          <a:prstGeom prst="rect">
            <a:avLst/>
          </a:prstGeom>
          <a:solidFill>
            <a:schemeClr val="accent2"/>
          </a:solidFill>
          <a:ln w="9525">
            <a:noFill/>
          </a:ln>
        </p:spPr>
        <p:txBody>
          <a:bodyPr wrap="square" anchor="t" anchorCtr="0">
            <a:spAutoFit/>
          </a:bodyPr>
          <a:p>
            <a:pPr marL="342900" indent="-342900" algn="ctr">
              <a:spcBef>
                <a:spcPct val="50000"/>
              </a:spcBef>
            </a:pPr>
            <a:r>
              <a:rPr lang="zh-CN" altLang="en-US" sz="6000" dirty="0">
                <a:solidFill>
                  <a:srgbClr val="0070C0"/>
                </a:solidFill>
                <a:highlight>
                  <a:srgbClr val="00FF00"/>
                </a:highlight>
                <a:latin typeface="方正楷体简体" panose="03000509000000000000" charset="-122"/>
                <a:ea typeface="方正楷体简体" panose="03000509000000000000" charset="-122"/>
              </a:rPr>
              <a:t>谢谢各位！</a:t>
            </a:r>
            <a:endParaRPr lang="zh-CN" altLang="en-US" sz="4800" dirty="0">
              <a:solidFill>
                <a:srgbClr val="0070C0"/>
              </a:solidFill>
              <a:highlight>
                <a:srgbClr val="FFFF00"/>
              </a:highlight>
              <a:latin typeface="Arial" panose="020B0604020202020204" pitchFamily="34" charset="0"/>
              <a:ea typeface="方正小标宋简体" panose="03000509000000000000" charset="-122"/>
            </a:endParaRPr>
          </a:p>
          <a:p>
            <a:pPr marL="342900" indent="-342900" algn="ctr">
              <a:spcBef>
                <a:spcPct val="50000"/>
              </a:spcBef>
            </a:pPr>
            <a:r>
              <a:rPr lang="zh-CN" altLang="en-US" sz="4400" dirty="0">
                <a:solidFill>
                  <a:srgbClr val="0070C0"/>
                </a:solidFill>
                <a:highlight>
                  <a:srgbClr val="00FF00"/>
                </a:highlight>
                <a:latin typeface="方正楷体简体" panose="03000509000000000000" charset="-122"/>
                <a:ea typeface="方正楷体简体" panose="03000509000000000000" charset="-122"/>
                <a:cs typeface="方正楷体简体" panose="03000509000000000000" charset="-122"/>
              </a:rPr>
              <a:t>祝</a:t>
            </a:r>
            <a:r>
              <a:rPr lang="en-US" altLang="zh-CN" sz="4400" dirty="0">
                <a:solidFill>
                  <a:srgbClr val="0070C0"/>
                </a:solidFill>
                <a:highlight>
                  <a:srgbClr val="00FF00"/>
                </a:highlight>
                <a:latin typeface="方正楷体简体" panose="03000509000000000000" charset="-122"/>
                <a:ea typeface="方正楷体简体" panose="03000509000000000000" charset="-122"/>
                <a:cs typeface="方正楷体简体" panose="03000509000000000000" charset="-122"/>
              </a:rPr>
              <a:t>:</a:t>
            </a:r>
            <a:r>
              <a:rPr lang="zh-CN" altLang="en-US" sz="4400" dirty="0">
                <a:solidFill>
                  <a:srgbClr val="0070C0"/>
                </a:solidFill>
                <a:highlight>
                  <a:srgbClr val="00FF00"/>
                </a:highlight>
                <a:latin typeface="方正楷体简体" panose="03000509000000000000" charset="-122"/>
                <a:ea typeface="方正楷体简体" panose="03000509000000000000" charset="-122"/>
                <a:cs typeface="方正楷体简体" panose="03000509000000000000" charset="-122"/>
              </a:rPr>
              <a:t>大家</a:t>
            </a:r>
            <a:r>
              <a:rPr lang="zh-CN" altLang="en-US" sz="2000" dirty="0">
                <a:solidFill>
                  <a:srgbClr val="0070C0"/>
                </a:solidFill>
                <a:highlight>
                  <a:srgbClr val="00FF00"/>
                </a:highlight>
                <a:latin typeface="方正楷体简体" panose="03000509000000000000" charset="-122"/>
                <a:ea typeface="方正楷体简体" panose="03000509000000000000" charset="-122"/>
                <a:cs typeface="方正楷体简体" panose="03000509000000000000" charset="-122"/>
              </a:rPr>
              <a:t>每秒、</a:t>
            </a:r>
            <a:r>
              <a:rPr lang="zh-CN" altLang="en-US" sz="2400" dirty="0">
                <a:solidFill>
                  <a:srgbClr val="0070C0"/>
                </a:solidFill>
                <a:highlight>
                  <a:srgbClr val="00FF00"/>
                </a:highlight>
                <a:latin typeface="方正楷体简体" panose="03000509000000000000" charset="-122"/>
                <a:ea typeface="方正楷体简体" panose="03000509000000000000" charset="-122"/>
                <a:cs typeface="方正楷体简体" panose="03000509000000000000" charset="-122"/>
              </a:rPr>
              <a:t>每分、</a:t>
            </a:r>
            <a:r>
              <a:rPr lang="zh-CN" altLang="en-US" sz="2800" dirty="0">
                <a:solidFill>
                  <a:srgbClr val="0070C0"/>
                </a:solidFill>
                <a:highlight>
                  <a:srgbClr val="00FF00"/>
                </a:highlight>
                <a:latin typeface="方正楷体简体" panose="03000509000000000000" charset="-122"/>
                <a:ea typeface="方正楷体简体" panose="03000509000000000000" charset="-122"/>
                <a:cs typeface="方正楷体简体" panose="03000509000000000000" charset="-122"/>
              </a:rPr>
              <a:t>每时、</a:t>
            </a:r>
            <a:r>
              <a:rPr lang="zh-CN" altLang="en-US" sz="3600" dirty="0">
                <a:solidFill>
                  <a:srgbClr val="0070C0"/>
                </a:solidFill>
                <a:highlight>
                  <a:srgbClr val="00FF00"/>
                </a:highlight>
                <a:latin typeface="方正楷体简体" panose="03000509000000000000" charset="-122"/>
                <a:ea typeface="方正楷体简体" panose="03000509000000000000" charset="-122"/>
                <a:cs typeface="方正楷体简体" panose="03000509000000000000" charset="-122"/>
              </a:rPr>
              <a:t>每天、</a:t>
            </a:r>
            <a:r>
              <a:rPr lang="zh-CN" altLang="en-US" sz="5400" dirty="0">
                <a:solidFill>
                  <a:srgbClr val="0070C0"/>
                </a:solidFill>
                <a:highlight>
                  <a:srgbClr val="00FF00"/>
                </a:highlight>
                <a:latin typeface="方正楷体简体" panose="03000509000000000000" charset="-122"/>
                <a:ea typeface="方正楷体简体" panose="03000509000000000000" charset="-122"/>
                <a:cs typeface="方正楷体简体" panose="03000509000000000000" charset="-122"/>
              </a:rPr>
              <a:t>每月、</a:t>
            </a:r>
            <a:r>
              <a:rPr lang="zh-CN" altLang="en-US" sz="6000" dirty="0">
                <a:solidFill>
                  <a:srgbClr val="0070C0"/>
                </a:solidFill>
                <a:highlight>
                  <a:srgbClr val="00FF00"/>
                </a:highlight>
                <a:latin typeface="方正楷体简体" panose="03000509000000000000" charset="-122"/>
                <a:ea typeface="方正楷体简体" panose="03000509000000000000" charset="-122"/>
                <a:cs typeface="方正楷体简体" panose="03000509000000000000" charset="-122"/>
              </a:rPr>
              <a:t>每年平安！吉祥</a:t>
            </a:r>
            <a:r>
              <a:rPr lang="zh-CN" altLang="en-US" sz="4800" dirty="0">
                <a:solidFill>
                  <a:srgbClr val="0070C0"/>
                </a:solidFill>
                <a:highlight>
                  <a:srgbClr val="00FF00"/>
                </a:highlight>
                <a:latin typeface="方正楷体简体" panose="03000509000000000000" charset="-122"/>
                <a:ea typeface="方正楷体简体" panose="03000509000000000000" charset="-122"/>
                <a:cs typeface="方正楷体简体" panose="03000509000000000000" charset="-122"/>
                <a:sym typeface="+mn-ea"/>
              </a:rPr>
              <a:t>！</a:t>
            </a:r>
            <a:r>
              <a:rPr lang="en-US" altLang="zh-CN" sz="4800" dirty="0">
                <a:solidFill>
                  <a:srgbClr val="0070C0"/>
                </a:solidFill>
                <a:highlight>
                  <a:srgbClr val="00FF00"/>
                </a:highlight>
                <a:latin typeface="方正楷体简体" panose="03000509000000000000" charset="-122"/>
                <a:ea typeface="方正楷体简体" panose="03000509000000000000" charset="-122"/>
                <a:cs typeface="方正楷体简体" panose="03000509000000000000" charset="-122"/>
              </a:rPr>
              <a:t>!</a:t>
            </a:r>
            <a:endParaRPr lang="en-US" altLang="zh-CN" sz="4800" dirty="0">
              <a:solidFill>
                <a:srgbClr val="0070C0"/>
              </a:solidFill>
              <a:highlight>
                <a:srgbClr val="00FF00"/>
              </a:highlight>
              <a:latin typeface="方正楷体简体" panose="03000509000000000000" charset="-122"/>
              <a:ea typeface="方正楷体简体" panose="03000509000000000000" charset="-122"/>
              <a:cs typeface="方正楷体简体" panose="03000509000000000000"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1"/>
                                        </p:tgtEl>
                                        <p:attrNameLst>
                                          <p:attrName>style.visibility</p:attrName>
                                        </p:attrNameLst>
                                      </p:cBhvr>
                                      <p:to>
                                        <p:strVal val="visible"/>
                                      </p:to>
                                    </p:set>
                                    <p:animEffect transition="in" filter="blinds(horizontal)">
                                      <p:cBhvr>
                                        <p:cTn id="7" dur="500"/>
                                        <p:tgtEl>
                                          <p:spTgt spid="40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背景3"/>
          <p:cNvPicPr>
            <a:picLocks noChangeAspect="1"/>
          </p:cNvPicPr>
          <p:nvPr/>
        </p:nvPicPr>
        <p:blipFill>
          <a:blip r:embed="rId1"/>
          <a:stretch>
            <a:fillRect/>
          </a:stretch>
        </p:blipFill>
        <p:spPr>
          <a:xfrm>
            <a:off x="0" y="0"/>
            <a:ext cx="12100560" cy="6858000"/>
          </a:xfrm>
          <a:prstGeom prst="rect">
            <a:avLst/>
          </a:prstGeom>
        </p:spPr>
      </p:pic>
      <p:sp>
        <p:nvSpPr>
          <p:cNvPr id="6" name="横卷形 5"/>
          <p:cNvSpPr/>
          <p:nvPr/>
        </p:nvSpPr>
        <p:spPr>
          <a:xfrm>
            <a:off x="1033145" y="0"/>
            <a:ext cx="2345055" cy="685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1268095" y="143510"/>
            <a:ext cx="1875790" cy="398780"/>
          </a:xfrm>
          <a:prstGeom prst="rect">
            <a:avLst/>
          </a:prstGeom>
          <a:noFill/>
        </p:spPr>
        <p:txBody>
          <a:bodyPr wrap="square" rtlCol="0">
            <a:spAutoFit/>
          </a:bodyPr>
          <a:p>
            <a:r>
              <a:rPr lang="zh-CN" altLang="en-US" sz="2000">
                <a:latin typeface="方正黑体_GBK" panose="03000509000000000000" charset="-122"/>
                <a:ea typeface="方正黑体_GBK" panose="03000509000000000000" charset="-122"/>
              </a:rPr>
              <a:t>二、预案管理</a:t>
            </a:r>
            <a:endParaRPr lang="zh-CN" altLang="en-US" sz="2000">
              <a:latin typeface="方正黑体_GBK" panose="03000509000000000000" charset="-122"/>
              <a:ea typeface="方正黑体_GBK" panose="03000509000000000000" charset="-122"/>
            </a:endParaRPr>
          </a:p>
        </p:txBody>
      </p:sp>
      <p:sp>
        <p:nvSpPr>
          <p:cNvPr id="3" name="文本框 2"/>
          <p:cNvSpPr txBox="1"/>
          <p:nvPr/>
        </p:nvSpPr>
        <p:spPr>
          <a:xfrm>
            <a:off x="2158365" y="791210"/>
            <a:ext cx="8944610" cy="2861310"/>
          </a:xfrm>
          <a:prstGeom prst="rect">
            <a:avLst/>
          </a:prstGeom>
          <a:noFill/>
        </p:spPr>
        <p:txBody>
          <a:bodyPr wrap="square" rtlCol="0">
            <a:spAutoFit/>
          </a:bodyPr>
          <a:p>
            <a:r>
              <a:rPr lang="zh-CN" altLang="en-US">
                <a:latin typeface="方正小标宋_GBK" panose="02000000000000000000" charset="-122"/>
                <a:ea typeface="方正小标宋_GBK" panose="02000000000000000000" charset="-122"/>
                <a:cs typeface="方正小标宋_GBK" panose="02000000000000000000" charset="-122"/>
              </a:rPr>
              <a:t>（</a:t>
            </a:r>
            <a:r>
              <a:rPr lang="en-US" altLang="zh-CN">
                <a:latin typeface="方正小标宋_GBK" panose="02000000000000000000" charset="-122"/>
                <a:ea typeface="方正小标宋_GBK" panose="02000000000000000000" charset="-122"/>
                <a:cs typeface="方正小标宋_GBK" panose="02000000000000000000" charset="-122"/>
              </a:rPr>
              <a:t>1</a:t>
            </a:r>
            <a:r>
              <a:rPr lang="zh-CN" altLang="en-US">
                <a:latin typeface="方正小标宋_GBK" panose="02000000000000000000" charset="-122"/>
                <a:ea typeface="方正小标宋_GBK" panose="02000000000000000000" charset="-122"/>
                <a:cs typeface="方正小标宋_GBK" panose="02000000000000000000" charset="-122"/>
              </a:rPr>
              <a:t>）定义：</a:t>
            </a:r>
            <a:r>
              <a:rPr lang="zh-CN" altLang="en-US" sz="2000" b="1">
                <a:latin typeface="方正楷体_GBK" panose="03000509000000000000" charset="-122"/>
                <a:ea typeface="方正楷体_GBK" panose="03000509000000000000" charset="-122"/>
                <a:cs typeface="仿宋_GB2312" panose="02010609030101010101" charset="-122"/>
              </a:rPr>
              <a:t>应急救援预案</a:t>
            </a:r>
            <a:r>
              <a:rPr lang="zh-CN" altLang="en-US" sz="2000">
                <a:latin typeface="仿宋_GB2312" panose="02010609030101010101" charset="-122"/>
                <a:ea typeface="仿宋_GB2312" panose="02010609030101010101" charset="-122"/>
                <a:cs typeface="仿宋_GB2312" panose="02010609030101010101" charset="-122"/>
              </a:rPr>
              <a:t>是针对可能发生的</a:t>
            </a:r>
            <a:r>
              <a:rPr lang="zh-CN" altLang="en-US" sz="2000" b="1">
                <a:gradFill>
                  <a:gsLst>
                    <a:gs pos="0">
                      <a:srgbClr val="E30000"/>
                    </a:gs>
                    <a:gs pos="100000">
                      <a:srgbClr val="760303"/>
                    </a:gs>
                  </a:gsLst>
                  <a:lin scaled="0"/>
                </a:gradFill>
                <a:latin typeface="仿宋_GB2312" panose="02010609030101010101" charset="-122"/>
                <a:ea typeface="仿宋_GB2312" panose="02010609030101010101" charset="-122"/>
                <a:cs typeface="仿宋_GB2312" panose="02010609030101010101" charset="-122"/>
              </a:rPr>
              <a:t>事故</a:t>
            </a:r>
            <a:r>
              <a:rPr lang="zh-CN" altLang="en-US" sz="2000">
                <a:latin typeface="仿宋_GB2312" panose="02010609030101010101" charset="-122"/>
                <a:ea typeface="仿宋_GB2312" panose="02010609030101010101" charset="-122"/>
                <a:cs typeface="仿宋_GB2312" panose="02010609030101010101" charset="-122"/>
              </a:rPr>
              <a:t>，为</a:t>
            </a:r>
            <a:r>
              <a:rPr lang="zh-CN" altLang="en-US" sz="2000" b="1">
                <a:solidFill>
                  <a:srgbClr val="FF0000"/>
                </a:solidFill>
                <a:latin typeface="仿宋_GB2312" panose="02010609030101010101" charset="-122"/>
                <a:ea typeface="仿宋_GB2312" panose="02010609030101010101" charset="-122"/>
                <a:cs typeface="仿宋_GB2312" panose="02010609030101010101" charset="-122"/>
              </a:rPr>
              <a:t>迅速、有序</a:t>
            </a:r>
            <a:r>
              <a:rPr lang="zh-CN" altLang="en-US" sz="2000">
                <a:latin typeface="仿宋_GB2312" panose="02010609030101010101" charset="-122"/>
                <a:ea typeface="仿宋_GB2312" panose="02010609030101010101" charset="-122"/>
                <a:cs typeface="仿宋_GB2312" panose="02010609030101010101" charset="-122"/>
              </a:rPr>
              <a:t>地开展应急行动而预先制定的</a:t>
            </a:r>
            <a:r>
              <a:rPr lang="zh-CN" altLang="en-US" sz="2000" b="1">
                <a:solidFill>
                  <a:srgbClr val="FF0000"/>
                </a:solidFill>
                <a:latin typeface="仿宋_GB2312" panose="02010609030101010101" charset="-122"/>
                <a:ea typeface="仿宋_GB2312" panose="02010609030101010101" charset="-122"/>
                <a:cs typeface="仿宋_GB2312" panose="02010609030101010101" charset="-122"/>
              </a:rPr>
              <a:t>行动方案</a:t>
            </a:r>
            <a:r>
              <a:rPr lang="zh-CN" altLang="en-US" sz="2000">
                <a:latin typeface="仿宋_GB2312" panose="02010609030101010101" charset="-122"/>
                <a:ea typeface="仿宋_GB2312" panose="02010609030101010101" charset="-122"/>
                <a:cs typeface="仿宋_GB2312" panose="02010609030101010101" charset="-122"/>
              </a:rPr>
              <a:t>。生产经营单位应急预案分为</a:t>
            </a:r>
            <a:r>
              <a:rPr lang="zh-CN" altLang="en-US" sz="2000">
                <a:gradFill>
                  <a:gsLst>
                    <a:gs pos="0">
                      <a:srgbClr val="E30000"/>
                    </a:gs>
                    <a:gs pos="100000">
                      <a:srgbClr val="760303"/>
                    </a:gs>
                  </a:gsLst>
                  <a:lin scaled="0"/>
                </a:gradFill>
                <a:latin typeface="方正楷体_GBK" panose="03000509000000000000" charset="-122"/>
                <a:ea typeface="方正楷体_GBK" panose="03000509000000000000" charset="-122"/>
                <a:cs typeface="仿宋_GB2312" panose="02010609030101010101" charset="-122"/>
              </a:rPr>
              <a:t>综合应急预案</a:t>
            </a:r>
            <a:r>
              <a:rPr lang="zh-CN" altLang="en-US" sz="2000">
                <a:gradFill>
                  <a:gsLst>
                    <a:gs pos="0">
                      <a:srgbClr val="E30000"/>
                    </a:gs>
                    <a:gs pos="100000">
                      <a:srgbClr val="760303"/>
                    </a:gs>
                  </a:gsLst>
                  <a:lin scaled="0"/>
                </a:gradFill>
                <a:latin typeface="仿宋_GB2312" panose="02010609030101010101" charset="-122"/>
                <a:ea typeface="仿宋_GB2312" panose="02010609030101010101" charset="-122"/>
                <a:cs typeface="仿宋_GB2312" panose="02010609030101010101" charset="-122"/>
              </a:rPr>
              <a:t>、</a:t>
            </a:r>
            <a:r>
              <a:rPr lang="zh-CN" altLang="en-US" sz="2000">
                <a:gradFill>
                  <a:gsLst>
                    <a:gs pos="0">
                      <a:srgbClr val="E30000"/>
                    </a:gs>
                    <a:gs pos="100000">
                      <a:srgbClr val="760303"/>
                    </a:gs>
                  </a:gsLst>
                  <a:lin scaled="0"/>
                </a:gradFill>
                <a:latin typeface="方正楷体_GBK" panose="03000509000000000000" charset="-122"/>
                <a:ea typeface="方正楷体_GBK" panose="03000509000000000000" charset="-122"/>
                <a:cs typeface="仿宋_GB2312" panose="02010609030101010101" charset="-122"/>
              </a:rPr>
              <a:t>专项应急预案</a:t>
            </a:r>
            <a:r>
              <a:rPr lang="zh-CN" altLang="en-US" sz="2000">
                <a:gradFill>
                  <a:gsLst>
                    <a:gs pos="0">
                      <a:srgbClr val="E30000"/>
                    </a:gs>
                    <a:gs pos="100000">
                      <a:srgbClr val="760303"/>
                    </a:gs>
                  </a:gsLst>
                  <a:lin scaled="0"/>
                </a:gradFill>
                <a:latin typeface="仿宋_GB2312" panose="02010609030101010101" charset="-122"/>
                <a:ea typeface="仿宋_GB2312" panose="02010609030101010101" charset="-122"/>
                <a:cs typeface="仿宋_GB2312" panose="02010609030101010101" charset="-122"/>
              </a:rPr>
              <a:t>、</a:t>
            </a:r>
            <a:r>
              <a:rPr lang="zh-CN" altLang="en-US" sz="2000">
                <a:gradFill>
                  <a:gsLst>
                    <a:gs pos="0">
                      <a:srgbClr val="E30000"/>
                    </a:gs>
                    <a:gs pos="100000">
                      <a:srgbClr val="760303"/>
                    </a:gs>
                  </a:gsLst>
                  <a:lin scaled="0"/>
                </a:gradFill>
                <a:latin typeface="方正楷体_GBK" panose="03000509000000000000" charset="-122"/>
                <a:ea typeface="方正楷体_GBK" panose="03000509000000000000" charset="-122"/>
                <a:cs typeface="仿宋_GB2312" panose="02010609030101010101" charset="-122"/>
              </a:rPr>
              <a:t>现场处置方案</a:t>
            </a:r>
            <a:r>
              <a:rPr lang="zh-CN" altLang="en-US" sz="2000">
                <a:latin typeface="仿宋_GB2312" panose="02010609030101010101" charset="-122"/>
                <a:ea typeface="仿宋_GB2312" panose="02010609030101010101" charset="-122"/>
                <a:cs typeface="仿宋_GB2312" panose="02010609030101010101" charset="-122"/>
              </a:rPr>
              <a:t>。</a:t>
            </a:r>
            <a:r>
              <a:rPr lang="zh-CN" altLang="en-US" sz="2000" b="1">
                <a:solidFill>
                  <a:srgbClr val="FF0000"/>
                </a:solidFill>
                <a:latin typeface="方正楷体_GBK" panose="03000509000000000000" charset="-122"/>
                <a:ea typeface="方正楷体_GBK" panose="03000509000000000000" charset="-122"/>
                <a:cs typeface="仿宋_GB2312" panose="02010609030101010101" charset="-122"/>
              </a:rPr>
              <a:t>综合应急预案</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是指生产经营单位为应对各种生产安全事故而制定的综合性工作方案，是本单位应对生产安全事故的总体工作程序、措施和应急预案体系的总纲。</a:t>
            </a:r>
            <a:r>
              <a:rPr lang="zh-CN" altLang="en-US" sz="2000" b="1">
                <a:solidFill>
                  <a:srgbClr val="FF0000"/>
                </a:solidFill>
                <a:latin typeface="方正楷体_GBK" panose="03000509000000000000" charset="-122"/>
                <a:ea typeface="方正楷体_GBK" panose="03000509000000000000" charset="-122"/>
                <a:cs typeface="仿宋_GB2312" panose="02010609030101010101" charset="-122"/>
              </a:rPr>
              <a:t>专项应急预案</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是指生产经营单位为应对某一种或者多种类型生产安全事故，或者针对重要生产设施、重大危险源、重大活动防止生产安全事故而制定的专项性工作方案。</a:t>
            </a:r>
            <a:r>
              <a:rPr lang="zh-CN" altLang="en-US" sz="2000" b="1">
                <a:solidFill>
                  <a:srgbClr val="FF0000"/>
                </a:solidFill>
                <a:latin typeface="方正楷体_GBK" panose="03000509000000000000" charset="-122"/>
                <a:ea typeface="方正楷体_GBK" panose="03000509000000000000" charset="-122"/>
                <a:cs typeface="仿宋_GB2312" panose="02010609030101010101" charset="-122"/>
              </a:rPr>
              <a:t>现场处置方案</a:t>
            </a:r>
            <a:r>
              <a:rPr lang="en-US" altLang="zh-CN" sz="2000">
                <a:latin typeface="仿宋_GB2312" panose="02010609030101010101" charset="-122"/>
                <a:ea typeface="仿宋_GB2312" panose="02010609030101010101" charset="-122"/>
                <a:cs typeface="仿宋_GB2312" panose="02010609030101010101" charset="-122"/>
              </a:rPr>
              <a:t>--</a:t>
            </a:r>
            <a:r>
              <a:rPr lang="zh-CN" altLang="en-US" sz="2000">
                <a:latin typeface="仿宋_GB2312" panose="02010609030101010101" charset="-122"/>
                <a:ea typeface="仿宋_GB2312" panose="02010609030101010101" charset="-122"/>
                <a:cs typeface="仿宋_GB2312" panose="02010609030101010101" charset="-122"/>
              </a:rPr>
              <a:t>是指生产经营单位根据不同生产安全事故类型，针对具体场所、装置或者设施所制定的应急处置措施。</a:t>
            </a:r>
            <a:endParaRPr lang="zh-CN" altLang="en-US" sz="2000">
              <a:latin typeface="仿宋_GB2312" panose="02010609030101010101" charset="-122"/>
              <a:ea typeface="仿宋_GB2312" panose="02010609030101010101" charset="-122"/>
              <a:cs typeface="仿宋_GB2312" panose="02010609030101010101" charset="-122"/>
            </a:endParaRPr>
          </a:p>
        </p:txBody>
      </p:sp>
      <p:sp>
        <p:nvSpPr>
          <p:cNvPr id="4" name="文本框 3"/>
          <p:cNvSpPr txBox="1"/>
          <p:nvPr/>
        </p:nvSpPr>
        <p:spPr>
          <a:xfrm>
            <a:off x="2747645" y="3652520"/>
            <a:ext cx="8943975" cy="1322070"/>
          </a:xfrm>
          <a:prstGeom prst="rect">
            <a:avLst/>
          </a:prstGeom>
          <a:noFill/>
        </p:spPr>
        <p:txBody>
          <a:bodyPr wrap="square" rtlCol="0">
            <a:spAutoFit/>
          </a:bodyPr>
          <a:p>
            <a:r>
              <a:rPr lang="zh-CN" altLang="en-US">
                <a:latin typeface="方正小标宋_GBK" panose="02000000000000000000" charset="-122"/>
                <a:ea typeface="方正小标宋_GBK" panose="02000000000000000000" charset="-122"/>
                <a:cs typeface="方正小标宋_GBK" panose="02000000000000000000" charset="-122"/>
              </a:rPr>
              <a:t>（</a:t>
            </a:r>
            <a:r>
              <a:rPr lang="en-US" altLang="zh-CN">
                <a:latin typeface="方正小标宋_GBK" panose="02000000000000000000" charset="-122"/>
                <a:ea typeface="方正小标宋_GBK" panose="02000000000000000000" charset="-122"/>
                <a:cs typeface="方正小标宋_GBK" panose="02000000000000000000" charset="-122"/>
              </a:rPr>
              <a:t>2</a:t>
            </a:r>
            <a:r>
              <a:rPr lang="zh-CN" altLang="en-US">
                <a:latin typeface="方正小标宋_GBK" panose="02000000000000000000" charset="-122"/>
                <a:ea typeface="方正小标宋_GBK" panose="02000000000000000000" charset="-122"/>
                <a:cs typeface="方正小标宋_GBK" panose="02000000000000000000" charset="-122"/>
              </a:rPr>
              <a:t>）法律依据：</a:t>
            </a:r>
            <a:r>
              <a:rPr lang="zh-CN" altLang="en-US" sz="2000">
                <a:latin typeface="仿宋_GB2312" panose="02010609030101010101" charset="-122"/>
                <a:ea typeface="仿宋_GB2312" panose="02010609030101010101" charset="-122"/>
                <a:cs typeface="仿宋_GB2312" panose="02010609030101010101" charset="-122"/>
              </a:rPr>
              <a:t>《生产安全事故应急预案管理办法》（</a:t>
            </a:r>
            <a:r>
              <a:rPr lang="en-US" altLang="zh-CN" sz="2000">
                <a:latin typeface="仿宋_GB2312" panose="02010609030101010101" charset="-122"/>
                <a:ea typeface="仿宋_GB2312" panose="02010609030101010101" charset="-122"/>
                <a:cs typeface="仿宋_GB2312" panose="02010609030101010101" charset="-122"/>
              </a:rPr>
              <a:t>2016</a:t>
            </a:r>
            <a:r>
              <a:rPr lang="zh-CN" altLang="en-US" sz="2000">
                <a:latin typeface="仿宋_GB2312" panose="02010609030101010101" charset="-122"/>
                <a:ea typeface="仿宋_GB2312" panose="02010609030101010101" charset="-122"/>
                <a:cs typeface="仿宋_GB2312" panose="02010609030101010101" charset="-122"/>
              </a:rPr>
              <a:t>年</a:t>
            </a:r>
            <a:r>
              <a:rPr lang="en-US" altLang="zh-CN" sz="2000">
                <a:latin typeface="仿宋_GB2312" panose="02010609030101010101" charset="-122"/>
                <a:ea typeface="仿宋_GB2312" panose="02010609030101010101" charset="-122"/>
                <a:cs typeface="仿宋_GB2312" panose="02010609030101010101" charset="-122"/>
              </a:rPr>
              <a:t>6</a:t>
            </a:r>
            <a:r>
              <a:rPr lang="zh-CN" altLang="en-US" sz="2000">
                <a:latin typeface="仿宋_GB2312" panose="02010609030101010101" charset="-122"/>
                <a:ea typeface="仿宋_GB2312" panose="02010609030101010101" charset="-122"/>
                <a:cs typeface="仿宋_GB2312" panose="02010609030101010101" charset="-122"/>
              </a:rPr>
              <a:t>月</a:t>
            </a:r>
            <a:r>
              <a:rPr lang="en-US" altLang="zh-CN" sz="2000">
                <a:latin typeface="仿宋_GB2312" panose="02010609030101010101" charset="-122"/>
                <a:ea typeface="仿宋_GB2312" panose="02010609030101010101" charset="-122"/>
                <a:cs typeface="仿宋_GB2312" panose="02010609030101010101" charset="-122"/>
              </a:rPr>
              <a:t>3</a:t>
            </a:r>
            <a:r>
              <a:rPr lang="zh-CN" altLang="en-US" sz="2000">
                <a:latin typeface="仿宋_GB2312" panose="02010609030101010101" charset="-122"/>
                <a:ea typeface="仿宋_GB2312" panose="02010609030101010101" charset="-122"/>
                <a:cs typeface="仿宋_GB2312" panose="02010609030101010101" charset="-122"/>
              </a:rPr>
              <a:t>日国家安全生产监督管理总局令</a:t>
            </a:r>
            <a:r>
              <a:rPr lang="en-US" altLang="zh-CN" sz="2000">
                <a:latin typeface="仿宋_GB2312" panose="02010609030101010101" charset="-122"/>
                <a:ea typeface="仿宋_GB2312" panose="02010609030101010101" charset="-122"/>
                <a:cs typeface="仿宋_GB2312" panose="02010609030101010101" charset="-122"/>
              </a:rPr>
              <a:t>88</a:t>
            </a:r>
            <a:r>
              <a:rPr lang="zh-CN" altLang="en-US" sz="2000">
                <a:latin typeface="仿宋_GB2312" panose="02010609030101010101" charset="-122"/>
                <a:ea typeface="仿宋_GB2312" panose="02010609030101010101" charset="-122"/>
                <a:cs typeface="仿宋_GB2312" panose="02010609030101010101" charset="-122"/>
              </a:rPr>
              <a:t>号公布，根据</a:t>
            </a:r>
            <a:r>
              <a:rPr lang="en-US" altLang="zh-CN" sz="2000">
                <a:latin typeface="仿宋_GB2312" panose="02010609030101010101" charset="-122"/>
                <a:ea typeface="仿宋_GB2312" panose="02010609030101010101" charset="-122"/>
                <a:cs typeface="仿宋_GB2312" panose="02010609030101010101" charset="-122"/>
              </a:rPr>
              <a:t>2019</a:t>
            </a:r>
            <a:r>
              <a:rPr lang="zh-CN" altLang="en-US" sz="2000">
                <a:latin typeface="仿宋_GB2312" panose="02010609030101010101" charset="-122"/>
                <a:ea typeface="仿宋_GB2312" panose="02010609030101010101" charset="-122"/>
                <a:cs typeface="仿宋_GB2312" panose="02010609030101010101" charset="-122"/>
              </a:rPr>
              <a:t>年</a:t>
            </a:r>
            <a:r>
              <a:rPr lang="en-US" altLang="zh-CN" sz="2000">
                <a:latin typeface="仿宋_GB2312" panose="02010609030101010101" charset="-122"/>
                <a:ea typeface="仿宋_GB2312" panose="02010609030101010101" charset="-122"/>
                <a:cs typeface="仿宋_GB2312" panose="02010609030101010101" charset="-122"/>
              </a:rPr>
              <a:t>7</a:t>
            </a:r>
            <a:r>
              <a:rPr lang="zh-CN" altLang="en-US" sz="2000">
                <a:latin typeface="仿宋_GB2312" panose="02010609030101010101" charset="-122"/>
                <a:ea typeface="仿宋_GB2312" panose="02010609030101010101" charset="-122"/>
                <a:cs typeface="仿宋_GB2312" panose="02010609030101010101" charset="-122"/>
              </a:rPr>
              <a:t>月</a:t>
            </a:r>
            <a:r>
              <a:rPr lang="en-US" altLang="zh-CN" sz="2000">
                <a:latin typeface="仿宋_GB2312" panose="02010609030101010101" charset="-122"/>
                <a:ea typeface="仿宋_GB2312" panose="02010609030101010101" charset="-122"/>
                <a:cs typeface="仿宋_GB2312" panose="02010609030101010101" charset="-122"/>
              </a:rPr>
              <a:t>11</a:t>
            </a:r>
            <a:r>
              <a:rPr lang="zh-CN" altLang="en-US" sz="2000">
                <a:latin typeface="仿宋_GB2312" panose="02010609030101010101" charset="-122"/>
                <a:ea typeface="仿宋_GB2312" panose="02010609030101010101" charset="-122"/>
                <a:cs typeface="仿宋_GB2312" panose="02010609030101010101" charset="-122"/>
              </a:rPr>
              <a:t>日应急管理部令第</a:t>
            </a:r>
            <a:r>
              <a:rPr lang="en-US" altLang="zh-CN" sz="2000">
                <a:latin typeface="仿宋_GB2312" panose="02010609030101010101" charset="-122"/>
                <a:ea typeface="仿宋_GB2312" panose="02010609030101010101" charset="-122"/>
                <a:cs typeface="仿宋_GB2312" panose="02010609030101010101" charset="-122"/>
              </a:rPr>
              <a:t>2</a:t>
            </a:r>
            <a:r>
              <a:rPr lang="zh-CN" altLang="en-US" sz="2000">
                <a:latin typeface="仿宋_GB2312" panose="02010609030101010101" charset="-122"/>
                <a:ea typeface="仿宋_GB2312" panose="02010609030101010101" charset="-122"/>
                <a:cs typeface="仿宋_GB2312" panose="02010609030101010101" charset="-122"/>
              </a:rPr>
              <a:t>号《应急管理部关于修改应急预案管理办法的决定》修正），生产安全事故应急预案的</a:t>
            </a:r>
            <a:r>
              <a:rPr lang="zh-CN" altLang="en-US" sz="2000" b="1">
                <a:gradFill>
                  <a:gsLst>
                    <a:gs pos="0">
                      <a:srgbClr val="E30000"/>
                    </a:gs>
                    <a:gs pos="100000">
                      <a:srgbClr val="760303"/>
                    </a:gs>
                  </a:gsLst>
                  <a:lin scaled="0"/>
                </a:gradFill>
                <a:latin typeface="方正楷体_GBK" panose="03000509000000000000" charset="-122"/>
                <a:ea typeface="方正楷体_GBK" panose="03000509000000000000" charset="-122"/>
                <a:cs typeface="仿宋_GB2312" panose="02010609030101010101" charset="-122"/>
              </a:rPr>
              <a:t>编制、评审、公布、备案、实施</a:t>
            </a:r>
            <a:r>
              <a:rPr lang="zh-CN" altLang="en-US" sz="2000" b="1">
                <a:gradFill>
                  <a:gsLst>
                    <a:gs pos="0">
                      <a:srgbClr val="E30000"/>
                    </a:gs>
                    <a:gs pos="100000">
                      <a:srgbClr val="760303"/>
                    </a:gs>
                  </a:gsLst>
                  <a:lin scaled="0"/>
                </a:gradFill>
                <a:latin typeface="方正楷体_GBK" panose="03000509000000000000" charset="-122"/>
                <a:ea typeface="方正楷体_GBK" panose="03000509000000000000" charset="-122"/>
                <a:cs typeface="仿宋_GB2312" panose="02010609030101010101" charset="-122"/>
              </a:rPr>
              <a:t>及监督管理</a:t>
            </a:r>
            <a:r>
              <a:rPr lang="zh-CN" altLang="en-US" sz="2000">
                <a:latin typeface="仿宋_GB2312" panose="02010609030101010101" charset="-122"/>
                <a:ea typeface="仿宋_GB2312" panose="02010609030101010101" charset="-122"/>
                <a:cs typeface="仿宋_GB2312" panose="02010609030101010101" charset="-122"/>
              </a:rPr>
              <a:t>工作，适用本办法。</a:t>
            </a:r>
            <a:endParaRPr lang="zh-CN" altLang="en-US" sz="2000">
              <a:latin typeface="仿宋_GB2312" panose="02010609030101010101" charset="-122"/>
              <a:ea typeface="仿宋_GB2312" panose="02010609030101010101" charset="-122"/>
              <a:cs typeface="仿宋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2"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down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2"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2"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3" grpId="0"/>
      <p:bldP spid="3" grpId="1"/>
      <p:bldP spid="4" grpId="0"/>
      <p:bldP spid="4" grpId="1"/>
      <p:bldP spid="6" grpId="2" animBg="1"/>
      <p:bldP spid="7" grpId="2"/>
      <p:bldP spid="3" grpId="2"/>
      <p:bldP spid="4"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北景2"/>
          <p:cNvPicPr>
            <a:picLocks noChangeAspect="1"/>
          </p:cNvPicPr>
          <p:nvPr/>
        </p:nvPicPr>
        <p:blipFill>
          <a:blip r:embed="rId1"/>
          <a:stretch>
            <a:fillRect/>
          </a:stretch>
        </p:blipFill>
        <p:spPr>
          <a:xfrm>
            <a:off x="635" y="0"/>
            <a:ext cx="12191365" cy="6957695"/>
          </a:xfrm>
          <a:prstGeom prst="rect">
            <a:avLst/>
          </a:prstGeom>
        </p:spPr>
      </p:pic>
      <p:sp>
        <p:nvSpPr>
          <p:cNvPr id="2" name="横卷形 1"/>
          <p:cNvSpPr/>
          <p:nvPr/>
        </p:nvSpPr>
        <p:spPr>
          <a:xfrm>
            <a:off x="2235835" y="0"/>
            <a:ext cx="2789555" cy="1193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2235835" y="366395"/>
            <a:ext cx="2788920" cy="398780"/>
          </a:xfrm>
          <a:prstGeom prst="rect">
            <a:avLst/>
          </a:prstGeom>
          <a:noFill/>
        </p:spPr>
        <p:txBody>
          <a:bodyPr wrap="square" rtlCol="0">
            <a:spAutoFit/>
          </a:bodyPr>
          <a:p>
            <a:r>
              <a:rPr lang="zh-CN" altLang="en-US" sz="2000">
                <a:latin typeface="方正黑体_GBK" panose="03000509000000000000" charset="-122"/>
                <a:ea typeface="方正黑体_GBK" panose="03000509000000000000" charset="-122"/>
              </a:rPr>
              <a:t>（一）应急预案的编制</a:t>
            </a:r>
            <a:endParaRPr lang="zh-CN" altLang="en-US" sz="2000">
              <a:latin typeface="方正黑体_GBK" panose="03000509000000000000" charset="-122"/>
              <a:ea typeface="方正黑体_GBK" panose="03000509000000000000" charset="-122"/>
            </a:endParaRPr>
          </a:p>
        </p:txBody>
      </p:sp>
      <p:sp>
        <p:nvSpPr>
          <p:cNvPr id="5" name="文本框 4"/>
          <p:cNvSpPr txBox="1"/>
          <p:nvPr/>
        </p:nvSpPr>
        <p:spPr>
          <a:xfrm>
            <a:off x="1394460" y="1193800"/>
            <a:ext cx="10123805" cy="645160"/>
          </a:xfrm>
          <a:prstGeom prst="rect">
            <a:avLst/>
          </a:prstGeom>
          <a:noFill/>
        </p:spPr>
        <p:txBody>
          <a:bodyPr wrap="square" rtlCol="0">
            <a:spAutoFit/>
          </a:bodyPr>
          <a:p>
            <a:r>
              <a:rPr lang="zh-CN" altLang="en-US" b="1">
                <a:latin typeface="方正楷体_GBK" panose="03000509000000000000" charset="-122"/>
                <a:ea typeface="方正楷体_GBK" panose="03000509000000000000" charset="-122"/>
              </a:rPr>
              <a:t>原则：</a:t>
            </a:r>
            <a:r>
              <a:rPr lang="zh-CN" altLang="en-US">
                <a:latin typeface="仿宋_GB2312" panose="02010609030101010101" charset="-122"/>
                <a:ea typeface="仿宋_GB2312" panose="02010609030101010101" charset="-122"/>
              </a:rPr>
              <a:t>以人为本、依法依规、符合实际、注重实效的原则，以应急处置为核心，明确应急职责、规范应急程序、细化保障措施。</a:t>
            </a:r>
            <a:endParaRPr lang="zh-CN" altLang="en-US">
              <a:latin typeface="仿宋_GB2312" panose="02010609030101010101" charset="-122"/>
              <a:ea typeface="仿宋_GB2312" panose="02010609030101010101" charset="-122"/>
            </a:endParaRPr>
          </a:p>
        </p:txBody>
      </p:sp>
      <p:sp>
        <p:nvSpPr>
          <p:cNvPr id="6" name="文本框 5"/>
          <p:cNvSpPr txBox="1"/>
          <p:nvPr/>
        </p:nvSpPr>
        <p:spPr>
          <a:xfrm>
            <a:off x="805180" y="1838960"/>
            <a:ext cx="10713085" cy="1476375"/>
          </a:xfrm>
          <a:prstGeom prst="rect">
            <a:avLst/>
          </a:prstGeom>
          <a:noFill/>
        </p:spPr>
        <p:txBody>
          <a:bodyPr wrap="square" rtlCol="0">
            <a:spAutoFit/>
          </a:bodyPr>
          <a:p>
            <a:r>
              <a:rPr lang="zh-CN" altLang="en-US" b="1">
                <a:latin typeface="方正楷体_GBK" panose="03000509000000000000" charset="-122"/>
                <a:ea typeface="方正楷体_GBK" panose="03000509000000000000" charset="-122"/>
                <a:cs typeface="仿宋_GB2312" panose="02010609030101010101" charset="-122"/>
              </a:rPr>
              <a:t>要求：</a:t>
            </a:r>
            <a:r>
              <a:rPr lang="en-US" altLang="zh-CN">
                <a:latin typeface="仿宋_GB2312" panose="02010609030101010101" charset="-122"/>
                <a:ea typeface="仿宋_GB2312" panose="02010609030101010101" charset="-122"/>
                <a:cs typeface="仿宋_GB2312" panose="02010609030101010101" charset="-122"/>
              </a:rPr>
              <a:t>1.</a:t>
            </a:r>
            <a:r>
              <a:rPr lang="zh-CN" altLang="en-US">
                <a:latin typeface="仿宋_GB2312" panose="02010609030101010101" charset="-122"/>
                <a:ea typeface="仿宋_GB2312" panose="02010609030101010101" charset="-122"/>
                <a:cs typeface="仿宋_GB2312" panose="02010609030101010101" charset="-122"/>
              </a:rPr>
              <a:t>有关法律、法规、规章和标准的规定；</a:t>
            </a:r>
            <a:r>
              <a:rPr lang="en-US" altLang="zh-CN">
                <a:latin typeface="仿宋_GB2312" panose="02010609030101010101" charset="-122"/>
                <a:ea typeface="仿宋_GB2312" panose="02010609030101010101" charset="-122"/>
                <a:cs typeface="仿宋_GB2312" panose="02010609030101010101" charset="-122"/>
              </a:rPr>
              <a:t>2.</a:t>
            </a:r>
            <a:r>
              <a:rPr lang="zh-CN" altLang="en-US">
                <a:latin typeface="仿宋_GB2312" panose="02010609030101010101" charset="-122"/>
                <a:ea typeface="仿宋_GB2312" panose="02010609030101010101" charset="-122"/>
                <a:cs typeface="仿宋_GB2312" panose="02010609030101010101" charset="-122"/>
              </a:rPr>
              <a:t>本地区、本部门、本单位的安全生产实际情况；</a:t>
            </a:r>
            <a:r>
              <a:rPr lang="en-US" altLang="zh-CN">
                <a:latin typeface="仿宋_GB2312" panose="02010609030101010101" charset="-122"/>
                <a:ea typeface="仿宋_GB2312" panose="02010609030101010101" charset="-122"/>
                <a:cs typeface="仿宋_GB2312" panose="02010609030101010101" charset="-122"/>
              </a:rPr>
              <a:t>3.</a:t>
            </a:r>
            <a:r>
              <a:rPr lang="zh-CN" altLang="en-US">
                <a:latin typeface="仿宋_GB2312" panose="02010609030101010101" charset="-122"/>
                <a:ea typeface="仿宋_GB2312" panose="02010609030101010101" charset="-122"/>
                <a:cs typeface="仿宋_GB2312" panose="02010609030101010101" charset="-122"/>
              </a:rPr>
              <a:t>本地区、本部门、本单位的危险性分析情况；</a:t>
            </a:r>
            <a:r>
              <a:rPr lang="en-US" altLang="zh-CN">
                <a:latin typeface="仿宋_GB2312" panose="02010609030101010101" charset="-122"/>
                <a:ea typeface="仿宋_GB2312" panose="02010609030101010101" charset="-122"/>
                <a:cs typeface="仿宋_GB2312" panose="02010609030101010101" charset="-122"/>
              </a:rPr>
              <a:t>4.</a:t>
            </a:r>
            <a:r>
              <a:rPr lang="zh-CN" altLang="en-US">
                <a:latin typeface="仿宋_GB2312" panose="02010609030101010101" charset="-122"/>
                <a:ea typeface="仿宋_GB2312" panose="02010609030101010101" charset="-122"/>
                <a:cs typeface="仿宋_GB2312" panose="02010609030101010101" charset="-122"/>
              </a:rPr>
              <a:t>应急组织和人员的职责分工明确，并有具体的落实措施；</a:t>
            </a:r>
            <a:r>
              <a:rPr lang="en-US" altLang="zh-CN">
                <a:latin typeface="仿宋_GB2312" panose="02010609030101010101" charset="-122"/>
                <a:ea typeface="仿宋_GB2312" panose="02010609030101010101" charset="-122"/>
                <a:cs typeface="仿宋_GB2312" panose="02010609030101010101" charset="-122"/>
              </a:rPr>
              <a:t>5.</a:t>
            </a:r>
            <a:r>
              <a:rPr lang="zh-CN" altLang="en-US">
                <a:latin typeface="仿宋_GB2312" panose="02010609030101010101" charset="-122"/>
                <a:ea typeface="仿宋_GB2312" panose="02010609030101010101" charset="-122"/>
                <a:cs typeface="仿宋_GB2312" panose="02010609030101010101" charset="-122"/>
              </a:rPr>
              <a:t>有明确、具体的应急程序和处置措施，并与其应急能力相适应；</a:t>
            </a:r>
            <a:r>
              <a:rPr lang="en-US" altLang="zh-CN">
                <a:latin typeface="仿宋_GB2312" panose="02010609030101010101" charset="-122"/>
                <a:ea typeface="仿宋_GB2312" panose="02010609030101010101" charset="-122"/>
                <a:cs typeface="仿宋_GB2312" panose="02010609030101010101" charset="-122"/>
              </a:rPr>
              <a:t>6.</a:t>
            </a:r>
            <a:r>
              <a:rPr lang="zh-CN" altLang="en-US">
                <a:latin typeface="仿宋_GB2312" panose="02010609030101010101" charset="-122"/>
                <a:ea typeface="仿宋_GB2312" panose="02010609030101010101" charset="-122"/>
                <a:cs typeface="仿宋_GB2312" panose="02010609030101010101" charset="-122"/>
              </a:rPr>
              <a:t>有明确的应急保障措施，满足本地区、本部门、本单位的应急工作需要；</a:t>
            </a:r>
            <a:r>
              <a:rPr lang="en-US" altLang="zh-CN">
                <a:latin typeface="仿宋_GB2312" panose="02010609030101010101" charset="-122"/>
                <a:ea typeface="仿宋_GB2312" panose="02010609030101010101" charset="-122"/>
                <a:cs typeface="仿宋_GB2312" panose="02010609030101010101" charset="-122"/>
              </a:rPr>
              <a:t>7.</a:t>
            </a:r>
            <a:r>
              <a:rPr lang="zh-CN" altLang="en-US">
                <a:latin typeface="仿宋_GB2312" panose="02010609030101010101" charset="-122"/>
                <a:ea typeface="仿宋_GB2312" panose="02010609030101010101" charset="-122"/>
                <a:cs typeface="仿宋_GB2312" panose="02010609030101010101" charset="-122"/>
              </a:rPr>
              <a:t>应急预案基本要素齐全、完整，应急预案附件提供的信息准确；</a:t>
            </a:r>
            <a:r>
              <a:rPr lang="en-US" altLang="zh-CN">
                <a:latin typeface="仿宋_GB2312" panose="02010609030101010101" charset="-122"/>
                <a:ea typeface="仿宋_GB2312" panose="02010609030101010101" charset="-122"/>
                <a:cs typeface="仿宋_GB2312" panose="02010609030101010101" charset="-122"/>
              </a:rPr>
              <a:t>8.</a:t>
            </a:r>
            <a:r>
              <a:rPr lang="zh-CN" altLang="en-US">
                <a:latin typeface="仿宋_GB2312" panose="02010609030101010101" charset="-122"/>
                <a:ea typeface="仿宋_GB2312" panose="02010609030101010101" charset="-122"/>
                <a:cs typeface="仿宋_GB2312" panose="02010609030101010101" charset="-122"/>
              </a:rPr>
              <a:t>应急预案内容与相关应急预案相互衔接。</a:t>
            </a:r>
            <a:endParaRPr lang="zh-CN" altLang="en-US">
              <a:latin typeface="仿宋_GB2312" panose="02010609030101010101" charset="-122"/>
              <a:ea typeface="仿宋_GB2312" panose="02010609030101010101" charset="-122"/>
              <a:cs typeface="仿宋_GB2312" panose="02010609030101010101" charset="-122"/>
            </a:endParaRPr>
          </a:p>
        </p:txBody>
      </p:sp>
      <p:sp>
        <p:nvSpPr>
          <p:cNvPr id="8" name="文本框 7"/>
          <p:cNvSpPr txBox="1"/>
          <p:nvPr/>
        </p:nvSpPr>
        <p:spPr>
          <a:xfrm>
            <a:off x="817245" y="3315335"/>
            <a:ext cx="10701020" cy="645160"/>
          </a:xfrm>
          <a:prstGeom prst="rect">
            <a:avLst/>
          </a:prstGeom>
          <a:noFill/>
        </p:spPr>
        <p:txBody>
          <a:bodyPr wrap="square" rtlCol="0">
            <a:spAutoFit/>
          </a:bodyPr>
          <a:p>
            <a:r>
              <a:rPr lang="zh-CN" altLang="en-US">
                <a:latin typeface="方正黑体_GBK" panose="03000509000000000000" charset="-122"/>
                <a:ea typeface="方正黑体_GBK" panose="03000509000000000000" charset="-122"/>
              </a:rPr>
              <a:t>准备：</a:t>
            </a:r>
            <a:r>
              <a:rPr lang="zh-CN" altLang="en-US">
                <a:latin typeface="仿宋_GB2312" panose="02010609030101010101" charset="-122"/>
                <a:ea typeface="仿宋_GB2312" panose="02010609030101010101" charset="-122"/>
              </a:rPr>
              <a:t>成立编制工作小组，由本单位有关负责人任组长，吸收与应急预案有关的职能部门和单位的人员，以及有现场处置经验的人员参加。编制单位应当进行</a:t>
            </a:r>
            <a:r>
              <a:rPr lang="zh-CN" altLang="en-US" b="1">
                <a:solidFill>
                  <a:srgbClr val="FF0000"/>
                </a:solidFill>
                <a:latin typeface="仿宋_GB2312" panose="02010609030101010101" charset="-122"/>
                <a:ea typeface="仿宋_GB2312" panose="02010609030101010101" charset="-122"/>
              </a:rPr>
              <a:t>事故风险辨识、评估和应急资源调查</a:t>
            </a:r>
            <a:r>
              <a:rPr lang="zh-CN" altLang="en-US" b="1">
                <a:latin typeface="仿宋_GB2312" panose="02010609030101010101" charset="-122"/>
                <a:ea typeface="仿宋_GB2312" panose="02010609030101010101" charset="-122"/>
              </a:rPr>
              <a:t>。</a:t>
            </a:r>
            <a:endParaRPr lang="en-US" altLang="zh-CN" b="1">
              <a:latin typeface="仿宋_GB2312" panose="02010609030101010101" charset="-122"/>
              <a:ea typeface="仿宋_GB2312" panose="02010609030101010101" charset="-122"/>
            </a:endParaRPr>
          </a:p>
        </p:txBody>
      </p:sp>
      <p:sp>
        <p:nvSpPr>
          <p:cNvPr id="7" name="文本框 6"/>
          <p:cNvSpPr txBox="1"/>
          <p:nvPr/>
        </p:nvSpPr>
        <p:spPr>
          <a:xfrm>
            <a:off x="885190" y="3971925"/>
            <a:ext cx="10142855" cy="1476375"/>
          </a:xfrm>
          <a:prstGeom prst="rect">
            <a:avLst/>
          </a:prstGeom>
          <a:noFill/>
        </p:spPr>
        <p:txBody>
          <a:bodyPr wrap="square" rtlCol="0">
            <a:spAutoFit/>
          </a:bodyPr>
          <a:p>
            <a:r>
              <a:rPr lang="zh-CN" altLang="zh-CN">
                <a:latin typeface="方正黑体_GBK" panose="03000509000000000000" charset="-122"/>
                <a:ea typeface="方正黑体_GBK" panose="03000509000000000000" charset="-122"/>
              </a:rPr>
              <a:t>范围：</a:t>
            </a:r>
            <a:r>
              <a:rPr lang="zh-CN" altLang="zh-CN">
                <a:latin typeface="仿宋_GB2312" panose="02010609030101010101" charset="-122"/>
                <a:ea typeface="仿宋_GB2312" panose="02010609030101010101" charset="-122"/>
              </a:rPr>
              <a:t>地方各级人民政府应急管理部门和其他负有安全生产监督管理职责的部门应当根据法律、法规、规章和同级人民政府以及上一级人民政府应急管理部门和其他负有安全生产监督管理职责的部门的应急预案，结合工作实际，编制相应的</a:t>
            </a:r>
            <a:r>
              <a:rPr lang="zh-CN" altLang="zh-CN" b="1">
                <a:solidFill>
                  <a:srgbClr val="FF0000"/>
                </a:solidFill>
                <a:latin typeface="仿宋_GB2312" panose="02010609030101010101" charset="-122"/>
                <a:ea typeface="仿宋_GB2312" panose="02010609030101010101" charset="-122"/>
              </a:rPr>
              <a:t>部门应急预案</a:t>
            </a:r>
            <a:r>
              <a:rPr lang="zh-CN" altLang="zh-CN">
                <a:latin typeface="仿宋_GB2312" panose="02010609030101010101" charset="-122"/>
                <a:ea typeface="仿宋_GB2312" panose="02010609030101010101" charset="-122"/>
              </a:rPr>
              <a:t>；生产经营单位应当</a:t>
            </a:r>
            <a:r>
              <a:rPr lang="zh-CN" altLang="zh-CN">
                <a:latin typeface="仿宋_GB2312" panose="02010609030101010101" charset="-122"/>
                <a:ea typeface="仿宋_GB2312" panose="02010609030101010101" charset="-122"/>
                <a:sym typeface="+mn-ea"/>
              </a:rPr>
              <a:t>根据法律、法规、规章和相关标准，结合本单位组织管理体系、生产规模和可能发生的事故特点，与相关预案保持衔接，确立本单位的应急预案体系，编制相应的应急预案。</a:t>
            </a:r>
            <a:endParaRPr lang="zh-CN" altLang="zh-CN">
              <a:latin typeface="仿宋_GB2312" panose="02010609030101010101" charset="-122"/>
              <a:ea typeface="仿宋_GB2312" panose="02010609030101010101" charset="-122"/>
            </a:endParaRPr>
          </a:p>
        </p:txBody>
      </p:sp>
      <p:sp>
        <p:nvSpPr>
          <p:cNvPr id="9" name="文本框 8"/>
          <p:cNvSpPr txBox="1"/>
          <p:nvPr/>
        </p:nvSpPr>
        <p:spPr>
          <a:xfrm>
            <a:off x="885190" y="5346700"/>
            <a:ext cx="9088755" cy="1414780"/>
          </a:xfrm>
          <a:prstGeom prst="rect">
            <a:avLst/>
          </a:prstGeom>
          <a:noFill/>
        </p:spPr>
        <p:txBody>
          <a:bodyPr wrap="square" rtlCol="0">
            <a:spAutoFit/>
          </a:bodyPr>
          <a:p>
            <a:r>
              <a:rPr lang="zh-CN" altLang="zh-CN">
                <a:latin typeface="方正黑体_GBK" panose="03000509000000000000" charset="-122"/>
                <a:ea typeface="方正黑体_GBK" panose="03000509000000000000" charset="-122"/>
              </a:rPr>
              <a:t>类型：</a:t>
            </a:r>
            <a:r>
              <a:rPr lang="zh-CN" altLang="zh-CN">
                <a:latin typeface="仿宋_GB2312" panose="02010609030101010101" charset="-122"/>
                <a:ea typeface="仿宋_GB2312" panose="02010609030101010101" charset="-122"/>
              </a:rPr>
              <a:t>生产经营单位风险种类多、可能发生多种类型事故的，应当组织编制</a:t>
            </a:r>
            <a:r>
              <a:rPr lang="zh-CN" altLang="zh-CN" b="1">
                <a:gradFill>
                  <a:gsLst>
                    <a:gs pos="0">
                      <a:srgbClr val="E30000"/>
                    </a:gs>
                    <a:gs pos="100000">
                      <a:srgbClr val="760303"/>
                    </a:gs>
                  </a:gsLst>
                  <a:lin scaled="0"/>
                </a:gradFill>
                <a:latin typeface="仿宋_GB2312" panose="02010609030101010101" charset="-122"/>
                <a:ea typeface="仿宋_GB2312" panose="02010609030101010101" charset="-122"/>
              </a:rPr>
              <a:t>综合应急预案</a:t>
            </a:r>
            <a:r>
              <a:rPr lang="zh-CN" altLang="zh-CN">
                <a:latin typeface="仿宋_GB2312" panose="02010609030101010101" charset="-122"/>
                <a:ea typeface="仿宋_GB2312" panose="02010609030101010101" charset="-122"/>
              </a:rPr>
              <a:t>；对于某一种或者多咱类型的事故风险，可以编制相应的</a:t>
            </a:r>
            <a:r>
              <a:rPr lang="zh-CN" altLang="zh-CN" b="1">
                <a:solidFill>
                  <a:srgbClr val="FF0000"/>
                </a:solidFill>
                <a:latin typeface="仿宋_GB2312" panose="02010609030101010101" charset="-122"/>
                <a:ea typeface="仿宋_GB2312" panose="02010609030101010101" charset="-122"/>
              </a:rPr>
              <a:t>专项应急预案</a:t>
            </a:r>
            <a:r>
              <a:rPr lang="zh-CN" altLang="zh-CN">
                <a:latin typeface="仿宋_GB2312" panose="02010609030101010101" charset="-122"/>
                <a:ea typeface="仿宋_GB2312" panose="02010609030101010101" charset="-122"/>
              </a:rPr>
              <a:t>，或者将其并入综合应急预案；事故风险单一、危险性小的生产经营单位，可以只编制</a:t>
            </a:r>
            <a:r>
              <a:rPr lang="zh-CN" altLang="zh-CN" b="1">
                <a:solidFill>
                  <a:srgbClr val="FF0000"/>
                </a:solidFill>
                <a:latin typeface="仿宋_GB2312" panose="02010609030101010101" charset="-122"/>
                <a:ea typeface="仿宋_GB2312" panose="02010609030101010101" charset="-122"/>
              </a:rPr>
              <a:t>现场处置方案</a:t>
            </a:r>
            <a:r>
              <a:rPr lang="zh-CN" altLang="zh-CN">
                <a:latin typeface="仿宋_GB2312" panose="02010609030101010101" charset="-122"/>
                <a:ea typeface="仿宋_GB2312" panose="02010609030101010101" charset="-122"/>
              </a:rPr>
              <a:t>；针对工作场所、岗位的特点、编制简明、实用、有效的</a:t>
            </a:r>
            <a:r>
              <a:rPr lang="zh-CN" altLang="zh-CN" b="1">
                <a:solidFill>
                  <a:srgbClr val="FF0000"/>
                </a:solidFill>
                <a:latin typeface="仿宋_GB2312" panose="02010609030101010101" charset="-122"/>
                <a:ea typeface="仿宋_GB2312" panose="02010609030101010101" charset="-122"/>
              </a:rPr>
              <a:t>应急处置卡。</a:t>
            </a:r>
            <a:r>
              <a:rPr lang="zh-CN" altLang="zh-CN" sz="1400" b="1">
                <a:solidFill>
                  <a:srgbClr val="FF0000"/>
                </a:solidFill>
                <a:latin typeface="仿宋_GB2312" panose="02010609030101010101" charset="-122"/>
                <a:ea typeface="仿宋_GB2312" panose="02010609030101010101" charset="-122"/>
              </a:rPr>
              <a:t>（</a:t>
            </a:r>
            <a:r>
              <a:rPr lang="zh-CN" altLang="zh-CN" sz="1400" b="1">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rPr>
              <a:t>生产经营单位生产安全事故应急预案编制导则</a:t>
            </a:r>
            <a:r>
              <a:rPr lang="en-US" altLang="zh-CN" sz="1400" b="1">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rPr>
              <a:t>GB</a:t>
            </a:r>
            <a:r>
              <a:rPr lang="zh-CN" altLang="en-US" sz="1400" b="1">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rPr>
              <a:t>、</a:t>
            </a:r>
            <a:r>
              <a:rPr lang="en-US" altLang="zh-CN" sz="1400" b="1">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rPr>
              <a:t>T29639-2020</a:t>
            </a:r>
            <a:r>
              <a:rPr lang="zh-CN" altLang="en-US" sz="1400" b="1">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rPr>
              <a:t>，</a:t>
            </a:r>
            <a:r>
              <a:rPr lang="en-US" altLang="zh-CN" sz="1400" b="1">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rPr>
              <a:t>2021</a:t>
            </a:r>
            <a:r>
              <a:rPr lang="zh-CN" altLang="en-US" sz="1400" b="1">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rPr>
              <a:t>年</a:t>
            </a:r>
            <a:r>
              <a:rPr lang="en-US" altLang="zh-CN" sz="1400" b="1">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rPr>
              <a:t>4</a:t>
            </a:r>
            <a:r>
              <a:rPr lang="zh-CN" altLang="en-US" sz="1400" b="1">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rPr>
              <a:t>月</a:t>
            </a:r>
            <a:r>
              <a:rPr lang="en-US" altLang="zh-CN" sz="1400" b="1">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rPr>
              <a:t>1</a:t>
            </a:r>
            <a:r>
              <a:rPr lang="zh-CN" altLang="en-US" sz="1400" b="1">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rPr>
              <a:t>日实施</a:t>
            </a:r>
            <a:r>
              <a:rPr lang="zh-CN" altLang="zh-CN" sz="1400" b="1">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rPr>
              <a:t>）</a:t>
            </a:r>
            <a:endParaRPr lang="zh-CN" altLang="zh-CN" sz="1400" b="1">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trips(down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trips(down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strips(down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strips(downLeft)">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P spid="8"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北景2"/>
          <p:cNvPicPr>
            <a:picLocks noChangeAspect="1"/>
          </p:cNvPicPr>
          <p:nvPr/>
        </p:nvPicPr>
        <p:blipFill>
          <a:blip r:embed="rId1"/>
          <a:stretch>
            <a:fillRect/>
          </a:stretch>
        </p:blipFill>
        <p:spPr>
          <a:xfrm>
            <a:off x="635" y="0"/>
            <a:ext cx="12191365" cy="6906895"/>
          </a:xfrm>
          <a:prstGeom prst="rect">
            <a:avLst/>
          </a:prstGeom>
        </p:spPr>
      </p:pic>
      <p:sp>
        <p:nvSpPr>
          <p:cNvPr id="5" name="横卷形 4"/>
          <p:cNvSpPr/>
          <p:nvPr/>
        </p:nvSpPr>
        <p:spPr>
          <a:xfrm>
            <a:off x="2063750" y="-635"/>
            <a:ext cx="3884295" cy="120713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2245995" y="418465"/>
            <a:ext cx="3701415" cy="398780"/>
          </a:xfrm>
          <a:prstGeom prst="rect">
            <a:avLst/>
          </a:prstGeom>
          <a:noFill/>
        </p:spPr>
        <p:txBody>
          <a:bodyPr wrap="square" rtlCol="0">
            <a:spAutoFit/>
          </a:bodyPr>
          <a:p>
            <a:r>
              <a:rPr lang="en-US" altLang="zh-CN" sz="2000">
                <a:latin typeface="方正黑体_GBK" panose="03000509000000000000" charset="-122"/>
                <a:ea typeface="方正黑体_GBK" panose="03000509000000000000" charset="-122"/>
                <a:cs typeface="方正黑体_GBK" panose="03000509000000000000" charset="-122"/>
              </a:rPr>
              <a:t>(</a:t>
            </a:r>
            <a:r>
              <a:rPr lang="zh-CN" altLang="zh-CN" sz="2000">
                <a:latin typeface="方正黑体_GBK" panose="03000509000000000000" charset="-122"/>
                <a:ea typeface="方正黑体_GBK" panose="03000509000000000000" charset="-122"/>
                <a:cs typeface="方正黑体_GBK" panose="03000509000000000000" charset="-122"/>
              </a:rPr>
              <a:t>二</a:t>
            </a:r>
            <a:r>
              <a:rPr lang="en-US" altLang="zh-CN" sz="2000">
                <a:latin typeface="方正黑体_GBK" panose="03000509000000000000" charset="-122"/>
                <a:ea typeface="方正黑体_GBK" panose="03000509000000000000" charset="-122"/>
                <a:cs typeface="方正黑体_GBK" panose="03000509000000000000" charset="-122"/>
              </a:rPr>
              <a:t>)</a:t>
            </a:r>
            <a:r>
              <a:rPr lang="zh-CN" altLang="en-US" sz="2000">
                <a:latin typeface="方正黑体_GBK" panose="03000509000000000000" charset="-122"/>
                <a:ea typeface="方正黑体_GBK" panose="03000509000000000000" charset="-122"/>
                <a:cs typeface="方正黑体_GBK" panose="03000509000000000000" charset="-122"/>
              </a:rPr>
              <a:t>应急预案评审、公布和备案</a:t>
            </a:r>
            <a:endParaRPr lang="zh-CN" altLang="en-US" sz="2000">
              <a:latin typeface="方正黑体_GBK" panose="03000509000000000000" charset="-122"/>
              <a:ea typeface="方正黑体_GBK" panose="03000509000000000000" charset="-122"/>
              <a:cs typeface="方正黑体_GBK" panose="03000509000000000000" charset="-122"/>
            </a:endParaRPr>
          </a:p>
        </p:txBody>
      </p:sp>
      <p:sp>
        <p:nvSpPr>
          <p:cNvPr id="8" name="文本框 7"/>
          <p:cNvSpPr txBox="1"/>
          <p:nvPr/>
        </p:nvSpPr>
        <p:spPr>
          <a:xfrm>
            <a:off x="1383665" y="1263650"/>
            <a:ext cx="10091420" cy="645160"/>
          </a:xfrm>
          <a:prstGeom prst="rect">
            <a:avLst/>
          </a:prstGeom>
          <a:noFill/>
        </p:spPr>
        <p:txBody>
          <a:bodyPr wrap="square" rtlCol="0">
            <a:spAutoFit/>
          </a:bodyPr>
          <a:p>
            <a:r>
              <a:rPr lang="zh-CN" altLang="en-US">
                <a:latin typeface="方正黑体_GBK" panose="03000509000000000000" charset="-122"/>
                <a:ea typeface="方正黑体_GBK" panose="03000509000000000000" charset="-122"/>
              </a:rPr>
              <a:t>政府部门：</a:t>
            </a:r>
            <a:r>
              <a:rPr lang="zh-CN" altLang="en-US">
                <a:latin typeface="仿宋_GB2312" panose="02010609030101010101" charset="-122"/>
                <a:ea typeface="仿宋_GB2312" panose="02010609030101010101" charset="-122"/>
              </a:rPr>
              <a:t>地方各级人民政府应急管理部门应当组织有关专家对本部门编制的部门应急预案进行</a:t>
            </a:r>
            <a:r>
              <a:rPr lang="zh-CN" altLang="en-US">
                <a:latin typeface="方正黑体_GBK" panose="03000509000000000000" charset="-122"/>
                <a:ea typeface="方正黑体_GBK" panose="03000509000000000000" charset="-122"/>
              </a:rPr>
              <a:t>审定</a:t>
            </a:r>
            <a:r>
              <a:rPr lang="zh-CN" altLang="en-US">
                <a:latin typeface="仿宋_GB2312" panose="02010609030101010101" charset="-122"/>
                <a:ea typeface="仿宋_GB2312" panose="02010609030101010101" charset="-122"/>
              </a:rPr>
              <a:t>；必要时，可以召开</a:t>
            </a:r>
            <a:r>
              <a:rPr lang="zh-CN" altLang="en-US">
                <a:latin typeface="方正黑体_GBK" panose="03000509000000000000" charset="-122"/>
                <a:ea typeface="方正黑体_GBK" panose="03000509000000000000" charset="-122"/>
              </a:rPr>
              <a:t>听证会</a:t>
            </a:r>
            <a:r>
              <a:rPr lang="zh-CN" altLang="en-US">
                <a:latin typeface="仿宋_GB2312" panose="02010609030101010101" charset="-122"/>
                <a:ea typeface="仿宋_GB2312" panose="02010609030101010101" charset="-122"/>
              </a:rPr>
              <a:t>，听取社会有关方面的意见。</a:t>
            </a:r>
            <a:endParaRPr lang="zh-CN" altLang="en-US">
              <a:latin typeface="仿宋_GB2312" panose="02010609030101010101" charset="-122"/>
              <a:ea typeface="仿宋_GB2312" panose="02010609030101010101" charset="-122"/>
            </a:endParaRPr>
          </a:p>
        </p:txBody>
      </p:sp>
      <p:sp>
        <p:nvSpPr>
          <p:cNvPr id="9" name="文本框 8"/>
          <p:cNvSpPr txBox="1"/>
          <p:nvPr/>
        </p:nvSpPr>
        <p:spPr>
          <a:xfrm>
            <a:off x="728345" y="1907540"/>
            <a:ext cx="10928985" cy="922020"/>
          </a:xfrm>
          <a:prstGeom prst="rect">
            <a:avLst/>
          </a:prstGeom>
          <a:noFill/>
        </p:spPr>
        <p:txBody>
          <a:bodyPr wrap="square" rtlCol="0">
            <a:spAutoFit/>
          </a:bodyPr>
          <a:p>
            <a:r>
              <a:rPr lang="zh-CN" altLang="en-US">
                <a:latin typeface="方正黑体_GBK" panose="03000509000000000000" charset="-122"/>
                <a:ea typeface="方正黑体_GBK" panose="03000509000000000000" charset="-122"/>
              </a:rPr>
              <a:t>生产经营单位：</a:t>
            </a:r>
            <a:r>
              <a:rPr lang="zh-CN" altLang="en-US">
                <a:latin typeface="仿宋_GB2312" panose="02010609030101010101" charset="-122"/>
                <a:ea typeface="仿宋_GB2312" panose="02010609030101010101" charset="-122"/>
              </a:rPr>
              <a:t>矿山、金属冶炼企业和易燃易爆物品、危险化学品的生产、经营、储存、运输企业，以及使用危险化学品达到国家规定数量的化工企业、烟化爆竹生产、批发经营企业和中型规模以上的其他生产经营单位，应当对本单位编制的应急预案进行</a:t>
            </a:r>
            <a:r>
              <a:rPr lang="zh-CN" altLang="en-US">
                <a:solidFill>
                  <a:srgbClr val="FF0000"/>
                </a:solidFill>
                <a:latin typeface="方正黑体_GBK" panose="03000509000000000000" charset="-122"/>
                <a:ea typeface="方正黑体_GBK" panose="03000509000000000000" charset="-122"/>
              </a:rPr>
              <a:t>评审</a:t>
            </a:r>
            <a:r>
              <a:rPr lang="zh-CN" altLang="en-US">
                <a:latin typeface="仿宋_GB2312" panose="02010609030101010101" charset="-122"/>
                <a:ea typeface="仿宋_GB2312" panose="02010609030101010101" charset="-122"/>
              </a:rPr>
              <a:t>，并形成书面的</a:t>
            </a:r>
            <a:r>
              <a:rPr lang="zh-CN" altLang="en-US">
                <a:latin typeface="方正黑体_GBK" panose="03000509000000000000" charset="-122"/>
                <a:ea typeface="方正黑体_GBK" panose="03000509000000000000" charset="-122"/>
              </a:rPr>
              <a:t>评审纪要</a:t>
            </a:r>
            <a:r>
              <a:rPr lang="zh-CN" altLang="en-US">
                <a:latin typeface="仿宋_GB2312" panose="02010609030101010101" charset="-122"/>
                <a:ea typeface="仿宋_GB2312" panose="02010609030101010101" charset="-122"/>
              </a:rPr>
              <a:t>。</a:t>
            </a:r>
            <a:endParaRPr lang="en-US" altLang="zh-CN">
              <a:latin typeface="仿宋_GB2312" panose="02010609030101010101" charset="-122"/>
              <a:ea typeface="仿宋_GB2312" panose="02010609030101010101" charset="-122"/>
            </a:endParaRPr>
          </a:p>
        </p:txBody>
      </p:sp>
      <p:sp>
        <p:nvSpPr>
          <p:cNvPr id="2" name="文本框 1"/>
          <p:cNvSpPr txBox="1"/>
          <p:nvPr/>
        </p:nvSpPr>
        <p:spPr>
          <a:xfrm>
            <a:off x="740410" y="2829560"/>
            <a:ext cx="10916920" cy="368300"/>
          </a:xfrm>
          <a:prstGeom prst="rect">
            <a:avLst/>
          </a:prstGeom>
          <a:noFill/>
        </p:spPr>
        <p:txBody>
          <a:bodyPr wrap="square" rtlCol="0">
            <a:spAutoFit/>
          </a:bodyPr>
          <a:p>
            <a:r>
              <a:rPr lang="zh-CN" altLang="en-US">
                <a:latin typeface="方正黑体_GBK" panose="03000509000000000000" charset="-122"/>
                <a:ea typeface="方正黑体_GBK" panose="03000509000000000000" charset="-122"/>
              </a:rPr>
              <a:t>其他生产经营单位：</a:t>
            </a:r>
            <a:r>
              <a:rPr lang="zh-CN" altLang="en-US">
                <a:latin typeface="仿宋_GB2312" panose="02010609030101010101" charset="-122"/>
                <a:ea typeface="仿宋_GB2312" panose="02010609030101010101" charset="-122"/>
              </a:rPr>
              <a:t>可以根据自身需要，对本单位编制的应急预案进行</a:t>
            </a:r>
            <a:r>
              <a:rPr lang="zh-CN" altLang="en-US">
                <a:solidFill>
                  <a:srgbClr val="FF0000"/>
                </a:solidFill>
                <a:latin typeface="方正黑体_GBK" panose="03000509000000000000" charset="-122"/>
                <a:ea typeface="方正黑体_GBK" panose="03000509000000000000" charset="-122"/>
              </a:rPr>
              <a:t>论证</a:t>
            </a:r>
            <a:r>
              <a:rPr lang="zh-CN" altLang="en-US">
                <a:latin typeface="仿宋_GB2312" panose="02010609030101010101" charset="-122"/>
                <a:ea typeface="仿宋_GB2312" panose="02010609030101010101" charset="-122"/>
              </a:rPr>
              <a:t>。</a:t>
            </a:r>
            <a:endParaRPr lang="zh-CN" altLang="en-US">
              <a:latin typeface="仿宋_GB2312" panose="02010609030101010101" charset="-122"/>
              <a:ea typeface="仿宋_GB2312" panose="02010609030101010101" charset="-122"/>
            </a:endParaRPr>
          </a:p>
        </p:txBody>
      </p:sp>
      <p:sp>
        <p:nvSpPr>
          <p:cNvPr id="3" name="文本框 2"/>
          <p:cNvSpPr txBox="1"/>
          <p:nvPr/>
        </p:nvSpPr>
        <p:spPr>
          <a:xfrm>
            <a:off x="722630" y="3197860"/>
            <a:ext cx="10746740" cy="922020"/>
          </a:xfrm>
          <a:prstGeom prst="rect">
            <a:avLst/>
          </a:prstGeom>
          <a:noFill/>
        </p:spPr>
        <p:txBody>
          <a:bodyPr wrap="square" rtlCol="0">
            <a:spAutoFit/>
          </a:bodyPr>
          <a:p>
            <a:r>
              <a:rPr lang="zh-CN" altLang="en-US">
                <a:latin typeface="仿宋_GB2312" panose="02010609030101010101" charset="-122"/>
                <a:ea typeface="仿宋_GB2312" panose="02010609030101010101" charset="-122"/>
              </a:rPr>
              <a:t>参加应急预案评审的人员应当包括有关安全生产及应急管理方面的专家，评审人员与所评审应急预案的生产经营单位有利害关系的，应当回避。</a:t>
            </a:r>
            <a:r>
              <a:rPr lang="zh-CN" altLang="en-US">
                <a:latin typeface="方正黑体_GBK" panose="03000509000000000000" charset="-122"/>
                <a:ea typeface="方正黑体_GBK" panose="03000509000000000000" charset="-122"/>
              </a:rPr>
              <a:t>评审或论证的重点：</a:t>
            </a:r>
            <a:r>
              <a:rPr lang="zh-CN" altLang="en-US">
                <a:latin typeface="仿宋_GB2312" panose="02010609030101010101" charset="-122"/>
                <a:ea typeface="仿宋_GB2312" panose="02010609030101010101" charset="-122"/>
              </a:rPr>
              <a:t>基本要素的完整性、组织体系的合理性、应急处置程序和措施的针对性、应急保障措施的可行性、应急预案的衔接性等。</a:t>
            </a:r>
            <a:endParaRPr lang="zh-CN" altLang="en-US">
              <a:latin typeface="仿宋_GB2312" panose="02010609030101010101" charset="-122"/>
              <a:ea typeface="仿宋_GB2312" panose="02010609030101010101" charset="-122"/>
            </a:endParaRPr>
          </a:p>
        </p:txBody>
      </p:sp>
      <p:sp>
        <p:nvSpPr>
          <p:cNvPr id="7" name="文本框 6"/>
          <p:cNvSpPr txBox="1"/>
          <p:nvPr/>
        </p:nvSpPr>
        <p:spPr>
          <a:xfrm>
            <a:off x="753110" y="4118610"/>
            <a:ext cx="10686415" cy="922020"/>
          </a:xfrm>
          <a:prstGeom prst="rect">
            <a:avLst/>
          </a:prstGeom>
          <a:noFill/>
        </p:spPr>
        <p:txBody>
          <a:bodyPr wrap="square" rtlCol="0">
            <a:spAutoFit/>
          </a:bodyPr>
          <a:p>
            <a:r>
              <a:rPr lang="zh-CN" altLang="en-US">
                <a:latin typeface="仿宋_GB2312" panose="02010609030101010101" charset="-122"/>
                <a:ea typeface="仿宋_GB2312" panose="02010609030101010101" charset="-122"/>
              </a:rPr>
              <a:t>生产经营单位的应急预案经评审或者论证后，由本单位</a:t>
            </a:r>
            <a:r>
              <a:rPr lang="zh-CN" altLang="en-US">
                <a:solidFill>
                  <a:srgbClr val="FF0000"/>
                </a:solidFill>
                <a:latin typeface="黑体" panose="02010609060101010101" charset="-122"/>
                <a:ea typeface="黑体" panose="02010609060101010101" charset="-122"/>
              </a:rPr>
              <a:t>主要负责人</a:t>
            </a:r>
            <a:r>
              <a:rPr lang="zh-CN" altLang="en-US">
                <a:latin typeface="仿宋_GB2312" panose="02010609030101010101" charset="-122"/>
                <a:ea typeface="仿宋_GB2312" panose="02010609030101010101" charset="-122"/>
              </a:rPr>
              <a:t>签署，向本单位从业人员公布，并及时发放到本单位有关部门、岗位和相关应急救援队伍。事故风险可能影响周边其他单位、人员的，生产经营单位应当将有关事故风险的性质、影响范围和应急防范措施告知周边的其他单位和人员。</a:t>
            </a:r>
            <a:endParaRPr lang="zh-CN" altLang="en-US">
              <a:latin typeface="仿宋_GB2312" panose="02010609030101010101" charset="-122"/>
              <a:ea typeface="仿宋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strips(downLef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strips(downLeft)">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strips(downLeft)">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9" grpId="0"/>
      <p:bldP spid="2" grpId="0"/>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安全生产背景1"/>
          <p:cNvPicPr>
            <a:picLocks noChangeAspect="1"/>
          </p:cNvPicPr>
          <p:nvPr/>
        </p:nvPicPr>
        <p:blipFill>
          <a:blip r:embed="rId1"/>
          <a:stretch>
            <a:fillRect/>
          </a:stretch>
        </p:blipFill>
        <p:spPr>
          <a:xfrm>
            <a:off x="-635" y="0"/>
            <a:ext cx="12192635" cy="6858000"/>
          </a:xfrm>
          <a:prstGeom prst="rect">
            <a:avLst/>
          </a:prstGeom>
        </p:spPr>
      </p:pic>
      <p:sp>
        <p:nvSpPr>
          <p:cNvPr id="6" name="文本框 5"/>
          <p:cNvSpPr txBox="1"/>
          <p:nvPr/>
        </p:nvSpPr>
        <p:spPr>
          <a:xfrm>
            <a:off x="217170" y="137795"/>
            <a:ext cx="11293475" cy="645160"/>
          </a:xfrm>
          <a:prstGeom prst="rect">
            <a:avLst/>
          </a:prstGeom>
          <a:noFill/>
        </p:spPr>
        <p:txBody>
          <a:bodyPr wrap="square" rtlCol="0">
            <a:spAutoFit/>
          </a:bodyPr>
          <a:p>
            <a:r>
              <a:rPr lang="zh-CN" altLang="en-US">
                <a:latin typeface="方正黑体_GBK" panose="03000509000000000000" charset="-122"/>
                <a:ea typeface="方正黑体_GBK" panose="03000509000000000000" charset="-122"/>
              </a:rPr>
              <a:t>地方各级人民政府应急管理部门：</a:t>
            </a:r>
            <a:r>
              <a:rPr lang="zh-CN" altLang="en-US">
                <a:latin typeface="仿宋_GB2312" panose="02010609030101010101" charset="-122"/>
                <a:ea typeface="仿宋_GB2312" panose="02010609030101010101" charset="-122"/>
              </a:rPr>
              <a:t>报同级人民政府备案，同时抄送上一级人民政府应急管理部门，并依法向社会公布；</a:t>
            </a:r>
            <a:endParaRPr lang="zh-CN" altLang="en-US">
              <a:latin typeface="仿宋_GB2312" panose="02010609030101010101" charset="-122"/>
              <a:ea typeface="仿宋_GB2312" panose="02010609030101010101" charset="-122"/>
            </a:endParaRPr>
          </a:p>
        </p:txBody>
      </p:sp>
      <p:sp>
        <p:nvSpPr>
          <p:cNvPr id="7" name="文本框 6"/>
          <p:cNvSpPr txBox="1"/>
          <p:nvPr/>
        </p:nvSpPr>
        <p:spPr>
          <a:xfrm>
            <a:off x="278130" y="805815"/>
            <a:ext cx="11135360" cy="368300"/>
          </a:xfrm>
          <a:prstGeom prst="rect">
            <a:avLst/>
          </a:prstGeom>
          <a:noFill/>
        </p:spPr>
        <p:txBody>
          <a:bodyPr wrap="square" rtlCol="0">
            <a:spAutoFit/>
          </a:bodyPr>
          <a:p>
            <a:r>
              <a:rPr lang="zh-CN" altLang="en-US">
                <a:latin typeface="方正黑体_GBK" panose="03000509000000000000" charset="-122"/>
                <a:ea typeface="方正黑体_GBK" panose="03000509000000000000" charset="-122"/>
              </a:rPr>
              <a:t>地方各级人民政府其他负有安全生产监督管理职责的部门：</a:t>
            </a:r>
            <a:r>
              <a:rPr lang="zh-CN" altLang="en-US">
                <a:latin typeface="仿宋_GB2312" panose="02010609030101010101" charset="-122"/>
                <a:ea typeface="仿宋_GB2312" panose="02010609030101010101" charset="-122"/>
              </a:rPr>
              <a:t>抄送同级人民政府应急管理部门；</a:t>
            </a:r>
            <a:endParaRPr lang="zh-CN" altLang="en-US">
              <a:latin typeface="仿宋_GB2312" panose="02010609030101010101" charset="-122"/>
              <a:ea typeface="仿宋_GB2312" panose="02010609030101010101" charset="-122"/>
            </a:endParaRPr>
          </a:p>
        </p:txBody>
      </p:sp>
      <p:sp>
        <p:nvSpPr>
          <p:cNvPr id="8" name="文本框 7"/>
          <p:cNvSpPr txBox="1"/>
          <p:nvPr/>
        </p:nvSpPr>
        <p:spPr>
          <a:xfrm>
            <a:off x="278130" y="1254760"/>
            <a:ext cx="11196320" cy="368300"/>
          </a:xfrm>
          <a:prstGeom prst="rect">
            <a:avLst/>
          </a:prstGeom>
          <a:noFill/>
        </p:spPr>
        <p:txBody>
          <a:bodyPr wrap="square" rtlCol="0">
            <a:spAutoFit/>
          </a:bodyPr>
          <a:p>
            <a:endParaRPr lang="zh-CN" altLang="en-US"/>
          </a:p>
        </p:txBody>
      </p:sp>
      <p:sp>
        <p:nvSpPr>
          <p:cNvPr id="9" name="文本框 8"/>
          <p:cNvSpPr txBox="1"/>
          <p:nvPr/>
        </p:nvSpPr>
        <p:spPr>
          <a:xfrm>
            <a:off x="205105" y="1182370"/>
            <a:ext cx="11269345" cy="1198880"/>
          </a:xfrm>
          <a:prstGeom prst="rect">
            <a:avLst/>
          </a:prstGeom>
          <a:noFill/>
        </p:spPr>
        <p:txBody>
          <a:bodyPr wrap="square" rtlCol="0">
            <a:spAutoFit/>
          </a:bodyPr>
          <a:p>
            <a:r>
              <a:rPr lang="zh-CN" altLang="en-US">
                <a:latin typeface="黑体" panose="02010609060101010101" charset="-122"/>
                <a:ea typeface="黑体" panose="02010609060101010101" charset="-122"/>
                <a:cs typeface="仿宋_GB2312" panose="02010609030101010101" charset="-122"/>
              </a:rPr>
              <a:t>易燃易爆物品、危险化学品等危险物品的生产、经营、储存、运输单位，矿山，金属冶炼、城市轨道交通运营、建筑施工单位，以及宾馆、商场所、娱乐场所、旅游景区等人员密集场所经营单位，</a:t>
            </a:r>
            <a:r>
              <a:rPr lang="zh-CN" altLang="en-US">
                <a:latin typeface="仿宋_GB2312" panose="02010609030101010101" charset="-122"/>
                <a:ea typeface="仿宋_GB2312" panose="02010609030101010101" charset="-122"/>
                <a:cs typeface="仿宋_GB2312" panose="02010609030101010101" charset="-122"/>
              </a:rPr>
              <a:t>应当在应急预案公布之日起</a:t>
            </a:r>
            <a:r>
              <a:rPr lang="en-US" altLang="zh-CN">
                <a:latin typeface="仿宋_GB2312" panose="02010609030101010101" charset="-122"/>
                <a:ea typeface="仿宋_GB2312" panose="02010609030101010101" charset="-122"/>
                <a:cs typeface="仿宋_GB2312" panose="02010609030101010101" charset="-122"/>
              </a:rPr>
              <a:t>20</a:t>
            </a:r>
            <a:r>
              <a:rPr lang="zh-CN" altLang="en-US">
                <a:latin typeface="仿宋_GB2312" panose="02010609030101010101" charset="-122"/>
                <a:ea typeface="仿宋_GB2312" panose="02010609030101010101" charset="-122"/>
                <a:cs typeface="仿宋_GB2312" panose="02010609030101010101" charset="-122"/>
              </a:rPr>
              <a:t>个工作日内，按照分级属地原则，向县级以上人民政府应急管理部门和其他负有安全生产监督职责的部门进行备案，并依法向社会公布</a:t>
            </a:r>
            <a:r>
              <a:rPr lang="en-US" altLang="zh-CN">
                <a:latin typeface="仿宋_GB2312" panose="02010609030101010101" charset="-122"/>
                <a:ea typeface="仿宋_GB2312" panose="02010609030101010101" charset="-122"/>
                <a:cs typeface="仿宋_GB2312" panose="02010609030101010101" charset="-122"/>
              </a:rPr>
              <a:t>;</a:t>
            </a:r>
            <a:endParaRPr lang="en-US" altLang="zh-CN">
              <a:latin typeface="仿宋_GB2312" panose="02010609030101010101" charset="-122"/>
              <a:ea typeface="仿宋_GB2312" panose="02010609030101010101" charset="-122"/>
              <a:cs typeface="仿宋_GB2312" panose="02010609030101010101" charset="-122"/>
            </a:endParaRPr>
          </a:p>
        </p:txBody>
      </p:sp>
      <p:sp>
        <p:nvSpPr>
          <p:cNvPr id="2" name="文本框 1"/>
          <p:cNvSpPr txBox="1"/>
          <p:nvPr/>
        </p:nvSpPr>
        <p:spPr>
          <a:xfrm>
            <a:off x="351155" y="2457450"/>
            <a:ext cx="11014075" cy="368300"/>
          </a:xfrm>
          <a:prstGeom prst="rect">
            <a:avLst/>
          </a:prstGeom>
          <a:noFill/>
        </p:spPr>
        <p:txBody>
          <a:bodyPr wrap="square" rtlCol="0">
            <a:spAutoFit/>
          </a:bodyPr>
          <a:p>
            <a:endParaRPr lang="zh-CN" altLang="en-US"/>
          </a:p>
        </p:txBody>
      </p:sp>
      <p:sp>
        <p:nvSpPr>
          <p:cNvPr id="3" name="文本框 2"/>
          <p:cNvSpPr txBox="1"/>
          <p:nvPr/>
        </p:nvSpPr>
        <p:spPr>
          <a:xfrm>
            <a:off x="235585" y="2389505"/>
            <a:ext cx="11220450" cy="922020"/>
          </a:xfrm>
          <a:prstGeom prst="rect">
            <a:avLst/>
          </a:prstGeom>
          <a:noFill/>
        </p:spPr>
        <p:txBody>
          <a:bodyPr wrap="square" rtlCol="0">
            <a:spAutoFit/>
          </a:bodyPr>
          <a:p>
            <a:r>
              <a:rPr lang="zh-CN" altLang="en-US">
                <a:latin typeface="方正黑体_GBK" panose="03000509000000000000" charset="-122"/>
                <a:ea typeface="方正黑体_GBK" panose="03000509000000000000" charset="-122"/>
              </a:rPr>
              <a:t>中央企业，其总部（上市公司）：</a:t>
            </a:r>
            <a:r>
              <a:rPr lang="zh-CN" altLang="en-US">
                <a:latin typeface="仿宋_GB2312" panose="02010609030101010101" charset="-122"/>
                <a:ea typeface="仿宋_GB2312" panose="02010609030101010101" charset="-122"/>
              </a:rPr>
              <a:t>报国务院主管的负有安全生产监督管理职责的部门备案，并抄送应急管理部；其所属单位的应急预案报所在地的省、自治区、直辖市或者设区的市级人民政府主管的负有安全生产监督管理职责的部门备案，并抄送同级人民政府应急管理部门。</a:t>
            </a:r>
            <a:endParaRPr lang="en-US" altLang="zh-CN">
              <a:latin typeface="仿宋_GB2312" panose="02010609030101010101" charset="-122"/>
              <a:ea typeface="仿宋_GB2312" panose="02010609030101010101" charset="-122"/>
            </a:endParaRPr>
          </a:p>
        </p:txBody>
      </p:sp>
      <p:sp>
        <p:nvSpPr>
          <p:cNvPr id="5" name="文本框 4"/>
          <p:cNvSpPr txBox="1"/>
          <p:nvPr/>
        </p:nvSpPr>
        <p:spPr>
          <a:xfrm>
            <a:off x="351155" y="3270885"/>
            <a:ext cx="11147425" cy="1198880"/>
          </a:xfrm>
          <a:prstGeom prst="rect">
            <a:avLst/>
          </a:prstGeom>
          <a:noFill/>
        </p:spPr>
        <p:txBody>
          <a:bodyPr wrap="square" rtlCol="0">
            <a:spAutoFit/>
          </a:bodyPr>
          <a:p>
            <a:r>
              <a:rPr lang="zh-CN" altLang="en-US">
                <a:latin typeface="方正黑体_GBK" panose="03000509000000000000" charset="-122"/>
                <a:ea typeface="方正黑体_GBK" panose="03000509000000000000" charset="-122"/>
              </a:rPr>
              <a:t>不属于中央企业，其中非煤矿山、金属冶炼和危险化学品生产、经营、储存、运输企业，以及使用危险化学品达到国家规定数量的化工企业、烟花爆竹生产、批</a:t>
            </a:r>
            <a:r>
              <a:rPr lang="zh-CN" altLang="en-US">
                <a:latin typeface="方正黑体_GBK" panose="03000509000000000000" charset="-122"/>
                <a:ea typeface="方正黑体_GBK" panose="03000509000000000000" charset="-122"/>
              </a:rPr>
              <a:t>发、经营企业</a:t>
            </a:r>
            <a:r>
              <a:rPr lang="zh-CN" altLang="en-US">
                <a:latin typeface="仿宋_GB2312" panose="02010609030101010101" charset="-122"/>
                <a:ea typeface="仿宋_GB2312" panose="02010609030101010101" charset="-122"/>
              </a:rPr>
              <a:t>的应急预案，按照隶属关系报所在地县级以上人民政府应急管理部门备案；本款前述单位以外的其他生产经营单位应急预案的备案，由省、自治区、直辖市人民政府负有安全生产监督管理职责的部门确定。</a:t>
            </a:r>
            <a:endParaRPr lang="zh-CN" altLang="en-US">
              <a:latin typeface="仿宋_GB2312" panose="02010609030101010101" charset="-122"/>
              <a:ea typeface="仿宋_GB2312" panose="02010609030101010101" charset="-122"/>
            </a:endParaRPr>
          </a:p>
        </p:txBody>
      </p:sp>
      <p:sp>
        <p:nvSpPr>
          <p:cNvPr id="10" name="文本框 9"/>
          <p:cNvSpPr txBox="1"/>
          <p:nvPr/>
        </p:nvSpPr>
        <p:spPr>
          <a:xfrm>
            <a:off x="1601470" y="4436745"/>
            <a:ext cx="9447530" cy="645160"/>
          </a:xfrm>
          <a:prstGeom prst="rect">
            <a:avLst/>
          </a:prstGeom>
          <a:noFill/>
        </p:spPr>
        <p:txBody>
          <a:bodyPr wrap="square" rtlCol="0">
            <a:spAutoFit/>
          </a:bodyPr>
          <a:p>
            <a:r>
              <a:rPr lang="zh-CN" altLang="en-US">
                <a:latin typeface="方正黑体_GBK" panose="03000509000000000000" charset="-122"/>
                <a:ea typeface="方正黑体_GBK" panose="03000509000000000000" charset="-122"/>
              </a:rPr>
              <a:t>油气输送管道运营单位：</a:t>
            </a:r>
            <a:r>
              <a:rPr lang="zh-CN" altLang="en-US">
                <a:latin typeface="仿宋_GB2312" panose="02010609030101010101" charset="-122"/>
                <a:ea typeface="仿宋_GB2312" panose="02010609030101010101" charset="-122"/>
              </a:rPr>
              <a:t>除按照本条第一款、第二款的规定备案外，还应当抄送所经行政区域的县级人民政府应急管理部门。</a:t>
            </a:r>
            <a:endParaRPr lang="zh-CN" altLang="en-US">
              <a:latin typeface="仿宋_GB2312" panose="02010609030101010101" charset="-122"/>
              <a:ea typeface="仿宋_GB2312" panose="02010609030101010101" charset="-122"/>
            </a:endParaRPr>
          </a:p>
        </p:txBody>
      </p:sp>
      <p:sp>
        <p:nvSpPr>
          <p:cNvPr id="11" name="文本框 10"/>
          <p:cNvSpPr txBox="1"/>
          <p:nvPr/>
        </p:nvSpPr>
        <p:spPr>
          <a:xfrm>
            <a:off x="1601470" y="5081905"/>
            <a:ext cx="8767445" cy="645160"/>
          </a:xfrm>
          <a:prstGeom prst="rect">
            <a:avLst/>
          </a:prstGeom>
          <a:noFill/>
        </p:spPr>
        <p:txBody>
          <a:bodyPr wrap="square" rtlCol="0">
            <a:spAutoFit/>
          </a:bodyPr>
          <a:p>
            <a:r>
              <a:rPr lang="zh-CN" altLang="en-US">
                <a:latin typeface="方正黑体_GBK" panose="03000509000000000000" charset="-122"/>
                <a:ea typeface="方正黑体_GBK" panose="03000509000000000000" charset="-122"/>
              </a:rPr>
              <a:t>海洋石油开采企业：</a:t>
            </a:r>
            <a:r>
              <a:rPr lang="zh-CN" altLang="en-US">
                <a:latin typeface="仿宋_GB2312" panose="02010609030101010101" charset="-122"/>
                <a:ea typeface="仿宋_GB2312" panose="02010609030101010101" charset="-122"/>
                <a:sym typeface="+mn-ea"/>
              </a:rPr>
              <a:t>除按照本条第一款、第二款的规定备案外，还应当抄送所经行政区域的县级人民政府应急管理部门和海洋石油安全监管机构。</a:t>
            </a:r>
            <a:endParaRPr lang="zh-CN" altLang="en-US">
              <a:latin typeface="仿宋_GB2312" panose="02010609030101010101" charset="-122"/>
              <a:ea typeface="仿宋_GB2312" panose="02010609030101010101" charset="-122"/>
            </a:endParaRPr>
          </a:p>
        </p:txBody>
      </p:sp>
      <p:sp>
        <p:nvSpPr>
          <p:cNvPr id="12" name="文本框 11"/>
          <p:cNvSpPr txBox="1"/>
          <p:nvPr/>
        </p:nvSpPr>
        <p:spPr>
          <a:xfrm>
            <a:off x="2840355" y="5723255"/>
            <a:ext cx="5318760" cy="645160"/>
          </a:xfrm>
          <a:prstGeom prst="rect">
            <a:avLst/>
          </a:prstGeom>
          <a:noFill/>
        </p:spPr>
        <p:txBody>
          <a:bodyPr wrap="square" rtlCol="0">
            <a:spAutoFit/>
          </a:bodyPr>
          <a:p>
            <a:r>
              <a:rPr lang="zh-CN" altLang="en-US">
                <a:latin typeface="方正黑体_GBK" panose="03000509000000000000" charset="-122"/>
                <a:ea typeface="方正黑体_GBK" panose="03000509000000000000" charset="-122"/>
              </a:rPr>
              <a:t>煤矿企业：</a:t>
            </a:r>
            <a:r>
              <a:rPr lang="zh-CN" altLang="en-US">
                <a:latin typeface="仿宋_GB2312" panose="02010609030101010101" charset="-122"/>
                <a:ea typeface="仿宋_GB2312" panose="02010609030101010101" charset="-122"/>
                <a:sym typeface="+mn-ea"/>
              </a:rPr>
              <a:t>除按照本条第一款、第二款的规定备案外，还应当抄送所在地煤矿安全监察机构。</a:t>
            </a:r>
            <a:endParaRPr lang="zh-CN" altLang="en-US">
              <a:latin typeface="方正黑体_GBK" panose="03000509000000000000" charset="-122"/>
              <a:ea typeface="方正黑体_GBK"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3" grpId="0"/>
      <p:bldP spid="5" grpId="0"/>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安全生产背景1"/>
          <p:cNvPicPr>
            <a:picLocks noChangeAspect="1"/>
          </p:cNvPicPr>
          <p:nvPr/>
        </p:nvPicPr>
        <p:blipFill>
          <a:blip r:embed="rId1"/>
          <a:stretch>
            <a:fillRect/>
          </a:stretch>
        </p:blipFill>
        <p:spPr>
          <a:xfrm>
            <a:off x="-17145" y="635"/>
            <a:ext cx="12196445" cy="6858000"/>
          </a:xfrm>
          <a:prstGeom prst="rect">
            <a:avLst/>
          </a:prstGeom>
        </p:spPr>
      </p:pic>
      <p:sp>
        <p:nvSpPr>
          <p:cNvPr id="5" name="文本框 4"/>
          <p:cNvSpPr txBox="1"/>
          <p:nvPr/>
        </p:nvSpPr>
        <p:spPr>
          <a:xfrm>
            <a:off x="358775" y="404495"/>
            <a:ext cx="11135360" cy="645160"/>
          </a:xfrm>
          <a:prstGeom prst="rect">
            <a:avLst/>
          </a:prstGeom>
          <a:noFill/>
        </p:spPr>
        <p:txBody>
          <a:bodyPr wrap="square" rtlCol="0">
            <a:spAutoFit/>
          </a:bodyPr>
          <a:p>
            <a:r>
              <a:rPr lang="zh-CN" altLang="en-US">
                <a:latin typeface="方正黑体_GBK" panose="03000509000000000000" charset="-122"/>
                <a:ea typeface="方正黑体_GBK" panose="03000509000000000000" charset="-122"/>
              </a:rPr>
              <a:t>生产经营单位申报应急预案备案，应当提交下列材料：</a:t>
            </a:r>
            <a:r>
              <a:rPr lang="en-US" altLang="zh-CN">
                <a:latin typeface="仿宋_GB2312" panose="02010609030101010101" charset="-122"/>
                <a:ea typeface="仿宋_GB2312" panose="02010609030101010101" charset="-122"/>
                <a:cs typeface="仿宋_GB2312" panose="02010609030101010101" charset="-122"/>
              </a:rPr>
              <a:t>1.</a:t>
            </a:r>
            <a:r>
              <a:rPr lang="zh-CN" altLang="en-US">
                <a:latin typeface="仿宋_GB2312" panose="02010609030101010101" charset="-122"/>
                <a:ea typeface="仿宋_GB2312" panose="02010609030101010101" charset="-122"/>
                <a:cs typeface="仿宋_GB2312" panose="02010609030101010101" charset="-122"/>
              </a:rPr>
              <a:t>应急预案申请表；</a:t>
            </a:r>
            <a:r>
              <a:rPr lang="en-US" altLang="zh-CN">
                <a:latin typeface="仿宋_GB2312" panose="02010609030101010101" charset="-122"/>
                <a:ea typeface="仿宋_GB2312" panose="02010609030101010101" charset="-122"/>
                <a:cs typeface="仿宋_GB2312" panose="02010609030101010101" charset="-122"/>
              </a:rPr>
              <a:t>2</a:t>
            </a:r>
            <a:r>
              <a:rPr lang="en-US" altLang="zh-CN">
                <a:latin typeface="仿宋_GB2312" panose="02010609030101010101" charset="-122"/>
                <a:ea typeface="仿宋_GB2312" panose="02010609030101010101" charset="-122"/>
                <a:cs typeface="仿宋_GB2312" panose="02010609030101010101" charset="-122"/>
                <a:sym typeface="+mn-ea"/>
              </a:rPr>
              <a:t>.</a:t>
            </a:r>
            <a:r>
              <a:rPr lang="zh-CN" altLang="en-US">
                <a:latin typeface="仿宋_GB2312" panose="02010609030101010101" charset="-122"/>
                <a:ea typeface="仿宋_GB2312" panose="02010609030101010101" charset="-122"/>
                <a:cs typeface="仿宋_GB2312" panose="02010609030101010101" charset="-122"/>
                <a:sym typeface="+mn-ea"/>
              </a:rPr>
              <a:t>应急预案评审意见；</a:t>
            </a:r>
            <a:r>
              <a:rPr lang="en-US" altLang="zh-CN">
                <a:latin typeface="仿宋_GB2312" panose="02010609030101010101" charset="-122"/>
                <a:ea typeface="仿宋_GB2312" panose="02010609030101010101" charset="-122"/>
                <a:cs typeface="仿宋_GB2312" panose="02010609030101010101" charset="-122"/>
                <a:sym typeface="+mn-ea"/>
              </a:rPr>
              <a:t>3.</a:t>
            </a:r>
            <a:r>
              <a:rPr lang="zh-CN" altLang="en-US">
                <a:latin typeface="仿宋_GB2312" panose="02010609030101010101" charset="-122"/>
                <a:ea typeface="仿宋_GB2312" panose="02010609030101010101" charset="-122"/>
                <a:cs typeface="仿宋_GB2312" panose="02010609030101010101" charset="-122"/>
                <a:sym typeface="+mn-ea"/>
              </a:rPr>
              <a:t>应急预案电子文档；</a:t>
            </a:r>
            <a:r>
              <a:rPr lang="en-US" altLang="zh-CN">
                <a:latin typeface="仿宋_GB2312" panose="02010609030101010101" charset="-122"/>
                <a:ea typeface="仿宋_GB2312" panose="02010609030101010101" charset="-122"/>
                <a:cs typeface="仿宋_GB2312" panose="02010609030101010101" charset="-122"/>
                <a:sym typeface="+mn-ea"/>
              </a:rPr>
              <a:t>4.</a:t>
            </a:r>
            <a:r>
              <a:rPr lang="zh-CN" altLang="en-US">
                <a:latin typeface="仿宋_GB2312" panose="02010609030101010101" charset="-122"/>
                <a:ea typeface="仿宋_GB2312" panose="02010609030101010101" charset="-122"/>
                <a:cs typeface="仿宋_GB2312" panose="02010609030101010101" charset="-122"/>
                <a:sym typeface="+mn-ea"/>
              </a:rPr>
              <a:t>风险评估结果和应急资源调查清单。</a:t>
            </a:r>
            <a:r>
              <a:rPr lang="en-US" altLang="zh-CN">
                <a:latin typeface="仿宋_GB2312" panose="02010609030101010101" charset="-122"/>
                <a:ea typeface="仿宋_GB2312" panose="02010609030101010101" charset="-122"/>
                <a:cs typeface="仿宋_GB2312" panose="02010609030101010101" charset="-122"/>
                <a:sym typeface="+mn-ea"/>
              </a:rPr>
              <a:t>(</a:t>
            </a:r>
            <a:r>
              <a:rPr lang="zh-CN" altLang="zh-CN">
                <a:latin typeface="仿宋_GB2312" panose="02010609030101010101" charset="-122"/>
                <a:ea typeface="仿宋_GB2312" panose="02010609030101010101" charset="-122"/>
                <a:cs typeface="仿宋_GB2312" panose="02010609030101010101" charset="-122"/>
                <a:sym typeface="+mn-ea"/>
              </a:rPr>
              <a:t>湖</a:t>
            </a:r>
            <a:r>
              <a:rPr lang="zh-CN" altLang="zh-CN">
                <a:latin typeface="仿宋_GB2312" panose="02010609030101010101" charset="-122"/>
                <a:ea typeface="仿宋_GB2312" panose="02010609030101010101" charset="-122"/>
                <a:cs typeface="仿宋_GB2312" panose="02010609030101010101" charset="-122"/>
                <a:sym typeface="+mn-ea"/>
              </a:rPr>
              <a:t>北政务服务网申报上传相关材料</a:t>
            </a:r>
            <a:r>
              <a:rPr lang="en-US" altLang="zh-CN">
                <a:latin typeface="仿宋_GB2312" panose="02010609030101010101" charset="-122"/>
                <a:ea typeface="仿宋_GB2312" panose="02010609030101010101" charset="-122"/>
                <a:cs typeface="仿宋_GB2312" panose="02010609030101010101" charset="-122"/>
                <a:sym typeface="+mn-ea"/>
              </a:rPr>
              <a:t>)</a:t>
            </a:r>
            <a:endParaRPr lang="en-US" altLang="zh-CN">
              <a:latin typeface="仿宋_GB2312" panose="02010609030101010101" charset="-122"/>
              <a:ea typeface="仿宋_GB2312" panose="02010609030101010101" charset="-122"/>
              <a:cs typeface="仿宋_GB2312" panose="02010609030101010101" charset="-122"/>
              <a:sym typeface="+mn-ea"/>
            </a:endParaRPr>
          </a:p>
        </p:txBody>
      </p:sp>
      <p:sp>
        <p:nvSpPr>
          <p:cNvPr id="2" name="文本框 1"/>
          <p:cNvSpPr txBox="1"/>
          <p:nvPr/>
        </p:nvSpPr>
        <p:spPr>
          <a:xfrm>
            <a:off x="358775" y="1049655"/>
            <a:ext cx="10807700" cy="922020"/>
          </a:xfrm>
          <a:prstGeom prst="rect">
            <a:avLst/>
          </a:prstGeom>
          <a:noFill/>
        </p:spPr>
        <p:txBody>
          <a:bodyPr wrap="square" rtlCol="0">
            <a:spAutoFit/>
          </a:bodyPr>
          <a:p>
            <a:r>
              <a:rPr lang="zh-CN" altLang="en-US">
                <a:latin typeface="仿宋_GB2312" panose="02010609030101010101" charset="-122"/>
                <a:ea typeface="仿宋_GB2312" panose="02010609030101010101" charset="-122"/>
                <a:cs typeface="仿宋_GB2312" panose="02010609030101010101" charset="-122"/>
              </a:rPr>
              <a:t>受理备案登记的负有安全生产监督管理职责的部门应当在</a:t>
            </a:r>
            <a:r>
              <a:rPr lang="en-US" altLang="zh-CN">
                <a:latin typeface="仿宋_GB2312" panose="02010609030101010101" charset="-122"/>
                <a:ea typeface="仿宋_GB2312" panose="02010609030101010101" charset="-122"/>
                <a:cs typeface="仿宋_GB2312" panose="02010609030101010101" charset="-122"/>
              </a:rPr>
              <a:t>5</a:t>
            </a:r>
            <a:r>
              <a:rPr lang="zh-CN" altLang="en-US">
                <a:latin typeface="仿宋_GB2312" panose="02010609030101010101" charset="-122"/>
                <a:ea typeface="仿宋_GB2312" panose="02010609030101010101" charset="-122"/>
                <a:cs typeface="仿宋_GB2312" panose="02010609030101010101" charset="-122"/>
              </a:rPr>
              <a:t>个工作日内对应急预案材料进行核对，材料齐全的，应当予以备案并出具应急预案备案登记表；材料不齐的，不予备案并一次性告知需要补齐的材料。逾期不予备案又不说明理由的，视为已经备案。</a:t>
            </a:r>
            <a:endParaRPr lang="en-US" altLang="zh-CN">
              <a:latin typeface="仿宋_GB2312" panose="02010609030101010101" charset="-122"/>
              <a:ea typeface="仿宋_GB2312" panose="02010609030101010101" charset="-122"/>
              <a:cs typeface="仿宋_GB2312" panose="02010609030101010101" charset="-122"/>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北景2"/>
          <p:cNvPicPr>
            <a:picLocks noChangeAspect="1"/>
          </p:cNvPicPr>
          <p:nvPr/>
        </p:nvPicPr>
        <p:blipFill>
          <a:blip r:embed="rId1"/>
          <a:stretch>
            <a:fillRect/>
          </a:stretch>
        </p:blipFill>
        <p:spPr>
          <a:xfrm>
            <a:off x="0" y="0"/>
            <a:ext cx="12192635" cy="6858635"/>
          </a:xfrm>
          <a:prstGeom prst="rect">
            <a:avLst/>
          </a:prstGeom>
        </p:spPr>
      </p:pic>
      <p:sp>
        <p:nvSpPr>
          <p:cNvPr id="5" name="横卷形 4"/>
          <p:cNvSpPr/>
          <p:nvPr/>
        </p:nvSpPr>
        <p:spPr>
          <a:xfrm>
            <a:off x="2197735" y="0"/>
            <a:ext cx="2987675" cy="1163955"/>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2306955" y="382905"/>
            <a:ext cx="2878455" cy="398780"/>
          </a:xfrm>
          <a:prstGeom prst="rect">
            <a:avLst/>
          </a:prstGeom>
          <a:noFill/>
        </p:spPr>
        <p:txBody>
          <a:bodyPr wrap="square" rtlCol="0">
            <a:spAutoFit/>
          </a:bodyPr>
          <a:p>
            <a:r>
              <a:rPr lang="zh-CN" altLang="en-US" sz="2000">
                <a:latin typeface="方正黑体_GBK" panose="03000509000000000000" charset="-122"/>
                <a:ea typeface="方正黑体_GBK" panose="03000509000000000000" charset="-122"/>
              </a:rPr>
              <a:t>（三）应急预案的实施</a:t>
            </a:r>
            <a:endParaRPr lang="zh-CN" altLang="en-US" sz="2000">
              <a:latin typeface="方正黑体_GBK" panose="03000509000000000000" charset="-122"/>
              <a:ea typeface="方正黑体_GBK" panose="03000509000000000000" charset="-122"/>
            </a:endParaRPr>
          </a:p>
        </p:txBody>
      </p:sp>
      <p:sp>
        <p:nvSpPr>
          <p:cNvPr id="7" name="文本框 6"/>
          <p:cNvSpPr txBox="1"/>
          <p:nvPr/>
        </p:nvSpPr>
        <p:spPr>
          <a:xfrm>
            <a:off x="1226185" y="1239520"/>
            <a:ext cx="10114915" cy="368300"/>
          </a:xfrm>
          <a:prstGeom prst="rect">
            <a:avLst/>
          </a:prstGeom>
          <a:noFill/>
        </p:spPr>
        <p:txBody>
          <a:bodyPr wrap="square" rtlCol="0">
            <a:spAutoFit/>
          </a:bodyPr>
          <a:p>
            <a:r>
              <a:rPr lang="zh-CN" altLang="en-US">
                <a:latin typeface="方正黑体_GBK" panose="03000509000000000000" charset="-122"/>
                <a:ea typeface="方正黑体_GBK" panose="03000509000000000000" charset="-122"/>
              </a:rPr>
              <a:t>各级人民政府应急管理部门：</a:t>
            </a:r>
            <a:r>
              <a:rPr lang="zh-CN" altLang="en-US">
                <a:latin typeface="仿宋_GB2312" panose="02010609030101010101" charset="-122"/>
                <a:ea typeface="仿宋_GB2312" panose="02010609030101010101" charset="-122"/>
              </a:rPr>
              <a:t>至少</a:t>
            </a:r>
            <a:r>
              <a:rPr lang="zh-CN" altLang="en-US" b="1">
                <a:solidFill>
                  <a:srgbClr val="FF0000"/>
                </a:solidFill>
                <a:latin typeface="方正楷体_GBK" panose="03000509000000000000" charset="-122"/>
                <a:ea typeface="方正楷体_GBK" panose="03000509000000000000" charset="-122"/>
              </a:rPr>
              <a:t>每两年组织一次</a:t>
            </a:r>
            <a:r>
              <a:rPr lang="zh-CN" altLang="en-US">
                <a:latin typeface="仿宋_GB2312" panose="02010609030101010101" charset="-122"/>
                <a:ea typeface="仿宋_GB2312" panose="02010609030101010101" charset="-122"/>
              </a:rPr>
              <a:t>应急预案演练；</a:t>
            </a:r>
            <a:endParaRPr lang="zh-CN" altLang="en-US">
              <a:latin typeface="仿宋_GB2312" panose="02010609030101010101" charset="-122"/>
              <a:ea typeface="仿宋_GB2312" panose="02010609030101010101" charset="-122"/>
            </a:endParaRPr>
          </a:p>
        </p:txBody>
      </p:sp>
      <p:sp>
        <p:nvSpPr>
          <p:cNvPr id="8" name="文本框 7"/>
          <p:cNvSpPr txBox="1"/>
          <p:nvPr/>
        </p:nvSpPr>
        <p:spPr>
          <a:xfrm>
            <a:off x="812165" y="1645920"/>
            <a:ext cx="10528935" cy="645160"/>
          </a:xfrm>
          <a:prstGeom prst="rect">
            <a:avLst/>
          </a:prstGeom>
          <a:noFill/>
        </p:spPr>
        <p:txBody>
          <a:bodyPr wrap="square" rtlCol="0">
            <a:spAutoFit/>
          </a:bodyPr>
          <a:p>
            <a:r>
              <a:rPr lang="en-US" altLang="zh-CN">
                <a:latin typeface="方正黑体_GBK" panose="03000509000000000000" charset="-122"/>
                <a:ea typeface="方正黑体_GBK" panose="03000509000000000000" charset="-122"/>
              </a:rPr>
              <a:t>      </a:t>
            </a:r>
            <a:r>
              <a:rPr lang="zh-CN" altLang="en-US">
                <a:latin typeface="方正黑体_GBK" panose="03000509000000000000" charset="-122"/>
                <a:ea typeface="方正黑体_GBK" panose="03000509000000000000" charset="-122"/>
              </a:rPr>
              <a:t>生产经营单位：</a:t>
            </a:r>
            <a:r>
              <a:rPr lang="zh-CN" altLang="en-US" b="1">
                <a:solidFill>
                  <a:srgbClr val="FF0000"/>
                </a:solidFill>
                <a:latin typeface="方正楷体_GBK" panose="03000509000000000000" charset="-122"/>
                <a:ea typeface="方正楷体_GBK" panose="03000509000000000000" charset="-122"/>
              </a:rPr>
              <a:t>每年至少组织一次</a:t>
            </a:r>
            <a:r>
              <a:rPr lang="zh-CN" altLang="en-US">
                <a:latin typeface="仿宋_GB2312" panose="02010609030101010101" charset="-122"/>
                <a:ea typeface="仿宋_GB2312" panose="02010609030101010101" charset="-122"/>
              </a:rPr>
              <a:t>综合应急预案演练或者专项应急预案演练，</a:t>
            </a:r>
            <a:r>
              <a:rPr lang="zh-CN" altLang="en-US" b="1">
                <a:solidFill>
                  <a:srgbClr val="FF0000"/>
                </a:solidFill>
                <a:latin typeface="方正楷体_GBK" panose="03000509000000000000" charset="-122"/>
                <a:ea typeface="方正楷体_GBK" panose="03000509000000000000" charset="-122"/>
              </a:rPr>
              <a:t>每半年至少组织一次</a:t>
            </a:r>
            <a:r>
              <a:rPr lang="zh-CN" altLang="en-US">
                <a:latin typeface="仿宋_GB2312" panose="02010609030101010101" charset="-122"/>
                <a:ea typeface="仿宋_GB2312" panose="02010609030101010101" charset="-122"/>
              </a:rPr>
              <a:t>现场处置方案演练；</a:t>
            </a:r>
            <a:endParaRPr lang="zh-CN" altLang="en-US">
              <a:latin typeface="仿宋_GB2312" panose="02010609030101010101" charset="-122"/>
              <a:ea typeface="仿宋_GB2312" panose="02010609030101010101" charset="-122"/>
            </a:endParaRPr>
          </a:p>
        </p:txBody>
      </p:sp>
      <p:sp>
        <p:nvSpPr>
          <p:cNvPr id="9" name="文本框 8"/>
          <p:cNvSpPr txBox="1"/>
          <p:nvPr/>
        </p:nvSpPr>
        <p:spPr>
          <a:xfrm>
            <a:off x="825500" y="2270125"/>
            <a:ext cx="10648315" cy="1198880"/>
          </a:xfrm>
          <a:prstGeom prst="rect">
            <a:avLst/>
          </a:prstGeom>
          <a:noFill/>
        </p:spPr>
        <p:txBody>
          <a:bodyPr wrap="square" rtlCol="0">
            <a:spAutoFit/>
          </a:bodyPr>
          <a:p>
            <a:r>
              <a:rPr lang="zh-CN" altLang="en-US">
                <a:latin typeface="方正黑体_GBK" panose="03000509000000000000" charset="-122"/>
                <a:ea typeface="方正黑体_GBK" panose="03000509000000000000" charset="-122"/>
                <a:cs typeface="仿宋_GB2312" panose="02010609030101010101" charset="-122"/>
                <a:sym typeface="+mn-ea"/>
              </a:rPr>
              <a:t>易燃易爆物品、危险化学品等危险物品的生产、经营、储存、运输单位，矿山，金属冶炼、城市轨道交通运营、建筑施工单位，以及宾馆、商场所、娱乐场所、旅游景区等人员密集场所经营单位</a:t>
            </a:r>
            <a:r>
              <a:rPr lang="zh-CN" altLang="en-US">
                <a:latin typeface="方正黑体_GBK" panose="03000509000000000000" charset="-122"/>
                <a:ea typeface="方正黑体_GBK" panose="03000509000000000000" charset="-122"/>
              </a:rPr>
              <a:t>：</a:t>
            </a:r>
            <a:r>
              <a:rPr lang="zh-CN" altLang="en-US">
                <a:latin typeface="仿宋_GB2312" panose="02010609030101010101" charset="-122"/>
                <a:ea typeface="仿宋_GB2312" panose="02010609030101010101" charset="-122"/>
              </a:rPr>
              <a:t>至少</a:t>
            </a:r>
            <a:r>
              <a:rPr lang="zh-CN" altLang="en-US" b="1">
                <a:gradFill>
                  <a:gsLst>
                    <a:gs pos="0">
                      <a:srgbClr val="E30000"/>
                    </a:gs>
                    <a:gs pos="100000">
                      <a:srgbClr val="760303"/>
                    </a:gs>
                  </a:gsLst>
                  <a:lin scaled="0"/>
                </a:gradFill>
                <a:latin typeface="方正楷体_GBK" panose="03000509000000000000" charset="-122"/>
                <a:ea typeface="方正楷体_GBK" panose="03000509000000000000" charset="-122"/>
              </a:rPr>
              <a:t>每半年组织一次</a:t>
            </a:r>
            <a:r>
              <a:rPr lang="zh-CN" altLang="en-US">
                <a:latin typeface="仿宋_GB2312" panose="02010609030101010101" charset="-122"/>
                <a:ea typeface="仿宋_GB2312" panose="02010609030101010101" charset="-122"/>
              </a:rPr>
              <a:t>安全生产应急预案演练，并将演练情况报送所地县级以上地方人民政府负有安全生产监督管理职责的部门；（</a:t>
            </a:r>
            <a:r>
              <a:rPr lang="zh-CN" altLang="en-US">
                <a:solidFill>
                  <a:srgbClr val="FF0000"/>
                </a:solidFill>
                <a:latin typeface="黑体" panose="02010609060101010101" charset="-122"/>
                <a:ea typeface="黑体" panose="02010609060101010101" charset="-122"/>
                <a:cs typeface="黑体" panose="02010609060101010101" charset="-122"/>
              </a:rPr>
              <a:t>《生产安全事故应急演练指南》应急办函</a:t>
            </a:r>
            <a:r>
              <a:rPr lang="zh-CN" altLang="en-US">
                <a:solidFill>
                  <a:srgbClr val="FF0000"/>
                </a:solidFill>
                <a:latin typeface="黑体" panose="02010609060101010101" charset="-122"/>
                <a:ea typeface="黑体" panose="02010609060101010101" charset="-122"/>
                <a:cs typeface="黑体" panose="02010609060101010101" charset="-122"/>
                <a:sym typeface="+mn-ea"/>
              </a:rPr>
              <a:t>〔</a:t>
            </a:r>
            <a:r>
              <a:rPr lang="en-US" altLang="zh-CN">
                <a:solidFill>
                  <a:srgbClr val="FF0000"/>
                </a:solidFill>
                <a:latin typeface="黑体" panose="02010609060101010101" charset="-122"/>
                <a:ea typeface="黑体" panose="02010609060101010101" charset="-122"/>
                <a:cs typeface="黑体" panose="02010609060101010101" charset="-122"/>
                <a:sym typeface="+mn-ea"/>
              </a:rPr>
              <a:t>2009</a:t>
            </a:r>
            <a:r>
              <a:rPr lang="zh-CN" altLang="en-US">
                <a:solidFill>
                  <a:srgbClr val="FF0000"/>
                </a:solidFill>
                <a:latin typeface="黑体" panose="02010609060101010101" charset="-122"/>
                <a:ea typeface="黑体" panose="02010609060101010101" charset="-122"/>
                <a:cs typeface="黑体" panose="02010609060101010101" charset="-122"/>
                <a:sym typeface="+mn-ea"/>
              </a:rPr>
              <a:t>〕</a:t>
            </a:r>
            <a:r>
              <a:rPr lang="en-US" altLang="zh-CN">
                <a:solidFill>
                  <a:srgbClr val="FF0000"/>
                </a:solidFill>
                <a:latin typeface="黑体" panose="02010609060101010101" charset="-122"/>
                <a:ea typeface="黑体" panose="02010609060101010101" charset="-122"/>
                <a:cs typeface="黑体" panose="02010609060101010101" charset="-122"/>
                <a:sym typeface="+mn-ea"/>
              </a:rPr>
              <a:t>62</a:t>
            </a:r>
            <a:r>
              <a:rPr lang="zh-CN" altLang="en-US">
                <a:solidFill>
                  <a:srgbClr val="FF0000"/>
                </a:solidFill>
                <a:latin typeface="黑体" panose="02010609060101010101" charset="-122"/>
                <a:ea typeface="黑体" panose="02010609060101010101" charset="-122"/>
                <a:cs typeface="黑体" panose="02010609060101010101" charset="-122"/>
                <a:sym typeface="+mn-ea"/>
              </a:rPr>
              <a:t>号）</a:t>
            </a:r>
            <a:r>
              <a:rPr lang="zh-CN" altLang="en-US">
                <a:latin typeface="仿宋_GB2312" panose="02010609030101010101" charset="-122"/>
                <a:ea typeface="仿宋_GB2312" panose="02010609030101010101" charset="-122"/>
              </a:rPr>
              <a:t>）</a:t>
            </a:r>
            <a:endParaRPr lang="zh-CN" altLang="en-US">
              <a:latin typeface="仿宋_GB2312" panose="02010609030101010101" charset="-122"/>
              <a:ea typeface="仿宋_GB2312" panose="02010609030101010101" charset="-122"/>
            </a:endParaRPr>
          </a:p>
        </p:txBody>
      </p:sp>
      <p:sp>
        <p:nvSpPr>
          <p:cNvPr id="10" name="文本框 9"/>
          <p:cNvSpPr txBox="1"/>
          <p:nvPr/>
        </p:nvSpPr>
        <p:spPr>
          <a:xfrm>
            <a:off x="783590" y="4131310"/>
            <a:ext cx="10466705" cy="922020"/>
          </a:xfrm>
          <a:prstGeom prst="rect">
            <a:avLst/>
          </a:prstGeom>
          <a:noFill/>
        </p:spPr>
        <p:txBody>
          <a:bodyPr wrap="square" rtlCol="0">
            <a:spAutoFit/>
          </a:bodyPr>
          <a:p>
            <a:r>
              <a:rPr lang="zh-CN" altLang="en-US">
                <a:latin typeface="方正黑体_GBK" panose="03000509000000000000" charset="-122"/>
                <a:ea typeface="方正黑体_GBK" panose="03000509000000000000" charset="-122"/>
              </a:rPr>
              <a:t>矿山、金属冶炼、建筑施工企业和易燃易爆物品、危险化学品等危险物品的生产、经营、储存、运输企业、使用危险化学品达到国家规定数量的化工企业、烟花爆竹生产、批发经营企业和中型规模以上</a:t>
            </a:r>
            <a:r>
              <a:rPr lang="zh-CN" altLang="en-US"/>
              <a:t>的其他生产经营单位，应当</a:t>
            </a:r>
            <a:r>
              <a:rPr lang="zh-CN" altLang="en-US" b="1">
                <a:solidFill>
                  <a:srgbClr val="FF0000"/>
                </a:solidFill>
                <a:latin typeface="方正楷体_GBK" panose="03000509000000000000" charset="-122"/>
                <a:ea typeface="方正楷体_GBK" panose="03000509000000000000" charset="-122"/>
              </a:rPr>
              <a:t>每三年进行一次应急预案评估。</a:t>
            </a:r>
            <a:endParaRPr lang="zh-CN" altLang="en-US" b="1">
              <a:solidFill>
                <a:srgbClr val="FF0000"/>
              </a:solidFill>
              <a:latin typeface="方正楷体_GBK" panose="03000509000000000000" charset="-122"/>
              <a:ea typeface="方正楷体_GBK" panose="03000509000000000000" charset="-122"/>
            </a:endParaRPr>
          </a:p>
        </p:txBody>
      </p:sp>
      <p:sp>
        <p:nvSpPr>
          <p:cNvPr id="11" name="文本框 10"/>
          <p:cNvSpPr txBox="1"/>
          <p:nvPr/>
        </p:nvSpPr>
        <p:spPr>
          <a:xfrm>
            <a:off x="825500" y="3486150"/>
            <a:ext cx="10674350" cy="645160"/>
          </a:xfrm>
          <a:prstGeom prst="rect">
            <a:avLst/>
          </a:prstGeom>
          <a:noFill/>
        </p:spPr>
        <p:txBody>
          <a:bodyPr wrap="square" rtlCol="0">
            <a:spAutoFit/>
          </a:bodyPr>
          <a:p>
            <a:r>
              <a:rPr lang="zh-CN" altLang="en-US">
                <a:latin typeface="仿宋_GB2312" panose="02010609030101010101" charset="-122"/>
                <a:ea typeface="仿宋_GB2312" panose="02010609030101010101" charset="-122"/>
              </a:rPr>
              <a:t>应急预案演练结束后，应急预案演练组织单位应当对应急预案演练效果进行评估，撰写应急预案演练评估报告，分析存在的问题，提出修订意见。</a:t>
            </a:r>
            <a:endParaRPr lang="zh-CN" altLang="en-US">
              <a:latin typeface="仿宋_GB2312" panose="02010609030101010101" charset="-122"/>
              <a:ea typeface="仿宋_GB2312" panose="02010609030101010101" charset="-122"/>
            </a:endParaRPr>
          </a:p>
        </p:txBody>
      </p:sp>
      <p:sp>
        <p:nvSpPr>
          <p:cNvPr id="2" name="文本框 1"/>
          <p:cNvSpPr txBox="1"/>
          <p:nvPr/>
        </p:nvSpPr>
        <p:spPr>
          <a:xfrm>
            <a:off x="812800" y="5053330"/>
            <a:ext cx="9460230" cy="1198880"/>
          </a:xfrm>
          <a:prstGeom prst="rect">
            <a:avLst/>
          </a:prstGeom>
          <a:noFill/>
        </p:spPr>
        <p:txBody>
          <a:bodyPr wrap="square" rtlCol="0">
            <a:spAutoFit/>
          </a:bodyPr>
          <a:p>
            <a:r>
              <a:rPr lang="zh-CN" altLang="en-US">
                <a:latin typeface="方正黑体_GBK" panose="03000509000000000000" charset="-122"/>
                <a:ea typeface="方正黑体_GBK" panose="03000509000000000000" charset="-122"/>
              </a:rPr>
              <a:t>应急预案需修订的六种情形：</a:t>
            </a:r>
            <a:r>
              <a:rPr lang="en-US" altLang="zh-CN">
                <a:latin typeface="仿宋_GB2312" panose="02010609030101010101" charset="-122"/>
                <a:ea typeface="仿宋_GB2312" panose="02010609030101010101" charset="-122"/>
                <a:cs typeface="仿宋_GB2312" panose="02010609030101010101" charset="-122"/>
              </a:rPr>
              <a:t>1.</a:t>
            </a:r>
            <a:r>
              <a:rPr lang="zh-CN" altLang="en-US">
                <a:latin typeface="仿宋_GB2312" panose="02010609030101010101" charset="-122"/>
                <a:ea typeface="仿宋_GB2312" panose="02010609030101010101" charset="-122"/>
                <a:cs typeface="仿宋_GB2312" panose="02010609030101010101" charset="-122"/>
              </a:rPr>
              <a:t>依据的法律、法规、规章、标准及上位预案中的有关规定发生重大变化的；</a:t>
            </a:r>
            <a:r>
              <a:rPr lang="en-US" altLang="zh-CN">
                <a:latin typeface="仿宋_GB2312" panose="02010609030101010101" charset="-122"/>
                <a:ea typeface="仿宋_GB2312" panose="02010609030101010101" charset="-122"/>
                <a:cs typeface="仿宋_GB2312" panose="02010609030101010101" charset="-122"/>
              </a:rPr>
              <a:t>2.</a:t>
            </a:r>
            <a:r>
              <a:rPr lang="zh-CN" altLang="en-US">
                <a:latin typeface="仿宋_GB2312" panose="02010609030101010101" charset="-122"/>
                <a:ea typeface="仿宋_GB2312" panose="02010609030101010101" charset="-122"/>
                <a:cs typeface="仿宋_GB2312" panose="02010609030101010101" charset="-122"/>
              </a:rPr>
              <a:t>应急指挥机构及其职责发生调整的；</a:t>
            </a:r>
            <a:r>
              <a:rPr lang="en-US" altLang="zh-CN">
                <a:latin typeface="仿宋_GB2312" panose="02010609030101010101" charset="-122"/>
                <a:ea typeface="仿宋_GB2312" panose="02010609030101010101" charset="-122"/>
                <a:cs typeface="仿宋_GB2312" panose="02010609030101010101" charset="-122"/>
              </a:rPr>
              <a:t>3.</a:t>
            </a:r>
            <a:r>
              <a:rPr lang="zh-CN" altLang="en-US">
                <a:latin typeface="仿宋_GB2312" panose="02010609030101010101" charset="-122"/>
                <a:ea typeface="仿宋_GB2312" panose="02010609030101010101" charset="-122"/>
                <a:cs typeface="仿宋_GB2312" panose="02010609030101010101" charset="-122"/>
              </a:rPr>
              <a:t>安全生产面临的风险发生重大变化的；</a:t>
            </a:r>
            <a:r>
              <a:rPr lang="en-US" altLang="zh-CN">
                <a:latin typeface="仿宋_GB2312" panose="02010609030101010101" charset="-122"/>
                <a:ea typeface="仿宋_GB2312" panose="02010609030101010101" charset="-122"/>
                <a:cs typeface="仿宋_GB2312" panose="02010609030101010101" charset="-122"/>
              </a:rPr>
              <a:t>4.</a:t>
            </a:r>
            <a:r>
              <a:rPr lang="zh-CN" altLang="en-US">
                <a:latin typeface="仿宋_GB2312" panose="02010609030101010101" charset="-122"/>
                <a:ea typeface="仿宋_GB2312" panose="02010609030101010101" charset="-122"/>
                <a:cs typeface="仿宋_GB2312" panose="02010609030101010101" charset="-122"/>
              </a:rPr>
              <a:t>重要应急资源发生重大变化的；</a:t>
            </a:r>
            <a:r>
              <a:rPr lang="en-US" altLang="zh-CN">
                <a:latin typeface="仿宋_GB2312" panose="02010609030101010101" charset="-122"/>
                <a:ea typeface="仿宋_GB2312" panose="02010609030101010101" charset="-122"/>
                <a:cs typeface="仿宋_GB2312" panose="02010609030101010101" charset="-122"/>
              </a:rPr>
              <a:t>5.</a:t>
            </a:r>
            <a:r>
              <a:rPr lang="zh-CN" altLang="en-US">
                <a:latin typeface="仿宋_GB2312" panose="02010609030101010101" charset="-122"/>
                <a:ea typeface="仿宋_GB2312" panose="02010609030101010101" charset="-122"/>
                <a:cs typeface="仿宋_GB2312" panose="02010609030101010101" charset="-122"/>
              </a:rPr>
              <a:t>在应急演练和事故应急救援中发现需要修订预案的重大问题的；</a:t>
            </a:r>
            <a:r>
              <a:rPr lang="en-US" altLang="zh-CN">
                <a:latin typeface="仿宋_GB2312" panose="02010609030101010101" charset="-122"/>
                <a:ea typeface="仿宋_GB2312" panose="02010609030101010101" charset="-122"/>
                <a:cs typeface="仿宋_GB2312" panose="02010609030101010101" charset="-122"/>
              </a:rPr>
              <a:t>6</a:t>
            </a:r>
            <a:r>
              <a:rPr lang="en-US" altLang="zh-CN">
                <a:latin typeface="仿宋_GB2312" panose="02010609030101010101" charset="-122"/>
                <a:ea typeface="仿宋_GB2312" panose="02010609030101010101" charset="-122"/>
                <a:cs typeface="仿宋_GB2312" panose="02010609030101010101" charset="-122"/>
                <a:sym typeface="+mn-ea"/>
              </a:rPr>
              <a:t>.</a:t>
            </a:r>
            <a:r>
              <a:rPr lang="zh-CN" altLang="en-US">
                <a:latin typeface="仿宋_GB2312" panose="02010609030101010101" charset="-122"/>
                <a:ea typeface="仿宋_GB2312" panose="02010609030101010101" charset="-122"/>
                <a:cs typeface="仿宋_GB2312" panose="02010609030101010101" charset="-122"/>
                <a:sym typeface="+mn-ea"/>
              </a:rPr>
              <a:t>编制单位认为应急修订的其他情况。</a:t>
            </a:r>
            <a:endParaRPr lang="zh-CN" altLang="en-US">
              <a:latin typeface="仿宋_GB2312" panose="02010609030101010101" charset="-122"/>
              <a:ea typeface="仿宋_GB2312" panose="02010609030101010101" charset="-122"/>
              <a:cs typeface="仿宋_GB2312" panose="0201060903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1" grpId="0"/>
      <p:bldP spid="10" grpId="0"/>
      <p:bldP spid="2" grpId="0"/>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6656</Words>
  <Application>WPS 演示</Application>
  <PresentationFormat>宽屏</PresentationFormat>
  <Paragraphs>266</Paragraphs>
  <Slides>31</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31</vt:i4>
      </vt:variant>
    </vt:vector>
  </HeadingPairs>
  <TitlesOfParts>
    <vt:vector size="52" baseType="lpstr">
      <vt:lpstr>Arial</vt:lpstr>
      <vt:lpstr>宋体</vt:lpstr>
      <vt:lpstr>Wingdings</vt:lpstr>
      <vt:lpstr>华文隶书</vt:lpstr>
      <vt:lpstr>方正隶二_GBK</vt:lpstr>
      <vt:lpstr>方正楷体_GBK</vt:lpstr>
      <vt:lpstr>方正黑体_GBK</vt:lpstr>
      <vt:lpstr>方正小标宋_GBK</vt:lpstr>
      <vt:lpstr>仿宋_GB2312</vt:lpstr>
      <vt:lpstr>黑体</vt:lpstr>
      <vt:lpstr>微软雅黑</vt:lpstr>
      <vt:lpstr>Arial Unicode MS</vt:lpstr>
      <vt:lpstr>华文行楷</vt:lpstr>
      <vt:lpstr>Tahoma</vt:lpstr>
      <vt:lpstr>华文琥珀</vt:lpstr>
      <vt:lpstr>方正楷体简体</vt:lpstr>
      <vt:lpstr>方正小标宋简体</vt:lpstr>
      <vt:lpstr>隶书</vt:lpstr>
      <vt:lpstr>楷体_GB2312</vt:lpstr>
      <vt:lpstr>方正隶书_GBK</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NTKO</dc:creator>
  <cp:lastModifiedBy>NTKO</cp:lastModifiedBy>
  <cp:revision>232</cp:revision>
  <dcterms:created xsi:type="dcterms:W3CDTF">2019-09-19T02:01:00Z</dcterms:created>
  <dcterms:modified xsi:type="dcterms:W3CDTF">2023-07-29T12:59:41Z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2052-11.8.2.11019</vt:lpwstr>
  </property>
  <property fmtid="{D5CDD505-2E9C-101B-9397-08002B2CF9AE}" pid="3" name="ICV">
    <vt:lpwstr>E4EDF3FA055B44C799B849D7CAEDCA3A</vt:lpwstr>
  </property>
</Properties>
</file>