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汉仪君黑-45简" panose="020B0604020202020204" charset="-122"/>
      <p:regular r:id="rId28"/>
    </p:embeddedFont>
    <p:embeddedFont>
      <p:font typeface="汉仪雅酷黑简" panose="00020600040101010101" charset="-122"/>
      <p:regular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ng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5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0" autoAdjust="0"/>
    <p:restoredTop sz="95244" autoAdjust="0"/>
  </p:normalViewPr>
  <p:slideViewPr>
    <p:cSldViewPr snapToGrid="0">
      <p:cViewPr>
        <p:scale>
          <a:sx n="66" d="100"/>
          <a:sy n="66" d="100"/>
        </p:scale>
        <p:origin x="691" y="403"/>
      </p:cViewPr>
      <p:guideLst/>
    </p:cSldViewPr>
  </p:slideViewPr>
  <p:outlineViewPr>
    <p:cViewPr>
      <p:scale>
        <a:sx n="33" d="100"/>
        <a:sy n="33" d="100"/>
      </p:scale>
      <p:origin x="0" y="-2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0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君黑-45简" panose="020B0604020202020204" charset="-122"/>
        <a:ea typeface="汉仪君黑-45简" panose="020B0604020202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989089090809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211050" cy="68687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汉仪君黑-45简" panose="020B0604020202020204" charset="-122"/>
          <a:ea typeface="汉仪君黑-45简" panose="020B0604020202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汉仪君黑-45简" panose="020B0604020202020204" charset="-122"/>
          <a:ea typeface="汉仪君黑-45简" panose="020B0604020202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汉仪君黑-45简" panose="020B0604020202020204" charset="-122"/>
          <a:ea typeface="汉仪君黑-45简" panose="020B0604020202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汉仪君黑-45简" panose="020B0604020202020204" charset="-122"/>
          <a:ea typeface="汉仪君黑-45简" panose="020B0604020202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君黑-45简" panose="020B0604020202020204" charset="-122"/>
          <a:ea typeface="汉仪君黑-45简" panose="020B0604020202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汉仪君黑-45简" panose="020B0604020202020204" charset="-122"/>
          <a:ea typeface="汉仪君黑-45简" panose="020B0604020202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-9-09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9050" y="1270"/>
            <a:ext cx="12327255" cy="693293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421130" y="1055785"/>
            <a:ext cx="7498080" cy="119888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i="0" u="none" strike="noStrike" kern="1200" cap="none" spc="0" normalizeH="0" baseline="0" noProof="0" dirty="0">
                <a:ln>
                  <a:noFill/>
                </a:ln>
                <a:solidFill>
                  <a:srgbClr val="105479"/>
                </a:solidFill>
                <a:effectLst/>
                <a:uLnTx/>
                <a:uFillTx/>
                <a:latin typeface="汉仪雅酷黑简" panose="00020600040101010101" charset="-122"/>
                <a:ea typeface="汉仪雅酷黑简" panose="00020600040101010101" charset="-122"/>
                <a:cs typeface="+mn-ea"/>
                <a:sym typeface="+mn-lt"/>
              </a:rPr>
              <a:t>冬季安全</a:t>
            </a:r>
            <a:r>
              <a:rPr lang="zh-CN" altLang="en-US" sz="7200" noProof="0" dirty="0">
                <a:ln>
                  <a:noFill/>
                </a:ln>
                <a:solidFill>
                  <a:srgbClr val="105479"/>
                </a:solidFill>
                <a:effectLst/>
                <a:uLnTx/>
                <a:uFillTx/>
                <a:latin typeface="汉仪雅酷黑简" panose="00020600040101010101" charset="-122"/>
                <a:ea typeface="汉仪雅酷黑简" panose="00020600040101010101" charset="-122"/>
                <a:cs typeface="+mn-ea"/>
                <a:sym typeface="+mn-lt"/>
              </a:rPr>
              <a:t>行车知识</a:t>
            </a:r>
            <a:endParaRPr kumimoji="0" lang="zh-CN" altLang="en-US" sz="72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980565" y="2312035"/>
            <a:ext cx="637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简约冬季安全行车知识普及</a:t>
            </a:r>
            <a:r>
              <a:rPr lang="en-US" altLang="zh-CN" sz="2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PPT</a:t>
            </a:r>
            <a:endParaRPr lang="en-US" altLang="zh-CN" sz="2800" spc="30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91030" y="2896235"/>
            <a:ext cx="6558280" cy="568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冬季气温低,雨雪多,路滑,易疲劳,给安全行车带来诸多不便。根据冬季的气候特点,司机要增强冬季行车安全意识,避免发生意外事故,同时日常要有针对性做好冬季汽车保养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9890890908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211050" cy="68687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62075" y="1423035"/>
            <a:ext cx="562292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dirty="0">
                <a:solidFill>
                  <a:srgbClr val="105479"/>
                </a:solidFill>
                <a:cs typeface="+mn-ea"/>
                <a:sym typeface="+mn-lt"/>
              </a:rPr>
              <a:t>冰雪道路安全</a:t>
            </a:r>
            <a:endParaRPr lang="zh-CN" altLang="en-US" sz="6000" dirty="0">
              <a:solidFill>
                <a:srgbClr val="105479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6000" dirty="0">
                <a:solidFill>
                  <a:srgbClr val="105479"/>
                </a:solidFill>
                <a:cs typeface="+mn-ea"/>
                <a:sym typeface="+mn-lt"/>
              </a:rPr>
              <a:t>驾驶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0175" y="3495040"/>
            <a:ext cx="5255895" cy="568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冬季气温低,雨雪多,路滑,易疲劳,给安全行车带来诸多不便。根据冬季的气候特点,司机要增强冬季行车安全意识,避免发生意外事故,同时日常要有针对性做好冬季汽车保养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pic>
        <p:nvPicPr>
          <p:cNvPr id="6" name="图片 5" descr="798888888888888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300" y="698500"/>
            <a:ext cx="59829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allOve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>
            <a:off x="3547144" y="2201546"/>
            <a:ext cx="5510463" cy="5510463"/>
          </a:xfrm>
          <a:prstGeom prst="ellipse">
            <a:avLst/>
          </a:prstGeom>
          <a:noFill/>
          <a:ln>
            <a:gradFill>
              <a:gsLst>
                <a:gs pos="0">
                  <a:srgbClr val="105479"/>
                </a:gs>
                <a:gs pos="86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汉仪君黑-45简" panose="020B0604020202020204" charset="-122"/>
              <a:ea typeface="汉仪君黑-45简" panose="020B0604020202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261000" y="1736763"/>
            <a:ext cx="6082750" cy="2980293"/>
            <a:chOff x="2644155" y="2092996"/>
            <a:chExt cx="6918188" cy="3389623"/>
          </a:xfrm>
        </p:grpSpPr>
        <p:sp>
          <p:nvSpPr>
            <p:cNvPr id="14" name="椭圆 13"/>
            <p:cNvSpPr/>
            <p:nvPr/>
          </p:nvSpPr>
          <p:spPr>
            <a:xfrm>
              <a:off x="2644155" y="4466740"/>
              <a:ext cx="1015879" cy="1015879"/>
            </a:xfrm>
            <a:prstGeom prst="ellipse">
              <a:avLst/>
            </a:prstGeom>
            <a:solidFill>
              <a:srgbClr val="105479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</a:rPr>
                <a:t>01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44957" y="2092996"/>
              <a:ext cx="1015879" cy="1015879"/>
            </a:xfrm>
            <a:prstGeom prst="ellipse">
              <a:avLst/>
            </a:prstGeom>
            <a:solidFill>
              <a:srgbClr val="105479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</a:rPr>
                <a:t>02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231249" y="2092996"/>
              <a:ext cx="1015879" cy="1015879"/>
            </a:xfrm>
            <a:prstGeom prst="ellipse">
              <a:avLst/>
            </a:prstGeom>
            <a:solidFill>
              <a:srgbClr val="105479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</a:rPr>
                <a:t>03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8546464" y="4466740"/>
              <a:ext cx="1015879" cy="1015879"/>
            </a:xfrm>
            <a:prstGeom prst="ellipse">
              <a:avLst/>
            </a:prstGeom>
            <a:solidFill>
              <a:srgbClr val="105479"/>
            </a:solidFill>
            <a:ln w="2857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汉仪君黑-45简" panose="020B0604020202020204" charset="-122"/>
                  <a:ea typeface="汉仪君黑-45简" panose="020B0604020202020204" charset="-122"/>
                </a:rPr>
                <a:t>04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</p:grp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8269371" y="1528454"/>
            <a:ext cx="3262731" cy="109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l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汉仪君黑-45简" panose="020B0604020202020204" charset="-122"/>
                <a:sym typeface="+mn-ea"/>
              </a:rPr>
              <a:t>减速行驶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汉仪君黑-45简" panose="020B0604020202020204" charset="-122"/>
              <a:sym typeface="汉仪君黑-45简" panose="020B0604020202020204" charset="-122"/>
            </a:endParaRPr>
          </a:p>
          <a:p>
            <a:pPr indent="0" algn="l"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减速行驶：因路面的附着力减小，一般车速不应超过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30km/h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ea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9408361" y="3822318"/>
            <a:ext cx="2572920" cy="938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indent="0" algn="l">
              <a:buNone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汉仪君黑-45简" panose="020B0604020202020204" charset="-122"/>
                <a:sym typeface="+mn-ea"/>
              </a:rPr>
              <a:t>加大行车间距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汉仪君黑-45简" panose="020B0604020202020204" charset="-122"/>
              <a:sym typeface="汉仪君黑-45简" panose="020B0604020202020204" charset="-122"/>
            </a:endParaRPr>
          </a:p>
          <a:p>
            <a:pPr indent="0" algn="l"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加大行车间距，至少应为干燥路面的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至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倍以上。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ea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040564" y="1528454"/>
            <a:ext cx="3270487" cy="109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r" hangingPunc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汉仪君黑-45简" panose="020B0604020202020204" charset="-122"/>
                <a:sym typeface="+mn-ea"/>
              </a:rPr>
              <a:t>雪天和路面结冰时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汉仪君黑-45简" panose="020B0604020202020204" charset="-122"/>
              <a:sym typeface="汉仪君黑-45简" panose="020B0604020202020204" charset="-122"/>
            </a:endParaRPr>
          </a:p>
          <a:p>
            <a:pPr indent="0" algn="r"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雪天和路面结冰时不要上高速公路行驶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ea"/>
            </a:endParaRPr>
          </a:p>
        </p:txBody>
      </p:sp>
      <p:sp>
        <p:nvSpPr>
          <p:cNvPr id="21" name="矩形 47"/>
          <p:cNvSpPr>
            <a:spLocks noChangeArrowheads="1"/>
          </p:cNvSpPr>
          <p:nvPr/>
        </p:nvSpPr>
        <p:spPr bwMode="auto">
          <a:xfrm>
            <a:off x="703680" y="3822318"/>
            <a:ext cx="2436297" cy="133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lvl="0" algn="r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汉仪君黑-45简" panose="020B0604020202020204" charset="-122"/>
                <a:sym typeface="+mn-ea"/>
              </a:rPr>
              <a:t>在雪地长时间行车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汉仪君黑-45简" panose="020B0604020202020204" charset="-122"/>
              <a:sym typeface="汉仪君黑-45简" panose="020B0604020202020204" charset="-122"/>
            </a:endParaRPr>
          </a:p>
          <a:p>
            <a:pPr indent="0" algn="r"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sym typeface="+mn-ea"/>
              </a:rPr>
              <a:t>在雪地长时间行车时，需佩戴有色眼镜，以防造成眩目而影响安全行车</a:t>
            </a:r>
            <a:endParaRPr lang="zh-CN" altLang="en-US" sz="1600" kern="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02965" y="28384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冰雪道路安全驾驶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pic>
        <p:nvPicPr>
          <p:cNvPr id="6" name="图片 5" descr="people-driving-cars-city-street_23-2149092099.webp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4603750" y="2871470"/>
            <a:ext cx="3253105" cy="3141345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399540" y="1133475"/>
            <a:ext cx="6122035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A5C80"/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五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是在弯道坡路上行驶时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应避免随意变线，遇有情况，应提前减速，避免中途变速、停车或熄火，行驶中尽量利用发动机的牵引阻力控制车速。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99540" y="2337435"/>
            <a:ext cx="6122035" cy="12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A5C80"/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六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是沿着前车的车辙行驶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一般情况下，不要超车、急减速、急转弯和紧急制动。需要停车时，要提前采取措施，多换档，少制动。如路况稍有可凝，应缓慢制动停车。待察看清楚，确认安全后再继续行驶。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9540" y="3812540"/>
            <a:ext cx="6346825" cy="123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A5C80"/>
                </a:solidFill>
                <a:cs typeface="+mn-ea"/>
                <a:sym typeface="+mn-lt"/>
              </a:rPr>
              <a:t>七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是行驶不可猛打、猛回方向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当前轮发生滑溜时，应及时松开刹车，修正方向；当后轮滑溜时，应向滑溜一方修正转向盘；当遇动力滑溜应及时抬起加速踏板；当横向滑溜车辆进入旋转状态时，不要慌乱采取措施，等车辆停稳后重新起步。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9540" y="5144770"/>
            <a:ext cx="6151880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b="1" dirty="0">
                <a:solidFill>
                  <a:srgbClr val="1A5C80"/>
                </a:solidFill>
                <a:cs typeface="+mn-ea"/>
                <a:sym typeface="+mn-lt"/>
              </a:rPr>
              <a:t>八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是勤用喇叭</a:t>
            </a:r>
            <a:endParaRPr lang="en-US" altLang="zh-CN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警告行人和其他车辆，提示自己的行车位置，两车交会时关闭防雾灯，以免给对方造成眩目感，如果对方车速较快，应主动减速让行，必要时靠边停车。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02965" y="28384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冰雪道路安全驾驶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pic>
        <p:nvPicPr>
          <p:cNvPr id="5" name="图片 4" descr="people-driving-cars-city-street_23-2149091992.webp"/>
          <p:cNvPicPr>
            <a:picLocks noChangeAspect="1"/>
          </p:cNvPicPr>
          <p:nvPr/>
        </p:nvPicPr>
        <p:blipFill>
          <a:blip r:embed="rId1" cstate="print"/>
          <a:srcRect/>
          <a:stretch>
            <a:fillRect/>
          </a:stretch>
        </p:blipFill>
        <p:spPr>
          <a:xfrm>
            <a:off x="7604125" y="1407795"/>
            <a:ext cx="3592195" cy="4714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prestig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5550" y="2239929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车况不良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84625" y="2239383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观察不周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15550" y="4129813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跟车过近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6455" y="3184638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超会车当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84625" y="3146189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转向过快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46504" y="2239929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制动过急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15599" y="3149973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停车不稳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46504" y="4129813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眩目雪盲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415599" y="5109958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起步过猛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84674" y="4052969"/>
            <a:ext cx="2210747" cy="710259"/>
          </a:xfrm>
          <a:prstGeom prst="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车速过快</a:t>
            </a:r>
            <a:endParaRPr lang="zh-CN" altLang="en-US" sz="3600" b="1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403350" y="1426845"/>
            <a:ext cx="8791575" cy="612923"/>
          </a:xfrm>
          <a:prstGeom prst="roundRect">
            <a:avLst/>
          </a:prstGeom>
          <a:solidFill>
            <a:srgbClr val="105479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为了避免或减少冰雪天气情况下交通事故的发生，总结起来应注意以下 十防：</a:t>
            </a:r>
            <a:endParaRPr lang="zh-CN" altLang="en-US" sz="20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02965" y="28384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冰雪道路安全驾驶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ageCurlDouble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7" grpId="0" bldLvl="0" animBg="1"/>
      <p:bldP spid="9" grpId="0" bldLvl="0" animBg="1"/>
      <p:bldP spid="11" grpId="0" bldLvl="0" animBg="1"/>
      <p:bldP spid="13" grpId="0" bldLvl="0" animBg="1"/>
      <p:bldP spid="15" grpId="0" bldLvl="0" animBg="1"/>
      <p:bldP spid="17" grpId="0" bldLvl="0" animBg="1"/>
      <p:bldP spid="19" grpId="0" bldLvl="0" animBg="1"/>
      <p:bldP spid="21" grpId="0" bldLvl="0" animBg="1"/>
      <p:bldP spid="2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9890890908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211050" cy="68687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62075" y="1423035"/>
            <a:ext cx="562292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dirty="0">
                <a:solidFill>
                  <a:srgbClr val="105479"/>
                </a:solidFill>
                <a:cs typeface="+mn-ea"/>
                <a:sym typeface="+mn-lt"/>
              </a:rPr>
              <a:t>浓雾天气安全</a:t>
            </a:r>
            <a:endParaRPr lang="zh-CN" altLang="en-US" sz="6000" dirty="0">
              <a:solidFill>
                <a:srgbClr val="105479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CN" altLang="en-US" sz="6000" dirty="0">
                <a:solidFill>
                  <a:srgbClr val="105479"/>
                </a:solidFill>
                <a:cs typeface="+mn-ea"/>
                <a:sym typeface="+mn-lt"/>
              </a:rPr>
              <a:t>驾驶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0175" y="3495040"/>
            <a:ext cx="5255895" cy="568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冬季气温低,雨雪多,路滑,易疲劳,给安全行车带来诸多不便。根据冬季的气候特点,司机要增强冬季行车安全意识,避免发生意外事故,同时日常要有针对性做好冬季汽车保养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pic>
        <p:nvPicPr>
          <p:cNvPr id="6" name="图片 5" descr="798888888888888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300" y="698500"/>
            <a:ext cx="59829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allOve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65910" y="2616835"/>
            <a:ext cx="9060815" cy="432248"/>
          </a:xfrm>
          <a:prstGeom prst="round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雾太大，能见度太低时，要暂停行驶，待能见度恢复到一定程度时再行驶；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5910" y="3962400"/>
            <a:ext cx="9060815" cy="763813"/>
          </a:xfrm>
          <a:prstGeom prst="round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适当减速行驶，打开防雾灯及前后小 灯和宽灯，沿路右侧行驶，但不要太靠边，以免与路边行人及其他障碍发生碰撞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; 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65910" y="3292475"/>
            <a:ext cx="9060815" cy="432248"/>
          </a:xfrm>
          <a:prstGeom prst="round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行驶中多鸣喇叭，引起行人和车辆的注意；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65275" y="4904105"/>
            <a:ext cx="9061450" cy="432248"/>
          </a:xfrm>
          <a:prstGeom prst="roundRect">
            <a:avLst/>
          </a:prstGeom>
          <a:solidFill>
            <a:srgbClr val="105479"/>
          </a:solidFill>
          <a:extLst>
            <a:ext uri="{91240B29-F687-4F45-9708-019B960494DF}">
              <a14:hiddenLine xmlns:a14="http://schemas.microsoft.com/office/drawing/2010/main" w="6350">
                <a:solidFill>
                  <a:srgbClr val="FFFFFF"/>
                </a:solidFill>
                <a:prstDash val="solid"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会车时用灯光示意，尽量避免超车。 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565275" y="1550670"/>
            <a:ext cx="9061450" cy="612923"/>
          </a:xfrm>
          <a:prstGeom prst="roundRect">
            <a:avLst/>
          </a:prstGeom>
          <a:noFill/>
          <a:ln w="9525">
            <a:solidFill>
              <a:srgbClr val="1A5C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105479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 b="1" dirty="0">
                <a:solidFill>
                  <a:srgbClr val="1A5C80"/>
                </a:solidFill>
                <a:latin typeface="+mn-lt"/>
                <a:ea typeface="+mn-ea"/>
                <a:cs typeface="+mn-ea"/>
                <a:sym typeface="+mn-lt"/>
              </a:rPr>
              <a:t>浓雾天气 能见度大大降低，增加发生交通事故的危险性，因此行车时应注意：</a:t>
            </a:r>
            <a:endParaRPr lang="zh-CN" altLang="en-US" sz="2000" b="1" dirty="0">
              <a:solidFill>
                <a:srgbClr val="1A5C8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568700" y="16319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浓雾天气安全驾驶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13" grpId="0" bldLvl="0" animBg="1"/>
      <p:bldP spid="15" grpId="0" bldLvl="0" animBg="1"/>
      <p:bldP spid="2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9890890908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211050" cy="68687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62075" y="1423035"/>
            <a:ext cx="562292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>
              <a:defRPr/>
            </a:pPr>
            <a:r>
              <a:rPr lang="zh-CN" altLang="en-US" sz="6000" dirty="0">
                <a:solidFill>
                  <a:srgbClr val="105479"/>
                </a:solidFill>
                <a:cs typeface="+mn-ea"/>
                <a:sym typeface="+mn-lt"/>
              </a:rPr>
              <a:t>冬季行车安全自救方案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0175" y="3495040"/>
            <a:ext cx="5255895" cy="568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冬季气温低,雨雪多,路滑,易疲劳,给安全行车带来诸多不便。根据冬季的气候特点,司机要增强冬季行车安全意识,避免发生意外事故,同时日常要有针对性做好冬季汽车保养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pic>
        <p:nvPicPr>
          <p:cNvPr id="6" name="图片 5" descr="798888888888888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300" y="698500"/>
            <a:ext cx="59829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allOve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5"/>
          <p:cNvSpPr txBox="1"/>
          <p:nvPr/>
        </p:nvSpPr>
        <p:spPr>
          <a:xfrm>
            <a:off x="1241425" y="1682115"/>
            <a:ext cx="4870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05479"/>
                </a:solidFill>
                <a:cs typeface="+mn-ea"/>
                <a:sym typeface="+mn-lt"/>
              </a:rPr>
              <a:t>一、轮胎侧滑紧急自救方案</a:t>
            </a:r>
            <a:endParaRPr lang="zh-CN" altLang="en-US" sz="2000" b="1" dirty="0">
              <a:solidFill>
                <a:srgbClr val="105479"/>
              </a:solidFill>
              <a:cs typeface="+mn-ea"/>
              <a:sym typeface="+mn-lt"/>
            </a:endParaRPr>
          </a:p>
        </p:txBody>
      </p:sp>
      <p:sp>
        <p:nvSpPr>
          <p:cNvPr id="7" name="TextBox 37"/>
          <p:cNvSpPr txBox="1"/>
          <p:nvPr/>
        </p:nvSpPr>
        <p:spPr>
          <a:xfrm>
            <a:off x="1241425" y="2164080"/>
            <a:ext cx="9726295" cy="13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在行车的过程中，车辆突然侧滑，应立即松开制动踏板，同时迅速将方向盘朝侧滑的一边转动。要注意方向盘转动的幅度，以免转动过大车辆冲出路面。 </a:t>
            </a:r>
            <a:endParaRPr lang="zh-CN" altLang="en-US" sz="1600" dirty="0">
              <a:sym typeface="+mn-lt"/>
            </a:endParaRPr>
          </a:p>
          <a:p>
            <a:r>
              <a:rPr lang="zh-CN" altLang="en-US" sz="1600" dirty="0">
                <a:sym typeface="+mn-lt"/>
              </a:rPr>
              <a:t> 保持冷静，采用点刹的方法，即踏在制动踏板的右脚松开，然后再踏下，快速地重复数次，便能有效地将汽车停下。</a:t>
            </a:r>
            <a:endParaRPr lang="zh-CN" altLang="en-US" sz="1600" dirty="0">
              <a:sym typeface="+mn-lt"/>
            </a:endParaRPr>
          </a:p>
        </p:txBody>
      </p:sp>
      <p:sp>
        <p:nvSpPr>
          <p:cNvPr id="2" name="TextBox 35"/>
          <p:cNvSpPr txBox="1"/>
          <p:nvPr/>
        </p:nvSpPr>
        <p:spPr>
          <a:xfrm>
            <a:off x="1241425" y="3721735"/>
            <a:ext cx="401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05479"/>
                </a:solidFill>
                <a:cs typeface="+mn-ea"/>
                <a:sym typeface="+mn-lt"/>
              </a:rPr>
              <a:t>二、冬季刹车问题</a:t>
            </a:r>
            <a:endParaRPr lang="zh-CN" altLang="en-US" sz="2000" b="1" dirty="0">
              <a:solidFill>
                <a:srgbClr val="105479"/>
              </a:solidFill>
              <a:cs typeface="+mn-ea"/>
              <a:sym typeface="+mn-lt"/>
            </a:endParaRPr>
          </a:p>
        </p:txBody>
      </p:sp>
      <p:sp>
        <p:nvSpPr>
          <p:cNvPr id="3" name="TextBox 37"/>
          <p:cNvSpPr txBox="1"/>
          <p:nvPr/>
        </p:nvSpPr>
        <p:spPr>
          <a:xfrm>
            <a:off x="1241425" y="4203700"/>
            <a:ext cx="9726295" cy="134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sz="1600" dirty="0">
                <a:sym typeface="+mn-lt"/>
              </a:rPr>
              <a:t>因为冬季气温低，所以对刹车液体来说会变得很粘稠，这会在一定程度上影响刹车的正常使用，从而降低刹车的灵活性。这时，您所需要做的是在低速行驶时试刹车，观察一下是否出现异常，如有异常，则应立刻停车采取补救措施。 </a:t>
            </a:r>
            <a:endParaRPr lang="zh-CN" altLang="en-US" sz="1600" dirty="0">
              <a:sym typeface="+mn-lt"/>
            </a:endParaRPr>
          </a:p>
          <a:p>
            <a:endParaRPr lang="zh-CN" altLang="en-US" sz="1600" dirty="0"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04640" y="208280"/>
            <a:ext cx="478599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冬季行车安全自救方案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3000">
        <p15:prstTrans prst="peelOff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0"/>
          <p:cNvSpPr/>
          <p:nvPr/>
        </p:nvSpPr>
        <p:spPr>
          <a:xfrm>
            <a:off x="1076230" y="2912662"/>
            <a:ext cx="1583728" cy="1072869"/>
          </a:xfrm>
          <a:prstGeom prst="roundRect">
            <a:avLst/>
          </a:prstGeom>
          <a:solidFill>
            <a:srgbClr val="10547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2820" y="3543871"/>
            <a:ext cx="1450546" cy="416909"/>
          </a:xfrm>
          <a:prstGeom prst="roundRect">
            <a:avLst/>
          </a:prstGeom>
          <a:solidFill>
            <a:srgbClr val="10547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四  勤 </a:t>
            </a:r>
            <a:endParaRPr lang="zh-CN" altLang="en-US" sz="2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2491" y="2771986"/>
            <a:ext cx="811205" cy="74142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5479"/>
                </a:solidFill>
              </a14:hiddenFill>
            </a:ext>
          </a:ex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4200" dirty="0">
                <a:latin typeface="+mn-lt"/>
                <a:ea typeface="+mn-ea"/>
                <a:cs typeface="+mn-ea"/>
                <a:sym typeface="+mn-lt"/>
              </a:rPr>
              <a:t>1</a:t>
            </a:r>
            <a:endParaRPr lang="zh-CN" altLang="en-US" sz="4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64"/>
          <p:cNvSpPr/>
          <p:nvPr/>
        </p:nvSpPr>
        <p:spPr>
          <a:xfrm flipV="1">
            <a:off x="3226968" y="2893060"/>
            <a:ext cx="1583728" cy="1072869"/>
          </a:xfrm>
          <a:prstGeom prst="roundRect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93556" y="3524269"/>
            <a:ext cx="1450546" cy="461261"/>
          </a:xfrm>
          <a:prstGeom prst="roundRect">
            <a:avLst/>
          </a:prstGeom>
          <a:solidFill>
            <a:srgbClr val="10547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055"/>
              </a:spcBef>
            </a:pPr>
            <a:r>
              <a:rPr lang="zh-CN" altLang="en-US" sz="2110" dirty="0">
                <a:solidFill>
                  <a:schemeClr val="bg1"/>
                </a:solidFill>
                <a:cs typeface="+mn-ea"/>
                <a:sym typeface="+mn-lt"/>
              </a:rPr>
              <a:t>五不超 </a:t>
            </a:r>
            <a:endParaRPr lang="zh-CN" altLang="en-US" sz="211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25262" y="2854606"/>
            <a:ext cx="811205" cy="8202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10547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1055"/>
              </a:spcBef>
            </a:pPr>
            <a:r>
              <a:rPr lang="en-US" altLang="zh-CN" sz="422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422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68"/>
          <p:cNvSpPr/>
          <p:nvPr/>
        </p:nvSpPr>
        <p:spPr>
          <a:xfrm>
            <a:off x="5377706" y="2902861"/>
            <a:ext cx="1583728" cy="1072869"/>
          </a:xfrm>
          <a:prstGeom prst="roundRect">
            <a:avLst/>
          </a:prstGeom>
          <a:solidFill>
            <a:srgbClr val="10547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48141" y="3534070"/>
            <a:ext cx="1450546" cy="416909"/>
          </a:xfrm>
          <a:prstGeom prst="roundRect">
            <a:avLst/>
          </a:prstGeom>
          <a:solidFill>
            <a:srgbClr val="10547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100" dirty="0">
                <a:latin typeface="+mn-lt"/>
                <a:ea typeface="+mn-ea"/>
                <a:cs typeface="+mn-ea"/>
                <a:sym typeface="+mn-lt"/>
              </a:rPr>
              <a:t>六不开 </a:t>
            </a:r>
            <a:endParaRPr lang="zh-CN" altLang="en-US" sz="21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63965" y="2864407"/>
            <a:ext cx="811205" cy="741421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05479"/>
                </a:solidFill>
              </a14:hiddenFill>
            </a:ext>
          </a:extLst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en-US" altLang="zh-CN" sz="4200" dirty="0">
                <a:latin typeface="+mn-lt"/>
                <a:ea typeface="+mn-ea"/>
                <a:cs typeface="+mn-ea"/>
                <a:sym typeface="+mn-lt"/>
              </a:rPr>
              <a:t>3</a:t>
            </a:r>
            <a:endParaRPr lang="zh-CN" altLang="en-US" sz="4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72"/>
          <p:cNvSpPr/>
          <p:nvPr/>
        </p:nvSpPr>
        <p:spPr>
          <a:xfrm flipV="1">
            <a:off x="7528444" y="2902860"/>
            <a:ext cx="1583728" cy="1072869"/>
          </a:xfrm>
          <a:prstGeom prst="roundRect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595032" y="3534069"/>
            <a:ext cx="1450546" cy="461261"/>
          </a:xfrm>
          <a:prstGeom prst="roundRect">
            <a:avLst/>
          </a:prstGeom>
          <a:solidFill>
            <a:srgbClr val="10547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055"/>
              </a:spcBef>
            </a:pPr>
            <a:r>
              <a:rPr lang="zh-CN" altLang="en-US" sz="2110" dirty="0">
                <a:solidFill>
                  <a:schemeClr val="bg1"/>
                </a:solidFill>
                <a:cs typeface="+mn-ea"/>
                <a:sym typeface="+mn-lt"/>
              </a:rPr>
              <a:t>七 慢 </a:t>
            </a:r>
            <a:endParaRPr lang="zh-CN" altLang="en-US" sz="211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23663" y="2864406"/>
            <a:ext cx="811205" cy="8202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10547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1055"/>
              </a:spcBef>
            </a:pPr>
            <a:r>
              <a:rPr lang="en-US" altLang="zh-CN" sz="422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422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 72"/>
          <p:cNvSpPr/>
          <p:nvPr/>
        </p:nvSpPr>
        <p:spPr>
          <a:xfrm flipV="1">
            <a:off x="9679181" y="2912662"/>
            <a:ext cx="1583728" cy="1072869"/>
          </a:xfrm>
          <a:prstGeom prst="roundRect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745769" y="3543871"/>
            <a:ext cx="1450546" cy="461261"/>
          </a:xfrm>
          <a:prstGeom prst="roundRect">
            <a:avLst/>
          </a:prstGeom>
          <a:solidFill>
            <a:srgbClr val="105479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055"/>
              </a:spcBef>
            </a:pPr>
            <a:r>
              <a:rPr lang="zh-CN" altLang="en-US" sz="2110" dirty="0">
                <a:solidFill>
                  <a:schemeClr val="bg1"/>
                </a:solidFill>
                <a:cs typeface="+mn-ea"/>
                <a:sym typeface="+mn-lt"/>
              </a:rPr>
              <a:t>八不准 </a:t>
            </a:r>
            <a:endParaRPr lang="zh-CN" altLang="en-US" sz="211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074400" y="2874208"/>
            <a:ext cx="811205" cy="82029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10547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ts val="1055"/>
              </a:spcBef>
            </a:pPr>
            <a:r>
              <a:rPr lang="en-US" altLang="zh-CN" sz="422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lang="zh-CN" altLang="en-US" sz="422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矩形 68"/>
          <p:cNvSpPr/>
          <p:nvPr/>
        </p:nvSpPr>
        <p:spPr>
          <a:xfrm>
            <a:off x="4619253" y="1721761"/>
            <a:ext cx="2940794" cy="650599"/>
          </a:xfrm>
          <a:prstGeom prst="roundRect">
            <a:avLst/>
          </a:prstGeom>
          <a:solidFill>
            <a:srgbClr val="10547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sz="20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742904" y="1920651"/>
            <a:ext cx="2693491" cy="252818"/>
          </a:xfrm>
          <a:prstGeom prst="roundRect">
            <a:avLst/>
          </a:prstGeom>
          <a:solidFill>
            <a:srgbClr val="105479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6417" tIns="48208" rIns="96417" bIns="48208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>
              <a:lnSpc>
                <a:spcPct val="130000"/>
              </a:lnSpc>
              <a:defRPr sz="20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sz="2100" b="1" dirty="0">
                <a:latin typeface="+mn-lt"/>
                <a:ea typeface="+mn-ea"/>
                <a:cs typeface="+mn-ea"/>
                <a:sym typeface="+mn-lt"/>
              </a:rPr>
              <a:t>交通安全常识</a:t>
            </a:r>
            <a:endParaRPr lang="zh-CN" altLang="en-US" sz="21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60755" y="4257675"/>
            <a:ext cx="1041654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 冬季来临，气候多变，事故高发，出门前请注意收听天气预报，关注路况信息，为了确保您和他人的安全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,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上路行驶请遵守交通规则，务必做到：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104640" y="208280"/>
            <a:ext cx="478599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冬季行车安全自救方案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ChangeArrowheads="1"/>
          </p:cNvSpPr>
          <p:nvPr/>
        </p:nvSpPr>
        <p:spPr bwMode="auto">
          <a:xfrm>
            <a:off x="3879215" y="2542540"/>
            <a:ext cx="4676140" cy="67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buFont typeface="汉仪君黑-45简" panose="020B0604020202020204" charset="-122"/>
              <a:buNone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rPr>
              <a:t>感谢您的观看</a:t>
            </a:r>
            <a:endParaRPr lang="zh-CN" altLang="en-US" sz="440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汉仪君黑-45简" panose="020B0604020202020204" charset="-122"/>
            </a:endParaRPr>
          </a:p>
        </p:txBody>
      </p:sp>
    </p:spTree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9890890908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270"/>
            <a:ext cx="12211050" cy="6867525"/>
          </a:xfrm>
          <a:prstGeom prst="rect">
            <a:avLst/>
          </a:prstGeom>
        </p:spPr>
      </p:pic>
      <p:sp>
        <p:nvSpPr>
          <p:cNvPr id="2" name="文本框 7"/>
          <p:cNvSpPr txBox="1"/>
          <p:nvPr/>
        </p:nvSpPr>
        <p:spPr>
          <a:xfrm>
            <a:off x="5284470" y="158404"/>
            <a:ext cx="188531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spc="-150" dirty="0">
                <a:solidFill>
                  <a:srgbClr val="105479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汉仪君黑-45简" panose="020B0604020202020204" charset="-122"/>
              </a:rPr>
              <a:t>目 录</a:t>
            </a:r>
            <a:endParaRPr lang="zh-CN" altLang="en-US" sz="6000" spc="-150" dirty="0">
              <a:solidFill>
                <a:srgbClr val="105479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汉仪君黑-45简" panose="020B0604020202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80030" y="1092200"/>
            <a:ext cx="6894195" cy="4622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冬季气温低,雨雪多,路滑,易疲劳,给安全行车带来诸多不便。根据冬季的气候特点,司机要增强冬季行车安全意识,避免发生意外事故,同时日常要有针对性做好冬季汽车保养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  <a:p>
            <a:pPr marL="0" lvl="1" algn="ctr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804035" y="1954530"/>
            <a:ext cx="601980" cy="601980"/>
          </a:xfrm>
          <a:prstGeom prst="ellipse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1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38400" y="1972310"/>
            <a:ext cx="7045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严寒气候对车辆驾驶的影响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804035" y="2915920"/>
            <a:ext cx="601980" cy="601980"/>
          </a:xfrm>
          <a:prstGeom prst="ellipse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2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438400" y="2933700"/>
            <a:ext cx="70459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dist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确保冬季安全行车的“四要素”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804035" y="3839210"/>
            <a:ext cx="601980" cy="601980"/>
          </a:xfrm>
          <a:prstGeom prst="ellipse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3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38400" y="3856990"/>
            <a:ext cx="5686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冰雪道路安全驾驶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1804035" y="4840605"/>
            <a:ext cx="601980" cy="601980"/>
          </a:xfrm>
          <a:prstGeom prst="ellipse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4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438400" y="4858385"/>
            <a:ext cx="4349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浓雾天气安全驾驶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185535" y="4849495"/>
            <a:ext cx="601980" cy="601980"/>
          </a:xfrm>
          <a:prstGeom prst="ellipse">
            <a:avLst/>
          </a:prstGeom>
          <a:solidFill>
            <a:srgbClr val="105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 spc="-150" dirty="0"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</a:rPr>
              <a:t>5</a:t>
            </a:r>
            <a:endParaRPr lang="en-US" altLang="zh-CN" sz="3200" spc="-150" dirty="0">
              <a:solidFill>
                <a:schemeClr val="bg1"/>
              </a:solidFill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819900" y="4867275"/>
            <a:ext cx="4349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冬季行车安全自救方案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9890890908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211050" cy="68687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62075" y="1311910"/>
            <a:ext cx="5015230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l">
              <a:lnSpc>
                <a:spcPct val="110000"/>
              </a:lnSpc>
              <a:defRPr/>
            </a:pPr>
            <a:r>
              <a:rPr lang="zh-CN" altLang="en-US" sz="6000" dirty="0">
                <a:solidFill>
                  <a:srgbClr val="105479"/>
                </a:solidFill>
                <a:cs typeface="+mn-ea"/>
                <a:sym typeface="+mn-lt"/>
              </a:rPr>
              <a:t>严寒气候对车辆驾驶的影响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0175" y="3495040"/>
            <a:ext cx="5255895" cy="568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冬季气温低,雨雪多,路滑,易疲劳,给安全行车带来诸多不便。根据冬季的气候特点,司机要增强冬季行车安全意识,避免发生意外事故,同时日常要有针对性做好冬季汽车保养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pic>
        <p:nvPicPr>
          <p:cNvPr id="6" name="图片 5" descr="798888888888888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300" y="698500"/>
            <a:ext cx="59829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allOve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016760" y="1760855"/>
            <a:ext cx="700405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汉仪君黑-45简" panose="020B0604020202020204" charset="-122"/>
                <a:ea typeface="汉仪君黑-45简" panose="020B0604020202020204" charset="-122"/>
                <a:sym typeface="+mn-lt"/>
              </a:rPr>
              <a:t>燃油不易蒸发汽化，混合气形成条件差，发动机不易起动。</a:t>
            </a:r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sym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016760" y="2382520"/>
            <a:ext cx="1001585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汉仪君黑-45简" panose="020B0604020202020204" charset="-122"/>
                <a:ea typeface="汉仪君黑-45简" panose="020B0604020202020204" charset="-122"/>
                <a:sym typeface="+mn-lt"/>
              </a:rPr>
              <a:t>发动机和传动系各部润滑油和润滑脂粘度增大甚至凝固，车辆起步和加速困难，操纵机件沉重。</a:t>
            </a:r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sym typeface="+mn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16760" y="3004185"/>
            <a:ext cx="960882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汉仪君黑-45简" panose="020B0604020202020204" charset="-122"/>
                <a:ea typeface="汉仪君黑-45简" panose="020B0604020202020204" charset="-122"/>
                <a:sym typeface="+mn-lt"/>
              </a:rPr>
              <a:t>金属、塑料、橡胶等材料，在低温下具有变脆的特性，因而机件和轮胎都容易损坏。</a:t>
            </a:r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sym typeface="+mn-lt"/>
            </a:endParaRPr>
          </a:p>
        </p:txBody>
      </p:sp>
      <p:sp>
        <p:nvSpPr>
          <p:cNvPr id="56" name="TextBox 43"/>
          <p:cNvSpPr txBox="1"/>
          <p:nvPr/>
        </p:nvSpPr>
        <p:spPr>
          <a:xfrm>
            <a:off x="2016760" y="3625850"/>
            <a:ext cx="993902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汉仪君黑-45简" panose="020B0604020202020204" charset="-122"/>
                <a:ea typeface="汉仪君黑-45简" panose="020B0604020202020204" charset="-122"/>
                <a:sym typeface="+mn-lt"/>
              </a:rPr>
              <a:t>驾驶员的手脚容易冻僵，冬季着装又比较厚，使操作的灵活性受到影响。</a:t>
            </a:r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sym typeface="+mn-lt"/>
            </a:endParaRPr>
          </a:p>
        </p:txBody>
      </p:sp>
      <p:sp>
        <p:nvSpPr>
          <p:cNvPr id="63" name="TextBox 58"/>
          <p:cNvSpPr txBox="1"/>
          <p:nvPr/>
        </p:nvSpPr>
        <p:spPr>
          <a:xfrm>
            <a:off x="2016760" y="4406900"/>
            <a:ext cx="6127115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汉仪君黑-45简" panose="020B0604020202020204" charset="-122"/>
                <a:ea typeface="汉仪君黑-45简" panose="020B0604020202020204" charset="-122"/>
                <a:sym typeface="+mn-lt"/>
              </a:rPr>
              <a:t>驾驶室内外的温差，使挡风玻璃产生蒸汽，影响视线。</a:t>
            </a:r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sym typeface="+mn-lt"/>
            </a:endParaRPr>
          </a:p>
        </p:txBody>
      </p:sp>
      <p:sp>
        <p:nvSpPr>
          <p:cNvPr id="65" name="TextBox 60"/>
          <p:cNvSpPr txBox="1"/>
          <p:nvPr/>
        </p:nvSpPr>
        <p:spPr>
          <a:xfrm>
            <a:off x="2016760" y="5048885"/>
            <a:ext cx="6498590" cy="42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defRPr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</a:defRPr>
            </a:lvl1pPr>
          </a:lstStyle>
          <a:p>
            <a:r>
              <a:rPr lang="zh-CN" altLang="en-US" dirty="0">
                <a:latin typeface="汉仪君黑-45简" panose="020B0604020202020204" charset="-122"/>
                <a:ea typeface="汉仪君黑-45简" panose="020B0604020202020204" charset="-122"/>
                <a:sym typeface="+mn-lt"/>
              </a:rPr>
              <a:t>路面打滑，使转向和制动的操纵难度增大。</a:t>
            </a:r>
            <a:endParaRPr lang="zh-CN" altLang="en-US" dirty="0">
              <a:latin typeface="汉仪君黑-45简" panose="020B0604020202020204" charset="-122"/>
              <a:ea typeface="汉仪君黑-45简" panose="020B0604020202020204" charset="-122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4505" y="278130"/>
            <a:ext cx="3840480" cy="4972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>
              <a:lnSpc>
                <a:spcPct val="110000"/>
              </a:lnSpc>
              <a:defRPr/>
            </a:pPr>
            <a:r>
              <a:rPr lang="zh-CN" altLang="en-US" sz="2400" dirty="0">
                <a:solidFill>
                  <a:srgbClr val="105479"/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严寒气候对车辆驾驶的影响</a:t>
            </a:r>
            <a:endParaRPr lang="zh-CN" altLang="en-US" sz="2400" dirty="0">
              <a:solidFill>
                <a:srgbClr val="105479"/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719580" y="1412875"/>
            <a:ext cx="0" cy="4412615"/>
          </a:xfrm>
          <a:prstGeom prst="line">
            <a:avLst/>
          </a:prstGeom>
          <a:solidFill>
            <a:srgbClr val="105479"/>
          </a:solidFill>
          <a:ln>
            <a:solidFill>
              <a:srgbClr val="105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/>
        </p:nvSpPr>
        <p:spPr>
          <a:xfrm>
            <a:off x="1547495" y="1821815"/>
            <a:ext cx="330200" cy="330200"/>
          </a:xfrm>
          <a:prstGeom prst="ellipse">
            <a:avLst/>
          </a:prstGeom>
          <a:solidFill>
            <a:srgbClr val="105479"/>
          </a:solidFill>
          <a:ln>
            <a:solidFill>
              <a:srgbClr val="105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547495" y="2414270"/>
            <a:ext cx="330200" cy="330200"/>
          </a:xfrm>
          <a:prstGeom prst="ellipse">
            <a:avLst/>
          </a:prstGeom>
          <a:solidFill>
            <a:srgbClr val="105479"/>
          </a:solidFill>
          <a:ln>
            <a:solidFill>
              <a:srgbClr val="105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547495" y="3070225"/>
            <a:ext cx="330200" cy="330200"/>
          </a:xfrm>
          <a:prstGeom prst="ellipse">
            <a:avLst/>
          </a:prstGeom>
          <a:solidFill>
            <a:srgbClr val="105479"/>
          </a:solidFill>
          <a:ln>
            <a:solidFill>
              <a:srgbClr val="105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547495" y="3672840"/>
            <a:ext cx="330200" cy="330200"/>
          </a:xfrm>
          <a:prstGeom prst="ellipse">
            <a:avLst/>
          </a:prstGeom>
          <a:solidFill>
            <a:srgbClr val="105479"/>
          </a:solidFill>
          <a:ln>
            <a:solidFill>
              <a:srgbClr val="105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547495" y="4471035"/>
            <a:ext cx="330200" cy="330200"/>
          </a:xfrm>
          <a:prstGeom prst="ellipse">
            <a:avLst/>
          </a:prstGeom>
          <a:solidFill>
            <a:srgbClr val="105479"/>
          </a:solidFill>
          <a:ln>
            <a:solidFill>
              <a:srgbClr val="105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547495" y="5125720"/>
            <a:ext cx="330200" cy="330200"/>
          </a:xfrm>
          <a:prstGeom prst="ellipse">
            <a:avLst/>
          </a:prstGeom>
          <a:solidFill>
            <a:srgbClr val="105479"/>
          </a:solidFill>
          <a:ln>
            <a:solidFill>
              <a:srgbClr val="105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9" grpId="0"/>
      <p:bldP spid="61" grpId="0"/>
      <p:bldP spid="56" grpId="0"/>
      <p:bldP spid="63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0898908909080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211050" cy="686879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1362075" y="1423035"/>
            <a:ext cx="5622925" cy="19380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dist">
              <a:defRPr/>
            </a:pPr>
            <a:r>
              <a:rPr lang="zh-CN" altLang="en-US" sz="6000" dirty="0">
                <a:solidFill>
                  <a:srgbClr val="105479"/>
                </a:solidFill>
                <a:cs typeface="+mn-ea"/>
                <a:sym typeface="+mn-lt"/>
              </a:rPr>
              <a:t>确保冬季安全行车的“四要素”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0175" y="3495040"/>
            <a:ext cx="5255895" cy="568325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汉仪君黑-45简" panose="020B0604020202020204" charset="-122"/>
                <a:ea typeface="汉仪君黑-45简" panose="020B0604020202020204" charset="-122"/>
                <a:cs typeface="+mn-ea"/>
                <a:sym typeface="+mn-lt"/>
              </a:rPr>
              <a:t>冬季气温低,雨雪多,路滑,易疲劳,给安全行车带来诸多不便。根据冬季的气候特点,司机要增强冬季行车安全意识,避免发生意外事故,同时日常要有针对性做好冬季汽车保养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汉仪君黑-45简" panose="020B0604020202020204" charset="-122"/>
              <a:ea typeface="汉仪君黑-45简" panose="020B0604020202020204" charset="-122"/>
              <a:cs typeface="+mn-ea"/>
              <a:sym typeface="+mn-lt"/>
            </a:endParaRPr>
          </a:p>
        </p:txBody>
      </p:sp>
      <p:pic>
        <p:nvPicPr>
          <p:cNvPr id="6" name="图片 5" descr="7988888888888888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6300" y="698500"/>
            <a:ext cx="59829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3000">
        <p15:prstTrans prst="fallOver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09088" y="2200953"/>
            <a:ext cx="4831080" cy="960755"/>
            <a:chOff x="1940328" y="1808523"/>
            <a:chExt cx="4831080" cy="960755"/>
          </a:xfrm>
          <a:solidFill>
            <a:srgbClr val="105479"/>
          </a:solidFill>
        </p:grpSpPr>
        <p:sp>
          <p:nvSpPr>
            <p:cNvPr id="8" name="圆角矩形 7"/>
            <p:cNvSpPr/>
            <p:nvPr/>
          </p:nvSpPr>
          <p:spPr>
            <a:xfrm>
              <a:off x="1940328" y="1808523"/>
              <a:ext cx="4831080" cy="9607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93636" y="1985129"/>
              <a:ext cx="2398434" cy="6076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sym typeface="+mn-lt"/>
                </a:rPr>
                <a:t>一要防冻</a:t>
              </a:r>
              <a:endParaRPr lang="zh-CN" altLang="en-US" sz="2800" b="1" spc="600" dirty="0">
                <a:ln w="3175">
                  <a:noFill/>
                </a:ln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94385" y="3350260"/>
            <a:ext cx="10968990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因为冬季严寒气温低，大多数车辆在露天或一般车库停放过夜，易出现冻坏车辆的现象。因此，停车过夜的车辆，应选择干燥避风的地点，车头应朝着顺风方向，要注意把散热器和发动机体内的水彻底排放干净，储气筒内的存气和余水也要排放干净，避免结冻。第二天启动发动机时，切记不能大轰油门，以防烧瓦、拉缸。起步前先用怠速升温到</a:t>
            </a:r>
            <a:r>
              <a:rPr lang="en-US" altLang="zh-CN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50</a:t>
            </a:r>
            <a:r>
              <a:rPr lang="zh-CN" altLang="en-US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latin typeface="汉仪君黑-45简" panose="020B0604020202020204" charset="-122"/>
                <a:ea typeface="汉仪君黑-45简" panose="020B0604020202020204" charset="-122"/>
                <a:cs typeface="汉仪君黑-45简" panose="020B0604020202020204" charset="-122"/>
                <a:sym typeface="+mn-lt"/>
              </a:rPr>
              <a:t>摄氏度左右，便可起步，起步后要用低速挡慢行一段路待底盘运转正常后，方可加速行驶。 </a:t>
            </a:r>
            <a:endParaRPr lang="zh-CN" altLang="en-US" sz="1600" noProof="0" dirty="0">
              <a:ln>
                <a:noFill/>
              </a:ln>
              <a:solidFill>
                <a:srgbClr val="202020">
                  <a:lumMod val="100000"/>
                </a:srgb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pic>
        <p:nvPicPr>
          <p:cNvPr id="11" name="图片 10" descr="798987798798798797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5670" y="1501140"/>
            <a:ext cx="2078355" cy="16605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617595" y="23939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确保冬季安全行车的“四要素”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09088" y="2200953"/>
            <a:ext cx="4831080" cy="960755"/>
            <a:chOff x="1940328" y="1808523"/>
            <a:chExt cx="4831080" cy="960755"/>
          </a:xfrm>
          <a:solidFill>
            <a:srgbClr val="105479"/>
          </a:solidFill>
        </p:grpSpPr>
        <p:sp>
          <p:nvSpPr>
            <p:cNvPr id="8" name="圆角矩形 7"/>
            <p:cNvSpPr/>
            <p:nvPr/>
          </p:nvSpPr>
          <p:spPr>
            <a:xfrm>
              <a:off x="1940328" y="1808523"/>
              <a:ext cx="4831080" cy="9607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93636" y="1953379"/>
              <a:ext cx="2398434" cy="6508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sym typeface="+mn-lt"/>
                </a:rPr>
                <a:t>二要防滑</a:t>
              </a:r>
              <a:endParaRPr lang="zh-CN" altLang="en-US" sz="2800" b="1" spc="600" dirty="0">
                <a:ln w="3175">
                  <a:noFill/>
                </a:ln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794385" y="3223260"/>
            <a:ext cx="1096899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冬季在结冰打滑的道路上行车，车辆极易横滑，转向的准确性往往失常。若遇有坡道险桥窄路，要特别谨慎，限速缓行。上坡保持均匀车速，下坡要使用发动机控制，转弯时车辆附着力小，离心力大，要提前减速慢行。若是路面特别滑时，要使用防滑链条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202020">
                  <a:lumMod val="100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202020">
                    <a:lumMod val="100000"/>
                  </a:srgbClr>
                </a:solidFill>
                <a:cs typeface="+mn-ea"/>
                <a:sym typeface="+mn-lt"/>
              </a:rPr>
              <a:t>通过十字路口时，应事先降低车速，避免紧急制动，引起侧滑现象，前后两车之间的距离也应当增加到正常行车间距的两倍以上。会车时，应在相距</a:t>
            </a:r>
            <a:r>
              <a:rPr lang="en-US" altLang="zh-CN" sz="1600" dirty="0">
                <a:solidFill>
                  <a:srgbClr val="202020">
                    <a:lumMod val="100000"/>
                  </a:srgbClr>
                </a:solidFill>
                <a:cs typeface="+mn-ea"/>
                <a:sym typeface="+mn-lt"/>
              </a:rPr>
              <a:t>100</a:t>
            </a:r>
            <a:r>
              <a:rPr lang="zh-CN" altLang="en-US" sz="1600" dirty="0">
                <a:solidFill>
                  <a:srgbClr val="202020">
                    <a:lumMod val="100000"/>
                  </a:srgbClr>
                </a:solidFill>
                <a:cs typeface="+mn-ea"/>
                <a:sym typeface="+mn-lt"/>
              </a:rPr>
              <a:t>米至</a:t>
            </a:r>
            <a:r>
              <a:rPr lang="en-US" altLang="zh-CN" sz="1600" dirty="0">
                <a:solidFill>
                  <a:srgbClr val="202020">
                    <a:lumMod val="100000"/>
                  </a:srgbClr>
                </a:solidFill>
                <a:cs typeface="+mn-ea"/>
                <a:sym typeface="+mn-lt"/>
              </a:rPr>
              <a:t>150</a:t>
            </a:r>
            <a:r>
              <a:rPr lang="zh-CN" altLang="en-US" sz="1600" dirty="0">
                <a:solidFill>
                  <a:srgbClr val="202020">
                    <a:lumMod val="100000"/>
                  </a:srgbClr>
                </a:solidFill>
                <a:cs typeface="+mn-ea"/>
                <a:sym typeface="+mn-lt"/>
              </a:rPr>
              <a:t>米处时，选择宽阔处停车礼让。 </a:t>
            </a:r>
            <a:endParaRPr lang="zh-CN" altLang="en-US" sz="1600" noProof="0" dirty="0">
              <a:ln>
                <a:noFill/>
              </a:ln>
              <a:solidFill>
                <a:srgbClr val="202020">
                  <a:lumMod val="100000"/>
                </a:srgb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pic>
        <p:nvPicPr>
          <p:cNvPr id="11" name="图片 10" descr="798987798798798797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15670" y="1501140"/>
            <a:ext cx="2078355" cy="16605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617595" y="23939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确保冬季安全行车的“四要素”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004338" y="2042203"/>
            <a:ext cx="5323840" cy="960755"/>
            <a:chOff x="1940328" y="1808523"/>
            <a:chExt cx="5323840" cy="960755"/>
          </a:xfrm>
          <a:solidFill>
            <a:srgbClr val="105479"/>
          </a:solidFill>
        </p:grpSpPr>
        <p:sp>
          <p:nvSpPr>
            <p:cNvPr id="8" name="圆角矩形 7"/>
            <p:cNvSpPr/>
            <p:nvPr/>
          </p:nvSpPr>
          <p:spPr>
            <a:xfrm>
              <a:off x="1940328" y="1808523"/>
              <a:ext cx="5323840" cy="9607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93636" y="1937504"/>
              <a:ext cx="2398434" cy="65087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sym typeface="+mn-lt"/>
                </a:rPr>
                <a:t>三要防雾</a:t>
              </a:r>
              <a:endParaRPr lang="zh-CN" altLang="en-US" sz="2800" b="1" spc="600" dirty="0">
                <a:ln w="3175">
                  <a:noFill/>
                </a:ln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889635" y="3032760"/>
            <a:ext cx="558355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当遇到浓雾弥漫无法前进时（视线不到三米），应停车避让，待雾气减退情况好转再走，视线在</a:t>
            </a:r>
            <a:r>
              <a:rPr lang="en-US" altLang="zh-CN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30</a:t>
            </a:r>
            <a:r>
              <a:rPr lang="zh-CN" altLang="en-US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米以内，时速不得超过</a:t>
            </a:r>
            <a:r>
              <a:rPr lang="en-US" altLang="zh-CN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lang="zh-CN" altLang="en-US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公里。行进中应开亮雾灯、近光灯及尾灯，遇到对方来车要先鸣笛，减速让道，不准逆道行驶，不准抢行，不准超越同方向正在行驶的车辆。</a:t>
            </a:r>
            <a:endParaRPr lang="zh-CN" altLang="en-US" sz="1600" noProof="0" dirty="0">
              <a:ln>
                <a:noFill/>
              </a:ln>
              <a:solidFill>
                <a:srgbClr val="202020">
                  <a:lumMod val="100000"/>
                </a:srgb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pic>
        <p:nvPicPr>
          <p:cNvPr id="11" name="图片 10" descr="798987798798798797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10920" y="1342390"/>
            <a:ext cx="2078355" cy="16605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617595" y="23939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确保冬季安全行车的“四要素”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  <p:pic>
        <p:nvPicPr>
          <p:cNvPr id="2" name="图片 1" descr="beautiful-aerial-shot-forest-enveloped-creepy-mist-fog_181624-2659.web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29400" y="2042160"/>
            <a:ext cx="4853940" cy="2822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00983" y="2349543"/>
            <a:ext cx="4831080" cy="960755"/>
            <a:chOff x="1940328" y="1808523"/>
            <a:chExt cx="4831080" cy="960755"/>
          </a:xfrm>
          <a:solidFill>
            <a:srgbClr val="105479"/>
          </a:solidFill>
        </p:grpSpPr>
        <p:sp>
          <p:nvSpPr>
            <p:cNvPr id="8" name="圆角矩形 7"/>
            <p:cNvSpPr/>
            <p:nvPr/>
          </p:nvSpPr>
          <p:spPr>
            <a:xfrm>
              <a:off x="1940328" y="1808523"/>
              <a:ext cx="4831080" cy="960755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汉仪君黑-45简" panose="020B0604020202020204" charset="-122"/>
                <a:ea typeface="汉仪君黑-45简" panose="020B0604020202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093636" y="1874004"/>
              <a:ext cx="2398434" cy="73723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sym typeface="+mn-lt"/>
                </a:rPr>
                <a:t>四要防火</a:t>
              </a:r>
              <a:endParaRPr lang="zh-CN" altLang="en-US" sz="2800" b="1" spc="600" dirty="0">
                <a:ln w="3175">
                  <a:noFill/>
                </a:ln>
                <a:solidFill>
                  <a:schemeClr val="bg1"/>
                </a:solidFill>
                <a:latin typeface="汉仪君黑-45简" panose="020B0604020202020204" charset="-122"/>
                <a:ea typeface="汉仪君黑-45简" panose="020B0604020202020204" charset="-122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018030" y="3371850"/>
            <a:ext cx="505777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1600" noProof="0" dirty="0">
                <a:ln>
                  <a:noFill/>
                </a:ln>
                <a:solidFill>
                  <a:srgbClr val="202020">
                    <a:lumMod val="100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火源是一切失火事故的外在条件和直接起因。以驾驶员来说，一定要控制人为火源。禁止用打火机、火柴、油灯在车辆上进行照明</a:t>
            </a:r>
            <a:r>
              <a:rPr lang="zh-CN" altLang="en-US" sz="1600" dirty="0">
                <a:solidFill>
                  <a:srgbClr val="202020">
                    <a:lumMod val="100000"/>
                  </a:srgbClr>
                </a:solidFill>
                <a:cs typeface="+mn-ea"/>
                <a:sym typeface="+mn-lt"/>
              </a:rPr>
              <a:t>；</a:t>
            </a:r>
            <a:endParaRPr lang="en-US" altLang="zh-CN" sz="1600" dirty="0">
              <a:solidFill>
                <a:srgbClr val="202020">
                  <a:lumMod val="100000"/>
                </a:srgbClr>
              </a:solidFill>
              <a:cs typeface="+mn-ea"/>
              <a:sym typeface="+mn-lt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1600" dirty="0">
                <a:solidFill>
                  <a:srgbClr val="202020">
                    <a:lumMod val="100000"/>
                  </a:srgbClr>
                </a:solidFill>
                <a:cs typeface="+mn-ea"/>
                <a:sym typeface="+mn-lt"/>
              </a:rPr>
              <a:t>加注燃油时，不准吸烟，车辆在停驶和保养时不应在车辆周围设置炉火和进行焊接等工作。</a:t>
            </a:r>
            <a:endParaRPr lang="zh-CN" altLang="en-US" sz="1600" noProof="0" dirty="0">
              <a:ln>
                <a:noFill/>
              </a:ln>
              <a:solidFill>
                <a:srgbClr val="202020">
                  <a:lumMod val="100000"/>
                </a:srgbClr>
              </a:solidFill>
              <a:effectLst/>
              <a:uLnTx/>
              <a:uFillTx/>
              <a:latin typeface="汉仪君黑-45简" panose="020B0604020202020204" charset="-122"/>
              <a:ea typeface="汉仪君黑-45简" panose="020B0604020202020204" charset="-122"/>
              <a:cs typeface="汉仪君黑-45简" panose="020B0604020202020204" charset="-122"/>
              <a:sym typeface="+mn-lt"/>
            </a:endParaRPr>
          </a:p>
        </p:txBody>
      </p:sp>
      <p:pic>
        <p:nvPicPr>
          <p:cNvPr id="11" name="图片 10" descr="7989877987987987977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107565" y="1649730"/>
            <a:ext cx="2078355" cy="1660525"/>
          </a:xfrm>
          <a:prstGeom prst="rect">
            <a:avLst/>
          </a:prstGeom>
        </p:spPr>
      </p:pic>
      <p:pic>
        <p:nvPicPr>
          <p:cNvPr id="2" name="图片 1" descr="8098-0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5805" y="1315720"/>
            <a:ext cx="2915920" cy="481012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3617595" y="239395"/>
            <a:ext cx="562292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>
              <a:defRPr/>
            </a:pPr>
            <a:r>
              <a:rPr lang="zh-CN" altLang="en-US" sz="2400" dirty="0">
                <a:solidFill>
                  <a:srgbClr val="105479"/>
                </a:solidFill>
                <a:cs typeface="+mn-ea"/>
                <a:sym typeface="+mn-lt"/>
              </a:rPr>
              <a:t>确保冬季安全行车的“四要素”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105479"/>
              </a:solidFill>
              <a:effectLst/>
              <a:uLnTx/>
              <a:uFillTx/>
              <a:latin typeface="汉仪雅酷黑简" panose="00020600040101010101" charset="-122"/>
              <a:ea typeface="汉仪雅酷黑简" panose="00020600040101010101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PP_MARK_KEY" val="826d4f74-c6de-4edc-872c-a2315129572a"/>
  <p:tag name="COMMONDATA" val="eyJjb3VudCI6MiwiaGRpZCI6IjRiMmRkYjYyZDkxZWI2ZmE3MDcyYWMwZWJlYmU1ZjYwIiwidXNlckNvdW50Ijox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汉仪君黑-45简"/>
        <a:ea typeface=""/>
        <a:cs typeface=""/>
        <a:font script="Jpan" typeface="游ゴシック Light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游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君黑-45简"/>
        <a:ea typeface=""/>
        <a:cs typeface=""/>
        <a:font script="Jpan" typeface="ＭＳ Ｐゴシック"/>
        <a:font script="Hang" typeface="맑은 고딕"/>
        <a:font script="Hans" typeface="汉仪君黑-45简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2664</Words>
  <Application>WPS 演示</Application>
  <PresentationFormat>宽屏</PresentationFormat>
  <Paragraphs>205</Paragraphs>
  <Slides>19</Slides>
  <Notes>20</Notes>
  <HiddenSlides>1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汉仪君黑-45简</vt:lpstr>
      <vt:lpstr>汉仪雅酷黑简</vt:lpstr>
      <vt:lpstr>微软雅黑</vt:lpstr>
      <vt:lpstr>Calibri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麦田</dc:creator>
  <cp:lastModifiedBy>行动</cp:lastModifiedBy>
  <cp:revision>9</cp:revision>
  <dcterms:created xsi:type="dcterms:W3CDTF">2021-12-01T13:07:00Z</dcterms:created>
  <dcterms:modified xsi:type="dcterms:W3CDTF">2022-11-27T01:41:44Z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B2D69C2F9F87424082C9E30120F1CBD5</vt:lpwstr>
  </property>
  <property fmtid="{D5CDD505-2E9C-101B-9397-08002B2CF9AE}" pid="3" name="KSOProductBuildVer">
    <vt:lpwstr>2052-11.1.0.12763</vt:lpwstr>
  </property>
  <property fmtid="{D5CDD505-2E9C-101B-9397-08002B2CF9AE}" pid="4" name="KSOTemplateUUID">
    <vt:lpwstr>v1.0_mb_y7denK4GtmWsDjlAhdcV9Q==</vt:lpwstr>
  </property>
</Properties>
</file>