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653" r:id="rId3"/>
    <p:sldId id="650" r:id="rId5"/>
    <p:sldId id="287" r:id="rId6"/>
    <p:sldId id="261" r:id="rId7"/>
    <p:sldId id="288" r:id="rId8"/>
    <p:sldId id="289" r:id="rId9"/>
    <p:sldId id="290" r:id="rId10"/>
    <p:sldId id="291" r:id="rId11"/>
    <p:sldId id="279" r:id="rId12"/>
    <p:sldId id="263" r:id="rId13"/>
    <p:sldId id="303" r:id="rId14"/>
    <p:sldId id="304" r:id="rId15"/>
    <p:sldId id="305" r:id="rId16"/>
    <p:sldId id="638" r:id="rId17"/>
    <p:sldId id="639" r:id="rId18"/>
    <p:sldId id="640" r:id="rId19"/>
    <p:sldId id="641" r:id="rId20"/>
    <p:sldId id="642" r:id="rId21"/>
    <p:sldId id="643" r:id="rId22"/>
    <p:sldId id="644" r:id="rId23"/>
    <p:sldId id="645" r:id="rId24"/>
    <p:sldId id="310" r:id="rId25"/>
    <p:sldId id="646" r:id="rId26"/>
    <p:sldId id="647" r:id="rId27"/>
    <p:sldId id="648" r:id="rId28"/>
    <p:sldId id="649" r:id="rId29"/>
    <p:sldId id="651" r:id="rId30"/>
  </p:sldIdLst>
  <p:sldSz cx="12192000" cy="6858000"/>
  <p:notesSz cx="6858000" cy="9144000"/>
  <p:embeddedFontLst>
    <p:embeddedFont>
      <p:font typeface="汉仪霸蛮体 W" panose="00020600040101010101" pitchFamily="18" charset="-122"/>
      <p:bold r:id="rId34"/>
    </p:embeddedFont>
    <p:embeddedFont>
      <p:font typeface="汉仪全唐诗简" panose="00020600040101010101" pitchFamily="18" charset="-122"/>
      <p:regular r:id="rId35"/>
    </p:embeddedFont>
    <p:embeddedFont>
      <p:font typeface="微软雅黑" panose="020B0503020204020204" charset="-122"/>
      <p:regular r:id="rId36"/>
    </p:embeddedFont>
    <p:embeddedFont>
      <p:font typeface="等线" panose="02010600030101010101" charset="-122"/>
      <p:regular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92B"/>
    <a:srgbClr val="F06D70"/>
    <a:srgbClr val="EEDF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596" autoAdjust="0"/>
  </p:normalViewPr>
  <p:slideViewPr>
    <p:cSldViewPr snapToGrid="0" showGuides="1">
      <p:cViewPr>
        <p:scale>
          <a:sx n="80" d="100"/>
          <a:sy n="80" d="100"/>
        </p:scale>
        <p:origin x="1734" y="342"/>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3.xml"/><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BA943-4A06-440F-A8C2-BA411F91BE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D6923-9ECB-447B-851F-90135E0FB4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D6923-9ECB-447B-851F-90135E0FB4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B2B98D-1563-42C0-A01A-9EDF18855F8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F6A355-09C1-479F-8053-0D0AE6C680E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6482443"/>
            <a:ext cx="12192000" cy="375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themeOverride" Target="../theme/themeOverride10.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hemeOverride" Target="../theme/themeOverride1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hemeOverride" Target="../theme/themeOverride1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hemeOverride" Target="../theme/themeOverride13.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themeOverride" Target="../theme/themeOverride15.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themeOverride" Target="../theme/themeOverride16.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hemeOverride" Target="../theme/themeOverride19.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themeOverride" Target="../theme/themeOverride20.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8.xml"/><Relationship Id="rId2" Type="http://schemas.openxmlformats.org/officeDocument/2006/relationships/themeOverride" Target="../theme/themeOverride26.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hemeOverride" Target="../theme/themeOverride27.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hemeOverride" Target="../theme/themeOverride6.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6208" r="7650" b="21100"/>
          <a:stretch>
            <a:fillRect/>
          </a:stretch>
        </p:blipFill>
        <p:spPr>
          <a:xfrm>
            <a:off x="-7041" y="0"/>
            <a:ext cx="12220812" cy="6858000"/>
          </a:xfrm>
          <a:prstGeom prst="rect">
            <a:avLst/>
          </a:prstGeom>
        </p:spPr>
      </p:pic>
      <p:sp>
        <p:nvSpPr>
          <p:cNvPr id="3" name="矩形 2"/>
          <p:cNvSpPr/>
          <p:nvPr/>
        </p:nvSpPr>
        <p:spPr>
          <a:xfrm>
            <a:off x="0" y="0"/>
            <a:ext cx="11364686" cy="6858000"/>
          </a:xfrm>
          <a:prstGeom prst="rect">
            <a:avLst/>
          </a:prstGeom>
          <a:gradFill>
            <a:gsLst>
              <a:gs pos="85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73183" y="2452105"/>
            <a:ext cx="8392041"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chemeClr val="tx1">
                    <a:lumMod val="75000"/>
                    <a:lumOff val="25000"/>
                  </a:schemeClr>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rPr>
              <a:t>冬季行车</a:t>
            </a:r>
            <a:r>
              <a:rPr kumimoji="0" lang="zh-CN" altLang="en-US" sz="8000" b="1" i="0" u="none" strike="noStrike" kern="1200" cap="none" spc="0" normalizeH="0" baseline="0" noProof="0" dirty="0">
                <a:ln>
                  <a:noFill/>
                </a:ln>
                <a:solidFill>
                  <a:srgbClr val="E2392B"/>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rPr>
              <a:t>安全教育</a:t>
            </a:r>
            <a:endParaRPr kumimoji="0" lang="zh-CN" altLang="en-US" sz="8000" b="1" i="0" u="none" strike="noStrike" kern="1200" cap="none" spc="0" normalizeH="0" baseline="0" noProof="0" dirty="0">
              <a:ln>
                <a:noFill/>
              </a:ln>
              <a:solidFill>
                <a:srgbClr val="E2392B"/>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37" name="文本框 36"/>
          <p:cNvSpPr txBox="1"/>
          <p:nvPr/>
        </p:nvSpPr>
        <p:spPr>
          <a:xfrm>
            <a:off x="918801" y="1524624"/>
            <a:ext cx="5170158" cy="584775"/>
          </a:xfrm>
          <a:prstGeom prst="rect">
            <a:avLst/>
          </a:prstGeom>
          <a:noFill/>
        </p:spPr>
        <p:txBody>
          <a:bodyPr wrap="square">
            <a:spAutoFit/>
          </a:bodyPr>
          <a:lstStyle/>
          <a:p>
            <a:r>
              <a:rPr lang="zh-CN" altLang="en-US" sz="3200" b="1" spc="3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某某交通安全大队</a:t>
            </a:r>
            <a:endParaRPr lang="zh-CN" altLang="en-US" sz="3200" b="1" spc="3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2" name="文本框 51"/>
          <p:cNvSpPr txBox="1"/>
          <p:nvPr/>
        </p:nvSpPr>
        <p:spPr>
          <a:xfrm>
            <a:off x="91880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交通安全</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3" name="文本框 52"/>
          <p:cNvSpPr txBox="1"/>
          <p:nvPr/>
        </p:nvSpPr>
        <p:spPr>
          <a:xfrm>
            <a:off x="276594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浓雾天气</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4" name="文本框 53"/>
          <p:cNvSpPr txBox="1"/>
          <p:nvPr/>
        </p:nvSpPr>
        <p:spPr>
          <a:xfrm>
            <a:off x="461308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安全驾驶</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xEl>
                                              <p:pRg st="0" end="0"/>
                                            </p:txEl>
                                          </p:spTgt>
                                        </p:tgtEl>
                                      </p:cBhvr>
                                    </p:animEffect>
                                  </p:childTnLst>
                                </p:cTn>
                              </p:par>
                            </p:childTnLst>
                          </p:cTn>
                        </p:par>
                        <p:par>
                          <p:cTn id="12" fill="hold">
                            <p:stCondLst>
                              <p:cond delay="850"/>
                            </p:stCondLst>
                            <p:childTnLst>
                              <p:par>
                                <p:cTn id="13" presetID="16" presetClass="entr" presetSubtype="2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35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2" grpId="0" animBg="1"/>
      <p:bldP spid="53"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p:cNvSpPr/>
          <p:nvPr/>
        </p:nvSpPr>
        <p:spPr>
          <a:xfrm>
            <a:off x="430617" y="1810039"/>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16" name="组合 15"/>
          <p:cNvGrpSpPr/>
          <p:nvPr/>
        </p:nvGrpSpPr>
        <p:grpSpPr>
          <a:xfrm>
            <a:off x="990688" y="1515467"/>
            <a:ext cx="5778500" cy="2625561"/>
            <a:chOff x="988749" y="1624553"/>
            <a:chExt cx="2543136" cy="1969171"/>
          </a:xfrm>
        </p:grpSpPr>
        <p:sp>
          <p:nvSpPr>
            <p:cNvPr id="17" name="文本框"/>
            <p:cNvSpPr txBox="1"/>
            <p:nvPr/>
          </p:nvSpPr>
          <p:spPr>
            <a:xfrm>
              <a:off x="993905" y="1966360"/>
              <a:ext cx="2537980" cy="1627364"/>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       因为冬季严寒气温低，大多数车辆在露天或一般车库停放过夜，易出现冻坏车辆的现象。因此，停车过夜的车辆，应选择干燥避风的地点，车头应朝着顺风方向，要注意把散热器和发动机体内的水彻底排放干净，储气筒内的存气和余水也要排放干净，避免结冻。</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p:cNvSpPr txBox="1"/>
            <p:nvPr/>
          </p:nvSpPr>
          <p:spPr>
            <a:xfrm>
              <a:off x="988749" y="1624553"/>
              <a:ext cx="2231467" cy="4260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一要防冻</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20" name="文本框"/>
          <p:cNvSpPr/>
          <p:nvPr/>
        </p:nvSpPr>
        <p:spPr bwMode="auto">
          <a:xfrm>
            <a:off x="541626" y="1971924"/>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3" name="文本框"/>
          <p:cNvSpPr txBox="1"/>
          <p:nvPr/>
        </p:nvSpPr>
        <p:spPr>
          <a:xfrm>
            <a:off x="1002403" y="4433483"/>
            <a:ext cx="5766785" cy="1754320"/>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第二天启动发动机时，切记不能大轰油门，以防烧瓦、拉缸。起步前先用怠速升温到</a:t>
            </a:r>
            <a:r>
              <a:rPr kumimoji="0" lang="en-US" altLang="zh-CN"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50</a:t>
            </a: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摄氏度左右，便可起步，起步后要用低速挡慢行一段路待底盘运转正常后，方可加速行驶。 </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3" name="圆角矩形 43"/>
          <p:cNvSpPr/>
          <p:nvPr/>
        </p:nvSpPr>
        <p:spPr>
          <a:xfrm>
            <a:off x="157620" y="133988"/>
            <a:ext cx="935567"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03</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4" name="文本框 13"/>
          <p:cNvSpPr txBox="1"/>
          <p:nvPr/>
        </p:nvSpPr>
        <p:spPr>
          <a:xfrm>
            <a:off x="1199165" y="239996"/>
            <a:ext cx="49824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7825" b="-1849"/>
          <a:stretch>
            <a:fillRect/>
          </a:stretch>
        </p:blipFill>
        <p:spPr>
          <a:xfrm>
            <a:off x="7739741" y="2382415"/>
            <a:ext cx="3739804" cy="351722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v"/>
          <p:cNvSpPr/>
          <p:nvPr/>
        </p:nvSpPr>
        <p:spPr>
          <a:xfrm>
            <a:off x="893191" y="186534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16" name="组合 15"/>
          <p:cNvGrpSpPr/>
          <p:nvPr/>
        </p:nvGrpSpPr>
        <p:grpSpPr>
          <a:xfrm>
            <a:off x="1453262" y="1570774"/>
            <a:ext cx="5778500" cy="2625562"/>
            <a:chOff x="988749" y="1624553"/>
            <a:chExt cx="2543136" cy="1969171"/>
          </a:xfrm>
        </p:grpSpPr>
        <p:sp>
          <p:nvSpPr>
            <p:cNvPr id="17" name="文本框"/>
            <p:cNvSpPr txBox="1"/>
            <p:nvPr/>
          </p:nvSpPr>
          <p:spPr>
            <a:xfrm>
              <a:off x="993905" y="1966360"/>
              <a:ext cx="2537980" cy="1627364"/>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冬季在结冰打滑的道路上行车，车辆极易横滑，转向的准确性往往失常。若遇有坡道险桥窄路，要特别谨慎，限速缓行。上坡保持均匀车速，下坡要使用发动机控制，转弯时车辆附着力小，离心力大，要提前减速慢行。若是路面特别滑时，要使用防滑链条。</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p:cNvSpPr txBox="1"/>
            <p:nvPr/>
          </p:nvSpPr>
          <p:spPr>
            <a:xfrm>
              <a:off x="988749" y="1624553"/>
              <a:ext cx="2231467" cy="42600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二要防滑</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19" name="文本框"/>
          <p:cNvSpPr/>
          <p:nvPr/>
        </p:nvSpPr>
        <p:spPr>
          <a:xfrm>
            <a:off x="820976" y="4345883"/>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文本框"/>
          <p:cNvSpPr/>
          <p:nvPr/>
        </p:nvSpPr>
        <p:spPr bwMode="auto">
          <a:xfrm>
            <a:off x="1004200" y="2027231"/>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文本框"/>
          <p:cNvSpPr>
            <a:spLocks noEditPoints="1"/>
          </p:cNvSpPr>
          <p:nvPr/>
        </p:nvSpPr>
        <p:spPr bwMode="auto">
          <a:xfrm>
            <a:off x="930644" y="4451349"/>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22" name="组合 21"/>
          <p:cNvGrpSpPr/>
          <p:nvPr/>
        </p:nvGrpSpPr>
        <p:grpSpPr>
          <a:xfrm>
            <a:off x="1381047" y="4194286"/>
            <a:ext cx="5778500" cy="2210061"/>
            <a:chOff x="988749" y="1624554"/>
            <a:chExt cx="2543136" cy="1657547"/>
          </a:xfrm>
        </p:grpSpPr>
        <p:sp>
          <p:nvSpPr>
            <p:cNvPr id="23" name="文本框"/>
            <p:cNvSpPr txBox="1"/>
            <p:nvPr/>
          </p:nvSpPr>
          <p:spPr>
            <a:xfrm>
              <a:off x="993905" y="1966360"/>
              <a:ext cx="2537980" cy="1315741"/>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通过十字路口时，应事先降低车速，避免紧急制动，引起侧滑现象，前后两车之间的距离也应当增加到正常行车间距的两倍以上。会车时，应在相距</a:t>
              </a:r>
              <a:r>
                <a:rPr kumimoji="0" lang="en-US" altLang="zh-CN"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100</a:t>
              </a: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米至</a:t>
              </a:r>
              <a:r>
                <a:rPr kumimoji="0" lang="en-US" altLang="zh-CN"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150</a:t>
              </a: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米处时，选择宽阔处停车礼让。 </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4" name="文本框"/>
            <p:cNvSpPr txBox="1"/>
            <p:nvPr/>
          </p:nvSpPr>
          <p:spPr>
            <a:xfrm>
              <a:off x="988749" y="1624554"/>
              <a:ext cx="2231467" cy="44934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二要防</a:t>
              </a:r>
              <a:r>
                <a:rPr lang="zh-CN" altLang="en-US" sz="2400" b="1" dirty="0" smtClean="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滑</a:t>
              </a:r>
              <a:endPar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13" name="圆角矩形 43"/>
          <p:cNvSpPr/>
          <p:nvPr/>
        </p:nvSpPr>
        <p:spPr>
          <a:xfrm>
            <a:off x="157620" y="133988"/>
            <a:ext cx="935567"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03</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4" name="文本框 13"/>
          <p:cNvSpPr txBox="1"/>
          <p:nvPr/>
        </p:nvSpPr>
        <p:spPr>
          <a:xfrm>
            <a:off x="1199165" y="239996"/>
            <a:ext cx="49824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2521" b="27683"/>
          <a:stretch>
            <a:fillRect/>
          </a:stretch>
        </p:blipFill>
        <p:spPr>
          <a:xfrm>
            <a:off x="7315692" y="2405436"/>
            <a:ext cx="4370614" cy="31217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8736" r="9139" b="15041"/>
          <a:stretch>
            <a:fillRect/>
          </a:stretch>
        </p:blipFill>
        <p:spPr>
          <a:xfrm>
            <a:off x="351473" y="1629767"/>
            <a:ext cx="4814159" cy="3782724"/>
          </a:xfrm>
          <a:prstGeom prst="rect">
            <a:avLst/>
          </a:prstGeom>
        </p:spPr>
      </p:pic>
      <p:sp>
        <p:nvSpPr>
          <p:cNvPr id="15" name="文本框"/>
          <p:cNvSpPr/>
          <p:nvPr/>
        </p:nvSpPr>
        <p:spPr>
          <a:xfrm>
            <a:off x="4993242" y="1924339"/>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16" name="组合 15"/>
          <p:cNvGrpSpPr/>
          <p:nvPr/>
        </p:nvGrpSpPr>
        <p:grpSpPr>
          <a:xfrm>
            <a:off x="5553313" y="1629767"/>
            <a:ext cx="5778500" cy="1794565"/>
            <a:chOff x="988749" y="1624553"/>
            <a:chExt cx="2543136" cy="1345924"/>
          </a:xfrm>
        </p:grpSpPr>
        <p:sp>
          <p:nvSpPr>
            <p:cNvPr id="17" name="文本框"/>
            <p:cNvSpPr txBox="1"/>
            <p:nvPr/>
          </p:nvSpPr>
          <p:spPr>
            <a:xfrm>
              <a:off x="993905" y="1966360"/>
              <a:ext cx="2537980" cy="1004117"/>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       当遇到浓雾弥漫无法前进时（视线不到三米），应停车避让，待雾气减退情况好转再走，视线在</a:t>
              </a:r>
              <a:r>
                <a:rPr kumimoji="0" lang="en-US" altLang="zh-CN"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30</a:t>
              </a: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米以内，时速不得超过</a:t>
              </a:r>
              <a:r>
                <a:rPr kumimoji="0" lang="en-US" altLang="zh-CN"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20</a:t>
              </a: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公里。</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p:cNvSpPr txBox="1"/>
            <p:nvPr/>
          </p:nvSpPr>
          <p:spPr>
            <a:xfrm>
              <a:off x="988749" y="1624553"/>
              <a:ext cx="2231467" cy="4260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三要防雾</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19" name="文本框"/>
          <p:cNvSpPr/>
          <p:nvPr/>
        </p:nvSpPr>
        <p:spPr>
          <a:xfrm>
            <a:off x="4921027" y="440487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文本框"/>
          <p:cNvSpPr/>
          <p:nvPr/>
        </p:nvSpPr>
        <p:spPr bwMode="auto">
          <a:xfrm>
            <a:off x="5104251" y="2086224"/>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文本框"/>
          <p:cNvSpPr>
            <a:spLocks noEditPoints="1"/>
          </p:cNvSpPr>
          <p:nvPr/>
        </p:nvSpPr>
        <p:spPr bwMode="auto">
          <a:xfrm>
            <a:off x="5030695" y="4510342"/>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22" name="组合 21"/>
          <p:cNvGrpSpPr/>
          <p:nvPr/>
        </p:nvGrpSpPr>
        <p:grpSpPr>
          <a:xfrm>
            <a:off x="5481098" y="4253279"/>
            <a:ext cx="5778500" cy="1794563"/>
            <a:chOff x="988749" y="1624554"/>
            <a:chExt cx="2543136" cy="1345923"/>
          </a:xfrm>
        </p:grpSpPr>
        <p:sp>
          <p:nvSpPr>
            <p:cNvPr id="23" name="文本框"/>
            <p:cNvSpPr txBox="1"/>
            <p:nvPr/>
          </p:nvSpPr>
          <p:spPr>
            <a:xfrm>
              <a:off x="993905" y="1966360"/>
              <a:ext cx="2537980" cy="1004117"/>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行进中应开亮雾灯、近光灯及尾灯，遇到对方来车要先鸣笛，减速让道，不准逆道行驶，不准抢行，不准超越同方向正在行驶的车辆。 </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4" name="文本框"/>
            <p:cNvSpPr txBox="1"/>
            <p:nvPr/>
          </p:nvSpPr>
          <p:spPr>
            <a:xfrm>
              <a:off x="988749" y="1624554"/>
              <a:ext cx="2231467" cy="446175"/>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三要防雾</a:t>
              </a:r>
              <a:endPar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13" name="圆角矩形 43"/>
          <p:cNvSpPr/>
          <p:nvPr/>
        </p:nvSpPr>
        <p:spPr>
          <a:xfrm>
            <a:off x="157620" y="133988"/>
            <a:ext cx="935567"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03</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4" name="文本框 13"/>
          <p:cNvSpPr txBox="1"/>
          <p:nvPr/>
        </p:nvSpPr>
        <p:spPr>
          <a:xfrm>
            <a:off x="1199165" y="239996"/>
            <a:ext cx="49824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1"/>
          <p:cNvSpPr/>
          <p:nvPr/>
        </p:nvSpPr>
        <p:spPr>
          <a:xfrm>
            <a:off x="893191" y="186534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16" name="组合 15"/>
          <p:cNvGrpSpPr/>
          <p:nvPr/>
        </p:nvGrpSpPr>
        <p:grpSpPr>
          <a:xfrm>
            <a:off x="1453262" y="1570775"/>
            <a:ext cx="4849567" cy="1794565"/>
            <a:chOff x="988749" y="1624553"/>
            <a:chExt cx="2336817" cy="1345923"/>
          </a:xfrm>
        </p:grpSpPr>
        <p:sp>
          <p:nvSpPr>
            <p:cNvPr id="17" name="TextBox 73"/>
            <p:cNvSpPr txBox="1"/>
            <p:nvPr/>
          </p:nvSpPr>
          <p:spPr>
            <a:xfrm>
              <a:off x="993905" y="1966360"/>
              <a:ext cx="2331661" cy="1004116"/>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火源是一切失火事故的外在条件和直接起因。以驾驶员来说，一定要控制人为火源。禁止用打火机、火柴、油灯在车辆上进行照明；</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TextBox 72"/>
            <p:cNvSpPr txBox="1"/>
            <p:nvPr/>
          </p:nvSpPr>
          <p:spPr>
            <a:xfrm>
              <a:off x="988749" y="1624553"/>
              <a:ext cx="2231467" cy="42600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四要防火</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19" name="Rectangle 74"/>
          <p:cNvSpPr/>
          <p:nvPr/>
        </p:nvSpPr>
        <p:spPr>
          <a:xfrm>
            <a:off x="820976" y="4345883"/>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Freeform 162"/>
          <p:cNvSpPr/>
          <p:nvPr/>
        </p:nvSpPr>
        <p:spPr bwMode="auto">
          <a:xfrm>
            <a:off x="1004200" y="2027231"/>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Freeform 134"/>
          <p:cNvSpPr>
            <a:spLocks noEditPoints="1"/>
          </p:cNvSpPr>
          <p:nvPr/>
        </p:nvSpPr>
        <p:spPr bwMode="auto">
          <a:xfrm>
            <a:off x="930644" y="4451349"/>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22" name="组合 21"/>
          <p:cNvGrpSpPr/>
          <p:nvPr/>
        </p:nvGrpSpPr>
        <p:grpSpPr>
          <a:xfrm>
            <a:off x="1381047" y="4194285"/>
            <a:ext cx="5277738" cy="1340464"/>
            <a:chOff x="988749" y="1624554"/>
            <a:chExt cx="2543136" cy="1005349"/>
          </a:xfrm>
        </p:grpSpPr>
        <p:sp>
          <p:nvSpPr>
            <p:cNvPr id="23" name="TextBox 73"/>
            <p:cNvSpPr txBox="1"/>
            <p:nvPr/>
          </p:nvSpPr>
          <p:spPr>
            <a:xfrm>
              <a:off x="993905" y="1966360"/>
              <a:ext cx="2537980" cy="663543"/>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       加注燃油时，不准吸烟，车辆在停驶和保养时不应在车辆周围设置炉火和进行焊接等工作。</a:t>
              </a:r>
              <a:endParaRPr kumimoji="0" lang="zh-CN" altLang="en-US" sz="1800" b="0" i="0" u="none" strike="noStrike" kern="1200" cap="none" spc="0" normalizeH="0" baseline="0" noProof="0" dirty="0">
                <a:ln>
                  <a:noFill/>
                </a:ln>
                <a:solidFill>
                  <a:srgbClr val="202020">
                    <a:lumMod val="100000"/>
                  </a:srgbClr>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4" name="TextBox 72"/>
            <p:cNvSpPr txBox="1"/>
            <p:nvPr/>
          </p:nvSpPr>
          <p:spPr>
            <a:xfrm>
              <a:off x="988749" y="1624554"/>
              <a:ext cx="2231467" cy="446175"/>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四要防火</a:t>
              </a:r>
              <a:endPar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13" name="圆角矩形 43"/>
          <p:cNvSpPr/>
          <p:nvPr/>
        </p:nvSpPr>
        <p:spPr>
          <a:xfrm>
            <a:off x="157620" y="133988"/>
            <a:ext cx="935567"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03</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4" name="文本框 13"/>
          <p:cNvSpPr txBox="1"/>
          <p:nvPr/>
        </p:nvSpPr>
        <p:spPr>
          <a:xfrm>
            <a:off x="1199165" y="239996"/>
            <a:ext cx="49824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5462" b="32752"/>
          <a:stretch>
            <a:fillRect/>
          </a:stretch>
        </p:blipFill>
        <p:spPr>
          <a:xfrm>
            <a:off x="6731000" y="1426799"/>
            <a:ext cx="4898571" cy="2164515"/>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9328" t="-1" b="36451"/>
          <a:stretch>
            <a:fillRect/>
          </a:stretch>
        </p:blipFill>
        <p:spPr>
          <a:xfrm>
            <a:off x="6731000" y="3867713"/>
            <a:ext cx="4898571" cy="22881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9"/>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latin typeface="汉仪全唐诗简" panose="00020600040101010101" pitchFamily="18" charset="-122"/>
                <a:ea typeface="汉仪全唐诗简" panose="00020600040101010101" pitchFamily="18" charset="-122"/>
                <a:cs typeface="+mn-ea"/>
                <a:sym typeface="汉仪全唐诗简" panose="00020600040101010101" pitchFamily="18" charset="-122"/>
              </a:rPr>
            </a:fld>
            <a:endParaRPr lang="en-US"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5" name="文本框"/>
          <p:cNvGrpSpPr/>
          <p:nvPr/>
        </p:nvGrpSpPr>
        <p:grpSpPr>
          <a:xfrm>
            <a:off x="934301" y="3665450"/>
            <a:ext cx="2434048" cy="2007898"/>
            <a:chOff x="965101" y="1981163"/>
            <a:chExt cx="1651278" cy="1505923"/>
          </a:xfrm>
        </p:grpSpPr>
        <p:sp>
          <p:nvSpPr>
            <p:cNvPr id="6" name="文本框 5"/>
            <p:cNvSpPr txBox="1"/>
            <p:nvPr/>
          </p:nvSpPr>
          <p:spPr>
            <a:xfrm>
              <a:off x="965101" y="1981163"/>
              <a:ext cx="1651278" cy="20774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0" tIns="0" rIns="0" bIns="0" rtlCol="0" anchor="ctr">
              <a:spAutoFit/>
            </a:bodyPr>
            <a:lstStyle/>
            <a:p>
              <a:pPr algn="ctr"/>
              <a:r>
                <a:rPr lang="zh-CN" altLang="en-US"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一是在雪地长时间行车</a:t>
              </a:r>
              <a:endParaRPr lang="en-US"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965102" y="2171342"/>
              <a:ext cx="1651277" cy="1315744"/>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一是在雪地长时间行车时，需佩戴有色眼镜，以防造成眩目而影响安全行车。</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10" name="文本框"/>
          <p:cNvSpPr/>
          <p:nvPr/>
        </p:nvSpPr>
        <p:spPr>
          <a:xfrm>
            <a:off x="1360471" y="1791540"/>
            <a:ext cx="1425565" cy="1384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29" name="文本框"/>
          <p:cNvGrpSpPr/>
          <p:nvPr/>
        </p:nvGrpSpPr>
        <p:grpSpPr>
          <a:xfrm>
            <a:off x="1735325" y="2043363"/>
            <a:ext cx="675860" cy="826309"/>
            <a:chOff x="4106863" y="2003425"/>
            <a:chExt cx="927100" cy="1133476"/>
          </a:xfrm>
          <a:solidFill>
            <a:schemeClr val="bg1"/>
          </a:solidFill>
        </p:grpSpPr>
        <p:sp>
          <p:nvSpPr>
            <p:cNvPr id="4101" name="文本框"/>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102" name="文本框"/>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103" name="文本框"/>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31" name="文本框"/>
          <p:cNvGrpSpPr/>
          <p:nvPr/>
        </p:nvGrpSpPr>
        <p:grpSpPr>
          <a:xfrm>
            <a:off x="3694633" y="3665450"/>
            <a:ext cx="2434048" cy="1592400"/>
            <a:chOff x="965101" y="1981163"/>
            <a:chExt cx="1651278" cy="1194300"/>
          </a:xfrm>
        </p:grpSpPr>
        <p:sp>
          <p:nvSpPr>
            <p:cNvPr id="32" name="文本框"/>
            <p:cNvSpPr txBox="1"/>
            <p:nvPr/>
          </p:nvSpPr>
          <p:spPr>
            <a:xfrm>
              <a:off x="965101" y="1981163"/>
              <a:ext cx="1651278" cy="20774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0" tIns="0" rIns="0" bIns="0" rtlCol="0" anchor="ctr">
              <a:spAutoFit/>
            </a:bodyPr>
            <a:lstStyle/>
            <a:p>
              <a:pPr algn="ctr"/>
              <a:r>
                <a:rPr lang="zh-CN" alt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二是雪天和路面结冰时</a:t>
              </a:r>
              <a:endParaRPr 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3" name="文本框"/>
            <p:cNvSpPr txBox="1"/>
            <p:nvPr/>
          </p:nvSpPr>
          <p:spPr>
            <a:xfrm>
              <a:off x="965102" y="2171342"/>
              <a:ext cx="1651277" cy="1004121"/>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二是雪天和路面结冰时不要上高速公路行驶。</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34" name="文本框"/>
          <p:cNvSpPr/>
          <p:nvPr/>
        </p:nvSpPr>
        <p:spPr>
          <a:xfrm>
            <a:off x="4050022"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4" name="文本框"/>
          <p:cNvSpPr>
            <a:spLocks noEditPoints="1"/>
          </p:cNvSpPr>
          <p:nvPr/>
        </p:nvSpPr>
        <p:spPr bwMode="auto">
          <a:xfrm>
            <a:off x="4414935" y="2097608"/>
            <a:ext cx="713197" cy="730953"/>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45" name="文本框"/>
          <p:cNvGrpSpPr/>
          <p:nvPr/>
        </p:nvGrpSpPr>
        <p:grpSpPr>
          <a:xfrm>
            <a:off x="6454965" y="3526950"/>
            <a:ext cx="2201704" cy="2007900"/>
            <a:chOff x="965101" y="1981162"/>
            <a:chExt cx="1651278" cy="1505925"/>
          </a:xfrm>
        </p:grpSpPr>
        <p:sp>
          <p:nvSpPr>
            <p:cNvPr id="46" name="文本框"/>
            <p:cNvSpPr txBox="1"/>
            <p:nvPr/>
          </p:nvSpPr>
          <p:spPr>
            <a:xfrm>
              <a:off x="965101" y="1981162"/>
              <a:ext cx="1651278" cy="207749"/>
            </a:xfrm>
            <a:prstGeom prst="rect">
              <a:avLst/>
            </a:prstGeom>
            <a:noFill/>
          </p:spPr>
          <p:txBody>
            <a:bodyPr wrap="square" lIns="0" tIns="0" rIns="0" bIns="0" rtlCol="0" anchor="ctr">
              <a:spAutoFit/>
            </a:bodyPr>
            <a:lstStyle/>
            <a:p>
              <a:pPr algn="ctr"/>
              <a:r>
                <a:rPr lang="zh-CN" alt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三是减速行驶</a:t>
              </a:r>
              <a:endParaRPr 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7" name="文本框"/>
            <p:cNvSpPr txBox="1"/>
            <p:nvPr/>
          </p:nvSpPr>
          <p:spPr>
            <a:xfrm>
              <a:off x="965102" y="2171342"/>
              <a:ext cx="1651277" cy="1315745"/>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三是减速行驶：因路面的附着力减小，一般车速不应超过</a:t>
              </a:r>
              <a:r>
                <a:rPr lang="en-US" altLang="zh-CN" dirty="0">
                  <a:latin typeface="汉仪全唐诗简" panose="00020600040101010101" pitchFamily="18" charset="-122"/>
                  <a:ea typeface="汉仪全唐诗简" panose="00020600040101010101" pitchFamily="18" charset="-122"/>
                  <a:sym typeface="汉仪全唐诗简" panose="00020600040101010101" pitchFamily="18" charset="-122"/>
                </a:rPr>
                <a:t>30km/h</a:t>
              </a: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48" name="文本框"/>
          <p:cNvSpPr/>
          <p:nvPr/>
        </p:nvSpPr>
        <p:spPr>
          <a:xfrm>
            <a:off x="6716334"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5" name="文本框"/>
          <p:cNvSpPr>
            <a:spLocks noEditPoints="1"/>
          </p:cNvSpPr>
          <p:nvPr/>
        </p:nvSpPr>
        <p:spPr bwMode="auto">
          <a:xfrm>
            <a:off x="7080977" y="2091271"/>
            <a:ext cx="713467" cy="709892"/>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56" name="文本框"/>
          <p:cNvGrpSpPr/>
          <p:nvPr/>
        </p:nvGrpSpPr>
        <p:grpSpPr>
          <a:xfrm>
            <a:off x="8982953" y="3526951"/>
            <a:ext cx="2201704" cy="1592402"/>
            <a:chOff x="965101" y="1981162"/>
            <a:chExt cx="1651278" cy="1194301"/>
          </a:xfrm>
        </p:grpSpPr>
        <p:sp>
          <p:nvSpPr>
            <p:cNvPr id="57" name="文本框"/>
            <p:cNvSpPr txBox="1"/>
            <p:nvPr/>
          </p:nvSpPr>
          <p:spPr>
            <a:xfrm>
              <a:off x="965101" y="1981162"/>
              <a:ext cx="1651278" cy="207749"/>
            </a:xfrm>
            <a:prstGeom prst="rect">
              <a:avLst/>
            </a:prstGeom>
            <a:noFill/>
          </p:spPr>
          <p:txBody>
            <a:bodyPr wrap="square" lIns="0" tIns="0" rIns="0" bIns="0" rtlCol="0" anchor="ctr">
              <a:spAutoFit/>
            </a:bodyPr>
            <a:lstStyle/>
            <a:p>
              <a:pPr algn="ctr"/>
              <a:r>
                <a:rPr lang="zh-CN" alt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四是加大行车间距</a:t>
              </a:r>
              <a:endParaRPr lang="en-US"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8" name="文本框"/>
            <p:cNvSpPr txBox="1"/>
            <p:nvPr/>
          </p:nvSpPr>
          <p:spPr>
            <a:xfrm>
              <a:off x="965102" y="2171342"/>
              <a:ext cx="1651277" cy="1004121"/>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四是加大行车间距，至少应为干燥路面的</a:t>
              </a:r>
              <a:r>
                <a:rPr lang="en-US" altLang="zh-CN" dirty="0">
                  <a:latin typeface="汉仪全唐诗简" panose="00020600040101010101" pitchFamily="18" charset="-122"/>
                  <a:ea typeface="汉仪全唐诗简" panose="00020600040101010101" pitchFamily="18" charset="-122"/>
                  <a:sym typeface="汉仪全唐诗简" panose="00020600040101010101" pitchFamily="18" charset="-122"/>
                </a:rPr>
                <a:t>2</a:t>
              </a: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至</a:t>
              </a:r>
              <a:r>
                <a:rPr lang="en-US" altLang="zh-CN" dirty="0">
                  <a:latin typeface="汉仪全唐诗简" panose="00020600040101010101" pitchFamily="18" charset="-122"/>
                  <a:ea typeface="汉仪全唐诗简" panose="00020600040101010101" pitchFamily="18" charset="-122"/>
                  <a:sym typeface="汉仪全唐诗简" panose="00020600040101010101" pitchFamily="18" charset="-122"/>
                </a:rPr>
                <a:t>3</a:t>
              </a:r>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倍以上。</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grpSp>
      <p:sp>
        <p:nvSpPr>
          <p:cNvPr id="59" name="Oval 58"/>
          <p:cNvSpPr/>
          <p:nvPr/>
        </p:nvSpPr>
        <p:spPr>
          <a:xfrm>
            <a:off x="9409123"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nvGrpSpPr>
          <p:cNvPr id="68" name="文本框"/>
          <p:cNvGrpSpPr/>
          <p:nvPr/>
        </p:nvGrpSpPr>
        <p:grpSpPr>
          <a:xfrm>
            <a:off x="9745134" y="2106121"/>
            <a:ext cx="768351" cy="772584"/>
            <a:chOff x="7299325" y="1482725"/>
            <a:chExt cx="576263" cy="579438"/>
          </a:xfrm>
          <a:solidFill>
            <a:schemeClr val="bg1"/>
          </a:solidFill>
        </p:grpSpPr>
        <p:sp>
          <p:nvSpPr>
            <p:cNvPr id="4115" name="文本框"/>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116" name="文本框"/>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121920" tIns="60960" rIns="121920" bIns="60960" numCol="1" anchor="t" anchorCtr="0" compatLnSpc="1"/>
            <a:lstStyle/>
            <a:p>
              <a:endParaRPr lang="en-US" sz="240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36" name="圆角矩形 43"/>
          <p:cNvSpPr/>
          <p:nvPr/>
        </p:nvSpPr>
        <p:spPr>
          <a:xfrm>
            <a:off x="210266" y="220026"/>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04</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37" name="文本框 36"/>
          <p:cNvSpPr txBox="1"/>
          <p:nvPr/>
        </p:nvSpPr>
        <p:spPr>
          <a:xfrm>
            <a:off x="1090545" y="326034"/>
            <a:ext cx="3193905"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4000"/>
                            </p:stCondLst>
                            <p:childTnLst>
                              <p:par>
                                <p:cTn id="51" presetID="2" presetClass="entr" presetSubtype="4" accel="50000" decel="5000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p:cTn id="64" dur="500" fill="hold"/>
                                        <p:tgtEl>
                                          <p:spTgt spid="68"/>
                                        </p:tgtEl>
                                        <p:attrNameLst>
                                          <p:attrName>ppt_w</p:attrName>
                                        </p:attrNameLst>
                                      </p:cBhvr>
                                      <p:tavLst>
                                        <p:tav tm="0">
                                          <p:val>
                                            <p:fltVal val="0"/>
                                          </p:val>
                                        </p:tav>
                                        <p:tav tm="100000">
                                          <p:val>
                                            <p:strVal val="#ppt_w"/>
                                          </p:val>
                                        </p:tav>
                                      </p:tavLst>
                                    </p:anim>
                                    <p:anim calcmode="lin" valueType="num">
                                      <p:cBhvr>
                                        <p:cTn id="65" dur="500" fill="hold"/>
                                        <p:tgtEl>
                                          <p:spTgt spid="68"/>
                                        </p:tgtEl>
                                        <p:attrNameLst>
                                          <p:attrName>ppt_h</p:attrName>
                                        </p:attrNameLst>
                                      </p:cBhvr>
                                      <p:tavLst>
                                        <p:tav tm="0">
                                          <p:val>
                                            <p:fltVal val="0"/>
                                          </p:val>
                                        </p:tav>
                                        <p:tav tm="100000">
                                          <p:val>
                                            <p:strVal val="#ppt_h"/>
                                          </p:val>
                                        </p:tav>
                                      </p:tavLst>
                                    </p:anim>
                                    <p:animEffect transition="in" filter="fade">
                                      <p:cBhvr>
                                        <p:cTn id="66" dur="500"/>
                                        <p:tgtEl>
                                          <p:spTgt spid="68"/>
                                        </p:tgtEl>
                                      </p:cBhvr>
                                    </p:animEffect>
                                  </p:childTnLst>
                                </p:cTn>
                              </p:par>
                            </p:childTnLst>
                          </p:cTn>
                        </p:par>
                        <p:par>
                          <p:cTn id="67" fill="hold">
                            <p:stCondLst>
                              <p:cond delay="5500"/>
                            </p:stCondLst>
                            <p:childTnLst>
                              <p:par>
                                <p:cTn id="68" presetID="2" presetClass="entr" presetSubtype="4" accel="50000" decel="50000"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additive="base">
                                        <p:cTn id="70" dur="500" fill="hold"/>
                                        <p:tgtEl>
                                          <p:spTgt spid="56"/>
                                        </p:tgtEl>
                                        <p:attrNameLst>
                                          <p:attrName>ppt_x</p:attrName>
                                        </p:attrNameLst>
                                      </p:cBhvr>
                                      <p:tavLst>
                                        <p:tav tm="0">
                                          <p:val>
                                            <p:strVal val="#ppt_x"/>
                                          </p:val>
                                        </p:tav>
                                        <p:tav tm="100000">
                                          <p:val>
                                            <p:strVal val="#ppt_x"/>
                                          </p:val>
                                        </p:tav>
                                      </p:tavLst>
                                    </p:anim>
                                    <p:anim calcmode="lin" valueType="num">
                                      <p:cBhvr additive="base">
                                        <p:cTn id="7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44" grpId="0" animBg="1"/>
      <p:bldP spid="48" grpId="0" animBg="1"/>
      <p:bldP spid="55"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15"/>
          <p:cNvSpPr/>
          <p:nvPr/>
        </p:nvSpPr>
        <p:spPr>
          <a:xfrm>
            <a:off x="797274" y="2225275"/>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五</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1587630" y="2178903"/>
            <a:ext cx="4140069" cy="142192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五是在弯道坡路上行驶时</a:t>
            </a:r>
            <a:endParaRPr lang="en-US" altLang="zh-CN"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a:lnSpc>
                <a:spcPct val="120000"/>
              </a:lnSpc>
            </a:pPr>
            <a:r>
              <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应避免随意变线，遇有情况，应提前减速，避免中途变速、停车或熄火，行驶中尽量利用发动机的牵引阻力控制车速。</a:t>
            </a:r>
            <a:endPar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15"/>
          <p:cNvSpPr/>
          <p:nvPr/>
        </p:nvSpPr>
        <p:spPr>
          <a:xfrm>
            <a:off x="770797" y="4161646"/>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六</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1561153" y="4115274"/>
            <a:ext cx="4140069" cy="201285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六是沿着前车的车辙行驶</a:t>
            </a:r>
            <a:endParaRPr lang="en-US" altLang="zh-CN"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a:lnSpc>
                <a:spcPct val="120000"/>
              </a:lnSpc>
            </a:pPr>
            <a:r>
              <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一般情况下，不要超车、急减速、急转弯和紧急制动。需要停车时，要提前采取措施，多换档，少制动。如路况稍有可凝，应缓慢制动停车。待察看清楚，确认安全后再继续行驶。</a:t>
            </a:r>
            <a:endPar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圆角矩形 43"/>
          <p:cNvSpPr/>
          <p:nvPr/>
        </p:nvSpPr>
        <p:spPr>
          <a:xfrm>
            <a:off x="210266" y="220026"/>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04</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5" name="文本框 14"/>
          <p:cNvSpPr txBox="1"/>
          <p:nvPr/>
        </p:nvSpPr>
        <p:spPr>
          <a:xfrm>
            <a:off x="1090545" y="326034"/>
            <a:ext cx="3193905"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03471" y="2225275"/>
            <a:ext cx="5181600" cy="34533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5"/>
          <p:cNvSpPr/>
          <p:nvPr/>
        </p:nvSpPr>
        <p:spPr>
          <a:xfrm>
            <a:off x="797274" y="2225275"/>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七</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1587630" y="2178903"/>
            <a:ext cx="4271772" cy="201285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七是行驶不可猛打、猛回方向</a:t>
            </a:r>
            <a:endParaRPr lang="en-US" altLang="zh-CN"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a:lnSpc>
                <a:spcPct val="120000"/>
              </a:lnSpc>
            </a:pPr>
            <a:r>
              <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当前轮发生滑溜时，应及时松开刹车，修正方向；当后轮滑溜时，应向滑溜一方修正转向盘；当遇动力滑溜应及时抬起加速踏板；当横向滑溜车辆进入旋转状态时，不要慌乱采取措施，等车辆停稳后重新起步。</a:t>
            </a:r>
            <a:endPar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15"/>
          <p:cNvSpPr/>
          <p:nvPr/>
        </p:nvSpPr>
        <p:spPr>
          <a:xfrm>
            <a:off x="797274" y="4553531"/>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八</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1587630" y="4507159"/>
            <a:ext cx="4140069" cy="1717393"/>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八是勤用喇叭</a:t>
            </a:r>
            <a:endParaRPr lang="en-US" altLang="zh-CN" sz="2400" b="1" dirty="0">
              <a:solidFill>
                <a:schemeClr val="accent1">
                  <a:lumMod val="100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a:lnSpc>
                <a:spcPct val="120000"/>
              </a:lnSpc>
            </a:pPr>
            <a:r>
              <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警告行人和其他车辆，提示自己的行车位置，两车交会时关闭防雾灯，以免给对方造成眩目感，如果对方车速较快，应主动减速让行，必要时靠边停车。 </a:t>
            </a:r>
            <a:endParaRPr lang="zh-CN" altLang="en-US" sz="16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圆角矩形 43"/>
          <p:cNvSpPr/>
          <p:nvPr/>
        </p:nvSpPr>
        <p:spPr>
          <a:xfrm>
            <a:off x="210266" y="220026"/>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04</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5" name="文本框 14"/>
          <p:cNvSpPr txBox="1"/>
          <p:nvPr/>
        </p:nvSpPr>
        <p:spPr>
          <a:xfrm>
            <a:off x="1090545" y="326034"/>
            <a:ext cx="3193905"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66758" y="2178903"/>
            <a:ext cx="5181600" cy="34533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13098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2073703" y="1602975"/>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车况不良</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1309824" y="256191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2073703" y="2561914"/>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观察不周</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p:cNvSpPr/>
          <p:nvPr/>
        </p:nvSpPr>
        <p:spPr>
          <a:xfrm>
            <a:off x="1309824" y="349285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2073703" y="3492859"/>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跟车过近</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p:cNvSpPr/>
          <p:nvPr/>
        </p:nvSpPr>
        <p:spPr>
          <a:xfrm>
            <a:off x="1309824" y="447236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2073703" y="4472369"/>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超会车当</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0" name="文本框"/>
          <p:cNvSpPr/>
          <p:nvPr/>
        </p:nvSpPr>
        <p:spPr>
          <a:xfrm>
            <a:off x="1309824" y="542388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文本框 10"/>
          <p:cNvSpPr txBox="1"/>
          <p:nvPr/>
        </p:nvSpPr>
        <p:spPr>
          <a:xfrm>
            <a:off x="2073703" y="5423885"/>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转向过快</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2" name="文本框"/>
          <p:cNvSpPr/>
          <p:nvPr/>
        </p:nvSpPr>
        <p:spPr>
          <a:xfrm>
            <a:off x="81170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06</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3" name="文本框 12"/>
          <p:cNvSpPr txBox="1"/>
          <p:nvPr/>
        </p:nvSpPr>
        <p:spPr>
          <a:xfrm>
            <a:off x="8880903" y="1602975"/>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制动过急</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文本框"/>
          <p:cNvSpPr/>
          <p:nvPr/>
        </p:nvSpPr>
        <p:spPr>
          <a:xfrm>
            <a:off x="8117024" y="256191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07</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5" name="文本框 14"/>
          <p:cNvSpPr txBox="1"/>
          <p:nvPr/>
        </p:nvSpPr>
        <p:spPr>
          <a:xfrm>
            <a:off x="8880903" y="2561914"/>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停车不稳</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6" name="文本框"/>
          <p:cNvSpPr/>
          <p:nvPr/>
        </p:nvSpPr>
        <p:spPr>
          <a:xfrm>
            <a:off x="8117024" y="349285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08</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7" name="文本框 16"/>
          <p:cNvSpPr txBox="1"/>
          <p:nvPr/>
        </p:nvSpPr>
        <p:spPr>
          <a:xfrm>
            <a:off x="8880903" y="3492859"/>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眩目雪盲</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p:cNvSpPr/>
          <p:nvPr/>
        </p:nvSpPr>
        <p:spPr>
          <a:xfrm>
            <a:off x="8117024" y="447236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09</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9" name="文本框 18"/>
          <p:cNvSpPr txBox="1"/>
          <p:nvPr/>
        </p:nvSpPr>
        <p:spPr>
          <a:xfrm>
            <a:off x="8880903" y="4472369"/>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起步过猛</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文本框"/>
          <p:cNvSpPr/>
          <p:nvPr/>
        </p:nvSpPr>
        <p:spPr>
          <a:xfrm>
            <a:off x="8117024" y="542388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10</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文本框 20"/>
          <p:cNvSpPr txBox="1"/>
          <p:nvPr/>
        </p:nvSpPr>
        <p:spPr>
          <a:xfrm>
            <a:off x="8880903" y="5423885"/>
            <a:ext cx="2210747" cy="72148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车速过快</a:t>
            </a:r>
            <a:endParaRPr lang="zh-CN" altLang="en-US" sz="36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Text Box 10"/>
          <p:cNvSpPr txBox="1">
            <a:spLocks noChangeArrowheads="1"/>
          </p:cNvSpPr>
          <p:nvPr/>
        </p:nvSpPr>
        <p:spPr bwMode="auto">
          <a:xfrm>
            <a:off x="5048329" y="2561914"/>
            <a:ext cx="2095342" cy="3056096"/>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为了避免或减少冰雪天气情况下交通事故的发生，总结起来应注意以下 十防：</a:t>
            </a:r>
            <a:endParaRPr lang="zh-CN" altLang="en-US" sz="20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3" name="圆角矩形 43"/>
          <p:cNvSpPr/>
          <p:nvPr/>
        </p:nvSpPr>
        <p:spPr>
          <a:xfrm>
            <a:off x="210266" y="220026"/>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04</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24" name="文本框 23"/>
          <p:cNvSpPr txBox="1"/>
          <p:nvPr/>
        </p:nvSpPr>
        <p:spPr>
          <a:xfrm>
            <a:off x="1090545" y="326034"/>
            <a:ext cx="3193905"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1+#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 presetClass="entr" presetSubtype="2"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42"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par>
                          <p:cTn id="87" fill="hold">
                            <p:stCondLst>
                              <p:cond delay="11000"/>
                            </p:stCondLst>
                            <p:childTnLst>
                              <p:par>
                                <p:cTn id="88" presetID="2" presetClass="entr" presetSubtype="2"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p:stCondLst>
                              <p:cond delay="11500"/>
                            </p:stCondLst>
                            <p:childTnLst>
                              <p:par>
                                <p:cTn id="93" presetID="42"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childTnLst>
                          </p:cTn>
                        </p:par>
                        <p:par>
                          <p:cTn id="98" fill="hold">
                            <p:stCondLst>
                              <p:cond delay="12500"/>
                            </p:stCondLst>
                            <p:childTnLst>
                              <p:par>
                                <p:cTn id="99" presetID="2" presetClass="entr" presetSubtype="2"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500" fill="hold"/>
                                        <p:tgtEl>
                                          <p:spTgt spid="18"/>
                                        </p:tgtEl>
                                        <p:attrNameLst>
                                          <p:attrName>ppt_x</p:attrName>
                                        </p:attrNameLst>
                                      </p:cBhvr>
                                      <p:tavLst>
                                        <p:tav tm="0">
                                          <p:val>
                                            <p:strVal val="1+#ppt_w/2"/>
                                          </p:val>
                                        </p:tav>
                                        <p:tav tm="100000">
                                          <p:val>
                                            <p:strVal val="#ppt_x"/>
                                          </p:val>
                                        </p:tav>
                                      </p:tavLst>
                                    </p:anim>
                                    <p:anim calcmode="lin" valueType="num">
                                      <p:cBhvr additive="base">
                                        <p:cTn id="102" dur="500" fill="hold"/>
                                        <p:tgtEl>
                                          <p:spTgt spid="18"/>
                                        </p:tgtEl>
                                        <p:attrNameLst>
                                          <p:attrName>ppt_y</p:attrName>
                                        </p:attrNameLst>
                                      </p:cBhvr>
                                      <p:tavLst>
                                        <p:tav tm="0">
                                          <p:val>
                                            <p:strVal val="#ppt_y"/>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14500"/>
                            </p:stCondLst>
                            <p:childTnLst>
                              <p:par>
                                <p:cTn id="115" presetID="42" presetClass="entr" presetSubtype="0"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68485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1448733" y="1602975"/>
            <a:ext cx="3034367" cy="120032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雾太大，能见度太低时，要暂停行驶，待能见度恢复到一定程度时再行驶；</a:t>
            </a:r>
            <a:endPar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684854" y="4158157"/>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1448733" y="4158157"/>
            <a:ext cx="3034367" cy="1938992"/>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适当减速行驶，打开防雾灯及前后小 灯和宽灯，沿路右侧行驶，但不要太靠边，以免与路边行人及其他障碍发生碰撞</a:t>
            </a:r>
            <a:r>
              <a:rPr lang="en-US" altLang="zh-CN"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a:t>
            </a:r>
            <a:endParaRPr lang="en-US" altLang="zh-CN"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2" name="文本框"/>
          <p:cNvSpPr/>
          <p:nvPr/>
        </p:nvSpPr>
        <p:spPr>
          <a:xfrm>
            <a:off x="81170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3" name="文本框 12"/>
          <p:cNvSpPr txBox="1"/>
          <p:nvPr/>
        </p:nvSpPr>
        <p:spPr>
          <a:xfrm>
            <a:off x="8880903" y="1602975"/>
            <a:ext cx="2210747" cy="120032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行驶中多鸣喇叭，引起行人和车辆的注意；</a:t>
            </a:r>
            <a:endPar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文本框"/>
          <p:cNvSpPr/>
          <p:nvPr/>
        </p:nvSpPr>
        <p:spPr>
          <a:xfrm>
            <a:off x="8117024" y="4158157"/>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5" name="文本框 14"/>
          <p:cNvSpPr txBox="1"/>
          <p:nvPr/>
        </p:nvSpPr>
        <p:spPr>
          <a:xfrm>
            <a:off x="8880903" y="4158157"/>
            <a:ext cx="2210747" cy="81118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会车时用灯光示意，尽量避免超车。 </a:t>
            </a:r>
            <a:endParaRPr lang="zh-CN" altLang="en-US" sz="20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p:cNvSpPr txBox="1">
            <a:spLocks noChangeArrowheads="1"/>
          </p:cNvSpPr>
          <p:nvPr/>
        </p:nvSpPr>
        <p:spPr bwMode="auto">
          <a:xfrm>
            <a:off x="5048329" y="2447614"/>
            <a:ext cx="2095342" cy="3056096"/>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浓雾天气 能见度大大降低，增加发生交通事故的危险性，因此行车时应注意：</a:t>
            </a:r>
            <a:endParaRPr lang="zh-CN" altLang="en-US" sz="20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圆角矩形 43"/>
          <p:cNvSpPr/>
          <p:nvPr/>
        </p:nvSpPr>
        <p:spPr>
          <a:xfrm>
            <a:off x="222043" y="252682"/>
            <a:ext cx="801818"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05</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6" name="文本框 15"/>
          <p:cNvSpPr txBox="1"/>
          <p:nvPr/>
        </p:nvSpPr>
        <p:spPr>
          <a:xfrm>
            <a:off x="1102323" y="358690"/>
            <a:ext cx="3115190"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浓雾天气安全驾驶</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2" grpId="0" animBg="1"/>
      <p:bldP spid="13" grpId="0"/>
      <p:bldP spid="14" grpId="0" animBg="1"/>
      <p:bldP spid="15"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p:cNvSpPr txBox="1"/>
          <p:nvPr/>
        </p:nvSpPr>
        <p:spPr>
          <a:xfrm>
            <a:off x="1404685" y="1801601"/>
            <a:ext cx="3849317" cy="461665"/>
          </a:xfrm>
          <a:prstGeom prst="rect">
            <a:avLst/>
          </a:prstGeom>
          <a:noFill/>
        </p:spPr>
        <p:txBody>
          <a:bodyPr wrap="square" rtlCol="0">
            <a:spAutoFit/>
          </a:bodyPr>
          <a:lstStyle/>
          <a:p>
            <a:pPr algn="ctr"/>
            <a:r>
              <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一、轮胎侧滑紧急自救方案</a:t>
            </a:r>
            <a:endPar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p:cNvSpPr txBox="1"/>
          <p:nvPr/>
        </p:nvSpPr>
        <p:spPr>
          <a:xfrm>
            <a:off x="1404685" y="2283841"/>
            <a:ext cx="4052685"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在行车的过程中，车辆突然侧滑，应立即松开制动踏板，同时迅速将方向盘朝侧滑的一边转动。要注意方向盘转动的幅度，以免转动过大车辆冲出路面。 </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9" name="文本框"/>
          <p:cNvSpPr txBox="1"/>
          <p:nvPr/>
        </p:nvSpPr>
        <p:spPr>
          <a:xfrm>
            <a:off x="1354053" y="3980556"/>
            <a:ext cx="410331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 保持冷静，采用点刹的方法，即踏在制动踏板的右脚松开，然后再踏下，快速地重复数次，便能有效地将汽车停下。</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10" name="圆角矩形 43"/>
          <p:cNvSpPr/>
          <p:nvPr/>
        </p:nvSpPr>
        <p:spPr>
          <a:xfrm>
            <a:off x="222950" y="317997"/>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06</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1" name="文本框 10"/>
          <p:cNvSpPr txBox="1"/>
          <p:nvPr/>
        </p:nvSpPr>
        <p:spPr>
          <a:xfrm>
            <a:off x="1103230" y="424005"/>
            <a:ext cx="46522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冬季行车安全自救方案实例</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1428" b="13341"/>
          <a:stretch>
            <a:fillRect/>
          </a:stretch>
        </p:blipFill>
        <p:spPr>
          <a:xfrm>
            <a:off x="6090557" y="1578973"/>
            <a:ext cx="5089071" cy="37441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43"/>
          <p:cNvSpPr/>
          <p:nvPr/>
        </p:nvSpPr>
        <p:spPr>
          <a:xfrm>
            <a:off x="2715161" y="1931784"/>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5" name="圆角矩形 44"/>
          <p:cNvSpPr/>
          <p:nvPr/>
        </p:nvSpPr>
        <p:spPr>
          <a:xfrm>
            <a:off x="2715161" y="310614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6" name="圆角矩形 45"/>
          <p:cNvSpPr/>
          <p:nvPr/>
        </p:nvSpPr>
        <p:spPr>
          <a:xfrm>
            <a:off x="2715161" y="4262799"/>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7" name="圆角矩形 46"/>
          <p:cNvSpPr/>
          <p:nvPr/>
        </p:nvSpPr>
        <p:spPr>
          <a:xfrm>
            <a:off x="2715161" y="5360900"/>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17"/>
          <p:cNvSpPr txBox="1"/>
          <p:nvPr/>
        </p:nvSpPr>
        <p:spPr>
          <a:xfrm>
            <a:off x="3604593" y="2061709"/>
            <a:ext cx="4136423"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驾驶员基本素质及常见不良心理现象</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9" name="文本框 18"/>
          <p:cNvSpPr txBox="1"/>
          <p:nvPr/>
        </p:nvSpPr>
        <p:spPr>
          <a:xfrm>
            <a:off x="3595440" y="3174747"/>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严寒气候对车辆驾驶的影响</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文本框 19"/>
          <p:cNvSpPr txBox="1"/>
          <p:nvPr/>
        </p:nvSpPr>
        <p:spPr>
          <a:xfrm>
            <a:off x="3595441" y="4284858"/>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确保冬季安全行车的“四要素”</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文本框 20"/>
          <p:cNvSpPr txBox="1"/>
          <p:nvPr/>
        </p:nvSpPr>
        <p:spPr>
          <a:xfrm>
            <a:off x="3595441" y="5360900"/>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冰雪道路安全驾驶</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矩形 21"/>
          <p:cNvSpPr/>
          <p:nvPr/>
        </p:nvSpPr>
        <p:spPr>
          <a:xfrm>
            <a:off x="1800385" y="863927"/>
            <a:ext cx="775597" cy="2870952"/>
          </a:xfrm>
          <a:prstGeom prst="rect">
            <a:avLst/>
          </a:prstGeom>
          <a:ln>
            <a:noFill/>
          </a:ln>
        </p:spPr>
        <p:txBody>
          <a:bodyPr vert="eaVert"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75000"/>
                    <a:lumOff val="25000"/>
                  </a:schemeClr>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rPr>
              <a:t>CONTENTS</a:t>
            </a:r>
            <a:endParaRPr kumimoji="0" lang="zh-CN" altLang="en-US" sz="3200" i="0" u="none" strike="noStrike" kern="1200" cap="none" spc="0" normalizeH="0" baseline="0" noProof="0" dirty="0">
              <a:ln>
                <a:noFill/>
              </a:ln>
              <a:solidFill>
                <a:schemeClr val="tx1">
                  <a:lumMod val="75000"/>
                  <a:lumOff val="25000"/>
                </a:schemeClr>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3" name="矩形 22"/>
          <p:cNvSpPr/>
          <p:nvPr/>
        </p:nvSpPr>
        <p:spPr>
          <a:xfrm>
            <a:off x="314049" y="-577103"/>
            <a:ext cx="1809726" cy="4184109"/>
          </a:xfrm>
          <a:prstGeom prst="rect">
            <a:avLst/>
          </a:prstGeom>
          <a:ln>
            <a:noFill/>
          </a:ln>
        </p:spPr>
        <p:txBody>
          <a:bodyPr vert="eaVert"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8800" i="0" u="none" strike="noStrike" kern="1200" cap="none" spc="0" normalizeH="0" baseline="0" noProof="0" dirty="0">
                <a:ln>
                  <a:noFill/>
                </a:ln>
                <a:solidFill>
                  <a:schemeClr val="tx1">
                    <a:lumMod val="75000"/>
                    <a:lumOff val="25000"/>
                  </a:schemeClr>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rPr>
              <a:t>目录</a:t>
            </a:r>
            <a:endParaRPr kumimoji="0" lang="zh-CN" altLang="en-US" sz="8800" i="0" u="none" strike="noStrike" kern="1200" cap="none" spc="0" normalizeH="0" baseline="0" noProof="0" dirty="0">
              <a:ln>
                <a:noFill/>
              </a:ln>
              <a:solidFill>
                <a:schemeClr val="tx1">
                  <a:lumMod val="75000"/>
                  <a:lumOff val="25000"/>
                </a:schemeClr>
              </a:solidFill>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4" name="圆角矩形 43"/>
          <p:cNvSpPr/>
          <p:nvPr/>
        </p:nvSpPr>
        <p:spPr>
          <a:xfrm>
            <a:off x="7731864" y="1931784"/>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5" name="圆角矩形 44"/>
          <p:cNvSpPr/>
          <p:nvPr/>
        </p:nvSpPr>
        <p:spPr>
          <a:xfrm>
            <a:off x="7731864" y="310614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06</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6" name="圆角矩形 45"/>
          <p:cNvSpPr/>
          <p:nvPr/>
        </p:nvSpPr>
        <p:spPr>
          <a:xfrm>
            <a:off x="7731864" y="4262799"/>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rPr>
              <a:t>07</a:t>
            </a:r>
            <a:endParaRPr kumimoji="0" lang="zh-CN" altLang="en-US" sz="2400" b="1" i="0" u="none" strike="noStrike" kern="1200" cap="none" spc="0" normalizeH="0" baseline="0" noProof="0" dirty="0">
              <a:ln>
                <a:noFill/>
              </a:ln>
              <a:solidFill>
                <a:srgbClr val="FFFFFF"/>
              </a:solidFill>
              <a:effectLst/>
              <a:uLnTx/>
              <a:uFillTx/>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8" name="文本框 27"/>
          <p:cNvSpPr txBox="1"/>
          <p:nvPr/>
        </p:nvSpPr>
        <p:spPr>
          <a:xfrm>
            <a:off x="8621296" y="2114736"/>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浓雾天气安全驾驶</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9" name="文本框 28"/>
          <p:cNvSpPr txBox="1"/>
          <p:nvPr/>
        </p:nvSpPr>
        <p:spPr>
          <a:xfrm>
            <a:off x="8621295" y="3238084"/>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冬季行车安全自救方案实例</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0" name="文本框 29"/>
          <p:cNvSpPr txBox="1"/>
          <p:nvPr/>
        </p:nvSpPr>
        <p:spPr>
          <a:xfrm>
            <a:off x="8621296" y="4304664"/>
            <a:ext cx="3199059" cy="369332"/>
          </a:xfrm>
          <a:prstGeom prst="rect">
            <a:avLst/>
          </a:prstGeom>
          <a:noFill/>
        </p:spPr>
        <p:txBody>
          <a:bodyPr wrap="square" rtlCol="0">
            <a:spAutoFit/>
          </a:bodyPr>
          <a:lstStyle/>
          <a:p>
            <a:pPr lvl="0">
              <a:defRPr/>
            </a:pPr>
            <a:r>
              <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冬季安全行车提示</a:t>
            </a:r>
            <a:endParaRPr lang="zh-CN" altLang="en-US"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animBg="1"/>
      <p:bldP spid="25" grpId="0" animBg="1"/>
      <p:bldP spid="26" grpId="0" animBg="1"/>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p:cNvSpPr txBox="1"/>
          <p:nvPr/>
        </p:nvSpPr>
        <p:spPr>
          <a:xfrm>
            <a:off x="900314" y="1692744"/>
            <a:ext cx="3849317" cy="461665"/>
          </a:xfrm>
          <a:prstGeom prst="rect">
            <a:avLst/>
          </a:prstGeom>
          <a:noFill/>
        </p:spPr>
        <p:txBody>
          <a:bodyPr wrap="square" rtlCol="0">
            <a:spAutoFit/>
          </a:bodyPr>
          <a:lstStyle/>
          <a:p>
            <a:pPr algn="ctr"/>
            <a:r>
              <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二、冬季刹车问题</a:t>
            </a:r>
            <a:endParaRPr lang="zh-CN" altLang="en-US" sz="24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p:cNvSpPr txBox="1"/>
          <p:nvPr/>
        </p:nvSpPr>
        <p:spPr>
          <a:xfrm>
            <a:off x="1103230" y="2293528"/>
            <a:ext cx="10186786" cy="10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sz="2400" dirty="0">
                <a:latin typeface="汉仪全唐诗简" panose="00020600040101010101" pitchFamily="18" charset="-122"/>
                <a:ea typeface="汉仪全唐诗简" panose="00020600040101010101" pitchFamily="18" charset="-122"/>
                <a:sym typeface="汉仪全唐诗简" panose="00020600040101010101" pitchFamily="18" charset="-122"/>
              </a:rPr>
              <a:t>        因为冬季气温低，所以对刹车液体来说会变得很粘稠，这会在一定程度上影响刹车的正常使用，从而降低刹车的灵活性。</a:t>
            </a:r>
            <a:endParaRPr lang="zh-CN" altLang="en-US" sz="2400"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9" name="文本框"/>
          <p:cNvSpPr txBox="1"/>
          <p:nvPr/>
        </p:nvSpPr>
        <p:spPr>
          <a:xfrm>
            <a:off x="1103230" y="4132418"/>
            <a:ext cx="4103317" cy="164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sz="2000" dirty="0">
                <a:latin typeface="汉仪全唐诗简" panose="00020600040101010101" pitchFamily="18" charset="-122"/>
                <a:ea typeface="汉仪全唐诗简" panose="00020600040101010101" pitchFamily="18" charset="-122"/>
                <a:sym typeface="汉仪全唐诗简" panose="00020600040101010101" pitchFamily="18" charset="-122"/>
              </a:rPr>
              <a:t>这时，您所需要做的是在低速行驶时试刹车，观察一下是否出现异常，如有异常，则应立刻停车采取补救措施。 </a:t>
            </a:r>
            <a:endParaRPr lang="zh-CN" altLang="en-US" sz="2000"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10" name="圆角矩形 43"/>
          <p:cNvSpPr/>
          <p:nvPr/>
        </p:nvSpPr>
        <p:spPr>
          <a:xfrm>
            <a:off x="222950" y="317997"/>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06</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2" name="文本框 11"/>
          <p:cNvSpPr txBox="1"/>
          <p:nvPr/>
        </p:nvSpPr>
        <p:spPr>
          <a:xfrm>
            <a:off x="1103230" y="424005"/>
            <a:ext cx="46522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冬季行车安全自救方案实例</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26822"/>
          <a:stretch>
            <a:fillRect/>
          </a:stretch>
        </p:blipFill>
        <p:spPr>
          <a:xfrm>
            <a:off x="5872843" y="3539110"/>
            <a:ext cx="5181600" cy="23553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eelOff" invX="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6230" y="3448602"/>
            <a:ext cx="1583728" cy="1072869"/>
            <a:chOff x="1331651" y="2945166"/>
            <a:chExt cx="2099921" cy="1017295"/>
          </a:xfrm>
          <a:solidFill>
            <a:srgbClr val="335FA1"/>
          </a:solidFill>
        </p:grpSpPr>
        <p:sp>
          <p:nvSpPr>
            <p:cNvPr id="5" name="矩形 60"/>
            <p:cNvSpPr/>
            <p:nvPr/>
          </p:nvSpPr>
          <p:spPr>
            <a:xfrm>
              <a:off x="133165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5"/>
            <p:cNvSpPr txBox="1"/>
            <p:nvPr/>
          </p:nvSpPr>
          <p:spPr>
            <a:xfrm>
              <a:off x="1419945" y="3543679"/>
              <a:ext cx="1923330" cy="395313"/>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四  勤 </a:t>
              </a:r>
              <a:endParaRPr lang="zh-CN" altLang="en-US" sz="21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1843808" y="2945166"/>
              <a:ext cx="1075605" cy="703016"/>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en-US" altLang="zh-CN" sz="42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1</a:t>
              </a:r>
              <a:endParaRPr lang="zh-CN" altLang="en-US" sz="42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8" name="组合 7"/>
          <p:cNvGrpSpPr/>
          <p:nvPr/>
        </p:nvGrpSpPr>
        <p:grpSpPr>
          <a:xfrm>
            <a:off x="3226968" y="3429000"/>
            <a:ext cx="1583728" cy="1092470"/>
            <a:chOff x="3742306" y="2945166"/>
            <a:chExt cx="2099921" cy="1035881"/>
          </a:xfrm>
          <a:solidFill>
            <a:schemeClr val="accent1"/>
          </a:solidFill>
        </p:grpSpPr>
        <p:sp>
          <p:nvSpPr>
            <p:cNvPr id="9" name="矩形 64"/>
            <p:cNvSpPr/>
            <p:nvPr/>
          </p:nvSpPr>
          <p:spPr>
            <a:xfrm flipV="1">
              <a:off x="3742306"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0" name="文本框 9"/>
            <p:cNvSpPr txBox="1"/>
            <p:nvPr/>
          </p:nvSpPr>
          <p:spPr>
            <a:xfrm>
              <a:off x="3830598" y="3543679"/>
              <a:ext cx="1923330" cy="437368"/>
            </a:xfrm>
            <a:prstGeom prst="roundRect">
              <a:avLst/>
            </a:prstGeom>
            <a:grpFill/>
          </p:spPr>
          <p:txBody>
            <a:bodyPr wrap="square" rtlCol="0">
              <a:spAutoFit/>
            </a:bodyPr>
            <a:lstStyle/>
            <a:p>
              <a:pPr algn="ctr">
                <a:spcBef>
                  <a:spcPts val="1055"/>
                </a:spcBef>
              </a:pPr>
              <a:r>
                <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五不超 </a:t>
              </a:r>
              <a:endPar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文本框 10"/>
            <p:cNvSpPr txBox="1"/>
            <p:nvPr/>
          </p:nvSpPr>
          <p:spPr>
            <a:xfrm>
              <a:off x="4270418"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2</a:t>
              </a:r>
              <a:endParaRPr lang="zh-CN" altLang="en-US"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12" name="组合 11"/>
          <p:cNvGrpSpPr/>
          <p:nvPr/>
        </p:nvGrpSpPr>
        <p:grpSpPr>
          <a:xfrm>
            <a:off x="5377706" y="3438801"/>
            <a:ext cx="1583728" cy="1072869"/>
            <a:chOff x="6152961" y="2945166"/>
            <a:chExt cx="2099921" cy="1017295"/>
          </a:xfrm>
          <a:solidFill>
            <a:schemeClr val="accent2"/>
          </a:solidFill>
        </p:grpSpPr>
        <p:sp>
          <p:nvSpPr>
            <p:cNvPr id="13" name="矩形 68"/>
            <p:cNvSpPr/>
            <p:nvPr/>
          </p:nvSpPr>
          <p:spPr>
            <a:xfrm>
              <a:off x="615296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文本框 13"/>
            <p:cNvSpPr txBox="1"/>
            <p:nvPr/>
          </p:nvSpPr>
          <p:spPr>
            <a:xfrm>
              <a:off x="6246353" y="3543679"/>
              <a:ext cx="1923330" cy="395313"/>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六不开 </a:t>
              </a:r>
              <a:endParaRPr lang="zh-CN" altLang="en-US" sz="21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5" name="文本框 14"/>
            <p:cNvSpPr txBox="1"/>
            <p:nvPr/>
          </p:nvSpPr>
          <p:spPr>
            <a:xfrm>
              <a:off x="6665116" y="3042093"/>
              <a:ext cx="1075605" cy="703016"/>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en-US" altLang="zh-CN" sz="42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3</a:t>
              </a:r>
              <a:endParaRPr lang="zh-CN" altLang="en-US" sz="4200"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16" name="组合 15"/>
          <p:cNvGrpSpPr/>
          <p:nvPr/>
        </p:nvGrpSpPr>
        <p:grpSpPr>
          <a:xfrm>
            <a:off x="7528444" y="3438800"/>
            <a:ext cx="1583728" cy="1092470"/>
            <a:chOff x="8563615" y="2945166"/>
            <a:chExt cx="2099921" cy="1035881"/>
          </a:xfrm>
          <a:solidFill>
            <a:schemeClr val="accent1"/>
          </a:solidFill>
        </p:grpSpPr>
        <p:sp>
          <p:nvSpPr>
            <p:cNvPr id="17" name="矩形 72"/>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17"/>
            <p:cNvSpPr txBox="1"/>
            <p:nvPr/>
          </p:nvSpPr>
          <p:spPr>
            <a:xfrm>
              <a:off x="8651906" y="3543679"/>
              <a:ext cx="1923330" cy="437368"/>
            </a:xfrm>
            <a:prstGeom prst="roundRect">
              <a:avLst/>
            </a:prstGeom>
            <a:noFill/>
          </p:spPr>
          <p:txBody>
            <a:bodyPr wrap="square" rtlCol="0">
              <a:spAutoFit/>
            </a:bodyPr>
            <a:lstStyle/>
            <a:p>
              <a:pPr algn="ctr">
                <a:spcBef>
                  <a:spcPts val="1055"/>
                </a:spcBef>
              </a:pPr>
              <a:r>
                <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七 慢 </a:t>
              </a:r>
              <a:endPar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9" name="文本框 18"/>
            <p:cNvSpPr txBox="1"/>
            <p:nvPr/>
          </p:nvSpPr>
          <p:spPr>
            <a:xfrm>
              <a:off x="9087650"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4</a:t>
              </a:r>
              <a:endParaRPr lang="zh-CN" altLang="en-US"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20" name="组合 19"/>
          <p:cNvGrpSpPr/>
          <p:nvPr/>
        </p:nvGrpSpPr>
        <p:grpSpPr>
          <a:xfrm>
            <a:off x="9679181" y="3448602"/>
            <a:ext cx="1583728" cy="1092470"/>
            <a:chOff x="8563615" y="2945166"/>
            <a:chExt cx="2099921" cy="1035881"/>
          </a:xfrm>
          <a:solidFill>
            <a:schemeClr val="accent1"/>
          </a:solidFill>
        </p:grpSpPr>
        <p:sp>
          <p:nvSpPr>
            <p:cNvPr id="21" name="矩形 72"/>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21"/>
            <p:cNvSpPr txBox="1"/>
            <p:nvPr/>
          </p:nvSpPr>
          <p:spPr>
            <a:xfrm>
              <a:off x="8651906" y="3543679"/>
              <a:ext cx="1923330" cy="437368"/>
            </a:xfrm>
            <a:prstGeom prst="roundRect">
              <a:avLst/>
            </a:prstGeom>
            <a:noFill/>
          </p:spPr>
          <p:txBody>
            <a:bodyPr wrap="square" rtlCol="0">
              <a:spAutoFit/>
            </a:bodyPr>
            <a:lstStyle/>
            <a:p>
              <a:pPr algn="ctr">
                <a:spcBef>
                  <a:spcPts val="1055"/>
                </a:spcBef>
              </a:pPr>
              <a:r>
                <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八不准 </a:t>
              </a:r>
              <a:endParaRPr lang="zh-CN" altLang="en-US" sz="211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3" name="文本框 22"/>
            <p:cNvSpPr txBox="1"/>
            <p:nvPr/>
          </p:nvSpPr>
          <p:spPr>
            <a:xfrm>
              <a:off x="9087650"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5</a:t>
              </a:r>
              <a:endParaRPr lang="zh-CN" altLang="en-US" sz="422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grpSp>
        <p:nvGrpSpPr>
          <p:cNvPr id="24" name="组合 23"/>
          <p:cNvGrpSpPr/>
          <p:nvPr/>
        </p:nvGrpSpPr>
        <p:grpSpPr>
          <a:xfrm>
            <a:off x="4619253" y="1876701"/>
            <a:ext cx="2940794" cy="650599"/>
            <a:chOff x="6152961" y="2945166"/>
            <a:chExt cx="2099921" cy="1017295"/>
          </a:xfrm>
          <a:solidFill>
            <a:schemeClr val="accent2"/>
          </a:solidFill>
        </p:grpSpPr>
        <p:sp>
          <p:nvSpPr>
            <p:cNvPr id="25" name="矩形 68"/>
            <p:cNvSpPr/>
            <p:nvPr/>
          </p:nvSpPr>
          <p:spPr>
            <a:xfrm>
              <a:off x="615296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6" name="文本框 25"/>
            <p:cNvSpPr txBox="1"/>
            <p:nvPr/>
          </p:nvSpPr>
          <p:spPr>
            <a:xfrm>
              <a:off x="6241256" y="3256156"/>
              <a:ext cx="1923330" cy="395313"/>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交通安全常识</a:t>
              </a:r>
              <a:endParaRPr lang="zh-CN" altLang="en-US" sz="21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29" name="文本框 28"/>
          <p:cNvSpPr txBox="1"/>
          <p:nvPr/>
        </p:nvSpPr>
        <p:spPr>
          <a:xfrm>
            <a:off x="1076230" y="5015906"/>
            <a:ext cx="9809375" cy="884729"/>
          </a:xfrm>
          <a:prstGeom prst="rect">
            <a:avLst/>
          </a:prstGeom>
          <a:noFill/>
        </p:spPr>
        <p:txBody>
          <a:bodyPr wrap="square">
            <a:spAutoFit/>
          </a:bodyPr>
          <a:lstStyle/>
          <a:p>
            <a:pPr algn="ctr">
              <a:lnSpc>
                <a:spcPct val="150000"/>
              </a:lnSpc>
            </a:pPr>
            <a:r>
              <a:rPr lang="zh-CN" altLang="en-US" sz="1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冬季来临，气候多变，事故高发，出门前请注意收听天气预报，关注路况信息，为了确保您和他人的安全</a:t>
            </a:r>
            <a:r>
              <a:rPr lang="en-US" altLang="zh-CN" sz="1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a:t>
            </a:r>
            <a:r>
              <a:rPr lang="zh-CN" altLang="en-US" sz="1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上路行驶请遵守交通规则，务必做到： </a:t>
            </a:r>
            <a:endParaRPr lang="en-US" altLang="zh-CN" sz="1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7"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28" name="文本框 27"/>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10946" y="1714733"/>
            <a:ext cx="10412239" cy="3176424"/>
            <a:chOff x="965338" y="1241000"/>
            <a:chExt cx="13158695" cy="4014276"/>
          </a:xfrm>
        </p:grpSpPr>
        <p:sp>
          <p:nvSpPr>
            <p:cNvPr id="25603" name="文本框"/>
            <p:cNvSpPr>
              <a:spLocks noChangeArrowheads="1"/>
            </p:cNvSpPr>
            <p:nvPr/>
          </p:nvSpPr>
          <p:spPr bwMode="auto">
            <a:xfrm>
              <a:off x="965338" y="3774345"/>
              <a:ext cx="2307859"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800" b="1"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rPr>
                <a:t>勤  保  养</a:t>
              </a:r>
              <a:endParaRPr lang="zh-CN" altLang="en-US"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5604" name="文本框"/>
            <p:cNvSpPr>
              <a:spLocks noChangeArrowheads="1"/>
            </p:cNvSpPr>
            <p:nvPr/>
          </p:nvSpPr>
          <p:spPr bwMode="auto">
            <a:xfrm>
              <a:off x="11816176" y="3774345"/>
              <a:ext cx="2307857"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800" b="1"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rPr>
                <a:t>勤  调  整</a:t>
              </a:r>
              <a:endParaRPr lang="zh-CN" altLang="en-US" sz="2800" b="1"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5605" name="文本框"/>
            <p:cNvSpPr>
              <a:spLocks noChangeArrowheads="1"/>
            </p:cNvSpPr>
            <p:nvPr/>
          </p:nvSpPr>
          <p:spPr bwMode="auto">
            <a:xfrm>
              <a:off x="8199229" y="3774345"/>
              <a:ext cx="2307859"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800" b="1"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rPr>
                <a:t>勤  检  查</a:t>
              </a:r>
              <a:endParaRPr lang="zh-CN" altLang="en-US" sz="2800" b="1" dirty="0">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5606" name="文本框"/>
            <p:cNvSpPr>
              <a:spLocks noChangeArrowheads="1"/>
            </p:cNvSpPr>
            <p:nvPr/>
          </p:nvSpPr>
          <p:spPr bwMode="auto">
            <a:xfrm>
              <a:off x="4582283" y="3774345"/>
              <a:ext cx="2307859"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800" b="1">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rPr>
                <a:t>勤  清  洁</a:t>
              </a:r>
              <a:endParaRPr lang="zh-CN" altLang="en-US" sz="2800" b="1">
                <a:solidFill>
                  <a:schemeClr val="bg1"/>
                </a:solidFill>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2" name="矩形: 圆角 1"/>
            <p:cNvSpPr/>
            <p:nvPr/>
          </p:nvSpPr>
          <p:spPr>
            <a:xfrm>
              <a:off x="6264316" y="1241000"/>
              <a:ext cx="2745577" cy="10314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600" dirty="0">
                  <a:latin typeface="汉仪霸蛮体 W" panose="00020600040101010101" pitchFamily="18" charset="-122"/>
                  <a:ea typeface="汉仪霸蛮体 W" panose="00020600040101010101" pitchFamily="18" charset="-122"/>
                  <a:cs typeface="+mn-ea"/>
                  <a:sym typeface="汉仪全唐诗简" panose="00020600040101010101" pitchFamily="18" charset="-122"/>
                </a:rPr>
                <a:t>四勤</a:t>
              </a:r>
              <a:endParaRPr lang="zh-CN" altLang="en-US" sz="4000" b="1" spc="600" dirty="0">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grpSp>
      <p:sp>
        <p:nvSpPr>
          <p:cNvPr id="9"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2392952" y="2583952"/>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3156830" y="2583952"/>
            <a:ext cx="45429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交叉路口、人行横道不超 </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2392952" y="3542891"/>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3156831" y="3542891"/>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视线不好不超</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p:cNvSpPr/>
          <p:nvPr/>
        </p:nvSpPr>
        <p:spPr>
          <a:xfrm>
            <a:off x="2392952" y="4473836"/>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3156831" y="4473836"/>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无把握不超</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p:cNvSpPr/>
          <p:nvPr/>
        </p:nvSpPr>
        <p:spPr>
          <a:xfrm>
            <a:off x="8124280" y="25913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8888159" y="2591375"/>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危险道路不超</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0" name="文本框"/>
          <p:cNvSpPr/>
          <p:nvPr/>
        </p:nvSpPr>
        <p:spPr>
          <a:xfrm>
            <a:off x="8124280" y="3542891"/>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文本框 10"/>
          <p:cNvSpPr txBox="1"/>
          <p:nvPr/>
        </p:nvSpPr>
        <p:spPr>
          <a:xfrm>
            <a:off x="8888159" y="3542891"/>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前车不让不超</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p:cNvSpPr txBox="1">
            <a:spLocks noChangeArrowheads="1"/>
          </p:cNvSpPr>
          <p:nvPr/>
        </p:nvSpPr>
        <p:spPr bwMode="auto">
          <a:xfrm rot="5400000">
            <a:off x="-213431" y="3409006"/>
            <a:ext cx="2682436" cy="92372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五 不 超 </a:t>
            </a:r>
            <a:endPar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5" name="文本框 14"/>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2572315" y="2315258"/>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3336193" y="2318865"/>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开 英 雄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2572315" y="3249127"/>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3336193" y="3270925"/>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开 冒 险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p:cNvSpPr/>
          <p:nvPr/>
        </p:nvSpPr>
        <p:spPr>
          <a:xfrm>
            <a:off x="2572315" y="4167195"/>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3336193" y="4188993"/>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开 疲 劳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p:cNvSpPr/>
          <p:nvPr/>
        </p:nvSpPr>
        <p:spPr>
          <a:xfrm>
            <a:off x="6509567" y="2328182"/>
            <a:ext cx="609690" cy="60719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7420403" y="2327656"/>
            <a:ext cx="2994686" cy="6093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开 赌 气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0" name="文本框"/>
          <p:cNvSpPr/>
          <p:nvPr/>
        </p:nvSpPr>
        <p:spPr>
          <a:xfrm>
            <a:off x="6509567" y="3256536"/>
            <a:ext cx="609690" cy="60719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文本框 10"/>
          <p:cNvSpPr txBox="1"/>
          <p:nvPr/>
        </p:nvSpPr>
        <p:spPr>
          <a:xfrm>
            <a:off x="7420403" y="3256010"/>
            <a:ext cx="2994686" cy="6093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前车不让不超</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p:cNvSpPr txBox="1">
            <a:spLocks noChangeArrowheads="1"/>
          </p:cNvSpPr>
          <p:nvPr/>
        </p:nvSpPr>
        <p:spPr bwMode="auto">
          <a:xfrm rot="5400000">
            <a:off x="-181681" y="3198219"/>
            <a:ext cx="2682436" cy="92372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六不开</a:t>
            </a:r>
            <a:endPar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3" name="文本框"/>
          <p:cNvSpPr/>
          <p:nvPr/>
        </p:nvSpPr>
        <p:spPr>
          <a:xfrm>
            <a:off x="6509567" y="4124330"/>
            <a:ext cx="609690" cy="60719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06</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文本框 13"/>
          <p:cNvSpPr txBox="1"/>
          <p:nvPr/>
        </p:nvSpPr>
        <p:spPr>
          <a:xfrm>
            <a:off x="7420403" y="4123804"/>
            <a:ext cx="2994686" cy="6093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开 违 章 车 </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6"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7" name="文本框 16"/>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1282350" y="259760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2046228" y="2601208"/>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过城镇闹市慢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1282350" y="353147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2046228" y="3553268"/>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交叉路口慢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p:cNvSpPr/>
          <p:nvPr/>
        </p:nvSpPr>
        <p:spPr>
          <a:xfrm>
            <a:off x="1282350" y="4449538"/>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2046228" y="4471336"/>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大风视线不好慢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p:cNvSpPr/>
          <p:nvPr/>
        </p:nvSpPr>
        <p:spPr>
          <a:xfrm>
            <a:off x="1282350" y="539188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2046228" y="5413687"/>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超高超长慢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0" name="文本框"/>
          <p:cNvSpPr/>
          <p:nvPr/>
        </p:nvSpPr>
        <p:spPr>
          <a:xfrm>
            <a:off x="6606766" y="285790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1" name="文本框 10"/>
          <p:cNvSpPr txBox="1"/>
          <p:nvPr/>
        </p:nvSpPr>
        <p:spPr>
          <a:xfrm>
            <a:off x="7370644" y="2879699"/>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转弯过桥、险道慢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p:cNvSpPr txBox="1">
            <a:spLocks noChangeArrowheads="1"/>
          </p:cNvSpPr>
          <p:nvPr/>
        </p:nvSpPr>
        <p:spPr bwMode="auto">
          <a:xfrm>
            <a:off x="4993983" y="1446246"/>
            <a:ext cx="1843259" cy="715089"/>
          </a:xfrm>
          <a:prstGeom prst="roundRect">
            <a:avLst/>
          </a:prstGeom>
          <a:solidFill>
            <a:schemeClr val="accent1"/>
          </a:solidFill>
          <a:ln w="9525">
            <a:noFill/>
            <a:miter lim="800000"/>
          </a:ln>
        </p:spPr>
        <p:txBody>
          <a:bodyPr vert="horz"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七  慢 </a:t>
            </a:r>
            <a:endPar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3" name="文本框"/>
          <p:cNvSpPr/>
          <p:nvPr/>
        </p:nvSpPr>
        <p:spPr>
          <a:xfrm>
            <a:off x="6606766" y="3862153"/>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06</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4" name="文本框 13"/>
          <p:cNvSpPr txBox="1"/>
          <p:nvPr/>
        </p:nvSpPr>
        <p:spPr>
          <a:xfrm>
            <a:off x="7370644" y="3883951"/>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复杂路段慢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5" name="文本框"/>
          <p:cNvSpPr/>
          <p:nvPr/>
        </p:nvSpPr>
        <p:spPr>
          <a:xfrm>
            <a:off x="6606766" y="497697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07</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6" name="文本框 15"/>
          <p:cNvSpPr txBox="1"/>
          <p:nvPr/>
        </p:nvSpPr>
        <p:spPr>
          <a:xfrm>
            <a:off x="7370644" y="5053034"/>
            <a:ext cx="4957427" cy="6093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停车会车、进、出车场慢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9" name="文本框 18"/>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42"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P spid="13" grpId="0" animBg="1"/>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p:nvPr/>
        </p:nvSpPr>
        <p:spPr>
          <a:xfrm>
            <a:off x="1044189" y="207609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01</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 name="文本框 2"/>
          <p:cNvSpPr txBox="1"/>
          <p:nvPr/>
        </p:nvSpPr>
        <p:spPr>
          <a:xfrm>
            <a:off x="1808067" y="2079706"/>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不准无照驾车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文本框"/>
          <p:cNvSpPr/>
          <p:nvPr/>
        </p:nvSpPr>
        <p:spPr>
          <a:xfrm>
            <a:off x="1044189" y="3009968"/>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02</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 name="文本框 4"/>
          <p:cNvSpPr txBox="1"/>
          <p:nvPr/>
        </p:nvSpPr>
        <p:spPr>
          <a:xfrm>
            <a:off x="1808067" y="3031766"/>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交叉路口慢</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文本框"/>
          <p:cNvSpPr/>
          <p:nvPr/>
        </p:nvSpPr>
        <p:spPr>
          <a:xfrm>
            <a:off x="1044189" y="3928036"/>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03</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7" name="文本框 6"/>
          <p:cNvSpPr txBox="1"/>
          <p:nvPr/>
        </p:nvSpPr>
        <p:spPr>
          <a:xfrm>
            <a:off x="1808067" y="3949834"/>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不准疲劳驾车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8" name="文本框"/>
          <p:cNvSpPr/>
          <p:nvPr/>
        </p:nvSpPr>
        <p:spPr>
          <a:xfrm>
            <a:off x="1044189" y="4870387"/>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04</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9" name="文本框 8"/>
          <p:cNvSpPr txBox="1"/>
          <p:nvPr/>
        </p:nvSpPr>
        <p:spPr>
          <a:xfrm>
            <a:off x="1808067" y="4892185"/>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准 违 章 超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2" name="文本框"/>
          <p:cNvSpPr txBox="1">
            <a:spLocks noChangeArrowheads="1"/>
          </p:cNvSpPr>
          <p:nvPr/>
        </p:nvSpPr>
        <p:spPr bwMode="auto">
          <a:xfrm rot="5400000">
            <a:off x="4873735" y="4113520"/>
            <a:ext cx="1900238" cy="71508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八不准</a:t>
            </a:r>
            <a:endParaRPr lang="zh-CN" altLang="en-US" sz="36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7" name="文本框"/>
          <p:cNvSpPr/>
          <p:nvPr/>
        </p:nvSpPr>
        <p:spPr>
          <a:xfrm>
            <a:off x="7621725" y="207249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05</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8" name="文本框 17"/>
          <p:cNvSpPr txBox="1"/>
          <p:nvPr/>
        </p:nvSpPr>
        <p:spPr>
          <a:xfrm>
            <a:off x="8385603" y="2076099"/>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不准酒后驾车 </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19" name="文本框"/>
          <p:cNvSpPr/>
          <p:nvPr/>
        </p:nvSpPr>
        <p:spPr>
          <a:xfrm>
            <a:off x="7621725" y="300636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06</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0" name="文本框 19"/>
          <p:cNvSpPr txBox="1"/>
          <p:nvPr/>
        </p:nvSpPr>
        <p:spPr>
          <a:xfrm>
            <a:off x="8385603" y="3028159"/>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准 超 载</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1" name="文本框"/>
          <p:cNvSpPr/>
          <p:nvPr/>
        </p:nvSpPr>
        <p:spPr>
          <a:xfrm>
            <a:off x="7621725" y="392442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07</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3" name="文本框 22"/>
          <p:cNvSpPr txBox="1"/>
          <p:nvPr/>
        </p:nvSpPr>
        <p:spPr>
          <a:xfrm>
            <a:off x="8385603" y="3946227"/>
            <a:ext cx="3133297" cy="58169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准 违 章 停 车</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4" name="文本框"/>
          <p:cNvSpPr/>
          <p:nvPr/>
        </p:nvSpPr>
        <p:spPr>
          <a:xfrm>
            <a:off x="7621725" y="486678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08</a:t>
            </a:r>
            <a:endParaRPr lang="en-US" sz="2800" b="1"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25" name="文本框 24"/>
          <p:cNvSpPr txBox="1"/>
          <p:nvPr/>
        </p:nvSpPr>
        <p:spPr>
          <a:xfrm>
            <a:off x="8385603" y="4888578"/>
            <a:ext cx="2762208" cy="1126462"/>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不 准 夜 间 违 章 使 用 灯 光</a:t>
            </a:r>
            <a:endParaRPr lang="zh-CN" altLang="en-US" sz="2800" b="1"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79664" y="1663819"/>
            <a:ext cx="2870974" cy="2050365"/>
          </a:xfrm>
          <a:prstGeom prst="rect">
            <a:avLst/>
          </a:prstGeom>
        </p:spPr>
      </p:pic>
      <p:sp>
        <p:nvSpPr>
          <p:cNvPr id="26" name="圆角矩形 43"/>
          <p:cNvSpPr/>
          <p:nvPr/>
        </p:nvSpPr>
        <p:spPr>
          <a:xfrm>
            <a:off x="195737" y="203696"/>
            <a:ext cx="880280"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27" name="文本框 26"/>
          <p:cNvSpPr txBox="1"/>
          <p:nvPr/>
        </p:nvSpPr>
        <p:spPr>
          <a:xfrm>
            <a:off x="1076017" y="309704"/>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endParaRPr lang="zh-CN" altLang="en-US" sz="2800" b="1" dirty="0">
              <a:solidFill>
                <a:schemeClr val="tx1">
                  <a:lumMod val="75000"/>
                  <a:lumOff val="25000"/>
                </a:schemeClr>
              </a:solidFill>
              <a:cs typeface="+mn-ea"/>
              <a:sym typeface="+mn-lt"/>
            </a:endParaRPr>
          </a:p>
        </p:txBody>
      </p:sp>
    </p:spTree>
  </p:cSld>
  <p:clrMapOvr>
    <a:masterClrMapping/>
  </p:clrMapOvr>
  <p:transition spd="slow" advTm="3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 presetClass="entr" presetSubtype="2"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110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2" presetClass="entr" presetSubtype="2"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1+#ppt_w/2"/>
                                          </p:val>
                                        </p:tav>
                                        <p:tav tm="100000">
                                          <p:val>
                                            <p:strVal val="#ppt_x"/>
                                          </p:val>
                                        </p:tav>
                                      </p:tavLst>
                                    </p:anim>
                                    <p:anim calcmode="lin" valueType="num">
                                      <p:cBhvr additive="base">
                                        <p:cTn id="97" dur="500" fill="hold"/>
                                        <p:tgtEl>
                                          <p:spTgt spid="24"/>
                                        </p:tgtEl>
                                        <p:attrNameLst>
                                          <p:attrName>ppt_y</p:attrName>
                                        </p:attrNameLst>
                                      </p:cBhvr>
                                      <p:tavLst>
                                        <p:tav tm="0">
                                          <p:val>
                                            <p:strVal val="#ppt_y"/>
                                          </p:val>
                                        </p:tav>
                                        <p:tav tm="100000">
                                          <p:val>
                                            <p:strVal val="#ppt_y"/>
                                          </p:val>
                                        </p:tav>
                                      </p:tavLst>
                                    </p:anim>
                                  </p:childTnLst>
                                </p:cTn>
                              </p:par>
                            </p:childTnLst>
                          </p:cTn>
                        </p:par>
                        <p:par>
                          <p:cTn id="98" fill="hold">
                            <p:stCondLst>
                              <p:cond delay="12500"/>
                            </p:stCondLst>
                            <p:childTnLst>
                              <p:par>
                                <p:cTn id="99" presetID="42"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22" grpId="0" animBg="1"/>
      <p:bldP spid="17" grpId="0" animBg="1"/>
      <p:bldP spid="18" grpId="0"/>
      <p:bldP spid="19" grpId="0" animBg="1"/>
      <p:bldP spid="20" grpId="0"/>
      <p:bldP spid="21" grpId="0" animBg="1"/>
      <p:bldP spid="23" grpId="0"/>
      <p:bldP spid="24"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6208" r="7650" b="21100"/>
          <a:stretch>
            <a:fillRect/>
          </a:stretch>
        </p:blipFill>
        <p:spPr>
          <a:xfrm>
            <a:off x="-7041" y="0"/>
            <a:ext cx="12220812" cy="6858000"/>
          </a:xfrm>
          <a:prstGeom prst="rect">
            <a:avLst/>
          </a:prstGeom>
        </p:spPr>
      </p:pic>
      <p:sp>
        <p:nvSpPr>
          <p:cNvPr id="3" name="矩形 2"/>
          <p:cNvSpPr/>
          <p:nvPr/>
        </p:nvSpPr>
        <p:spPr>
          <a:xfrm>
            <a:off x="0" y="0"/>
            <a:ext cx="11364686" cy="6858000"/>
          </a:xfrm>
          <a:prstGeom prst="rect">
            <a:avLst/>
          </a:prstGeom>
          <a:gradFill>
            <a:gsLst>
              <a:gs pos="85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73183" y="2452105"/>
            <a:ext cx="757130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smtClean="0">
                <a:ln>
                  <a:noFill/>
                </a:ln>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rPr>
              <a:t>非常感谢聆听</a:t>
            </a:r>
            <a:endParaRPr kumimoji="0" lang="zh-CN" altLang="en-US" sz="9600" b="1" i="0" u="none" strike="noStrike" kern="1200" cap="none" spc="0" normalizeH="0" baseline="0" noProof="0" dirty="0">
              <a:ln>
                <a:noFill/>
              </a:ln>
              <a:effectLst/>
              <a:uLnTx/>
              <a:uFillTx/>
              <a:latin typeface="汉仪霸蛮体 W" panose="00020600040101010101" pitchFamily="18" charset="-122"/>
              <a:ea typeface="汉仪霸蛮体 W" panose="00020600040101010101" pitchFamily="18" charset="-122"/>
              <a:cs typeface="+mn-ea"/>
              <a:sym typeface="汉仪全唐诗简" panose="00020600040101010101" pitchFamily="18" charset="-122"/>
            </a:endParaRPr>
          </a:p>
        </p:txBody>
      </p:sp>
      <p:sp>
        <p:nvSpPr>
          <p:cNvPr id="37" name="文本框 36"/>
          <p:cNvSpPr txBox="1"/>
          <p:nvPr/>
        </p:nvSpPr>
        <p:spPr>
          <a:xfrm>
            <a:off x="918801" y="1524624"/>
            <a:ext cx="5170158" cy="584775"/>
          </a:xfrm>
          <a:prstGeom prst="rect">
            <a:avLst/>
          </a:prstGeom>
          <a:noFill/>
        </p:spPr>
        <p:txBody>
          <a:bodyPr wrap="square">
            <a:spAutoFit/>
          </a:bodyPr>
          <a:lstStyle/>
          <a:p>
            <a:r>
              <a:rPr lang="zh-CN" altLang="en-US" sz="3200" b="1" spc="3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某某交通安全大队</a:t>
            </a:r>
            <a:endParaRPr lang="zh-CN" altLang="en-US" sz="3200" b="1" spc="300" dirty="0">
              <a:solidFill>
                <a:schemeClr val="tx1">
                  <a:lumMod val="75000"/>
                  <a:lumOff val="2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2" name="文本框 51"/>
          <p:cNvSpPr txBox="1"/>
          <p:nvPr/>
        </p:nvSpPr>
        <p:spPr>
          <a:xfrm>
            <a:off x="91880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交通安全</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3" name="文本框 52"/>
          <p:cNvSpPr txBox="1"/>
          <p:nvPr/>
        </p:nvSpPr>
        <p:spPr>
          <a:xfrm>
            <a:off x="276594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浓雾天气</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54" name="文本框 53"/>
          <p:cNvSpPr txBox="1"/>
          <p:nvPr/>
        </p:nvSpPr>
        <p:spPr>
          <a:xfrm>
            <a:off x="4613081" y="4262223"/>
            <a:ext cx="1610568" cy="369332"/>
          </a:xfrm>
          <a:prstGeom prst="rect">
            <a:avLst/>
          </a:prstGeom>
          <a:solidFill>
            <a:srgbClr val="E2392B"/>
          </a:solidFill>
        </p:spPr>
        <p:txBody>
          <a:bodyPr wrap="square">
            <a:spAutoFit/>
          </a:bodyPr>
          <a:lstStyle/>
          <a:p>
            <a:pPr algn="ctr"/>
            <a:r>
              <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安全驾驶</a:t>
            </a:r>
            <a:endParaRPr lang="zh-CN" altLang="en-US" b="1" spc="300"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xEl>
                                              <p:pRg st="0" end="0"/>
                                            </p:txEl>
                                          </p:spTgt>
                                        </p:tgtEl>
                                      </p:cBhvr>
                                    </p:animEffect>
                                  </p:childTnLst>
                                </p:cTn>
                              </p:par>
                            </p:childTnLst>
                          </p:cTn>
                        </p:par>
                        <p:par>
                          <p:cTn id="12" fill="hold">
                            <p:stCondLst>
                              <p:cond delay="750"/>
                            </p:stCondLst>
                            <p:childTnLst>
                              <p:par>
                                <p:cTn id="13" presetID="16" presetClass="entr" presetSubtype="2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250"/>
                            </p:stCondLst>
                            <p:childTnLst>
                              <p:par>
                                <p:cTn id="17" presetID="16" presetClass="entr" presetSubtype="21"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childTnLst>
                          </p:cTn>
                        </p:par>
                        <p:par>
                          <p:cTn id="20" fill="hold">
                            <p:stCondLst>
                              <p:cond delay="175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25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2" grpId="0" animBg="1"/>
      <p:bldP spid="53"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223655" y="1475573"/>
            <a:ext cx="4291945" cy="4022062"/>
            <a:chOff x="655612" y="1407037"/>
            <a:chExt cx="5271140" cy="4939684"/>
          </a:xfrm>
        </p:grpSpPr>
        <p:sp>
          <p:nvSpPr>
            <p:cNvPr id="32" name="文本框 31"/>
            <p:cNvSpPr txBox="1"/>
            <p:nvPr/>
          </p:nvSpPr>
          <p:spPr>
            <a:xfrm>
              <a:off x="2345032" y="3002022"/>
              <a:ext cx="1892300" cy="1947565"/>
            </a:xfrm>
            <a:prstGeom prst="ellipse">
              <a:avLst/>
            </a:prstGeom>
            <a:solidFill>
              <a:schemeClr val="accent1"/>
            </a:solidFill>
            <a:ln>
              <a:noFill/>
              <a:prstDash val="lgDash"/>
            </a:ln>
          </p:spPr>
          <p:txBody>
            <a:bodyPr wrap="square" rtlCol="0">
              <a:spAutoFit/>
            </a:bodyPr>
            <a:lstStyle>
              <a:defPPr>
                <a:defRPr lang="zh-CN"/>
              </a:defPPr>
              <a:lvl1pPr algn="ctr">
                <a:defRPr sz="2800" b="1">
                  <a:solidFill>
                    <a:srgbClr val="05FFCF"/>
                  </a:solidFill>
                  <a:latin typeface="+mj-ea"/>
                  <a:ea typeface="+mj-ea"/>
                  <a:cs typeface="阿里巴巴普惠体" panose="00020600040101010101" pitchFamily="18" charset="-122"/>
                </a:defRPr>
              </a:lvl1pPr>
            </a:lstStyle>
            <a:p>
              <a:r>
                <a:rPr lang="zh-CN" altLang="en-US"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驾驶员不良心理</a:t>
              </a:r>
              <a:endParaRPr lang="zh-CN" altLang="en-US" dirty="0">
                <a:solidFill>
                  <a:schemeClr val="bg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3" name="椭圆 32"/>
            <p:cNvSpPr/>
            <p:nvPr/>
          </p:nvSpPr>
          <p:spPr>
            <a:xfrm>
              <a:off x="2651906" y="140703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快车心理</a:t>
              </a:r>
              <a:endPar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4" name="椭圆 33"/>
            <p:cNvSpPr/>
            <p:nvPr/>
          </p:nvSpPr>
          <p:spPr>
            <a:xfrm>
              <a:off x="655612"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侥幸心理</a:t>
              </a:r>
              <a:endPar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5" name="椭圆 34"/>
            <p:cNvSpPr/>
            <p:nvPr/>
          </p:nvSpPr>
          <p:spPr>
            <a:xfrm>
              <a:off x="1294888" y="49495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报复心理</a:t>
              </a:r>
              <a:endPar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6" name="椭圆 35"/>
            <p:cNvSpPr/>
            <p:nvPr/>
          </p:nvSpPr>
          <p:spPr>
            <a:xfrm>
              <a:off x="4648200"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自信心理</a:t>
              </a:r>
              <a:endPar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37" name="椭圆 36"/>
            <p:cNvSpPr/>
            <p:nvPr/>
          </p:nvSpPr>
          <p:spPr>
            <a:xfrm>
              <a:off x="3930458" y="50638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rPr>
                <a:t>消极、兴奋心理</a:t>
              </a:r>
              <a:endParaRPr lang="zh-CN" altLang="en-US" sz="2000" b="1" dirty="0">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grpSp>
      <p:sp>
        <p:nvSpPr>
          <p:cNvPr id="10"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1" name="文本框 10"/>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7815" b="15230"/>
          <a:stretch>
            <a:fillRect/>
          </a:stretch>
        </p:blipFill>
        <p:spPr>
          <a:xfrm>
            <a:off x="1361664" y="1788349"/>
            <a:ext cx="4027714" cy="36624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p:cNvSpPr txBox="1">
            <a:spLocks noChangeArrowheads="1"/>
          </p:cNvSpPr>
          <p:nvPr/>
        </p:nvSpPr>
        <p:spPr bwMode="auto">
          <a:xfrm>
            <a:off x="564704" y="2308721"/>
            <a:ext cx="741089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a:t>
            </a:r>
            <a:r>
              <a:rPr lang="zh-CN" altLang="en-US"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十次事故九次快”，开快车是发生车祸最危险的因素之一</a:t>
            </a:r>
            <a:endPar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导致快车心理的因素很多，有的驾驶员年轻气盛</a:t>
            </a:r>
            <a:r>
              <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a:t>
            </a: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生性要强开车上路后不愿落在别人后面，时时想着超越别人、压制别人；</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有的驾驶员拐道办私事怕耽误时间被领导发现，匆匆忙忙，提升速度；</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有的驾驶员有亲友坐车时，为了显示自己的驾驶技术，高速开车：</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有些驾驶员外出办事时，去时有尽快完成</a:t>
            </a:r>
            <a:r>
              <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a:t>
            </a: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任务的使命感、返回时有“早回家、早休息”的思想，容易开快车。</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尤其在高速路上，不顾车辆限速提示而超速行驶，时速跑到</a:t>
            </a:r>
            <a:r>
              <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150</a:t>
            </a: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a:t>
            </a:r>
            <a:r>
              <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160,</a:t>
            </a: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上述这些快车心理，都易导致交通事故的发生。</a:t>
            </a:r>
            <a:endPar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圆角矩形 3"/>
          <p:cNvSpPr/>
          <p:nvPr/>
        </p:nvSpPr>
        <p:spPr>
          <a:xfrm>
            <a:off x="774644" y="16592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快车心理分析</a:t>
            </a:r>
            <a:endPar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6921" r="17144" b="5714"/>
          <a:stretch>
            <a:fillRect/>
          </a:stretch>
        </p:blipFill>
        <p:spPr>
          <a:xfrm flipH="1">
            <a:off x="8077200" y="1028700"/>
            <a:ext cx="3810056" cy="5448300"/>
          </a:xfrm>
          <a:prstGeom prst="rect">
            <a:avLst/>
          </a:prstGeom>
        </p:spPr>
      </p:pic>
      <p:sp>
        <p:nvSpPr>
          <p:cNvPr id="5"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6" name="文本框 5"/>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spTree>
  </p:cSld>
  <p:clrMapOvr>
    <a:masterClrMapping/>
  </p:clrMapOvr>
  <p:transition spd="slow"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p:cNvSpPr txBox="1">
            <a:spLocks noChangeArrowheads="1"/>
          </p:cNvSpPr>
          <p:nvPr/>
        </p:nvSpPr>
        <p:spPr bwMode="auto">
          <a:xfrm>
            <a:off x="562430" y="2704235"/>
            <a:ext cx="107696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a:t>
            </a:r>
            <a:r>
              <a:rPr lang="zh-CN" altLang="en-US"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“难得一次，不至于那么巧”，“只一次不会有什么问题”</a:t>
            </a:r>
            <a:endPar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侥幸心理是驾驶员在驾车时虽然知道自己的驾车行为有一定的风险，但总认为灾难不会落在自己头上，“难得一次，不至于那么巧”，“只一次不会有什么问题”等等，特别是驾驶员有过几次转危为安的经历。侥幸心理就会自然形成。</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在处理情况时。总是往好处想，如在超车时认为对方会给自己让路，占用对方行车路线不要紧，挤过去完全可能：在违章装载、违章操作时，认为不会出问题；在通过十字路口时觉得“一慢二看三通过”麻烦  总想快速通过；在山路转弯时，认为对面不会来车。不必减速、鸣号、靠右行等等</a:t>
            </a:r>
            <a:r>
              <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a:t>
            </a: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正是这样的心理作用，导致了交通事故的发生。</a:t>
            </a:r>
            <a:endPar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圆角矩形 3"/>
          <p:cNvSpPr/>
          <p:nvPr/>
        </p:nvSpPr>
        <p:spPr>
          <a:xfrm>
            <a:off x="1015944" y="1777179"/>
            <a:ext cx="3915285"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侥幸心理分析</a:t>
            </a:r>
            <a:endPar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7" name="文本框 6"/>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spTree>
  </p:cSld>
  <p:clrMapOvr>
    <a:masterClrMapping/>
  </p:clrMapOvr>
  <p:transition spd="slow"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p:cNvSpPr txBox="1">
            <a:spLocks noChangeArrowheads="1"/>
          </p:cNvSpPr>
          <p:nvPr/>
        </p:nvSpPr>
        <p:spPr bwMode="auto">
          <a:xfrm>
            <a:off x="395969" y="2737209"/>
            <a:ext cx="62334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a:t>
            </a:r>
            <a:r>
              <a:rPr lang="zh-CN" altLang="en-US"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报复心理在某些驾驶员身上表现得比较突出</a:t>
            </a:r>
            <a:endPar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容易使其丧失自控能力．有的驾驶员遇到不讲交通规则的行人或车辆占道后，经多次鸣笛，对方不理，便想报复对</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方，在逼近对方时嘴里不但骂骂咧咧，同时做点小动作 ，企图吓唬对方或迫使对方吃点亏。</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结果导致事故的发生，产生报复心理的原因主要是有些驾驶员心胸狭窄缺乏修养和职业道德。 </a:t>
            </a:r>
            <a:endPar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圆角矩形 3"/>
          <p:cNvSpPr/>
          <p:nvPr/>
        </p:nvSpPr>
        <p:spPr>
          <a:xfrm>
            <a:off x="4412511" y="1664277"/>
            <a:ext cx="3405470"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报复心理分析</a:t>
            </a:r>
            <a:endPar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7" name="文本框 6"/>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9014" y="2677040"/>
            <a:ext cx="5061857" cy="3144307"/>
          </a:xfrm>
          <a:prstGeom prst="rect">
            <a:avLst/>
          </a:prstGeom>
        </p:spPr>
      </p:pic>
    </p:spTree>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p:cNvSpPr txBox="1">
            <a:spLocks noChangeArrowheads="1"/>
          </p:cNvSpPr>
          <p:nvPr/>
        </p:nvSpPr>
        <p:spPr bwMode="auto">
          <a:xfrm>
            <a:off x="604158" y="2762292"/>
            <a:ext cx="6302828"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zh-CN" altLang="en-US"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这类汽车驾驶员多是一些老驾驶员</a:t>
            </a:r>
            <a:endPar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这类汽车驾驶员多是一些老驾驶员，多年没有发生事故。天长日久产生了一种自信心理，认为大江大河都能过去。</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小河沟里还能翻船？因而在处理复杂路况或处理突然事件时，过于相信自己或过高估计自己的驾车水平，不注意总结经验，单凭自己的感觉。</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缺乏科学判断把自己以往的经验看得尽善尽美，结果就会酿成悲剧。 </a:t>
            </a:r>
            <a:endPar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圆角矩形 3"/>
          <p:cNvSpPr/>
          <p:nvPr/>
        </p:nvSpPr>
        <p:spPr>
          <a:xfrm>
            <a:off x="604159" y="1998521"/>
            <a:ext cx="3380014"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自信心理分析</a:t>
            </a:r>
            <a:endPar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7" name="文本框 6"/>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55241" y="2884883"/>
            <a:ext cx="4397915" cy="2931081"/>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p:cNvSpPr txBox="1">
            <a:spLocks noChangeArrowheads="1"/>
          </p:cNvSpPr>
          <p:nvPr/>
        </p:nvSpPr>
        <p:spPr bwMode="auto">
          <a:xfrm>
            <a:off x="437704" y="2219821"/>
            <a:ext cx="6617449"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zh-CN" altLang="en-US"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处于心情不佳，厌烦、焦急、消沉、怨恨等消极情绪</a:t>
            </a:r>
            <a:endParaRPr lang="en-US" altLang="zh-CN" sz="2000" b="1"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  驾驶员如遇到夫妻吵架，与领导或同事闹意见、子女待业，家人生病邻里纠纷，降级处分等，处于心情不佳，厌烦、焦急、消沉、怨恨等消极情绪，往往注意力不集中或心不在，致使反应变慢，操作迟缓，遇事不能及时处理。</a:t>
            </a:r>
            <a:endParaRPr lang="en-US" altLang="zh-CN"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过度兴奋是与之相反的积极情绪状态，生活、工作中遇到值得庆幸的事心理上呈现积极表现，如乔迁新居、过年回家、朋友聚会、子女就业，升学、加薪等，由于过于度兴奋，忘乎所以，心中不能平静，行驶中自控能力降低，结果乐极生悲。 </a:t>
            </a:r>
            <a:endParaRPr lang="zh-CN" altLang="en-US" sz="1800" dirty="0">
              <a:solidFill>
                <a:schemeClr val="tx1">
                  <a:lumMod val="85000"/>
                  <a:lumOff val="15000"/>
                </a:schemeClr>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4" name="圆角矩形 3"/>
          <p:cNvSpPr/>
          <p:nvPr/>
        </p:nvSpPr>
        <p:spPr>
          <a:xfrm>
            <a:off x="647644" y="1570350"/>
            <a:ext cx="3973342"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rPr>
              <a:t>消极兴奋心理分析</a:t>
            </a:r>
            <a:endParaRPr lang="zh-CN" altLang="en-US" sz="2800" b="1" spc="300" dirty="0">
              <a:solidFill>
                <a:schemeClr val="accent1"/>
              </a:solidFill>
              <a:latin typeface="汉仪全唐诗简" panose="00020600040101010101" pitchFamily="18" charset="-122"/>
              <a:ea typeface="汉仪全唐诗简" panose="00020600040101010101" pitchFamily="18" charset="-122"/>
              <a:cs typeface="+mn-ea"/>
              <a:sym typeface="汉仪全唐诗简" panose="00020600040101010101" pitchFamily="18" charset="-122"/>
            </a:endParaRPr>
          </a:p>
        </p:txBody>
      </p:sp>
      <p:sp>
        <p:nvSpPr>
          <p:cNvPr id="6" name="圆角矩形 43"/>
          <p:cNvSpPr/>
          <p:nvPr/>
        </p:nvSpPr>
        <p:spPr>
          <a:xfrm>
            <a:off x="205620" y="252681"/>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7" name="文本框 6"/>
          <p:cNvSpPr txBox="1"/>
          <p:nvPr/>
        </p:nvSpPr>
        <p:spPr>
          <a:xfrm>
            <a:off x="1007981" y="358690"/>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endParaRPr lang="zh-CN" altLang="en-US" sz="2800" b="1" dirty="0">
              <a:solidFill>
                <a:schemeClr val="tx1">
                  <a:lumMod val="75000"/>
                  <a:lumOff val="2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34558" b="209"/>
          <a:stretch>
            <a:fillRect/>
          </a:stretch>
        </p:blipFill>
        <p:spPr>
          <a:xfrm>
            <a:off x="7581900" y="2042027"/>
            <a:ext cx="3789016" cy="3850770"/>
          </a:xfrm>
          <a:prstGeom prst="rect">
            <a:avLst/>
          </a:prstGeom>
        </p:spPr>
      </p:pic>
    </p:spTree>
  </p:cSld>
  <p:clrMapOvr>
    <a:masterClrMapping/>
  </p:clrMapOvr>
  <p:transition spd="slow"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p:cNvSpPr txBox="1"/>
          <p:nvPr/>
        </p:nvSpPr>
        <p:spPr>
          <a:xfrm>
            <a:off x="838591" y="1747040"/>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01</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44" name="文本框"/>
          <p:cNvSpPr txBox="1"/>
          <p:nvPr/>
        </p:nvSpPr>
        <p:spPr>
          <a:xfrm>
            <a:off x="916227" y="2210345"/>
            <a:ext cx="253302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燃油不易蒸发汽化，混合气形成条件差，发动机不易起动。</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cxnSp>
        <p:nvCxnSpPr>
          <p:cNvPr id="19" name="直接连接符 18"/>
          <p:cNvCxnSpPr/>
          <p:nvPr/>
        </p:nvCxnSpPr>
        <p:spPr>
          <a:xfrm flipH="1">
            <a:off x="3985004"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907325"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48" name="文本框"/>
          <p:cNvSpPr txBox="1"/>
          <p:nvPr/>
        </p:nvSpPr>
        <p:spPr>
          <a:xfrm>
            <a:off x="4570026" y="1747040"/>
            <a:ext cx="2688299" cy="461665"/>
          </a:xfrm>
          <a:prstGeom prst="rect">
            <a:avLst/>
          </a:prstGeom>
          <a:solidFill>
            <a:schemeClr val="tx1">
              <a:lumMod val="75000"/>
              <a:lumOff val="25000"/>
            </a:schemeClr>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02</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59" name="文本框"/>
          <p:cNvSpPr txBox="1"/>
          <p:nvPr/>
        </p:nvSpPr>
        <p:spPr>
          <a:xfrm>
            <a:off x="4464208" y="2210345"/>
            <a:ext cx="2899935"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发动机和传动系各部润滑油和润滑脂粘度增大甚至凝固，车辆起步和加速困难，操纵机件沉重。</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60" name="文本框"/>
          <p:cNvSpPr txBox="1"/>
          <p:nvPr/>
        </p:nvSpPr>
        <p:spPr>
          <a:xfrm>
            <a:off x="8495731" y="1747040"/>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03</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61" name="文本框"/>
          <p:cNvSpPr txBox="1"/>
          <p:nvPr/>
        </p:nvSpPr>
        <p:spPr>
          <a:xfrm>
            <a:off x="8573367" y="2210345"/>
            <a:ext cx="2533027"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金属、塑料、橡胶等材料，在低温下具有变脆的特性，因而机件和轮胎都容易损坏。</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55" name="文本框"/>
          <p:cNvSpPr txBox="1"/>
          <p:nvPr/>
        </p:nvSpPr>
        <p:spPr>
          <a:xfrm>
            <a:off x="838591" y="4185991"/>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03</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56" name="文本框"/>
          <p:cNvSpPr txBox="1"/>
          <p:nvPr/>
        </p:nvSpPr>
        <p:spPr>
          <a:xfrm>
            <a:off x="916227" y="4649296"/>
            <a:ext cx="253302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驾驶员的手脚容易冻僵，冬季着装又比较厚，使操作的灵活性受到影响。</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cxnSp>
        <p:nvCxnSpPr>
          <p:cNvPr id="57" name="直接连接符 56"/>
          <p:cNvCxnSpPr/>
          <p:nvPr/>
        </p:nvCxnSpPr>
        <p:spPr>
          <a:xfrm flipH="1">
            <a:off x="3985004"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7907325"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62" name="文本框"/>
          <p:cNvSpPr txBox="1"/>
          <p:nvPr/>
        </p:nvSpPr>
        <p:spPr>
          <a:xfrm>
            <a:off x="4570026" y="4185991"/>
            <a:ext cx="2688299" cy="461665"/>
          </a:xfrm>
          <a:prstGeom prst="rect">
            <a:avLst/>
          </a:prstGeom>
          <a:solidFill>
            <a:schemeClr val="tx1">
              <a:lumMod val="75000"/>
              <a:lumOff val="25000"/>
            </a:schemeClr>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04</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63" name="文本框"/>
          <p:cNvSpPr txBox="1"/>
          <p:nvPr/>
        </p:nvSpPr>
        <p:spPr>
          <a:xfrm>
            <a:off x="4464208" y="4649296"/>
            <a:ext cx="2899935" cy="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驾驶室内外的温差，使挡风玻璃产生蒸汽，影响视线。</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64" name="文本框"/>
          <p:cNvSpPr txBox="1"/>
          <p:nvPr/>
        </p:nvSpPr>
        <p:spPr>
          <a:xfrm>
            <a:off x="8495731" y="4185991"/>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rPr>
              <a:t>05</a:t>
            </a:r>
            <a:endParaRPr lang="zh-CN" altLang="en-US" dirty="0">
              <a:solidFill>
                <a:schemeClr val="bg1"/>
              </a:solidFill>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65" name="文本框"/>
          <p:cNvSpPr txBox="1"/>
          <p:nvPr/>
        </p:nvSpPr>
        <p:spPr>
          <a:xfrm>
            <a:off x="8573367" y="4649296"/>
            <a:ext cx="2533027" cy="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rPr>
              <a:t>路面打滑，使转向和制动的操纵难度增大。</a:t>
            </a:r>
            <a:endParaRPr lang="zh-CN" altLang="en-US" dirty="0">
              <a:latin typeface="汉仪全唐诗简" panose="00020600040101010101" pitchFamily="18" charset="-122"/>
              <a:ea typeface="汉仪全唐诗简" panose="00020600040101010101" pitchFamily="18" charset="-122"/>
              <a:sym typeface="汉仪全唐诗简" panose="00020600040101010101" pitchFamily="18" charset="-122"/>
            </a:endParaRPr>
          </a:p>
        </p:txBody>
      </p:sp>
      <p:sp>
        <p:nvSpPr>
          <p:cNvPr id="18" name="圆角矩形 43"/>
          <p:cNvSpPr/>
          <p:nvPr/>
        </p:nvSpPr>
        <p:spPr>
          <a:xfrm>
            <a:off x="268210" y="224856"/>
            <a:ext cx="8012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02</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20" name="文本框 19"/>
          <p:cNvSpPr txBox="1"/>
          <p:nvPr/>
        </p:nvSpPr>
        <p:spPr>
          <a:xfrm>
            <a:off x="1214504" y="330864"/>
            <a:ext cx="46247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严寒气候对车辆驾驶的影响</a:t>
            </a:r>
            <a:endParaRPr lang="zh-CN" altLang="en-US" sz="2800" b="1"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ppt_x"/>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ppt_x"/>
                                          </p:val>
                                        </p:tav>
                                        <p:tav tm="100000">
                                          <p:val>
                                            <p:strVal val="#ppt_x"/>
                                          </p:val>
                                        </p:tav>
                                      </p:tavLst>
                                    </p:anim>
                                    <p:anim calcmode="lin" valueType="num">
                                      <p:cBhvr additive="base">
                                        <p:cTn id="25" dur="500" fill="hold"/>
                                        <p:tgtEl>
                                          <p:spTgt spid="5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ppt_x"/>
                                          </p:val>
                                        </p:tav>
                                        <p:tav tm="100000">
                                          <p:val>
                                            <p:strVal val="#ppt_x"/>
                                          </p:val>
                                        </p:tav>
                                      </p:tavLst>
                                    </p:anim>
                                    <p:anim calcmode="lin" valueType="num">
                                      <p:cBhvr additive="base">
                                        <p:cTn id="33" dur="500" fill="hold"/>
                                        <p:tgtEl>
                                          <p:spTgt spid="6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ppt_x"/>
                                          </p:val>
                                        </p:tav>
                                        <p:tav tm="100000">
                                          <p:val>
                                            <p:strVal val="#ppt_x"/>
                                          </p:val>
                                        </p:tav>
                                      </p:tavLst>
                                    </p:anim>
                                    <p:anim calcmode="lin" valueType="num">
                                      <p:cBhvr additive="base">
                                        <p:cTn id="37" dur="500" fill="hold"/>
                                        <p:tgtEl>
                                          <p:spTgt spid="6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ppt_x"/>
                                          </p:val>
                                        </p:tav>
                                        <p:tav tm="100000">
                                          <p:val>
                                            <p:strVal val="#ppt_x"/>
                                          </p:val>
                                        </p:tav>
                                      </p:tavLst>
                                    </p:anim>
                                    <p:anim calcmode="lin" valueType="num">
                                      <p:cBhvr additive="base">
                                        <p:cTn id="51" dur="500" fill="hold"/>
                                        <p:tgtEl>
                                          <p:spTgt spid="55"/>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ppt_x"/>
                                          </p:val>
                                        </p:tav>
                                        <p:tav tm="100000">
                                          <p:val>
                                            <p:strVal val="#ppt_x"/>
                                          </p:val>
                                        </p:tav>
                                      </p:tavLst>
                                    </p:anim>
                                    <p:anim calcmode="lin" valueType="num">
                                      <p:cBhvr additive="base">
                                        <p:cTn id="63" dur="500" fill="hold"/>
                                        <p:tgtEl>
                                          <p:spTgt spid="62"/>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additive="base">
                                        <p:cTn id="66" dur="500" fill="hold"/>
                                        <p:tgtEl>
                                          <p:spTgt spid="65"/>
                                        </p:tgtEl>
                                        <p:attrNameLst>
                                          <p:attrName>ppt_x</p:attrName>
                                        </p:attrNameLst>
                                      </p:cBhvr>
                                      <p:tavLst>
                                        <p:tav tm="0">
                                          <p:val>
                                            <p:strVal val="#ppt_x"/>
                                          </p:val>
                                        </p:tav>
                                        <p:tav tm="100000">
                                          <p:val>
                                            <p:strVal val="#ppt_x"/>
                                          </p:val>
                                        </p:tav>
                                      </p:tavLst>
                                    </p:anim>
                                    <p:anim calcmode="lin" valueType="num">
                                      <p:cBhvr additive="base">
                                        <p:cTn id="67" dur="500" fill="hold"/>
                                        <p:tgtEl>
                                          <p:spTgt spid="65"/>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ppt_x"/>
                                          </p:val>
                                        </p:tav>
                                        <p:tav tm="100000">
                                          <p:val>
                                            <p:strVal val="#ppt_x"/>
                                          </p:val>
                                        </p:tav>
                                      </p:tavLst>
                                    </p:anim>
                                    <p:anim calcmode="lin" valueType="num">
                                      <p:cBhvr additive="base">
                                        <p:cTn id="7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8" grpId="0" animBg="1"/>
      <p:bldP spid="59" grpId="0"/>
      <p:bldP spid="60" grpId="0" animBg="1"/>
      <p:bldP spid="61" grpId="0"/>
      <p:bldP spid="55" grpId="0" animBg="1"/>
      <p:bldP spid="56" grpId="0"/>
      <p:bldP spid="62" grpId="0" animBg="1"/>
      <p:bldP spid="63" grpId="0"/>
      <p:bldP spid="64" grpId="0" animBg="1"/>
      <p:bldP spid="65" grpId="0"/>
    </p:bldLst>
  </p:timing>
</p:sld>
</file>

<file path=ppt/tags/tag1.xml><?xml version="1.0" encoding="utf-8"?>
<p:tagLst xmlns:p="http://schemas.openxmlformats.org/presentationml/2006/main">
  <p:tag name="ISLIDE.ICON" val="#402258;#402250;"/>
</p:tagLst>
</file>

<file path=ppt/tags/tag2.xml><?xml version="1.0" encoding="utf-8"?>
<p:tagLst xmlns:p="http://schemas.openxmlformats.org/presentationml/2006/main">
  <p:tag name="ISLIDE.ICON" val="#402258;#402250;"/>
</p:tagLst>
</file>

<file path=ppt/tags/tag3.xml><?xml version="1.0" encoding="utf-8"?>
<p:tagLst xmlns:p="http://schemas.openxmlformats.org/presentationml/2006/main">
  <p:tag name="KSO_WPP_MARK_KEY" val="178c5e6e-04a9-4482-9ad4-94259d438390"/>
  <p:tag name="COMMONDATA" val="eyJjb3VudCI6MSwiaGRpZCI6IjYzYmNhZDU3ZGQyNjAwZWZkN2M1ZTRlY2Q2ZTY1OTIwIiwidXNlckNvdW50IjoxfQ=="/>
</p:tagLst>
</file>

<file path=ppt/theme/theme1.xml><?xml version="1.0" encoding="utf-8"?>
<a:theme xmlns:a="http://schemas.openxmlformats.org/drawingml/2006/main" name="1">
  <a:themeElements>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albi0q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3895</Words>
  <Application>WPS 演示</Application>
  <PresentationFormat>宽屏</PresentationFormat>
  <Paragraphs>505</Paragraphs>
  <Slides>27</Slides>
  <Notes>28</Notes>
  <HiddenSlides>1</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Arial</vt:lpstr>
      <vt:lpstr>宋体</vt:lpstr>
      <vt:lpstr>Wingdings</vt:lpstr>
      <vt:lpstr>汉仪霸蛮体 W</vt:lpstr>
      <vt:lpstr>汉仪全唐诗简</vt:lpstr>
      <vt:lpstr>阿里巴巴普惠体</vt:lpstr>
      <vt:lpstr>思源黑体 CN</vt:lpstr>
      <vt:lpstr>黑体</vt:lpstr>
      <vt:lpstr>Times New Roman</vt:lpstr>
      <vt:lpstr>微软雅黑</vt:lpstr>
      <vt:lpstr>Arial Unicode MS</vt:lpstr>
      <vt:lpstr>等线</vt:lpstr>
      <vt:lpstr>汉仪旗黑-55简</vt:lpstr>
      <vt:lpstr>思源黑体 CN Bold</vt:lpstr>
      <vt:lpstr>Microsoft YaHei Bold</vt:lpstr>
      <vt:lpstr>汉仪粗仿宋简</vt:lpstr>
      <vt:lpstr>Calibri</vt:lpstr>
      <vt:lpstr>仿宋</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冬季行车安全</dc:title>
  <dc:creator>Administrator</dc:creator>
  <cp:lastModifiedBy>行动</cp:lastModifiedBy>
  <cp:revision>41</cp:revision>
  <dcterms:created xsi:type="dcterms:W3CDTF">2020-11-22T09:01:00Z</dcterms:created>
  <dcterms:modified xsi:type="dcterms:W3CDTF">2022-11-26T12:36:08Z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v1.0_library_iOsze0lI0veuzjZy+FmnSw==</vt:lpwstr>
  </property>
  <property fmtid="{D5CDD505-2E9C-101B-9397-08002B2CF9AE}" pid="4" name="ICV">
    <vt:lpwstr>E3B0337EE8DB443A8ACF5714704F814E</vt:lpwstr>
  </property>
</Properties>
</file>