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71" r:id="rId2"/>
  </p:sldMasterIdLst>
  <p:notesMasterIdLst>
    <p:notesMasterId r:id="rId30"/>
  </p:notesMasterIdLst>
  <p:sldIdLst>
    <p:sldId id="258" r:id="rId3"/>
    <p:sldId id="259" r:id="rId4"/>
    <p:sldId id="307" r:id="rId5"/>
    <p:sldId id="333" r:id="rId6"/>
    <p:sldId id="317" r:id="rId7"/>
    <p:sldId id="314" r:id="rId8"/>
    <p:sldId id="315" r:id="rId9"/>
    <p:sldId id="336" r:id="rId10"/>
    <p:sldId id="308" r:id="rId11"/>
    <p:sldId id="318" r:id="rId12"/>
    <p:sldId id="309" r:id="rId13"/>
    <p:sldId id="327" r:id="rId14"/>
    <p:sldId id="343" r:id="rId15"/>
    <p:sldId id="344" r:id="rId16"/>
    <p:sldId id="345" r:id="rId17"/>
    <p:sldId id="341" r:id="rId18"/>
    <p:sldId id="342" r:id="rId19"/>
    <p:sldId id="329" r:id="rId20"/>
    <p:sldId id="326" r:id="rId21"/>
    <p:sldId id="310" r:id="rId22"/>
    <p:sldId id="334" r:id="rId23"/>
    <p:sldId id="306" r:id="rId24"/>
    <p:sldId id="324" r:id="rId25"/>
    <p:sldId id="322" r:id="rId26"/>
    <p:sldId id="323" r:id="rId27"/>
    <p:sldId id="335" r:id="rId28"/>
    <p:sldId id="283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44B"/>
    <a:srgbClr val="FDFDFD"/>
    <a:srgbClr val="FEFEFE"/>
    <a:srgbClr val="FCFCFC"/>
    <a:srgbClr val="FAFAF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4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03572-2981-4EE3-8222-0BF6052877F1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1CCA4-A5B7-46B3-A961-85F248444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09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40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FB6FE5-E30D-49A7-B963-BF8AF6312351}" type="datetime1">
              <a:rPr lang="zh-CN" altLang="en-US"/>
              <a:pPr/>
              <a:t>2022/9/5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1BA16-4BF7-452C-8C99-939CEDCEC861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0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FB6FE5-E30D-49A7-B963-BF8AF6312351}" type="datetime1">
              <a:rPr lang="zh-CN" altLang="en-US"/>
              <a:pPr/>
              <a:t>2022/9/5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9005F-2F61-41CD-8876-D4C67B2087E8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39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FB6FE5-E30D-49A7-B963-BF8AF6312351}" type="datetime1">
              <a:rPr lang="zh-CN" altLang="en-US"/>
              <a:pPr/>
              <a:t>2022/9/5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61682-699C-4B5D-A917-9A8CD81E0CEF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55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FB6FE5-E30D-49A7-B963-BF8AF6312351}" type="datetime1">
              <a:rPr lang="zh-CN" altLang="en-US"/>
              <a:pPr/>
              <a:t>2022/9/5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6E367-483F-4494-9755-99C0D012146B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52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FB6FE5-E30D-49A7-B963-BF8AF6312351}" type="datetime1">
              <a:rPr lang="zh-CN" altLang="en-US"/>
              <a:pPr/>
              <a:t>2022/9/5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E2F22-F127-4B29-AEA8-5565E853165A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48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FB6FE5-E30D-49A7-B963-BF8AF6312351}" type="datetime1">
              <a:rPr lang="zh-CN" altLang="en-US"/>
              <a:pPr/>
              <a:t>2022/9/5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680A0-3B03-40A1-8041-B89D0190C976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84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4BFB6FE5-E30D-49A7-B963-BF8AF6312351}" type="datetime1">
              <a:rPr lang="zh-CN" altLang="en-US"/>
              <a:pPr/>
              <a:t>2022/9/5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DA34D844-C15B-4805-8C0E-01FE280567F9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05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82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74539" y="1524000"/>
            <a:ext cx="3356022" cy="40357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67876" y="1524000"/>
            <a:ext cx="3356022" cy="40357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059715" y="1524000"/>
            <a:ext cx="3356022" cy="40357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8871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70932" y="1498600"/>
            <a:ext cx="2586934" cy="4292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460511" y="1498600"/>
            <a:ext cx="2586934" cy="4292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52495" y="1498600"/>
            <a:ext cx="2586934" cy="4292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842074" y="1498600"/>
            <a:ext cx="2586934" cy="4292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028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FB6FE5-E30D-49A7-B963-BF8AF6312351}" type="datetime1">
              <a:rPr lang="zh-CN" altLang="en-US"/>
              <a:pPr/>
              <a:t>2022/9/5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AB833-5788-41CA-8D6A-438A6C223971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4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FB6FE5-E30D-49A7-B963-BF8AF6312351}" type="datetime1">
              <a:rPr lang="zh-CN" altLang="en-US"/>
              <a:pPr/>
              <a:t>2022/9/5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6B09F-509D-48FF-B071-B5A5729C5268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2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FB6FE5-E30D-49A7-B963-BF8AF6312351}" type="datetime1">
              <a:rPr lang="zh-CN" altLang="en-US"/>
              <a:pPr/>
              <a:t>2022/9/5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6683C-7A87-4422-B4EC-F41742CE249A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1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FB6FE5-E30D-49A7-B963-BF8AF6312351}" type="datetime1">
              <a:rPr lang="zh-CN" altLang="en-US"/>
              <a:pPr/>
              <a:t>2022/9/5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D87DE-A42E-4CB9-9A1C-F007F6BDBDEF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FB6FE5-E30D-49A7-B963-BF8AF6312351}" type="datetime1">
              <a:rPr lang="zh-CN" altLang="en-US"/>
              <a:pPr/>
              <a:t>2022/9/5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7B9DF-50B3-4847-82B2-7B01C03F3324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1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90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0" r:id="rId2"/>
    <p:sldLayoutId id="2147483665" r:id="rId3"/>
    <p:sldLayoutId id="2147483666" r:id="rId4"/>
  </p:sldLayoutIdLst>
  <p:hf hdr="0" ftr="0" dt="0"/>
  <p:txStyles>
    <p:titleStyle>
      <a:lvl1pPr algn="l" defTabSz="914083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0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685800" indent="-228600" algn="l" defTabSz="9140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1142683" indent="-228600" algn="l" defTabSz="9140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1599883" indent="-228600" algn="l" defTabSz="9140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2057083" indent="-228600" algn="l" defTabSz="9140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2513965" indent="-228600" algn="l" defTabSz="9140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0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0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0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Calibri Light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BFB6FE5-E30D-49A7-B963-BF8AF6312351}" type="datetime1">
              <a:rPr lang="zh-CN" altLang="en-US"/>
              <a:pPr/>
              <a:t>2022/9/5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7364551-5436-4879-ABA9-6CE75CF71623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5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/>
  <p:txStyles>
    <p:titleStyle>
      <a:lvl1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3441978" y="742479"/>
            <a:ext cx="5314396" cy="5373044"/>
          </a:xfrm>
          <a:custGeom>
            <a:avLst/>
            <a:gdLst>
              <a:gd name="T0" fmla="*/ 1203 w 1622"/>
              <a:gd name="T1" fmla="*/ 57 h 1622"/>
              <a:gd name="T2" fmla="*/ 1067 w 1622"/>
              <a:gd name="T3" fmla="*/ 0 h 1622"/>
              <a:gd name="T4" fmla="*/ 555 w 1622"/>
              <a:gd name="T5" fmla="*/ 0 h 1622"/>
              <a:gd name="T6" fmla="*/ 419 w 1622"/>
              <a:gd name="T7" fmla="*/ 57 h 1622"/>
              <a:gd name="T8" fmla="*/ 57 w 1622"/>
              <a:gd name="T9" fmla="*/ 419 h 1622"/>
              <a:gd name="T10" fmla="*/ 0 w 1622"/>
              <a:gd name="T11" fmla="*/ 555 h 1622"/>
              <a:gd name="T12" fmla="*/ 0 w 1622"/>
              <a:gd name="T13" fmla="*/ 1067 h 1622"/>
              <a:gd name="T14" fmla="*/ 57 w 1622"/>
              <a:gd name="T15" fmla="*/ 1204 h 1622"/>
              <a:gd name="T16" fmla="*/ 419 w 1622"/>
              <a:gd name="T17" fmla="*/ 1565 h 1622"/>
              <a:gd name="T18" fmla="*/ 555 w 1622"/>
              <a:gd name="T19" fmla="*/ 1622 h 1622"/>
              <a:gd name="T20" fmla="*/ 1067 w 1622"/>
              <a:gd name="T21" fmla="*/ 1622 h 1622"/>
              <a:gd name="T22" fmla="*/ 1203 w 1622"/>
              <a:gd name="T23" fmla="*/ 1565 h 1622"/>
              <a:gd name="T24" fmla="*/ 1565 w 1622"/>
              <a:gd name="T25" fmla="*/ 1204 h 1622"/>
              <a:gd name="T26" fmla="*/ 1622 w 1622"/>
              <a:gd name="T27" fmla="*/ 1067 h 1622"/>
              <a:gd name="T28" fmla="*/ 1622 w 1622"/>
              <a:gd name="T29" fmla="*/ 555 h 1622"/>
              <a:gd name="T30" fmla="*/ 1565 w 1622"/>
              <a:gd name="T31" fmla="*/ 419 h 1622"/>
              <a:gd name="T32" fmla="*/ 1203 w 1622"/>
              <a:gd name="T33" fmla="*/ 57 h 1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2" h="1622">
                <a:moveTo>
                  <a:pt x="1203" y="57"/>
                </a:moveTo>
                <a:cubicBezTo>
                  <a:pt x="1172" y="26"/>
                  <a:pt x="1111" y="0"/>
                  <a:pt x="1067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11" y="0"/>
                  <a:pt x="450" y="26"/>
                  <a:pt x="419" y="57"/>
                </a:cubicBezTo>
                <a:cubicBezTo>
                  <a:pt x="57" y="419"/>
                  <a:pt x="57" y="419"/>
                  <a:pt x="57" y="419"/>
                </a:cubicBezTo>
                <a:cubicBezTo>
                  <a:pt x="26" y="450"/>
                  <a:pt x="0" y="511"/>
                  <a:pt x="0" y="555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0" y="1111"/>
                  <a:pt x="26" y="1173"/>
                  <a:pt x="57" y="1204"/>
                </a:cubicBezTo>
                <a:cubicBezTo>
                  <a:pt x="419" y="1565"/>
                  <a:pt x="419" y="1565"/>
                  <a:pt x="419" y="1565"/>
                </a:cubicBezTo>
                <a:cubicBezTo>
                  <a:pt x="450" y="1597"/>
                  <a:pt x="511" y="1622"/>
                  <a:pt x="555" y="1622"/>
                </a:cubicBezTo>
                <a:cubicBezTo>
                  <a:pt x="1067" y="1622"/>
                  <a:pt x="1067" y="1622"/>
                  <a:pt x="1067" y="1622"/>
                </a:cubicBezTo>
                <a:cubicBezTo>
                  <a:pt x="1111" y="1622"/>
                  <a:pt x="1172" y="1597"/>
                  <a:pt x="1203" y="1565"/>
                </a:cubicBezTo>
                <a:cubicBezTo>
                  <a:pt x="1565" y="1204"/>
                  <a:pt x="1565" y="1204"/>
                  <a:pt x="1565" y="1204"/>
                </a:cubicBezTo>
                <a:cubicBezTo>
                  <a:pt x="1596" y="1173"/>
                  <a:pt x="1622" y="1111"/>
                  <a:pt x="1622" y="1067"/>
                </a:cubicBezTo>
                <a:cubicBezTo>
                  <a:pt x="1622" y="555"/>
                  <a:pt x="1622" y="555"/>
                  <a:pt x="1622" y="555"/>
                </a:cubicBezTo>
                <a:cubicBezTo>
                  <a:pt x="1622" y="511"/>
                  <a:pt x="1596" y="450"/>
                  <a:pt x="1565" y="419"/>
                </a:cubicBezTo>
                <a:lnTo>
                  <a:pt x="1203" y="5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274028" y="1566278"/>
            <a:ext cx="36439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2022.9</a:t>
            </a:r>
            <a:endParaRPr lang="zh-CN" altLang="en-US" sz="8000" b="1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62" name="矩形 6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3821373" y="3874638"/>
            <a:ext cx="4549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Ut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efficitur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ipsum vitae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tortor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accumsan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, a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pulvinar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1383819" y="2797952"/>
            <a:ext cx="9417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危化企业双重预防机制持续运行培训会议</a:t>
            </a:r>
          </a:p>
        </p:txBody>
      </p:sp>
      <p:sp>
        <p:nvSpPr>
          <p:cNvPr id="65" name="圆角矩形 64"/>
          <p:cNvSpPr/>
          <p:nvPr/>
        </p:nvSpPr>
        <p:spPr>
          <a:xfrm>
            <a:off x="5107816" y="4667530"/>
            <a:ext cx="1987400" cy="491319"/>
          </a:xfrm>
          <a:prstGeom prst="roundRect">
            <a:avLst/>
          </a:prstGeom>
          <a:noFill/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汇报人：</a:t>
            </a:r>
          </a:p>
        </p:txBody>
      </p:sp>
      <p:sp>
        <p:nvSpPr>
          <p:cNvPr id="31" name="矩形 30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4204809" y="3532980"/>
            <a:ext cx="3782382" cy="444242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658678" y="3659170"/>
            <a:ext cx="874644" cy="0"/>
            <a:chOff x="5625548" y="3867892"/>
            <a:chExt cx="874644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5625548" y="3867892"/>
              <a:ext cx="219443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5843428" y="3867892"/>
              <a:ext cx="219443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061306" y="3867892"/>
              <a:ext cx="219443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280749" y="3867892"/>
              <a:ext cx="219443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65_1"/>
          <p:cNvSpPr/>
          <p:nvPr/>
        </p:nvSpPr>
        <p:spPr>
          <a:xfrm>
            <a:off x="3655085" y="975194"/>
            <a:ext cx="4882628" cy="4882628"/>
          </a:xfrm>
          <a:prstGeom prst="ellipse">
            <a:avLst/>
          </a:prstGeom>
          <a:noFill/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09227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/>
          <p:cNvSpPr txBox="1"/>
          <p:nvPr/>
        </p:nvSpPr>
        <p:spPr>
          <a:xfrm>
            <a:off x="8554521" y="1984172"/>
            <a:ext cx="3512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zh-CN" altLang="en-US" sz="2400" dirty="0">
                <a:solidFill>
                  <a:srgbClr val="445469"/>
                </a:solidFill>
                <a:cs typeface="+mn-ea"/>
                <a:sym typeface="+mn-lt"/>
              </a:rPr>
              <a:t>扫描二维码下载</a:t>
            </a:r>
            <a:r>
              <a:rPr lang="en-US" altLang="zh-CN" sz="2400" dirty="0">
                <a:solidFill>
                  <a:srgbClr val="445469"/>
                </a:solidFill>
                <a:cs typeface="+mn-ea"/>
                <a:sym typeface="+mn-lt"/>
              </a:rPr>
              <a:t>APP</a:t>
            </a:r>
            <a:r>
              <a:rPr lang="zh-CN" altLang="en-US" sz="2400" dirty="0">
                <a:solidFill>
                  <a:srgbClr val="445469"/>
                </a:solidFill>
                <a:cs typeface="+mn-ea"/>
                <a:sym typeface="+mn-lt"/>
              </a:rPr>
              <a:t>，目前仅支持安卓系统</a:t>
            </a:r>
            <a:endParaRPr lang="en-US" sz="24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554521" y="1662809"/>
            <a:ext cx="3564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en-US" sz="1400" dirty="0">
                <a:solidFill>
                  <a:srgbClr val="445469"/>
                </a:solidFill>
                <a:cs typeface="+mn-ea"/>
                <a:sym typeface="+mn-lt"/>
              </a:rPr>
              <a:t>EDITABLE CALENDAR</a:t>
            </a:r>
          </a:p>
        </p:txBody>
      </p:sp>
      <p:sp>
        <p:nvSpPr>
          <p:cNvPr id="85" name="Rectangle 84"/>
          <p:cNvSpPr/>
          <p:nvPr/>
        </p:nvSpPr>
        <p:spPr>
          <a:xfrm>
            <a:off x="8425250" y="1717129"/>
            <a:ext cx="70970" cy="1112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83"/>
            <a:endParaRPr lang="en-US" sz="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1065178" y="838036"/>
            <a:ext cx="7013610" cy="39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手机</a:t>
            </a:r>
            <a:r>
              <a:rPr lang="en-US" altLang="zh-CN" sz="2400" dirty="0">
                <a:solidFill>
                  <a:schemeClr val="tx2"/>
                </a:solidFill>
                <a:cs typeface="+mn-ea"/>
                <a:sym typeface="+mn-lt"/>
              </a:rPr>
              <a:t>APP</a:t>
            </a: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下载</a:t>
            </a:r>
            <a:endParaRPr lang="en-US" altLang="zh-CN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TextBox 50"/>
          <p:cNvSpPr txBox="1"/>
          <p:nvPr/>
        </p:nvSpPr>
        <p:spPr>
          <a:xfrm>
            <a:off x="1065178" y="537556"/>
            <a:ext cx="437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cs typeface="+mn-ea"/>
                <a:sym typeface="+mn-lt"/>
              </a:rPr>
              <a:t>SYSTEM LOGIN</a:t>
            </a:r>
          </a:p>
        </p:txBody>
      </p:sp>
      <p:sp>
        <p:nvSpPr>
          <p:cNvPr id="9" name="Rectangle 51"/>
          <p:cNvSpPr/>
          <p:nvPr/>
        </p:nvSpPr>
        <p:spPr>
          <a:xfrm>
            <a:off x="935907" y="559459"/>
            <a:ext cx="70970" cy="628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86A4012-BC10-894B-57B5-EB83E276A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7" y="1736522"/>
            <a:ext cx="3923809" cy="34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E043CC0-9D38-FF1B-61FC-CBC7AF807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940" y="1736522"/>
            <a:ext cx="3097086" cy="4281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653359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等腰三角形 16"/>
          <p:cNvSpPr>
            <a:spLocks noChangeArrowheads="1"/>
          </p:cNvSpPr>
          <p:nvPr/>
        </p:nvSpPr>
        <p:spPr bwMode="auto">
          <a:xfrm>
            <a:off x="1889125" y="4375150"/>
            <a:ext cx="2689225" cy="2482850"/>
          </a:xfrm>
          <a:prstGeom prst="triangle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23" name="文本框 19"/>
          <p:cNvSpPr>
            <a:spLocks noChangeArrowheads="1"/>
          </p:cNvSpPr>
          <p:nvPr/>
        </p:nvSpPr>
        <p:spPr bwMode="auto">
          <a:xfrm>
            <a:off x="5149850" y="3068638"/>
            <a:ext cx="2244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rPr>
              <a:t>四色图上传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姚体" panose="02010601030101010101" pitchFamily="2" charset="-122"/>
              <a:ea typeface="宋体" panose="02010600030101010101" pitchFamily="2" charset="-122"/>
              <a:cs typeface="+mn-cs"/>
              <a:sym typeface="方正姚体" panose="02010601030101010101" pitchFamily="2" charset="-122"/>
            </a:endParaRPr>
          </a:p>
        </p:txBody>
      </p:sp>
      <p:sp>
        <p:nvSpPr>
          <p:cNvPr id="5125" name="直接连接符 21"/>
          <p:cNvSpPr>
            <a:spLocks noChangeShapeType="1"/>
          </p:cNvSpPr>
          <p:nvPr/>
        </p:nvSpPr>
        <p:spPr bwMode="auto">
          <a:xfrm rot="5400000">
            <a:off x="8209757" y="1100931"/>
            <a:ext cx="0" cy="5903913"/>
          </a:xfrm>
          <a:prstGeom prst="line">
            <a:avLst/>
          </a:prstGeom>
          <a:noFill/>
          <a:ln w="12700" cap="flat" cmpd="sng">
            <a:solidFill>
              <a:srgbClr val="FFFFFF">
                <a:alpha val="5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6" name="等腰三角形 24"/>
          <p:cNvSpPr>
            <a:spLocks noChangeArrowheads="1"/>
          </p:cNvSpPr>
          <p:nvPr/>
        </p:nvSpPr>
        <p:spPr bwMode="auto">
          <a:xfrm>
            <a:off x="2155825" y="4867275"/>
            <a:ext cx="2155825" cy="1990725"/>
          </a:xfrm>
          <a:prstGeom prst="triangle">
            <a:avLst>
              <a:gd name="adj" fmla="val 50000"/>
            </a:avLst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27" name="等腰三角形 26"/>
          <p:cNvSpPr>
            <a:spLocks noChangeArrowheads="1"/>
          </p:cNvSpPr>
          <p:nvPr/>
        </p:nvSpPr>
        <p:spPr bwMode="auto">
          <a:xfrm flipV="1">
            <a:off x="868363" y="0"/>
            <a:ext cx="4738687" cy="4375150"/>
          </a:xfrm>
          <a:prstGeom prst="triangle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28" name="等腰三角形 28"/>
          <p:cNvSpPr>
            <a:spLocks noChangeArrowheads="1"/>
          </p:cNvSpPr>
          <p:nvPr/>
        </p:nvSpPr>
        <p:spPr bwMode="auto">
          <a:xfrm flipV="1">
            <a:off x="1177925" y="-19050"/>
            <a:ext cx="4140200" cy="3822700"/>
          </a:xfrm>
          <a:prstGeom prst="triangle">
            <a:avLst>
              <a:gd name="adj" fmla="val 50000"/>
            </a:avLst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29" name="文本框 29"/>
          <p:cNvSpPr>
            <a:spLocks noChangeArrowheads="1"/>
          </p:cNvSpPr>
          <p:nvPr/>
        </p:nvSpPr>
        <p:spPr bwMode="auto">
          <a:xfrm>
            <a:off x="2463800" y="428625"/>
            <a:ext cx="1758815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093255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  <a:sym typeface="Impact" panose="020B0806030902050204" pitchFamily="34" charset="0"/>
              </a:rPr>
              <a:t>03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093255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  <a:sym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00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/>
          <p:cNvSpPr txBox="1"/>
          <p:nvPr/>
        </p:nvSpPr>
        <p:spPr>
          <a:xfrm>
            <a:off x="8554521" y="1984172"/>
            <a:ext cx="351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zh-CN" altLang="en-US" sz="2400" dirty="0">
                <a:solidFill>
                  <a:srgbClr val="445469"/>
                </a:solidFill>
                <a:cs typeface="+mn-ea"/>
                <a:sym typeface="+mn-lt"/>
              </a:rPr>
              <a:t>企业上传自己的四色图</a:t>
            </a:r>
            <a:endParaRPr lang="en-US" sz="24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554521" y="1662809"/>
            <a:ext cx="3564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en-US" sz="1400" dirty="0">
                <a:solidFill>
                  <a:srgbClr val="445469"/>
                </a:solidFill>
                <a:cs typeface="+mn-ea"/>
                <a:sym typeface="+mn-lt"/>
              </a:rPr>
              <a:t>EDITABLE CALENDAR</a:t>
            </a:r>
          </a:p>
        </p:txBody>
      </p:sp>
      <p:sp>
        <p:nvSpPr>
          <p:cNvPr id="85" name="Rectangle 84"/>
          <p:cNvSpPr/>
          <p:nvPr/>
        </p:nvSpPr>
        <p:spPr>
          <a:xfrm>
            <a:off x="8425250" y="1717129"/>
            <a:ext cx="70970" cy="1112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83"/>
            <a:endParaRPr lang="en-US" sz="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554521" y="3208629"/>
            <a:ext cx="3564495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>
              <a:lnSpc>
                <a:spcPct val="150000"/>
              </a:lnSpc>
            </a:pPr>
            <a:r>
              <a:rPr lang="zh-CN" altLang="en-US" sz="1600" dirty="0">
                <a:solidFill>
                  <a:srgbClr val="737572"/>
                </a:solidFill>
                <a:cs typeface="+mn-ea"/>
                <a:sym typeface="+mn-lt"/>
              </a:rPr>
              <a:t>支持</a:t>
            </a:r>
            <a:r>
              <a:rPr lang="en-US" altLang="zh-CN" sz="1600" dirty="0">
                <a:solidFill>
                  <a:srgbClr val="737572"/>
                </a:solidFill>
                <a:cs typeface="+mn-ea"/>
                <a:sym typeface="+mn-lt"/>
              </a:rPr>
              <a:t>jpg</a:t>
            </a:r>
            <a:r>
              <a:rPr lang="zh-CN" altLang="en-US" sz="1600" dirty="0">
                <a:solidFill>
                  <a:srgbClr val="737572"/>
                </a:solidFill>
                <a:cs typeface="+mn-ea"/>
                <a:sym typeface="+mn-lt"/>
              </a:rPr>
              <a:t>和</a:t>
            </a:r>
            <a:r>
              <a:rPr lang="en-US" altLang="zh-CN" sz="1600" dirty="0" err="1">
                <a:solidFill>
                  <a:srgbClr val="737572"/>
                </a:solidFill>
                <a:cs typeface="+mn-ea"/>
                <a:sym typeface="+mn-lt"/>
              </a:rPr>
              <a:t>png</a:t>
            </a:r>
            <a:r>
              <a:rPr lang="zh-CN" altLang="en-US" sz="1600" dirty="0">
                <a:solidFill>
                  <a:srgbClr val="737572"/>
                </a:solidFill>
                <a:cs typeface="+mn-ea"/>
                <a:sym typeface="+mn-lt"/>
              </a:rPr>
              <a:t>格式的图片上传</a:t>
            </a:r>
            <a:endParaRPr lang="en-US" altLang="zh-CN" sz="1600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1065178" y="838036"/>
            <a:ext cx="7013610" cy="39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四色图上传</a:t>
            </a:r>
            <a:endParaRPr lang="en-US" altLang="zh-CN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TextBox 50"/>
          <p:cNvSpPr txBox="1"/>
          <p:nvPr/>
        </p:nvSpPr>
        <p:spPr>
          <a:xfrm>
            <a:off x="1065178" y="537556"/>
            <a:ext cx="437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cs typeface="+mn-ea"/>
                <a:sym typeface="+mn-lt"/>
              </a:rPr>
              <a:t>SYSTEM LOGIN</a:t>
            </a:r>
          </a:p>
        </p:txBody>
      </p:sp>
      <p:sp>
        <p:nvSpPr>
          <p:cNvPr id="9" name="Rectangle 51"/>
          <p:cNvSpPr/>
          <p:nvPr/>
        </p:nvSpPr>
        <p:spPr>
          <a:xfrm>
            <a:off x="935907" y="559459"/>
            <a:ext cx="70970" cy="628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08C415B-AC94-7250-0B73-B93C94956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07" y="1662809"/>
            <a:ext cx="7045024" cy="440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4724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/>
          <p:cNvSpPr txBox="1"/>
          <p:nvPr/>
        </p:nvSpPr>
        <p:spPr>
          <a:xfrm>
            <a:off x="8554521" y="1984172"/>
            <a:ext cx="35129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zh-CN" altLang="en-US" sz="2400" dirty="0">
                <a:solidFill>
                  <a:srgbClr val="445469"/>
                </a:solidFill>
                <a:cs typeface="+mn-ea"/>
                <a:sym typeface="+mn-lt"/>
              </a:rPr>
              <a:t>如果企业暂时没有自己的四色图，可以借助此功能进行绘制后截图上报</a:t>
            </a:r>
            <a:endParaRPr lang="en-US" sz="24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554521" y="1662809"/>
            <a:ext cx="3564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en-US" sz="1400" dirty="0">
                <a:solidFill>
                  <a:srgbClr val="445469"/>
                </a:solidFill>
                <a:cs typeface="+mn-ea"/>
                <a:sym typeface="+mn-lt"/>
              </a:rPr>
              <a:t>EDITABLE CALENDAR</a:t>
            </a:r>
          </a:p>
        </p:txBody>
      </p:sp>
      <p:sp>
        <p:nvSpPr>
          <p:cNvPr id="85" name="Rectangle 84"/>
          <p:cNvSpPr/>
          <p:nvPr/>
        </p:nvSpPr>
        <p:spPr>
          <a:xfrm>
            <a:off x="8425250" y="1717129"/>
            <a:ext cx="70970" cy="1112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83"/>
            <a:endParaRPr lang="en-US" sz="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554521" y="3987797"/>
            <a:ext cx="3564495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>
              <a:lnSpc>
                <a:spcPct val="150000"/>
              </a:lnSpc>
            </a:pPr>
            <a:r>
              <a:rPr lang="zh-CN" altLang="en-US" sz="1600" dirty="0">
                <a:solidFill>
                  <a:srgbClr val="737572"/>
                </a:solidFill>
                <a:cs typeface="+mn-ea"/>
                <a:sym typeface="+mn-lt"/>
              </a:rPr>
              <a:t>需要新增区域以及</a:t>
            </a:r>
            <a:r>
              <a:rPr lang="zh-CN" altLang="en-US" sz="1600">
                <a:solidFill>
                  <a:srgbClr val="737572"/>
                </a:solidFill>
                <a:cs typeface="+mn-ea"/>
                <a:sym typeface="+mn-lt"/>
              </a:rPr>
              <a:t>绑定风险对象</a:t>
            </a:r>
            <a:endParaRPr lang="en-US" altLang="zh-CN" sz="1600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1065178" y="838036"/>
            <a:ext cx="7013610" cy="39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无四色图企业</a:t>
            </a:r>
            <a:endParaRPr lang="en-US" altLang="zh-CN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TextBox 50"/>
          <p:cNvSpPr txBox="1"/>
          <p:nvPr/>
        </p:nvSpPr>
        <p:spPr>
          <a:xfrm>
            <a:off x="1065178" y="537556"/>
            <a:ext cx="437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cs typeface="+mn-ea"/>
                <a:sym typeface="+mn-lt"/>
              </a:rPr>
              <a:t>SYSTEM LOGIN</a:t>
            </a:r>
          </a:p>
        </p:txBody>
      </p:sp>
      <p:sp>
        <p:nvSpPr>
          <p:cNvPr id="9" name="Rectangle 51"/>
          <p:cNvSpPr/>
          <p:nvPr/>
        </p:nvSpPr>
        <p:spPr>
          <a:xfrm>
            <a:off x="935907" y="559459"/>
            <a:ext cx="70970" cy="628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2F54DA-36F4-0982-109C-169E3846F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71" y="1662809"/>
            <a:ext cx="7013610" cy="438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7747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/>
          <p:cNvSpPr txBox="1"/>
          <p:nvPr/>
        </p:nvSpPr>
        <p:spPr>
          <a:xfrm>
            <a:off x="8554521" y="1984172"/>
            <a:ext cx="3512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zh-CN" altLang="en-US" sz="2400" dirty="0">
                <a:solidFill>
                  <a:srgbClr val="445469"/>
                </a:solidFill>
                <a:cs typeface="+mn-ea"/>
                <a:sym typeface="+mn-lt"/>
              </a:rPr>
              <a:t>填写区域名称，比如厂区、罐区等</a:t>
            </a:r>
            <a:endParaRPr lang="en-US" sz="24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554521" y="1662809"/>
            <a:ext cx="3564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en-US" sz="1400" dirty="0">
                <a:solidFill>
                  <a:srgbClr val="445469"/>
                </a:solidFill>
                <a:cs typeface="+mn-ea"/>
                <a:sym typeface="+mn-lt"/>
              </a:rPr>
              <a:t>EDITABLE CALENDAR</a:t>
            </a:r>
          </a:p>
        </p:txBody>
      </p:sp>
      <p:sp>
        <p:nvSpPr>
          <p:cNvPr id="85" name="Rectangle 84"/>
          <p:cNvSpPr/>
          <p:nvPr/>
        </p:nvSpPr>
        <p:spPr>
          <a:xfrm>
            <a:off x="8425250" y="1717129"/>
            <a:ext cx="70970" cy="1112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83"/>
            <a:endParaRPr lang="en-US" sz="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554521" y="3208629"/>
            <a:ext cx="3564495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>
              <a:lnSpc>
                <a:spcPct val="150000"/>
              </a:lnSpc>
            </a:pPr>
            <a:r>
              <a:rPr lang="zh-CN" altLang="en-US" sz="1600" dirty="0">
                <a:solidFill>
                  <a:srgbClr val="737572"/>
                </a:solidFill>
                <a:cs typeface="+mn-ea"/>
                <a:sym typeface="+mn-lt"/>
              </a:rPr>
              <a:t>在地图上选择一个区域</a:t>
            </a:r>
            <a:endParaRPr lang="en-US" altLang="zh-CN" sz="1600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1065178" y="838036"/>
            <a:ext cx="7013610" cy="39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新增区域</a:t>
            </a:r>
            <a:endParaRPr lang="en-US" altLang="zh-CN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TextBox 50"/>
          <p:cNvSpPr txBox="1"/>
          <p:nvPr/>
        </p:nvSpPr>
        <p:spPr>
          <a:xfrm>
            <a:off x="1065178" y="537556"/>
            <a:ext cx="437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cs typeface="+mn-ea"/>
                <a:sym typeface="+mn-lt"/>
              </a:rPr>
              <a:t>SYSTEM LOGIN</a:t>
            </a:r>
          </a:p>
        </p:txBody>
      </p:sp>
      <p:sp>
        <p:nvSpPr>
          <p:cNvPr id="9" name="Rectangle 51"/>
          <p:cNvSpPr/>
          <p:nvPr/>
        </p:nvSpPr>
        <p:spPr>
          <a:xfrm>
            <a:off x="935907" y="559459"/>
            <a:ext cx="70970" cy="628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C658AB0-2881-0BF1-C887-50942627C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07" y="1662809"/>
            <a:ext cx="7013610" cy="438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5990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/>
          <p:cNvSpPr txBox="1"/>
          <p:nvPr/>
        </p:nvSpPr>
        <p:spPr>
          <a:xfrm>
            <a:off x="8554521" y="1984172"/>
            <a:ext cx="3512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zh-CN" altLang="en-US" sz="2400" dirty="0">
                <a:solidFill>
                  <a:srgbClr val="445469"/>
                </a:solidFill>
                <a:cs typeface="+mn-ea"/>
                <a:sym typeface="+mn-lt"/>
              </a:rPr>
              <a:t>在辨识单元这里选择所属区域进行绑定</a:t>
            </a:r>
            <a:endParaRPr lang="en-US" sz="24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554521" y="1662809"/>
            <a:ext cx="3564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en-US" sz="1400" dirty="0">
                <a:solidFill>
                  <a:srgbClr val="445469"/>
                </a:solidFill>
                <a:cs typeface="+mn-ea"/>
                <a:sym typeface="+mn-lt"/>
              </a:rPr>
              <a:t>EDITABLE CALENDAR</a:t>
            </a:r>
          </a:p>
        </p:txBody>
      </p:sp>
      <p:sp>
        <p:nvSpPr>
          <p:cNvPr id="85" name="Rectangle 84"/>
          <p:cNvSpPr/>
          <p:nvPr/>
        </p:nvSpPr>
        <p:spPr>
          <a:xfrm>
            <a:off x="8425250" y="1717129"/>
            <a:ext cx="70970" cy="1112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83"/>
            <a:endParaRPr lang="en-US" sz="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1065178" y="838036"/>
            <a:ext cx="7013610" cy="39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绑定风险对象</a:t>
            </a:r>
            <a:endParaRPr lang="en-US" altLang="zh-CN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TextBox 50"/>
          <p:cNvSpPr txBox="1"/>
          <p:nvPr/>
        </p:nvSpPr>
        <p:spPr>
          <a:xfrm>
            <a:off x="1065178" y="537556"/>
            <a:ext cx="437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cs typeface="+mn-ea"/>
                <a:sym typeface="+mn-lt"/>
              </a:rPr>
              <a:t>SYSTEM LOGIN</a:t>
            </a:r>
          </a:p>
        </p:txBody>
      </p:sp>
      <p:sp>
        <p:nvSpPr>
          <p:cNvPr id="9" name="Rectangle 51"/>
          <p:cNvSpPr/>
          <p:nvPr/>
        </p:nvSpPr>
        <p:spPr>
          <a:xfrm>
            <a:off x="935907" y="559459"/>
            <a:ext cx="70970" cy="628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2205DDC-55AA-7EEF-6C10-89D0C3057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07" y="1717129"/>
            <a:ext cx="6884535" cy="43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7195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等腰三角形 16"/>
          <p:cNvSpPr>
            <a:spLocks noChangeArrowheads="1"/>
          </p:cNvSpPr>
          <p:nvPr/>
        </p:nvSpPr>
        <p:spPr bwMode="auto">
          <a:xfrm>
            <a:off x="1889125" y="4375150"/>
            <a:ext cx="2689225" cy="2482850"/>
          </a:xfrm>
          <a:prstGeom prst="triangle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23" name="文本框 19"/>
          <p:cNvSpPr>
            <a:spLocks noChangeArrowheads="1"/>
          </p:cNvSpPr>
          <p:nvPr/>
        </p:nvSpPr>
        <p:spPr bwMode="auto">
          <a:xfrm>
            <a:off x="5149850" y="3068638"/>
            <a:ext cx="47163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rPr>
              <a:t>任务启用停用及巡检流程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姚体" panose="02010601030101010101" pitchFamily="2" charset="-122"/>
              <a:ea typeface="宋体" panose="02010600030101010101" pitchFamily="2" charset="-122"/>
              <a:cs typeface="+mn-cs"/>
              <a:sym typeface="方正姚体" panose="02010601030101010101" pitchFamily="2" charset="-122"/>
            </a:endParaRPr>
          </a:p>
        </p:txBody>
      </p:sp>
      <p:sp>
        <p:nvSpPr>
          <p:cNvPr id="5125" name="直接连接符 21"/>
          <p:cNvSpPr>
            <a:spLocks noChangeShapeType="1"/>
          </p:cNvSpPr>
          <p:nvPr/>
        </p:nvSpPr>
        <p:spPr bwMode="auto">
          <a:xfrm rot="5400000">
            <a:off x="8209757" y="1100931"/>
            <a:ext cx="0" cy="5903913"/>
          </a:xfrm>
          <a:prstGeom prst="line">
            <a:avLst/>
          </a:prstGeom>
          <a:noFill/>
          <a:ln w="12700" cap="flat" cmpd="sng">
            <a:solidFill>
              <a:srgbClr val="FFFFFF">
                <a:alpha val="5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6" name="等腰三角形 24"/>
          <p:cNvSpPr>
            <a:spLocks noChangeArrowheads="1"/>
          </p:cNvSpPr>
          <p:nvPr/>
        </p:nvSpPr>
        <p:spPr bwMode="auto">
          <a:xfrm>
            <a:off x="2155825" y="4867275"/>
            <a:ext cx="2155825" cy="1990725"/>
          </a:xfrm>
          <a:prstGeom prst="triangle">
            <a:avLst>
              <a:gd name="adj" fmla="val 50000"/>
            </a:avLst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27" name="等腰三角形 26"/>
          <p:cNvSpPr>
            <a:spLocks noChangeArrowheads="1"/>
          </p:cNvSpPr>
          <p:nvPr/>
        </p:nvSpPr>
        <p:spPr bwMode="auto">
          <a:xfrm flipV="1">
            <a:off x="868363" y="0"/>
            <a:ext cx="4738687" cy="4375150"/>
          </a:xfrm>
          <a:prstGeom prst="triangle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28" name="等腰三角形 28"/>
          <p:cNvSpPr>
            <a:spLocks noChangeArrowheads="1"/>
          </p:cNvSpPr>
          <p:nvPr/>
        </p:nvSpPr>
        <p:spPr bwMode="auto">
          <a:xfrm flipV="1">
            <a:off x="1177925" y="-19050"/>
            <a:ext cx="4140200" cy="3822700"/>
          </a:xfrm>
          <a:prstGeom prst="triangle">
            <a:avLst>
              <a:gd name="adj" fmla="val 50000"/>
            </a:avLst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29" name="文本框 29"/>
          <p:cNvSpPr>
            <a:spLocks noChangeArrowheads="1"/>
          </p:cNvSpPr>
          <p:nvPr/>
        </p:nvSpPr>
        <p:spPr bwMode="auto">
          <a:xfrm>
            <a:off x="2463800" y="428625"/>
            <a:ext cx="1713931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093255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  <a:sym typeface="Impact" panose="020B0806030902050204" pitchFamily="34" charset="0"/>
              </a:rPr>
              <a:t>04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093255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  <a:sym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45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/>
          <p:cNvSpPr txBox="1"/>
          <p:nvPr/>
        </p:nvSpPr>
        <p:spPr>
          <a:xfrm>
            <a:off x="8554521" y="1984172"/>
            <a:ext cx="3512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zh-CN" altLang="en-US" sz="2400" dirty="0">
                <a:solidFill>
                  <a:srgbClr val="445469"/>
                </a:solidFill>
                <a:cs typeface="+mn-ea"/>
                <a:sym typeface="+mn-lt"/>
              </a:rPr>
              <a:t>在此页面下可查看排查任务，进行启用停用操作</a:t>
            </a:r>
            <a:endParaRPr lang="en-US" sz="24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554521" y="1662809"/>
            <a:ext cx="3564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en-US" sz="1400" dirty="0">
                <a:solidFill>
                  <a:srgbClr val="445469"/>
                </a:solidFill>
                <a:cs typeface="+mn-ea"/>
                <a:sym typeface="+mn-lt"/>
              </a:rPr>
              <a:t>EDITABLE CALENDAR</a:t>
            </a:r>
          </a:p>
        </p:txBody>
      </p:sp>
      <p:sp>
        <p:nvSpPr>
          <p:cNvPr id="85" name="Rectangle 84"/>
          <p:cNvSpPr/>
          <p:nvPr/>
        </p:nvSpPr>
        <p:spPr>
          <a:xfrm>
            <a:off x="8425250" y="1717129"/>
            <a:ext cx="70970" cy="1112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83"/>
            <a:endParaRPr lang="en-US" sz="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554521" y="3208629"/>
            <a:ext cx="3564495" cy="226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>
              <a:lnSpc>
                <a:spcPct val="150000"/>
              </a:lnSpc>
            </a:pPr>
            <a:r>
              <a:rPr lang="zh-CN" altLang="en-US" sz="1600" dirty="0">
                <a:solidFill>
                  <a:srgbClr val="737572"/>
                </a:solidFill>
                <a:cs typeface="+mn-ea"/>
                <a:sym typeface="+mn-lt"/>
              </a:rPr>
              <a:t>在安全风险管控模块中导入了风险清单后，系统会自动生成隐患排查清单（默认是不启用的），可以通过一键启用</a:t>
            </a:r>
            <a:r>
              <a:rPr lang="en-US" altLang="zh-CN" sz="1600" dirty="0">
                <a:solidFill>
                  <a:srgbClr val="737572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rgbClr val="737572"/>
                </a:solidFill>
                <a:cs typeface="+mn-ea"/>
                <a:sym typeface="+mn-lt"/>
              </a:rPr>
              <a:t>一键停用管理任务，启用的任务系统会按照任务周期频率默认生成隐患排查任务</a:t>
            </a:r>
            <a:endParaRPr lang="en-US" altLang="zh-CN" sz="1600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1065178" y="838036"/>
            <a:ext cx="7013610" cy="39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排查任务</a:t>
            </a:r>
            <a:endParaRPr lang="en-US" altLang="zh-CN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TextBox 50"/>
          <p:cNvSpPr txBox="1"/>
          <p:nvPr/>
        </p:nvSpPr>
        <p:spPr>
          <a:xfrm>
            <a:off x="1065178" y="537556"/>
            <a:ext cx="437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cs typeface="+mn-ea"/>
                <a:sym typeface="+mn-lt"/>
              </a:rPr>
              <a:t>SYSTEM LOGIN</a:t>
            </a:r>
          </a:p>
        </p:txBody>
      </p:sp>
      <p:sp>
        <p:nvSpPr>
          <p:cNvPr id="9" name="Rectangle 51"/>
          <p:cNvSpPr/>
          <p:nvPr/>
        </p:nvSpPr>
        <p:spPr>
          <a:xfrm>
            <a:off x="935907" y="559459"/>
            <a:ext cx="70970" cy="628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EAD5AD9-39F9-FFBD-279A-D6981182EB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465" y="1665302"/>
            <a:ext cx="7383422" cy="46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2671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/>
          <p:cNvSpPr txBox="1"/>
          <p:nvPr/>
        </p:nvSpPr>
        <p:spPr>
          <a:xfrm>
            <a:off x="8554521" y="1984172"/>
            <a:ext cx="3512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zh-CN" altLang="en-US" sz="2400" dirty="0">
                <a:solidFill>
                  <a:srgbClr val="445469"/>
                </a:solidFill>
                <a:cs typeface="+mn-ea"/>
                <a:sym typeface="+mn-lt"/>
              </a:rPr>
              <a:t>在此页面下可查看我的排查任务</a:t>
            </a:r>
            <a:endParaRPr lang="en-US" sz="24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554521" y="1662809"/>
            <a:ext cx="3564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en-US" sz="1400" dirty="0">
                <a:solidFill>
                  <a:srgbClr val="445469"/>
                </a:solidFill>
                <a:cs typeface="+mn-ea"/>
                <a:sym typeface="+mn-lt"/>
              </a:rPr>
              <a:t>EDITABLE CALENDAR</a:t>
            </a:r>
          </a:p>
        </p:txBody>
      </p:sp>
      <p:sp>
        <p:nvSpPr>
          <p:cNvPr id="85" name="Rectangle 84"/>
          <p:cNvSpPr/>
          <p:nvPr/>
        </p:nvSpPr>
        <p:spPr>
          <a:xfrm>
            <a:off x="8425250" y="1717129"/>
            <a:ext cx="70970" cy="1112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83"/>
            <a:endParaRPr lang="en-US" sz="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554521" y="3208629"/>
            <a:ext cx="3564495" cy="337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>
              <a:lnSpc>
                <a:spcPct val="150000"/>
              </a:lnSpc>
            </a:pPr>
            <a:r>
              <a:rPr lang="zh-CN" altLang="en-US" sz="1600" dirty="0">
                <a:solidFill>
                  <a:srgbClr val="737572"/>
                </a:solidFill>
                <a:cs typeface="+mn-ea"/>
                <a:sym typeface="+mn-lt"/>
              </a:rPr>
              <a:t>排查清单中启用了排查任务后，隐患排查任务列表中将显示待排查的任务和历史任务。相关责任人可对该隐患排查任务进行排查。</a:t>
            </a:r>
          </a:p>
          <a:p>
            <a:pPr defTabSz="914083">
              <a:lnSpc>
                <a:spcPct val="150000"/>
              </a:lnSpc>
            </a:pPr>
            <a:r>
              <a:rPr lang="zh-CN" altLang="en-US" sz="1600" dirty="0">
                <a:solidFill>
                  <a:srgbClr val="737572"/>
                </a:solidFill>
                <a:cs typeface="+mn-ea"/>
                <a:sym typeface="+mn-lt"/>
              </a:rPr>
              <a:t>列表中显示“待办任务”和“历史任务”。</a:t>
            </a:r>
          </a:p>
          <a:p>
            <a:pPr defTabSz="914083">
              <a:lnSpc>
                <a:spcPct val="150000"/>
              </a:lnSpc>
            </a:pPr>
            <a:r>
              <a:rPr lang="zh-CN" altLang="en-US" sz="1600" dirty="0">
                <a:solidFill>
                  <a:srgbClr val="737572"/>
                </a:solidFill>
                <a:cs typeface="+mn-ea"/>
                <a:sym typeface="+mn-lt"/>
              </a:rPr>
              <a:t>列表中的任务状态分为：未排查、已排查、任务超时。根据用户的实际操作系统自动更新任务状态。</a:t>
            </a:r>
          </a:p>
        </p:txBody>
      </p:sp>
      <p:sp>
        <p:nvSpPr>
          <p:cNvPr id="7" name="TextBox 49"/>
          <p:cNvSpPr txBox="1"/>
          <p:nvPr/>
        </p:nvSpPr>
        <p:spPr>
          <a:xfrm>
            <a:off x="1065178" y="838036"/>
            <a:ext cx="7013610" cy="39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我的排查任务</a:t>
            </a:r>
            <a:endParaRPr lang="en-US" altLang="zh-CN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TextBox 50"/>
          <p:cNvSpPr txBox="1"/>
          <p:nvPr/>
        </p:nvSpPr>
        <p:spPr>
          <a:xfrm>
            <a:off x="1065178" y="537556"/>
            <a:ext cx="437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cs typeface="+mn-ea"/>
                <a:sym typeface="+mn-lt"/>
              </a:rPr>
              <a:t>SYSTEM LOGIN</a:t>
            </a:r>
          </a:p>
        </p:txBody>
      </p:sp>
      <p:sp>
        <p:nvSpPr>
          <p:cNvPr id="9" name="Rectangle 51"/>
          <p:cNvSpPr/>
          <p:nvPr/>
        </p:nvSpPr>
        <p:spPr>
          <a:xfrm>
            <a:off x="935907" y="559459"/>
            <a:ext cx="70970" cy="628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EAD5AD9-39F9-FFBD-279A-D6981182EB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466" y="1665302"/>
            <a:ext cx="7383420" cy="46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5158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/>
          <p:cNvSpPr txBox="1"/>
          <p:nvPr/>
        </p:nvSpPr>
        <p:spPr>
          <a:xfrm>
            <a:off x="780708" y="5987727"/>
            <a:ext cx="10225618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>
              <a:lnSpc>
                <a:spcPct val="150000"/>
              </a:lnSpc>
            </a:pPr>
            <a:r>
              <a:rPr lang="zh-CN" altLang="en-US" sz="1400" dirty="0">
                <a:solidFill>
                  <a:srgbClr val="737572"/>
                </a:solidFill>
                <a:cs typeface="+mn-ea"/>
                <a:sym typeface="+mn-lt"/>
              </a:rPr>
              <a:t>企业工作人员可手持巡检终端查看巡检任务，进行巡检</a:t>
            </a:r>
            <a:endParaRPr lang="en-US" altLang="zh-CN" sz="1400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1065178" y="838036"/>
            <a:ext cx="7013610" cy="39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移动端查看排查任务</a:t>
            </a:r>
            <a:endParaRPr lang="en-US" altLang="zh-CN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TextBox 50"/>
          <p:cNvSpPr txBox="1"/>
          <p:nvPr/>
        </p:nvSpPr>
        <p:spPr>
          <a:xfrm>
            <a:off x="1065178" y="537556"/>
            <a:ext cx="437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cs typeface="+mn-ea"/>
                <a:sym typeface="+mn-lt"/>
              </a:rPr>
              <a:t>SYSTEM LOGIN</a:t>
            </a:r>
          </a:p>
        </p:txBody>
      </p:sp>
      <p:sp>
        <p:nvSpPr>
          <p:cNvPr id="9" name="Rectangle 51"/>
          <p:cNvSpPr/>
          <p:nvPr/>
        </p:nvSpPr>
        <p:spPr>
          <a:xfrm>
            <a:off x="935907" y="559459"/>
            <a:ext cx="70970" cy="628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7878839-C488-DD1C-7588-6A4513645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8078" y="2057655"/>
            <a:ext cx="2498865" cy="1714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2628F1E-8B7E-8496-BFA0-2E81D3040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8078" y="3974306"/>
            <a:ext cx="2911765" cy="1725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0" name="Group 2">
            <a:extLst>
              <a:ext uri="{FF2B5EF4-FFF2-40B4-BE49-F238E27FC236}">
                <a16:creationId xmlns:a16="http://schemas.microsoft.com/office/drawing/2014/main" id="{E9AD9019-E6DF-A3AF-5A35-14D2533E1803}"/>
              </a:ext>
            </a:extLst>
          </p:cNvPr>
          <p:cNvGrpSpPr/>
          <p:nvPr/>
        </p:nvGrpSpPr>
        <p:grpSpPr>
          <a:xfrm>
            <a:off x="4894455" y="1576070"/>
            <a:ext cx="2264473" cy="326475"/>
            <a:chOff x="1848067" y="2697524"/>
            <a:chExt cx="2311184" cy="316190"/>
          </a:xfrm>
        </p:grpSpPr>
        <p:cxnSp>
          <p:nvCxnSpPr>
            <p:cNvPr id="21" name="Straight Connector 56">
              <a:extLst>
                <a:ext uri="{FF2B5EF4-FFF2-40B4-BE49-F238E27FC236}">
                  <a16:creationId xmlns:a16="http://schemas.microsoft.com/office/drawing/2014/main" id="{09E4457C-5684-E8CD-84A1-2421683C384E}"/>
                </a:ext>
              </a:extLst>
            </p:cNvPr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7">
              <a:extLst>
                <a:ext uri="{FF2B5EF4-FFF2-40B4-BE49-F238E27FC236}">
                  <a16:creationId xmlns:a16="http://schemas.microsoft.com/office/drawing/2014/main" id="{3BF57486-5EE3-AFF2-96B0-9A3AE29A000E}"/>
                </a:ext>
              </a:extLst>
            </p:cNvPr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59">
            <a:extLst>
              <a:ext uri="{FF2B5EF4-FFF2-40B4-BE49-F238E27FC236}">
                <a16:creationId xmlns:a16="http://schemas.microsoft.com/office/drawing/2014/main" id="{D8CA1D8F-B492-DBB1-F284-5C56463A9190}"/>
              </a:ext>
            </a:extLst>
          </p:cNvPr>
          <p:cNvSpPr txBox="1"/>
          <p:nvPr/>
        </p:nvSpPr>
        <p:spPr>
          <a:xfrm>
            <a:off x="4892200" y="1231477"/>
            <a:ext cx="2133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zh-CN" altLang="en-US" sz="1600" b="1" dirty="0">
                <a:solidFill>
                  <a:srgbClr val="737572"/>
                </a:solidFill>
                <a:cs typeface="+mn-ea"/>
                <a:sym typeface="+mn-lt"/>
              </a:rPr>
              <a:t>移动端：</a:t>
            </a:r>
            <a:endParaRPr lang="en-US" sz="1600" b="1" dirty="0">
              <a:solidFill>
                <a:srgbClr val="73757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043561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6097564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Freeform 6"/>
          <p:cNvSpPr>
            <a:spLocks/>
          </p:cNvSpPr>
          <p:nvPr/>
        </p:nvSpPr>
        <p:spPr bwMode="auto">
          <a:xfrm>
            <a:off x="1890045" y="2258267"/>
            <a:ext cx="2315910" cy="2341468"/>
          </a:xfrm>
          <a:custGeom>
            <a:avLst/>
            <a:gdLst>
              <a:gd name="T0" fmla="*/ 1203 w 1622"/>
              <a:gd name="T1" fmla="*/ 57 h 1622"/>
              <a:gd name="T2" fmla="*/ 1067 w 1622"/>
              <a:gd name="T3" fmla="*/ 0 h 1622"/>
              <a:gd name="T4" fmla="*/ 555 w 1622"/>
              <a:gd name="T5" fmla="*/ 0 h 1622"/>
              <a:gd name="T6" fmla="*/ 419 w 1622"/>
              <a:gd name="T7" fmla="*/ 57 h 1622"/>
              <a:gd name="T8" fmla="*/ 57 w 1622"/>
              <a:gd name="T9" fmla="*/ 419 h 1622"/>
              <a:gd name="T10" fmla="*/ 0 w 1622"/>
              <a:gd name="T11" fmla="*/ 555 h 1622"/>
              <a:gd name="T12" fmla="*/ 0 w 1622"/>
              <a:gd name="T13" fmla="*/ 1067 h 1622"/>
              <a:gd name="T14" fmla="*/ 57 w 1622"/>
              <a:gd name="T15" fmla="*/ 1204 h 1622"/>
              <a:gd name="T16" fmla="*/ 419 w 1622"/>
              <a:gd name="T17" fmla="*/ 1565 h 1622"/>
              <a:gd name="T18" fmla="*/ 555 w 1622"/>
              <a:gd name="T19" fmla="*/ 1622 h 1622"/>
              <a:gd name="T20" fmla="*/ 1067 w 1622"/>
              <a:gd name="T21" fmla="*/ 1622 h 1622"/>
              <a:gd name="T22" fmla="*/ 1203 w 1622"/>
              <a:gd name="T23" fmla="*/ 1565 h 1622"/>
              <a:gd name="T24" fmla="*/ 1565 w 1622"/>
              <a:gd name="T25" fmla="*/ 1204 h 1622"/>
              <a:gd name="T26" fmla="*/ 1622 w 1622"/>
              <a:gd name="T27" fmla="*/ 1067 h 1622"/>
              <a:gd name="T28" fmla="*/ 1622 w 1622"/>
              <a:gd name="T29" fmla="*/ 555 h 1622"/>
              <a:gd name="T30" fmla="*/ 1565 w 1622"/>
              <a:gd name="T31" fmla="*/ 419 h 1622"/>
              <a:gd name="T32" fmla="*/ 1203 w 1622"/>
              <a:gd name="T33" fmla="*/ 57 h 1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2" h="1622">
                <a:moveTo>
                  <a:pt x="1203" y="57"/>
                </a:moveTo>
                <a:cubicBezTo>
                  <a:pt x="1172" y="26"/>
                  <a:pt x="1111" y="0"/>
                  <a:pt x="1067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11" y="0"/>
                  <a:pt x="450" y="26"/>
                  <a:pt x="419" y="57"/>
                </a:cubicBezTo>
                <a:cubicBezTo>
                  <a:pt x="57" y="419"/>
                  <a:pt x="57" y="419"/>
                  <a:pt x="57" y="419"/>
                </a:cubicBezTo>
                <a:cubicBezTo>
                  <a:pt x="26" y="450"/>
                  <a:pt x="0" y="511"/>
                  <a:pt x="0" y="555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0" y="1111"/>
                  <a:pt x="26" y="1173"/>
                  <a:pt x="57" y="1204"/>
                </a:cubicBezTo>
                <a:cubicBezTo>
                  <a:pt x="419" y="1565"/>
                  <a:pt x="419" y="1565"/>
                  <a:pt x="419" y="1565"/>
                </a:cubicBezTo>
                <a:cubicBezTo>
                  <a:pt x="450" y="1597"/>
                  <a:pt x="511" y="1622"/>
                  <a:pt x="555" y="1622"/>
                </a:cubicBezTo>
                <a:cubicBezTo>
                  <a:pt x="1067" y="1622"/>
                  <a:pt x="1067" y="1622"/>
                  <a:pt x="1067" y="1622"/>
                </a:cubicBezTo>
                <a:cubicBezTo>
                  <a:pt x="1111" y="1622"/>
                  <a:pt x="1172" y="1597"/>
                  <a:pt x="1203" y="1565"/>
                </a:cubicBezTo>
                <a:cubicBezTo>
                  <a:pt x="1565" y="1204"/>
                  <a:pt x="1565" y="1204"/>
                  <a:pt x="1565" y="1204"/>
                </a:cubicBezTo>
                <a:cubicBezTo>
                  <a:pt x="1596" y="1173"/>
                  <a:pt x="1622" y="1111"/>
                  <a:pt x="1622" y="1067"/>
                </a:cubicBezTo>
                <a:cubicBezTo>
                  <a:pt x="1622" y="555"/>
                  <a:pt x="1622" y="555"/>
                  <a:pt x="1622" y="555"/>
                </a:cubicBezTo>
                <a:cubicBezTo>
                  <a:pt x="1622" y="511"/>
                  <a:pt x="1596" y="450"/>
                  <a:pt x="1565" y="419"/>
                </a:cubicBezTo>
                <a:lnTo>
                  <a:pt x="1203" y="5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2C47049-02BF-EC0C-1379-0E385E0765D8}"/>
              </a:ext>
            </a:extLst>
          </p:cNvPr>
          <p:cNvGrpSpPr/>
          <p:nvPr/>
        </p:nvGrpSpPr>
        <p:grpSpPr>
          <a:xfrm>
            <a:off x="6792303" y="713518"/>
            <a:ext cx="4198373" cy="599766"/>
            <a:chOff x="6792303" y="378673"/>
            <a:chExt cx="4198373" cy="599766"/>
          </a:xfrm>
        </p:grpSpPr>
        <p:sp>
          <p:nvSpPr>
            <p:cNvPr id="2" name="椭圆 1"/>
            <p:cNvSpPr/>
            <p:nvPr/>
          </p:nvSpPr>
          <p:spPr>
            <a:xfrm>
              <a:off x="6792303" y="378673"/>
              <a:ext cx="550606" cy="55060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01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549386" y="37867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2"/>
                  </a:solidFill>
                  <a:cs typeface="+mn-ea"/>
                  <a:sym typeface="+mn-lt"/>
                </a:rPr>
                <a:t>前提条件</a:t>
              </a:r>
            </a:p>
          </p:txBody>
        </p:sp>
        <p:sp>
          <p:nvSpPr>
            <p:cNvPr id="7" name="矩形 6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  <p:cNvSpPr/>
            <p:nvPr/>
          </p:nvSpPr>
          <p:spPr>
            <a:xfrm>
              <a:off x="7549386" y="732218"/>
              <a:ext cx="344129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accent1"/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000" dirty="0" err="1">
                  <a:solidFill>
                    <a:schemeClr val="accent1"/>
                  </a:solidFill>
                  <a:cs typeface="+mn-ea"/>
                  <a:sym typeface="+mn-lt"/>
                </a:rPr>
                <a:t>amet</a:t>
              </a:r>
              <a:r>
                <a:rPr lang="en-US" altLang="zh-CN" sz="1000" dirty="0">
                  <a:solidFill>
                    <a:schemeClr val="accent1"/>
                  </a:solidFill>
                  <a:cs typeface="+mn-ea"/>
                  <a:sym typeface="+mn-lt"/>
                </a:rPr>
                <a:t>, </a:t>
              </a:r>
              <a:r>
                <a:rPr lang="en-US" altLang="zh-CN" sz="1000" dirty="0" err="1">
                  <a:solidFill>
                    <a:schemeClr val="accent1"/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000" dirty="0">
                  <a:solidFill>
                    <a:schemeClr val="accent1"/>
                  </a:solidFill>
                  <a:cs typeface="+mn-ea"/>
                  <a:sym typeface="+mn-lt"/>
                </a:rPr>
                <a:t> </a:t>
              </a:r>
              <a:r>
                <a:rPr lang="en-US" altLang="zh-CN" sz="1000" dirty="0" err="1">
                  <a:solidFill>
                    <a:schemeClr val="accent1"/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000" dirty="0">
                  <a:solidFill>
                    <a:schemeClr val="accent1"/>
                  </a:solidFill>
                  <a:cs typeface="+mn-ea"/>
                  <a:sym typeface="+mn-lt"/>
                </a:rPr>
                <a:t> </a:t>
              </a:r>
              <a:r>
                <a:rPr lang="en-US" altLang="zh-CN" sz="1000" dirty="0" err="1">
                  <a:solidFill>
                    <a:schemeClr val="accent1"/>
                  </a:solidFill>
                  <a:cs typeface="+mn-ea"/>
                  <a:sym typeface="+mn-lt"/>
                </a:rPr>
                <a:t>elit</a:t>
              </a:r>
              <a:r>
                <a:rPr lang="en-US" altLang="zh-CN" sz="1000" dirty="0">
                  <a:solidFill>
                    <a:schemeClr val="accent1"/>
                  </a:solidFill>
                  <a:cs typeface="+mn-ea"/>
                  <a:sym typeface="+mn-lt"/>
                </a:rPr>
                <a:t>. </a:t>
              </a:r>
              <a:endParaRPr lang="zh-CN" altLang="en-US" sz="10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619B3D4-CC2F-3E55-C7B8-01FBAFA926E2}"/>
              </a:ext>
            </a:extLst>
          </p:cNvPr>
          <p:cNvGrpSpPr/>
          <p:nvPr/>
        </p:nvGrpSpPr>
        <p:grpSpPr>
          <a:xfrm>
            <a:off x="6792303" y="1633456"/>
            <a:ext cx="4198373" cy="599766"/>
            <a:chOff x="6792303" y="1272858"/>
            <a:chExt cx="4198373" cy="599766"/>
          </a:xfrm>
        </p:grpSpPr>
        <p:sp>
          <p:nvSpPr>
            <p:cNvPr id="3" name="椭圆 2"/>
            <p:cNvSpPr/>
            <p:nvPr/>
          </p:nvSpPr>
          <p:spPr>
            <a:xfrm>
              <a:off x="6792303" y="1282689"/>
              <a:ext cx="550606" cy="55060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02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49386" y="1272858"/>
              <a:ext cx="1125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2"/>
                  </a:solidFill>
                  <a:cs typeface="+mn-ea"/>
                  <a:sym typeface="+mn-lt"/>
                </a:rPr>
                <a:t>APP</a:t>
              </a:r>
              <a:r>
                <a:rPr lang="zh-CN" altLang="en-US" sz="2000" b="1" dirty="0">
                  <a:solidFill>
                    <a:schemeClr val="tx2"/>
                  </a:solidFill>
                  <a:cs typeface="+mn-ea"/>
                  <a:sym typeface="+mn-lt"/>
                </a:rPr>
                <a:t>下载</a:t>
              </a:r>
            </a:p>
          </p:txBody>
        </p:sp>
        <p:sp>
          <p:nvSpPr>
            <p:cNvPr id="9" name="矩形 8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  <p:cNvSpPr/>
            <p:nvPr/>
          </p:nvSpPr>
          <p:spPr>
            <a:xfrm>
              <a:off x="7549386" y="1626403"/>
              <a:ext cx="344129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accent1"/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000" dirty="0" err="1">
                  <a:solidFill>
                    <a:schemeClr val="accent1"/>
                  </a:solidFill>
                  <a:cs typeface="+mn-ea"/>
                  <a:sym typeface="+mn-lt"/>
                </a:rPr>
                <a:t>amet</a:t>
              </a:r>
              <a:r>
                <a:rPr lang="en-US" altLang="zh-CN" sz="1000" dirty="0">
                  <a:solidFill>
                    <a:schemeClr val="accent1"/>
                  </a:solidFill>
                  <a:cs typeface="+mn-ea"/>
                  <a:sym typeface="+mn-lt"/>
                </a:rPr>
                <a:t>, </a:t>
              </a:r>
              <a:r>
                <a:rPr lang="en-US" altLang="zh-CN" sz="1000" dirty="0" err="1">
                  <a:solidFill>
                    <a:schemeClr val="accent1"/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000" dirty="0">
                  <a:solidFill>
                    <a:schemeClr val="accent1"/>
                  </a:solidFill>
                  <a:cs typeface="+mn-ea"/>
                  <a:sym typeface="+mn-lt"/>
                </a:rPr>
                <a:t> </a:t>
              </a:r>
              <a:r>
                <a:rPr lang="en-US" altLang="zh-CN" sz="1000" dirty="0" err="1">
                  <a:solidFill>
                    <a:schemeClr val="accent1"/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000" dirty="0">
                  <a:solidFill>
                    <a:schemeClr val="accent1"/>
                  </a:solidFill>
                  <a:cs typeface="+mn-ea"/>
                  <a:sym typeface="+mn-lt"/>
                </a:rPr>
                <a:t> </a:t>
              </a:r>
              <a:r>
                <a:rPr lang="en-US" altLang="zh-CN" sz="1000" dirty="0" err="1">
                  <a:solidFill>
                    <a:schemeClr val="accent1"/>
                  </a:solidFill>
                  <a:cs typeface="+mn-ea"/>
                  <a:sym typeface="+mn-lt"/>
                </a:rPr>
                <a:t>elit</a:t>
              </a:r>
              <a:r>
                <a:rPr lang="en-US" altLang="zh-CN" sz="1000" dirty="0">
                  <a:solidFill>
                    <a:schemeClr val="accent1"/>
                  </a:solidFill>
                  <a:cs typeface="+mn-ea"/>
                  <a:sym typeface="+mn-lt"/>
                </a:rPr>
                <a:t>. </a:t>
              </a:r>
              <a:endParaRPr lang="zh-CN" altLang="en-US" sz="10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A7B95E0-855B-CF8D-8E8B-F553DACCD0DC}"/>
              </a:ext>
            </a:extLst>
          </p:cNvPr>
          <p:cNvGrpSpPr/>
          <p:nvPr/>
        </p:nvGrpSpPr>
        <p:grpSpPr>
          <a:xfrm>
            <a:off x="6792303" y="3491767"/>
            <a:ext cx="4198373" cy="599766"/>
            <a:chOff x="6792303" y="2145953"/>
            <a:chExt cx="4198373" cy="599766"/>
          </a:xfrm>
        </p:grpSpPr>
        <p:sp>
          <p:nvSpPr>
            <p:cNvPr id="4" name="椭圆 3"/>
            <p:cNvSpPr/>
            <p:nvPr/>
          </p:nvSpPr>
          <p:spPr>
            <a:xfrm>
              <a:off x="6792303" y="2195113"/>
              <a:ext cx="550606" cy="55060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04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549386" y="2145953"/>
              <a:ext cx="300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2"/>
                  </a:solidFill>
                  <a:cs typeface="+mn-ea"/>
                  <a:sym typeface="+mn-lt"/>
                </a:rPr>
                <a:t>任务启用停用及巡检流程</a:t>
              </a:r>
            </a:p>
          </p:txBody>
        </p:sp>
        <p:sp>
          <p:nvSpPr>
            <p:cNvPr id="11" name="矩形 10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  <p:cNvSpPr/>
            <p:nvPr/>
          </p:nvSpPr>
          <p:spPr>
            <a:xfrm>
              <a:off x="7549386" y="2499498"/>
              <a:ext cx="344129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accent1"/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000" dirty="0" err="1">
                  <a:solidFill>
                    <a:schemeClr val="accent1"/>
                  </a:solidFill>
                  <a:cs typeface="+mn-ea"/>
                  <a:sym typeface="+mn-lt"/>
                </a:rPr>
                <a:t>amet</a:t>
              </a:r>
              <a:r>
                <a:rPr lang="en-US" altLang="zh-CN" sz="1000" dirty="0">
                  <a:solidFill>
                    <a:schemeClr val="accent1"/>
                  </a:solidFill>
                  <a:cs typeface="+mn-ea"/>
                  <a:sym typeface="+mn-lt"/>
                </a:rPr>
                <a:t>, </a:t>
              </a:r>
              <a:r>
                <a:rPr lang="en-US" altLang="zh-CN" sz="1000" dirty="0" err="1">
                  <a:solidFill>
                    <a:schemeClr val="accent1"/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000" dirty="0">
                  <a:solidFill>
                    <a:schemeClr val="accent1"/>
                  </a:solidFill>
                  <a:cs typeface="+mn-ea"/>
                  <a:sym typeface="+mn-lt"/>
                </a:rPr>
                <a:t> </a:t>
              </a:r>
              <a:r>
                <a:rPr lang="en-US" altLang="zh-CN" sz="1000" dirty="0" err="1">
                  <a:solidFill>
                    <a:schemeClr val="accent1"/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000" dirty="0">
                  <a:solidFill>
                    <a:schemeClr val="accent1"/>
                  </a:solidFill>
                  <a:cs typeface="+mn-ea"/>
                  <a:sym typeface="+mn-lt"/>
                </a:rPr>
                <a:t> </a:t>
              </a:r>
              <a:r>
                <a:rPr lang="en-US" altLang="zh-CN" sz="1000" dirty="0" err="1">
                  <a:solidFill>
                    <a:schemeClr val="accent1"/>
                  </a:solidFill>
                  <a:cs typeface="+mn-ea"/>
                  <a:sym typeface="+mn-lt"/>
                </a:rPr>
                <a:t>elit</a:t>
              </a:r>
              <a:r>
                <a:rPr lang="en-US" altLang="zh-CN" sz="1000" dirty="0">
                  <a:solidFill>
                    <a:schemeClr val="accent1"/>
                  </a:solidFill>
                  <a:cs typeface="+mn-ea"/>
                  <a:sym typeface="+mn-lt"/>
                </a:rPr>
                <a:t>. </a:t>
              </a:r>
              <a:endParaRPr lang="zh-CN" altLang="en-US" sz="10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134929" y="2839063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会议目录</a:t>
            </a:r>
          </a:p>
        </p:txBody>
      </p:sp>
      <p:sp>
        <p:nvSpPr>
          <p:cNvPr id="16" name="矩形 15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1662545" y="3515370"/>
            <a:ext cx="2770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CONTNETS</a:t>
            </a:r>
          </a:p>
        </p:txBody>
      </p:sp>
      <p:sp>
        <p:nvSpPr>
          <p:cNvPr id="19" name="矩形 18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1276882" y="3532980"/>
            <a:ext cx="3782382" cy="444242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610678" y="3429000"/>
            <a:ext cx="874644" cy="0"/>
            <a:chOff x="5625548" y="3867892"/>
            <a:chExt cx="874644" cy="0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5625548" y="3867892"/>
              <a:ext cx="219443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5843428" y="3867892"/>
              <a:ext cx="219443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6061306" y="3867892"/>
              <a:ext cx="219443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6280749" y="3867892"/>
              <a:ext cx="219443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65_1"/>
          <p:cNvSpPr/>
          <p:nvPr/>
        </p:nvSpPr>
        <p:spPr>
          <a:xfrm>
            <a:off x="2014331" y="2395330"/>
            <a:ext cx="2067340" cy="2067340"/>
          </a:xfrm>
          <a:prstGeom prst="ellipse">
            <a:avLst/>
          </a:prstGeom>
          <a:noFill/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B76FB886-5509-9E9E-C09E-4CFD712D59F3}"/>
              </a:ext>
            </a:extLst>
          </p:cNvPr>
          <p:cNvGrpSpPr/>
          <p:nvPr/>
        </p:nvGrpSpPr>
        <p:grpSpPr>
          <a:xfrm>
            <a:off x="6792303" y="5452640"/>
            <a:ext cx="4198373" cy="599766"/>
            <a:chOff x="6792303" y="5549238"/>
            <a:chExt cx="4198373" cy="599766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B1AD6FD0-1782-8B81-0020-2C29A5CDFC7A}"/>
                </a:ext>
              </a:extLst>
            </p:cNvPr>
            <p:cNvSpPr/>
            <p:nvPr/>
          </p:nvSpPr>
          <p:spPr>
            <a:xfrm>
              <a:off x="6792303" y="5549238"/>
              <a:ext cx="550606" cy="55060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06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41F794C-7EF9-1C7F-E42D-A4C69E36BF6C}"/>
                </a:ext>
              </a:extLst>
            </p:cNvPr>
            <p:cNvSpPr txBox="1"/>
            <p:nvPr/>
          </p:nvSpPr>
          <p:spPr>
            <a:xfrm>
              <a:off x="7549386" y="5549238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2"/>
                  </a:solidFill>
                  <a:cs typeface="+mn-ea"/>
                  <a:sym typeface="+mn-lt"/>
                </a:rPr>
                <a:t>实操演示</a:t>
              </a:r>
            </a:p>
          </p:txBody>
        </p:sp>
        <p:sp>
          <p:nvSpPr>
            <p:cNvPr id="33" name="矩形 32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  <a:extLst>
                <a:ext uri="{FF2B5EF4-FFF2-40B4-BE49-F238E27FC236}">
                  <a16:creationId xmlns:a16="http://schemas.microsoft.com/office/drawing/2014/main" id="{0ED391FC-8CC8-B68F-E394-F86241C26DAE}"/>
                </a:ext>
              </a:extLst>
            </p:cNvPr>
            <p:cNvSpPr/>
            <p:nvPr/>
          </p:nvSpPr>
          <p:spPr>
            <a:xfrm>
              <a:off x="7549386" y="5902783"/>
              <a:ext cx="344129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accent1"/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000" dirty="0" err="1">
                  <a:solidFill>
                    <a:schemeClr val="accent1"/>
                  </a:solidFill>
                  <a:cs typeface="+mn-ea"/>
                  <a:sym typeface="+mn-lt"/>
                </a:rPr>
                <a:t>amet</a:t>
              </a:r>
              <a:r>
                <a:rPr lang="en-US" altLang="zh-CN" sz="1000" dirty="0">
                  <a:solidFill>
                    <a:schemeClr val="accent1"/>
                  </a:solidFill>
                  <a:cs typeface="+mn-ea"/>
                  <a:sym typeface="+mn-lt"/>
                </a:rPr>
                <a:t>, </a:t>
              </a:r>
              <a:r>
                <a:rPr lang="en-US" altLang="zh-CN" sz="1000" dirty="0" err="1">
                  <a:solidFill>
                    <a:schemeClr val="accent1"/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000" dirty="0">
                  <a:solidFill>
                    <a:schemeClr val="accent1"/>
                  </a:solidFill>
                  <a:cs typeface="+mn-ea"/>
                  <a:sym typeface="+mn-lt"/>
                </a:rPr>
                <a:t> </a:t>
              </a:r>
              <a:r>
                <a:rPr lang="en-US" altLang="zh-CN" sz="1000" dirty="0" err="1">
                  <a:solidFill>
                    <a:schemeClr val="accent1"/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000" dirty="0">
                  <a:solidFill>
                    <a:schemeClr val="accent1"/>
                  </a:solidFill>
                  <a:cs typeface="+mn-ea"/>
                  <a:sym typeface="+mn-lt"/>
                </a:rPr>
                <a:t> </a:t>
              </a:r>
              <a:r>
                <a:rPr lang="en-US" altLang="zh-CN" sz="1000" dirty="0" err="1">
                  <a:solidFill>
                    <a:schemeClr val="accent1"/>
                  </a:solidFill>
                  <a:cs typeface="+mn-ea"/>
                  <a:sym typeface="+mn-lt"/>
                </a:rPr>
                <a:t>elit</a:t>
              </a:r>
              <a:r>
                <a:rPr lang="en-US" altLang="zh-CN" sz="1000" dirty="0">
                  <a:solidFill>
                    <a:schemeClr val="accent1"/>
                  </a:solidFill>
                  <a:cs typeface="+mn-ea"/>
                  <a:sym typeface="+mn-lt"/>
                </a:rPr>
                <a:t>. </a:t>
              </a:r>
              <a:endParaRPr lang="zh-CN" altLang="en-US" sz="10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E36466B7-5B8D-C586-5B22-DE4B3FF73D54}"/>
              </a:ext>
            </a:extLst>
          </p:cNvPr>
          <p:cNvGrpSpPr/>
          <p:nvPr/>
        </p:nvGrpSpPr>
        <p:grpSpPr>
          <a:xfrm>
            <a:off x="6787815" y="4500252"/>
            <a:ext cx="4198373" cy="599766"/>
            <a:chOff x="6787815" y="4687007"/>
            <a:chExt cx="4198373" cy="599766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BB772886-5F5A-44A5-BF8E-CEBD662C7B56}"/>
                </a:ext>
              </a:extLst>
            </p:cNvPr>
            <p:cNvSpPr/>
            <p:nvPr/>
          </p:nvSpPr>
          <p:spPr>
            <a:xfrm>
              <a:off x="6787815" y="4687007"/>
              <a:ext cx="550606" cy="55060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05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B394B876-5436-7473-4B50-608D917B8654}"/>
                </a:ext>
              </a:extLst>
            </p:cNvPr>
            <p:cNvSpPr txBox="1"/>
            <p:nvPr/>
          </p:nvSpPr>
          <p:spPr>
            <a:xfrm>
              <a:off x="7544898" y="4687007"/>
              <a:ext cx="300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2"/>
                  </a:solidFill>
                  <a:cs typeface="+mn-ea"/>
                  <a:sym typeface="+mn-lt"/>
                </a:rPr>
                <a:t>隐患发现及整改治理流程</a:t>
              </a:r>
            </a:p>
          </p:txBody>
        </p:sp>
        <p:sp>
          <p:nvSpPr>
            <p:cNvPr id="39" name="矩形 38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  <a:extLst>
                <a:ext uri="{FF2B5EF4-FFF2-40B4-BE49-F238E27FC236}">
                  <a16:creationId xmlns:a16="http://schemas.microsoft.com/office/drawing/2014/main" id="{2D879E74-4331-FE6E-25D1-E6FE1A8527EF}"/>
                </a:ext>
              </a:extLst>
            </p:cNvPr>
            <p:cNvSpPr/>
            <p:nvPr/>
          </p:nvSpPr>
          <p:spPr>
            <a:xfrm>
              <a:off x="7544898" y="5040552"/>
              <a:ext cx="344129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accent1"/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000" dirty="0" err="1">
                  <a:solidFill>
                    <a:schemeClr val="accent1"/>
                  </a:solidFill>
                  <a:cs typeface="+mn-ea"/>
                  <a:sym typeface="+mn-lt"/>
                </a:rPr>
                <a:t>amet</a:t>
              </a:r>
              <a:r>
                <a:rPr lang="en-US" altLang="zh-CN" sz="1000" dirty="0">
                  <a:solidFill>
                    <a:schemeClr val="accent1"/>
                  </a:solidFill>
                  <a:cs typeface="+mn-ea"/>
                  <a:sym typeface="+mn-lt"/>
                </a:rPr>
                <a:t>, </a:t>
              </a:r>
              <a:r>
                <a:rPr lang="en-US" altLang="zh-CN" sz="1000" dirty="0" err="1">
                  <a:solidFill>
                    <a:schemeClr val="accent1"/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000" dirty="0">
                  <a:solidFill>
                    <a:schemeClr val="accent1"/>
                  </a:solidFill>
                  <a:cs typeface="+mn-ea"/>
                  <a:sym typeface="+mn-lt"/>
                </a:rPr>
                <a:t> </a:t>
              </a:r>
              <a:r>
                <a:rPr lang="en-US" altLang="zh-CN" sz="1000" dirty="0" err="1">
                  <a:solidFill>
                    <a:schemeClr val="accent1"/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000" dirty="0">
                  <a:solidFill>
                    <a:schemeClr val="accent1"/>
                  </a:solidFill>
                  <a:cs typeface="+mn-ea"/>
                  <a:sym typeface="+mn-lt"/>
                </a:rPr>
                <a:t> </a:t>
              </a:r>
              <a:r>
                <a:rPr lang="en-US" altLang="zh-CN" sz="1000" dirty="0" err="1">
                  <a:solidFill>
                    <a:schemeClr val="accent1"/>
                  </a:solidFill>
                  <a:cs typeface="+mn-ea"/>
                  <a:sym typeface="+mn-lt"/>
                </a:rPr>
                <a:t>elit</a:t>
              </a:r>
              <a:r>
                <a:rPr lang="en-US" altLang="zh-CN" sz="1000" dirty="0">
                  <a:solidFill>
                    <a:schemeClr val="accent1"/>
                  </a:solidFill>
                  <a:cs typeface="+mn-ea"/>
                  <a:sym typeface="+mn-lt"/>
                </a:rPr>
                <a:t>. </a:t>
              </a:r>
              <a:endParaRPr lang="zh-CN" altLang="en-US" sz="10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64B1D43A-F1C2-95A9-6EFC-2A7D49391B5B}"/>
              </a:ext>
            </a:extLst>
          </p:cNvPr>
          <p:cNvGrpSpPr/>
          <p:nvPr/>
        </p:nvGrpSpPr>
        <p:grpSpPr>
          <a:xfrm>
            <a:off x="6787815" y="2534976"/>
            <a:ext cx="4198373" cy="599766"/>
            <a:chOff x="6792303" y="2145953"/>
            <a:chExt cx="4198373" cy="599766"/>
          </a:xfrm>
        </p:grpSpPr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C4FE818D-039A-399D-780A-8C66744AD7BC}"/>
                </a:ext>
              </a:extLst>
            </p:cNvPr>
            <p:cNvSpPr/>
            <p:nvPr/>
          </p:nvSpPr>
          <p:spPr>
            <a:xfrm>
              <a:off x="6792303" y="2195113"/>
              <a:ext cx="550606" cy="55060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03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90655E71-04A6-BE5F-2690-34F63482F711}"/>
                </a:ext>
              </a:extLst>
            </p:cNvPr>
            <p:cNvSpPr txBox="1"/>
            <p:nvPr/>
          </p:nvSpPr>
          <p:spPr>
            <a:xfrm>
              <a:off x="7549386" y="2145953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2"/>
                  </a:solidFill>
                  <a:cs typeface="+mn-ea"/>
                  <a:sym typeface="+mn-lt"/>
                </a:rPr>
                <a:t>四色图上传</a:t>
              </a:r>
            </a:p>
          </p:txBody>
        </p:sp>
        <p:sp>
          <p:nvSpPr>
            <p:cNvPr id="47" name="矩形 46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  <a:extLst>
                <a:ext uri="{FF2B5EF4-FFF2-40B4-BE49-F238E27FC236}">
                  <a16:creationId xmlns:a16="http://schemas.microsoft.com/office/drawing/2014/main" id="{5354C5E1-AC51-2816-4C13-B57BED58D592}"/>
                </a:ext>
              </a:extLst>
            </p:cNvPr>
            <p:cNvSpPr/>
            <p:nvPr/>
          </p:nvSpPr>
          <p:spPr>
            <a:xfrm>
              <a:off x="7549386" y="2499498"/>
              <a:ext cx="344129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accent1"/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000" dirty="0" err="1">
                  <a:solidFill>
                    <a:schemeClr val="accent1"/>
                  </a:solidFill>
                  <a:cs typeface="+mn-ea"/>
                  <a:sym typeface="+mn-lt"/>
                </a:rPr>
                <a:t>amet</a:t>
              </a:r>
              <a:r>
                <a:rPr lang="en-US" altLang="zh-CN" sz="1000" dirty="0">
                  <a:solidFill>
                    <a:schemeClr val="accent1"/>
                  </a:solidFill>
                  <a:cs typeface="+mn-ea"/>
                  <a:sym typeface="+mn-lt"/>
                </a:rPr>
                <a:t>, </a:t>
              </a:r>
              <a:r>
                <a:rPr lang="en-US" altLang="zh-CN" sz="1000" dirty="0" err="1">
                  <a:solidFill>
                    <a:schemeClr val="accent1"/>
                  </a:solidFill>
                  <a:cs typeface="+mn-ea"/>
                  <a:sym typeface="+mn-lt"/>
                </a:rPr>
                <a:t>consectetur</a:t>
              </a:r>
              <a:r>
                <a:rPr lang="en-US" altLang="zh-CN" sz="1000" dirty="0">
                  <a:solidFill>
                    <a:schemeClr val="accent1"/>
                  </a:solidFill>
                  <a:cs typeface="+mn-ea"/>
                  <a:sym typeface="+mn-lt"/>
                </a:rPr>
                <a:t> </a:t>
              </a:r>
              <a:r>
                <a:rPr lang="en-US" altLang="zh-CN" sz="1000" dirty="0" err="1">
                  <a:solidFill>
                    <a:schemeClr val="accent1"/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000" dirty="0">
                  <a:solidFill>
                    <a:schemeClr val="accent1"/>
                  </a:solidFill>
                  <a:cs typeface="+mn-ea"/>
                  <a:sym typeface="+mn-lt"/>
                </a:rPr>
                <a:t> </a:t>
              </a:r>
              <a:r>
                <a:rPr lang="en-US" altLang="zh-CN" sz="1000" dirty="0" err="1">
                  <a:solidFill>
                    <a:schemeClr val="accent1"/>
                  </a:solidFill>
                  <a:cs typeface="+mn-ea"/>
                  <a:sym typeface="+mn-lt"/>
                </a:rPr>
                <a:t>elit</a:t>
              </a:r>
              <a:r>
                <a:rPr lang="en-US" altLang="zh-CN" sz="1000" dirty="0">
                  <a:solidFill>
                    <a:schemeClr val="accent1"/>
                  </a:solidFill>
                  <a:cs typeface="+mn-ea"/>
                  <a:sym typeface="+mn-lt"/>
                </a:rPr>
                <a:t>. </a:t>
              </a:r>
              <a:endParaRPr lang="zh-CN" altLang="en-US" sz="10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121103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等腰三角形 16"/>
          <p:cNvSpPr>
            <a:spLocks noChangeArrowheads="1"/>
          </p:cNvSpPr>
          <p:nvPr/>
        </p:nvSpPr>
        <p:spPr bwMode="auto">
          <a:xfrm>
            <a:off x="1889125" y="4375150"/>
            <a:ext cx="2689225" cy="2482850"/>
          </a:xfrm>
          <a:prstGeom prst="triangle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23" name="文本框 19"/>
          <p:cNvSpPr>
            <a:spLocks noChangeArrowheads="1"/>
          </p:cNvSpPr>
          <p:nvPr/>
        </p:nvSpPr>
        <p:spPr bwMode="auto">
          <a:xfrm>
            <a:off x="5149850" y="3068638"/>
            <a:ext cx="47163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rPr>
              <a:t>隐患发现及整改治理流程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姚体" panose="02010601030101010101" pitchFamily="2" charset="-122"/>
              <a:ea typeface="宋体" panose="02010600030101010101" pitchFamily="2" charset="-122"/>
              <a:cs typeface="+mn-cs"/>
              <a:sym typeface="方正姚体" panose="02010601030101010101" pitchFamily="2" charset="-122"/>
            </a:endParaRPr>
          </a:p>
        </p:txBody>
      </p:sp>
      <p:sp>
        <p:nvSpPr>
          <p:cNvPr id="5125" name="直接连接符 21"/>
          <p:cNvSpPr>
            <a:spLocks noChangeShapeType="1"/>
          </p:cNvSpPr>
          <p:nvPr/>
        </p:nvSpPr>
        <p:spPr bwMode="auto">
          <a:xfrm rot="5400000">
            <a:off x="8209757" y="1100931"/>
            <a:ext cx="0" cy="5903913"/>
          </a:xfrm>
          <a:prstGeom prst="line">
            <a:avLst/>
          </a:prstGeom>
          <a:noFill/>
          <a:ln w="12700" cap="flat" cmpd="sng">
            <a:solidFill>
              <a:srgbClr val="FFFFFF">
                <a:alpha val="5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6" name="等腰三角形 24"/>
          <p:cNvSpPr>
            <a:spLocks noChangeArrowheads="1"/>
          </p:cNvSpPr>
          <p:nvPr/>
        </p:nvSpPr>
        <p:spPr bwMode="auto">
          <a:xfrm>
            <a:off x="2155825" y="4867275"/>
            <a:ext cx="2155825" cy="1990725"/>
          </a:xfrm>
          <a:prstGeom prst="triangle">
            <a:avLst>
              <a:gd name="adj" fmla="val 50000"/>
            </a:avLst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27" name="等腰三角形 26"/>
          <p:cNvSpPr>
            <a:spLocks noChangeArrowheads="1"/>
          </p:cNvSpPr>
          <p:nvPr/>
        </p:nvSpPr>
        <p:spPr bwMode="auto">
          <a:xfrm flipV="1">
            <a:off x="868363" y="0"/>
            <a:ext cx="4738687" cy="4375150"/>
          </a:xfrm>
          <a:prstGeom prst="triangle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28" name="等腰三角形 28"/>
          <p:cNvSpPr>
            <a:spLocks noChangeArrowheads="1"/>
          </p:cNvSpPr>
          <p:nvPr/>
        </p:nvSpPr>
        <p:spPr bwMode="auto">
          <a:xfrm flipV="1">
            <a:off x="1177925" y="-19050"/>
            <a:ext cx="4140200" cy="3822700"/>
          </a:xfrm>
          <a:prstGeom prst="triangle">
            <a:avLst>
              <a:gd name="adj" fmla="val 50000"/>
            </a:avLst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29" name="文本框 29"/>
          <p:cNvSpPr>
            <a:spLocks noChangeArrowheads="1"/>
          </p:cNvSpPr>
          <p:nvPr/>
        </p:nvSpPr>
        <p:spPr bwMode="auto">
          <a:xfrm>
            <a:off x="2463800" y="428625"/>
            <a:ext cx="1768433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093255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  <a:sym typeface="Impact" panose="020B0806030902050204" pitchFamily="34" charset="0"/>
              </a:rPr>
              <a:t>05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093255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  <a:sym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618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/>
          <p:cNvSpPr txBox="1"/>
          <p:nvPr/>
        </p:nvSpPr>
        <p:spPr>
          <a:xfrm>
            <a:off x="780708" y="5987727"/>
            <a:ext cx="10225618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>
              <a:lnSpc>
                <a:spcPct val="150000"/>
              </a:lnSpc>
            </a:pPr>
            <a:r>
              <a:rPr lang="zh-CN" altLang="en-US" sz="1400" dirty="0">
                <a:solidFill>
                  <a:srgbClr val="737572"/>
                </a:solidFill>
                <a:cs typeface="+mn-ea"/>
                <a:sym typeface="+mn-lt"/>
              </a:rPr>
              <a:t>如在排查过程中，发现隐患，则可以能过移动端对隐患信息进行上报，主要信息包括：隐患名称、隐患描述、描述图片、隐患类型、隐患等级。同时也可通过</a:t>
            </a:r>
            <a:r>
              <a:rPr lang="en-US" altLang="zh-CN" sz="1400" dirty="0">
                <a:solidFill>
                  <a:srgbClr val="737572"/>
                </a:solidFill>
                <a:cs typeface="+mn-ea"/>
                <a:sym typeface="+mn-lt"/>
              </a:rPr>
              <a:t>PC</a:t>
            </a:r>
            <a:r>
              <a:rPr lang="zh-CN" altLang="en-US" sz="1400" dirty="0">
                <a:solidFill>
                  <a:srgbClr val="737572"/>
                </a:solidFill>
                <a:cs typeface="+mn-ea"/>
                <a:sym typeface="+mn-lt"/>
              </a:rPr>
              <a:t>端进行上报，隐患上报后，信息自动流转到相关管理人员进行审核</a:t>
            </a:r>
            <a:endParaRPr lang="en-US" altLang="zh-CN" sz="1400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1065178" y="838036"/>
            <a:ext cx="7013610" cy="39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隐患上报操作</a:t>
            </a:r>
            <a:endParaRPr lang="en-US" altLang="zh-CN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TextBox 50"/>
          <p:cNvSpPr txBox="1"/>
          <p:nvPr/>
        </p:nvSpPr>
        <p:spPr>
          <a:xfrm>
            <a:off x="1065178" y="537556"/>
            <a:ext cx="437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cs typeface="+mn-ea"/>
                <a:sym typeface="+mn-lt"/>
              </a:rPr>
              <a:t>SYSTEM LOGIN</a:t>
            </a:r>
          </a:p>
        </p:txBody>
      </p:sp>
      <p:sp>
        <p:nvSpPr>
          <p:cNvPr id="9" name="Rectangle 51"/>
          <p:cNvSpPr/>
          <p:nvPr/>
        </p:nvSpPr>
        <p:spPr>
          <a:xfrm>
            <a:off x="935907" y="559459"/>
            <a:ext cx="70970" cy="628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7878839-C488-DD1C-7588-6A4513645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8782" y="2238904"/>
            <a:ext cx="2498865" cy="1714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3CFC7F8-6D68-0549-EC4F-C33F1FAE2C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4741" y="2238904"/>
            <a:ext cx="2555064" cy="3265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2628F1E-8B7E-8496-BFA0-2E81D3040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8782" y="4155555"/>
            <a:ext cx="2911765" cy="1725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6" name="Group 2">
            <a:extLst>
              <a:ext uri="{FF2B5EF4-FFF2-40B4-BE49-F238E27FC236}">
                <a16:creationId xmlns:a16="http://schemas.microsoft.com/office/drawing/2014/main" id="{7B20D4FE-73B9-8F6C-987D-B1B0C7BD69E2}"/>
              </a:ext>
            </a:extLst>
          </p:cNvPr>
          <p:cNvGrpSpPr/>
          <p:nvPr/>
        </p:nvGrpSpPr>
        <p:grpSpPr>
          <a:xfrm>
            <a:off x="935907" y="1796177"/>
            <a:ext cx="2886366" cy="326475"/>
            <a:chOff x="1848067" y="2697524"/>
            <a:chExt cx="2311184" cy="316190"/>
          </a:xfrm>
        </p:grpSpPr>
        <p:cxnSp>
          <p:nvCxnSpPr>
            <p:cNvPr id="17" name="Straight Connector 56">
              <a:extLst>
                <a:ext uri="{FF2B5EF4-FFF2-40B4-BE49-F238E27FC236}">
                  <a16:creationId xmlns:a16="http://schemas.microsoft.com/office/drawing/2014/main" id="{0494E1F2-DD62-35C3-801C-5E071CB35233}"/>
                </a:ext>
              </a:extLst>
            </p:cNvPr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7">
              <a:extLst>
                <a:ext uri="{FF2B5EF4-FFF2-40B4-BE49-F238E27FC236}">
                  <a16:creationId xmlns:a16="http://schemas.microsoft.com/office/drawing/2014/main" id="{55C6CB71-E817-52D9-EC49-6D73C3B72D2F}"/>
                </a:ext>
              </a:extLst>
            </p:cNvPr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59">
            <a:extLst>
              <a:ext uri="{FF2B5EF4-FFF2-40B4-BE49-F238E27FC236}">
                <a16:creationId xmlns:a16="http://schemas.microsoft.com/office/drawing/2014/main" id="{F1DC5307-5216-FF31-9CE3-A27721C13B67}"/>
              </a:ext>
            </a:extLst>
          </p:cNvPr>
          <p:cNvSpPr txBox="1"/>
          <p:nvPr/>
        </p:nvSpPr>
        <p:spPr>
          <a:xfrm>
            <a:off x="945208" y="1418765"/>
            <a:ext cx="2133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en-US" sz="1600" b="1" dirty="0">
                <a:solidFill>
                  <a:srgbClr val="737572"/>
                </a:solidFill>
                <a:cs typeface="+mn-ea"/>
                <a:sym typeface="+mn-lt"/>
              </a:rPr>
              <a:t>PC</a:t>
            </a:r>
            <a:r>
              <a:rPr lang="zh-CN" altLang="en-US" sz="1600" b="1" dirty="0">
                <a:solidFill>
                  <a:srgbClr val="737572"/>
                </a:solidFill>
                <a:cs typeface="+mn-ea"/>
                <a:sym typeface="+mn-lt"/>
              </a:rPr>
              <a:t>端：</a:t>
            </a:r>
            <a:endParaRPr lang="en-US" sz="1600" b="1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grpSp>
        <p:nvGrpSpPr>
          <p:cNvPr id="20" name="Group 2">
            <a:extLst>
              <a:ext uri="{FF2B5EF4-FFF2-40B4-BE49-F238E27FC236}">
                <a16:creationId xmlns:a16="http://schemas.microsoft.com/office/drawing/2014/main" id="{E9AD9019-E6DF-A3AF-5A35-14D2533E1803}"/>
              </a:ext>
            </a:extLst>
          </p:cNvPr>
          <p:cNvGrpSpPr/>
          <p:nvPr/>
        </p:nvGrpSpPr>
        <p:grpSpPr>
          <a:xfrm>
            <a:off x="8275159" y="1757319"/>
            <a:ext cx="2264473" cy="326475"/>
            <a:chOff x="1848067" y="2697524"/>
            <a:chExt cx="2311184" cy="316190"/>
          </a:xfrm>
        </p:grpSpPr>
        <p:cxnSp>
          <p:nvCxnSpPr>
            <p:cNvPr id="21" name="Straight Connector 56">
              <a:extLst>
                <a:ext uri="{FF2B5EF4-FFF2-40B4-BE49-F238E27FC236}">
                  <a16:creationId xmlns:a16="http://schemas.microsoft.com/office/drawing/2014/main" id="{09E4457C-5684-E8CD-84A1-2421683C384E}"/>
                </a:ext>
              </a:extLst>
            </p:cNvPr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7">
              <a:extLst>
                <a:ext uri="{FF2B5EF4-FFF2-40B4-BE49-F238E27FC236}">
                  <a16:creationId xmlns:a16="http://schemas.microsoft.com/office/drawing/2014/main" id="{3BF57486-5EE3-AFF2-96B0-9A3AE29A000E}"/>
                </a:ext>
              </a:extLst>
            </p:cNvPr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59">
            <a:extLst>
              <a:ext uri="{FF2B5EF4-FFF2-40B4-BE49-F238E27FC236}">
                <a16:creationId xmlns:a16="http://schemas.microsoft.com/office/drawing/2014/main" id="{D8CA1D8F-B492-DBB1-F284-5C56463A9190}"/>
              </a:ext>
            </a:extLst>
          </p:cNvPr>
          <p:cNvSpPr txBox="1"/>
          <p:nvPr/>
        </p:nvSpPr>
        <p:spPr>
          <a:xfrm>
            <a:off x="8272904" y="1412726"/>
            <a:ext cx="2133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zh-CN" altLang="en-US" sz="1600" b="1" dirty="0">
                <a:solidFill>
                  <a:srgbClr val="737572"/>
                </a:solidFill>
                <a:cs typeface="+mn-ea"/>
                <a:sym typeface="+mn-lt"/>
              </a:rPr>
              <a:t>移动端：</a:t>
            </a:r>
            <a:endParaRPr lang="en-US" sz="1600" b="1" dirty="0">
              <a:solidFill>
                <a:srgbClr val="73757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354320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/>
          <p:cNvSpPr txBox="1"/>
          <p:nvPr/>
        </p:nvSpPr>
        <p:spPr>
          <a:xfrm>
            <a:off x="8554521" y="1984172"/>
            <a:ext cx="3512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zh-CN" altLang="en-US" sz="2400" dirty="0">
                <a:solidFill>
                  <a:srgbClr val="445469"/>
                </a:solidFill>
                <a:cs typeface="+mn-ea"/>
                <a:sym typeface="+mn-lt"/>
              </a:rPr>
              <a:t>在此页面下可进行隐患的确认审核</a:t>
            </a:r>
            <a:endParaRPr lang="en-US" sz="24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554521" y="1662809"/>
            <a:ext cx="3564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en-US" sz="1400" dirty="0">
                <a:solidFill>
                  <a:srgbClr val="445469"/>
                </a:solidFill>
                <a:cs typeface="+mn-ea"/>
                <a:sym typeface="+mn-lt"/>
              </a:rPr>
              <a:t>EDITABLE CALENDAR</a:t>
            </a:r>
          </a:p>
        </p:txBody>
      </p:sp>
      <p:sp>
        <p:nvSpPr>
          <p:cNvPr id="85" name="Rectangle 84"/>
          <p:cNvSpPr/>
          <p:nvPr/>
        </p:nvSpPr>
        <p:spPr>
          <a:xfrm>
            <a:off x="8425250" y="1717129"/>
            <a:ext cx="70970" cy="1112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83"/>
            <a:endParaRPr lang="en-US" sz="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554521" y="3208629"/>
            <a:ext cx="3564495" cy="226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>
              <a:lnSpc>
                <a:spcPct val="150000"/>
              </a:lnSpc>
            </a:pPr>
            <a:r>
              <a:rPr lang="zh-CN" altLang="en-US" sz="1600" dirty="0">
                <a:solidFill>
                  <a:srgbClr val="737572"/>
                </a:solidFill>
                <a:cs typeface="+mn-ea"/>
                <a:sym typeface="+mn-lt"/>
              </a:rPr>
              <a:t>隐患排查过程中，如排查出相应的隐患，排查人员在移动端对隐患进行记录并提交，同时平台自动生成隐患审核任务列表，具有相关权限的审核人员在“隐患审核任务”列表中可以查看到，对任务进行审核操作。</a:t>
            </a:r>
            <a:endParaRPr lang="en-US" altLang="zh-CN" sz="1600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1065178" y="838036"/>
            <a:ext cx="7013610" cy="39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隐患审核任务（管理人员）</a:t>
            </a:r>
            <a:endParaRPr lang="en-US" altLang="zh-CN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TextBox 50"/>
          <p:cNvSpPr txBox="1"/>
          <p:nvPr/>
        </p:nvSpPr>
        <p:spPr>
          <a:xfrm>
            <a:off x="1065178" y="537556"/>
            <a:ext cx="437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cs typeface="+mn-ea"/>
                <a:sym typeface="+mn-lt"/>
              </a:rPr>
              <a:t>SYSTEM LOGIN</a:t>
            </a:r>
          </a:p>
        </p:txBody>
      </p:sp>
      <p:sp>
        <p:nvSpPr>
          <p:cNvPr id="9" name="Rectangle 51"/>
          <p:cNvSpPr/>
          <p:nvPr/>
        </p:nvSpPr>
        <p:spPr>
          <a:xfrm>
            <a:off x="935907" y="559459"/>
            <a:ext cx="70970" cy="628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EAD5AD9-39F9-FFBD-279A-D6981182EB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465" y="1665302"/>
            <a:ext cx="7383422" cy="4614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1402571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/>
          <p:cNvSpPr txBox="1"/>
          <p:nvPr/>
        </p:nvSpPr>
        <p:spPr>
          <a:xfrm>
            <a:off x="780708" y="6248077"/>
            <a:ext cx="10225618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>
              <a:lnSpc>
                <a:spcPct val="150000"/>
              </a:lnSpc>
            </a:pPr>
            <a:r>
              <a:rPr lang="zh-CN" altLang="en-US" sz="1400" dirty="0">
                <a:solidFill>
                  <a:srgbClr val="737572"/>
                </a:solidFill>
                <a:cs typeface="+mn-ea"/>
                <a:sym typeface="+mn-lt"/>
              </a:rPr>
              <a:t>审批过程中，如确认隐患，则可以针对该隐患下发整改通知书，确认隐患信息及指定整改人和整改时间</a:t>
            </a:r>
            <a:endParaRPr lang="en-US" altLang="zh-CN" sz="1400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1065178" y="838036"/>
            <a:ext cx="7013610" cy="39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审批操作</a:t>
            </a:r>
            <a:endParaRPr lang="en-US" altLang="zh-CN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TextBox 50"/>
          <p:cNvSpPr txBox="1"/>
          <p:nvPr/>
        </p:nvSpPr>
        <p:spPr>
          <a:xfrm>
            <a:off x="1065178" y="537556"/>
            <a:ext cx="437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cs typeface="+mn-ea"/>
                <a:sym typeface="+mn-lt"/>
              </a:rPr>
              <a:t>SYSTEM LOGIN</a:t>
            </a:r>
          </a:p>
        </p:txBody>
      </p:sp>
      <p:sp>
        <p:nvSpPr>
          <p:cNvPr id="9" name="Rectangle 51"/>
          <p:cNvSpPr/>
          <p:nvPr/>
        </p:nvSpPr>
        <p:spPr>
          <a:xfrm>
            <a:off x="935907" y="559459"/>
            <a:ext cx="70970" cy="628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7878839-C488-DD1C-7588-6A4513645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8782" y="2235054"/>
            <a:ext cx="2549896" cy="1714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3CFC7F8-6D68-0549-EC4F-C33F1FAE2C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3581" y="2276272"/>
            <a:ext cx="1873871" cy="3639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2628F1E-8B7E-8496-BFA0-2E81D3040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8782" y="4116167"/>
            <a:ext cx="2911765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6" name="Group 2">
            <a:extLst>
              <a:ext uri="{FF2B5EF4-FFF2-40B4-BE49-F238E27FC236}">
                <a16:creationId xmlns:a16="http://schemas.microsoft.com/office/drawing/2014/main" id="{7B20D4FE-73B9-8F6C-987D-B1B0C7BD69E2}"/>
              </a:ext>
            </a:extLst>
          </p:cNvPr>
          <p:cNvGrpSpPr/>
          <p:nvPr/>
        </p:nvGrpSpPr>
        <p:grpSpPr>
          <a:xfrm>
            <a:off x="935907" y="1796177"/>
            <a:ext cx="2886366" cy="326475"/>
            <a:chOff x="1848067" y="2697524"/>
            <a:chExt cx="2311184" cy="316190"/>
          </a:xfrm>
        </p:grpSpPr>
        <p:cxnSp>
          <p:nvCxnSpPr>
            <p:cNvPr id="17" name="Straight Connector 56">
              <a:extLst>
                <a:ext uri="{FF2B5EF4-FFF2-40B4-BE49-F238E27FC236}">
                  <a16:creationId xmlns:a16="http://schemas.microsoft.com/office/drawing/2014/main" id="{0494E1F2-DD62-35C3-801C-5E071CB35233}"/>
                </a:ext>
              </a:extLst>
            </p:cNvPr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7">
              <a:extLst>
                <a:ext uri="{FF2B5EF4-FFF2-40B4-BE49-F238E27FC236}">
                  <a16:creationId xmlns:a16="http://schemas.microsoft.com/office/drawing/2014/main" id="{55C6CB71-E817-52D9-EC49-6D73C3B72D2F}"/>
                </a:ext>
              </a:extLst>
            </p:cNvPr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59">
            <a:extLst>
              <a:ext uri="{FF2B5EF4-FFF2-40B4-BE49-F238E27FC236}">
                <a16:creationId xmlns:a16="http://schemas.microsoft.com/office/drawing/2014/main" id="{F1DC5307-5216-FF31-9CE3-A27721C13B67}"/>
              </a:ext>
            </a:extLst>
          </p:cNvPr>
          <p:cNvSpPr txBox="1"/>
          <p:nvPr/>
        </p:nvSpPr>
        <p:spPr>
          <a:xfrm>
            <a:off x="945208" y="1418765"/>
            <a:ext cx="2133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en-US" sz="1600" b="1" dirty="0">
                <a:solidFill>
                  <a:srgbClr val="737572"/>
                </a:solidFill>
                <a:cs typeface="+mn-ea"/>
                <a:sym typeface="+mn-lt"/>
              </a:rPr>
              <a:t>PC</a:t>
            </a:r>
            <a:r>
              <a:rPr lang="zh-CN" altLang="en-US" sz="1600" b="1" dirty="0">
                <a:solidFill>
                  <a:srgbClr val="737572"/>
                </a:solidFill>
                <a:cs typeface="+mn-ea"/>
                <a:sym typeface="+mn-lt"/>
              </a:rPr>
              <a:t>端：</a:t>
            </a:r>
            <a:endParaRPr lang="en-US" sz="1600" b="1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grpSp>
        <p:nvGrpSpPr>
          <p:cNvPr id="20" name="Group 2">
            <a:extLst>
              <a:ext uri="{FF2B5EF4-FFF2-40B4-BE49-F238E27FC236}">
                <a16:creationId xmlns:a16="http://schemas.microsoft.com/office/drawing/2014/main" id="{E9AD9019-E6DF-A3AF-5A35-14D2533E1803}"/>
              </a:ext>
            </a:extLst>
          </p:cNvPr>
          <p:cNvGrpSpPr/>
          <p:nvPr/>
        </p:nvGrpSpPr>
        <p:grpSpPr>
          <a:xfrm>
            <a:off x="8275159" y="1757319"/>
            <a:ext cx="2264473" cy="326475"/>
            <a:chOff x="1848067" y="2697524"/>
            <a:chExt cx="2311184" cy="316190"/>
          </a:xfrm>
        </p:grpSpPr>
        <p:cxnSp>
          <p:nvCxnSpPr>
            <p:cNvPr id="21" name="Straight Connector 56">
              <a:extLst>
                <a:ext uri="{FF2B5EF4-FFF2-40B4-BE49-F238E27FC236}">
                  <a16:creationId xmlns:a16="http://schemas.microsoft.com/office/drawing/2014/main" id="{09E4457C-5684-E8CD-84A1-2421683C384E}"/>
                </a:ext>
              </a:extLst>
            </p:cNvPr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7">
              <a:extLst>
                <a:ext uri="{FF2B5EF4-FFF2-40B4-BE49-F238E27FC236}">
                  <a16:creationId xmlns:a16="http://schemas.microsoft.com/office/drawing/2014/main" id="{3BF57486-5EE3-AFF2-96B0-9A3AE29A000E}"/>
                </a:ext>
              </a:extLst>
            </p:cNvPr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59">
            <a:extLst>
              <a:ext uri="{FF2B5EF4-FFF2-40B4-BE49-F238E27FC236}">
                <a16:creationId xmlns:a16="http://schemas.microsoft.com/office/drawing/2014/main" id="{D8CA1D8F-B492-DBB1-F284-5C56463A9190}"/>
              </a:ext>
            </a:extLst>
          </p:cNvPr>
          <p:cNvSpPr txBox="1"/>
          <p:nvPr/>
        </p:nvSpPr>
        <p:spPr>
          <a:xfrm>
            <a:off x="8272904" y="1412726"/>
            <a:ext cx="2133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zh-CN" altLang="en-US" sz="1600" b="1" dirty="0">
                <a:solidFill>
                  <a:srgbClr val="737572"/>
                </a:solidFill>
                <a:cs typeface="+mn-ea"/>
                <a:sym typeface="+mn-lt"/>
              </a:rPr>
              <a:t>移动端：</a:t>
            </a:r>
            <a:endParaRPr lang="en-US" sz="1600" b="1" dirty="0">
              <a:solidFill>
                <a:srgbClr val="73757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9229083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/>
          <p:cNvSpPr txBox="1"/>
          <p:nvPr/>
        </p:nvSpPr>
        <p:spPr>
          <a:xfrm>
            <a:off x="8554521" y="1984172"/>
            <a:ext cx="3512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zh-CN" altLang="en-US" sz="2400" dirty="0">
                <a:solidFill>
                  <a:srgbClr val="445469"/>
                </a:solidFill>
                <a:cs typeface="+mn-ea"/>
                <a:sym typeface="+mn-lt"/>
              </a:rPr>
              <a:t>在此页面下可查看我的隐患整改任务和进度、可对隐患进行治理操作</a:t>
            </a:r>
            <a:endParaRPr lang="en-US" sz="24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554521" y="1662809"/>
            <a:ext cx="3564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en-US" sz="1400" dirty="0">
                <a:solidFill>
                  <a:srgbClr val="445469"/>
                </a:solidFill>
                <a:cs typeface="+mn-ea"/>
                <a:sym typeface="+mn-lt"/>
              </a:rPr>
              <a:t>EDITABLE CALENDAR</a:t>
            </a:r>
          </a:p>
        </p:txBody>
      </p:sp>
      <p:sp>
        <p:nvSpPr>
          <p:cNvPr id="85" name="Rectangle 84"/>
          <p:cNvSpPr/>
          <p:nvPr/>
        </p:nvSpPr>
        <p:spPr>
          <a:xfrm>
            <a:off x="8425250" y="1717129"/>
            <a:ext cx="70970" cy="1112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83"/>
            <a:endParaRPr lang="en-US" sz="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554521" y="3208629"/>
            <a:ext cx="3564495" cy="1530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>
              <a:lnSpc>
                <a:spcPct val="150000"/>
              </a:lnSpc>
            </a:pPr>
            <a:r>
              <a:rPr lang="zh-CN" altLang="en-US" sz="1600" dirty="0">
                <a:solidFill>
                  <a:srgbClr val="737572"/>
                </a:solidFill>
                <a:cs typeface="+mn-ea"/>
                <a:sym typeface="+mn-lt"/>
              </a:rPr>
              <a:t>指定的整改人可以查看自己所属的隐患整改任务，并且可点击“处理”按钮对隐患进行治理，处置完成后对隐患治理信息进行上报。</a:t>
            </a:r>
            <a:endParaRPr lang="en-US" altLang="zh-CN" sz="1600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1065178" y="838036"/>
            <a:ext cx="7013610" cy="39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隐患整改任务（管理人员</a:t>
            </a:r>
            <a:r>
              <a:rPr lang="en-US" altLang="zh-CN" sz="2400" dirty="0">
                <a:solidFill>
                  <a:schemeClr val="tx2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工作人员）</a:t>
            </a:r>
            <a:endParaRPr lang="en-US" altLang="zh-CN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TextBox 50"/>
          <p:cNvSpPr txBox="1"/>
          <p:nvPr/>
        </p:nvSpPr>
        <p:spPr>
          <a:xfrm>
            <a:off x="1065178" y="537556"/>
            <a:ext cx="437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cs typeface="+mn-ea"/>
                <a:sym typeface="+mn-lt"/>
              </a:rPr>
              <a:t>SYSTEM LOGIN</a:t>
            </a:r>
          </a:p>
        </p:txBody>
      </p:sp>
      <p:sp>
        <p:nvSpPr>
          <p:cNvPr id="9" name="Rectangle 51"/>
          <p:cNvSpPr/>
          <p:nvPr/>
        </p:nvSpPr>
        <p:spPr>
          <a:xfrm>
            <a:off x="935907" y="559459"/>
            <a:ext cx="70970" cy="628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EAD5AD9-39F9-FFBD-279A-D6981182EB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465" y="1665302"/>
            <a:ext cx="7383422" cy="4614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9884389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/>
          <p:cNvSpPr txBox="1"/>
          <p:nvPr/>
        </p:nvSpPr>
        <p:spPr>
          <a:xfrm>
            <a:off x="780708" y="6248077"/>
            <a:ext cx="10225618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>
              <a:lnSpc>
                <a:spcPct val="150000"/>
              </a:lnSpc>
            </a:pPr>
            <a:r>
              <a:rPr lang="zh-CN" altLang="en-US" sz="1400" dirty="0">
                <a:solidFill>
                  <a:srgbClr val="737572"/>
                </a:solidFill>
                <a:cs typeface="+mn-ea"/>
                <a:sym typeface="+mn-lt"/>
              </a:rPr>
              <a:t>指定的整改人可以查看自己所属的隐患整改任务，并且对隐患进行治理，处置完成后对隐患治理信息进行上报。</a:t>
            </a:r>
            <a:endParaRPr lang="en-US" altLang="zh-CN" sz="1400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1065178" y="838036"/>
            <a:ext cx="7013610" cy="39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整改治理</a:t>
            </a:r>
            <a:endParaRPr lang="en-US" altLang="zh-CN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TextBox 50"/>
          <p:cNvSpPr txBox="1"/>
          <p:nvPr/>
        </p:nvSpPr>
        <p:spPr>
          <a:xfrm>
            <a:off x="1065178" y="537556"/>
            <a:ext cx="437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cs typeface="+mn-ea"/>
                <a:sym typeface="+mn-lt"/>
              </a:rPr>
              <a:t>SYSTEM LOGIN</a:t>
            </a:r>
          </a:p>
        </p:txBody>
      </p:sp>
      <p:sp>
        <p:nvSpPr>
          <p:cNvPr id="9" name="Rectangle 51"/>
          <p:cNvSpPr/>
          <p:nvPr/>
        </p:nvSpPr>
        <p:spPr>
          <a:xfrm>
            <a:off x="935907" y="559459"/>
            <a:ext cx="70970" cy="628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7878839-C488-DD1C-7588-6A4513645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069" y="2266368"/>
            <a:ext cx="2734057" cy="1714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3CFC7F8-6D68-0549-EC4F-C33F1FAE2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7" y="2276272"/>
            <a:ext cx="6049219" cy="3639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2628F1E-8B7E-8496-BFA0-2E81D3040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236" y="4116167"/>
            <a:ext cx="2942857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6" name="Group 2">
            <a:extLst>
              <a:ext uri="{FF2B5EF4-FFF2-40B4-BE49-F238E27FC236}">
                <a16:creationId xmlns:a16="http://schemas.microsoft.com/office/drawing/2014/main" id="{7B20D4FE-73B9-8F6C-987D-B1B0C7BD69E2}"/>
              </a:ext>
            </a:extLst>
          </p:cNvPr>
          <p:cNvGrpSpPr/>
          <p:nvPr/>
        </p:nvGrpSpPr>
        <p:grpSpPr>
          <a:xfrm>
            <a:off x="935907" y="1796177"/>
            <a:ext cx="2886366" cy="326475"/>
            <a:chOff x="1848067" y="2697524"/>
            <a:chExt cx="2311184" cy="316190"/>
          </a:xfrm>
        </p:grpSpPr>
        <p:cxnSp>
          <p:nvCxnSpPr>
            <p:cNvPr id="17" name="Straight Connector 56">
              <a:extLst>
                <a:ext uri="{FF2B5EF4-FFF2-40B4-BE49-F238E27FC236}">
                  <a16:creationId xmlns:a16="http://schemas.microsoft.com/office/drawing/2014/main" id="{0494E1F2-DD62-35C3-801C-5E071CB35233}"/>
                </a:ext>
              </a:extLst>
            </p:cNvPr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7">
              <a:extLst>
                <a:ext uri="{FF2B5EF4-FFF2-40B4-BE49-F238E27FC236}">
                  <a16:creationId xmlns:a16="http://schemas.microsoft.com/office/drawing/2014/main" id="{55C6CB71-E817-52D9-EC49-6D73C3B72D2F}"/>
                </a:ext>
              </a:extLst>
            </p:cNvPr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59">
            <a:extLst>
              <a:ext uri="{FF2B5EF4-FFF2-40B4-BE49-F238E27FC236}">
                <a16:creationId xmlns:a16="http://schemas.microsoft.com/office/drawing/2014/main" id="{F1DC5307-5216-FF31-9CE3-A27721C13B67}"/>
              </a:ext>
            </a:extLst>
          </p:cNvPr>
          <p:cNvSpPr txBox="1"/>
          <p:nvPr/>
        </p:nvSpPr>
        <p:spPr>
          <a:xfrm>
            <a:off x="945208" y="1418765"/>
            <a:ext cx="2133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en-US" sz="1600" b="1" dirty="0">
                <a:solidFill>
                  <a:srgbClr val="737572"/>
                </a:solidFill>
                <a:cs typeface="+mn-ea"/>
                <a:sym typeface="+mn-lt"/>
              </a:rPr>
              <a:t>PC</a:t>
            </a:r>
            <a:r>
              <a:rPr lang="zh-CN" altLang="en-US" sz="1600" b="1" dirty="0">
                <a:solidFill>
                  <a:srgbClr val="737572"/>
                </a:solidFill>
                <a:cs typeface="+mn-ea"/>
                <a:sym typeface="+mn-lt"/>
              </a:rPr>
              <a:t>端：</a:t>
            </a:r>
            <a:endParaRPr lang="en-US" sz="1600" b="1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grpSp>
        <p:nvGrpSpPr>
          <p:cNvPr id="20" name="Group 2">
            <a:extLst>
              <a:ext uri="{FF2B5EF4-FFF2-40B4-BE49-F238E27FC236}">
                <a16:creationId xmlns:a16="http://schemas.microsoft.com/office/drawing/2014/main" id="{E9AD9019-E6DF-A3AF-5A35-14D2533E1803}"/>
              </a:ext>
            </a:extLst>
          </p:cNvPr>
          <p:cNvGrpSpPr/>
          <p:nvPr/>
        </p:nvGrpSpPr>
        <p:grpSpPr>
          <a:xfrm>
            <a:off x="8275159" y="1757319"/>
            <a:ext cx="2264473" cy="326475"/>
            <a:chOff x="1848067" y="2697524"/>
            <a:chExt cx="2311184" cy="316190"/>
          </a:xfrm>
        </p:grpSpPr>
        <p:cxnSp>
          <p:nvCxnSpPr>
            <p:cNvPr id="21" name="Straight Connector 56">
              <a:extLst>
                <a:ext uri="{FF2B5EF4-FFF2-40B4-BE49-F238E27FC236}">
                  <a16:creationId xmlns:a16="http://schemas.microsoft.com/office/drawing/2014/main" id="{09E4457C-5684-E8CD-84A1-2421683C384E}"/>
                </a:ext>
              </a:extLst>
            </p:cNvPr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7">
              <a:extLst>
                <a:ext uri="{FF2B5EF4-FFF2-40B4-BE49-F238E27FC236}">
                  <a16:creationId xmlns:a16="http://schemas.microsoft.com/office/drawing/2014/main" id="{3BF57486-5EE3-AFF2-96B0-9A3AE29A000E}"/>
                </a:ext>
              </a:extLst>
            </p:cNvPr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59">
            <a:extLst>
              <a:ext uri="{FF2B5EF4-FFF2-40B4-BE49-F238E27FC236}">
                <a16:creationId xmlns:a16="http://schemas.microsoft.com/office/drawing/2014/main" id="{D8CA1D8F-B492-DBB1-F284-5C56463A9190}"/>
              </a:ext>
            </a:extLst>
          </p:cNvPr>
          <p:cNvSpPr txBox="1"/>
          <p:nvPr/>
        </p:nvSpPr>
        <p:spPr>
          <a:xfrm>
            <a:off x="8272904" y="1412726"/>
            <a:ext cx="2133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zh-CN" altLang="en-US" sz="1600" b="1" dirty="0">
                <a:solidFill>
                  <a:srgbClr val="737572"/>
                </a:solidFill>
                <a:cs typeface="+mn-ea"/>
                <a:sym typeface="+mn-lt"/>
              </a:rPr>
              <a:t>移动端：</a:t>
            </a:r>
            <a:endParaRPr lang="en-US" sz="1600" b="1" dirty="0">
              <a:solidFill>
                <a:srgbClr val="73757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2511457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等腰三角形 16"/>
          <p:cNvSpPr>
            <a:spLocks noChangeArrowheads="1"/>
          </p:cNvSpPr>
          <p:nvPr/>
        </p:nvSpPr>
        <p:spPr bwMode="auto">
          <a:xfrm>
            <a:off x="1889125" y="4375150"/>
            <a:ext cx="2689225" cy="2482850"/>
          </a:xfrm>
          <a:prstGeom prst="triangle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23" name="文本框 19"/>
          <p:cNvSpPr>
            <a:spLocks noChangeArrowheads="1"/>
          </p:cNvSpPr>
          <p:nvPr/>
        </p:nvSpPr>
        <p:spPr bwMode="auto">
          <a:xfrm>
            <a:off x="5149850" y="3068638"/>
            <a:ext cx="18325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rPr>
              <a:t>实操演示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姚体" panose="02010601030101010101" pitchFamily="2" charset="-122"/>
              <a:ea typeface="宋体" panose="02010600030101010101" pitchFamily="2" charset="-122"/>
              <a:cs typeface="+mn-cs"/>
              <a:sym typeface="方正姚体" panose="02010601030101010101" pitchFamily="2" charset="-122"/>
            </a:endParaRPr>
          </a:p>
        </p:txBody>
      </p:sp>
      <p:sp>
        <p:nvSpPr>
          <p:cNvPr id="5125" name="直接连接符 21"/>
          <p:cNvSpPr>
            <a:spLocks noChangeShapeType="1"/>
          </p:cNvSpPr>
          <p:nvPr/>
        </p:nvSpPr>
        <p:spPr bwMode="auto">
          <a:xfrm rot="5400000">
            <a:off x="8209757" y="1100931"/>
            <a:ext cx="0" cy="5903913"/>
          </a:xfrm>
          <a:prstGeom prst="line">
            <a:avLst/>
          </a:prstGeom>
          <a:noFill/>
          <a:ln w="12700" cap="flat" cmpd="sng">
            <a:solidFill>
              <a:srgbClr val="FFFFFF">
                <a:alpha val="5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6" name="等腰三角形 24"/>
          <p:cNvSpPr>
            <a:spLocks noChangeArrowheads="1"/>
          </p:cNvSpPr>
          <p:nvPr/>
        </p:nvSpPr>
        <p:spPr bwMode="auto">
          <a:xfrm>
            <a:off x="2155825" y="4867275"/>
            <a:ext cx="2155825" cy="1990725"/>
          </a:xfrm>
          <a:prstGeom prst="triangle">
            <a:avLst>
              <a:gd name="adj" fmla="val 50000"/>
            </a:avLst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27" name="等腰三角形 26"/>
          <p:cNvSpPr>
            <a:spLocks noChangeArrowheads="1"/>
          </p:cNvSpPr>
          <p:nvPr/>
        </p:nvSpPr>
        <p:spPr bwMode="auto">
          <a:xfrm flipV="1">
            <a:off x="868363" y="0"/>
            <a:ext cx="4738687" cy="4375150"/>
          </a:xfrm>
          <a:prstGeom prst="triangle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28" name="等腰三角形 28"/>
          <p:cNvSpPr>
            <a:spLocks noChangeArrowheads="1"/>
          </p:cNvSpPr>
          <p:nvPr/>
        </p:nvSpPr>
        <p:spPr bwMode="auto">
          <a:xfrm flipV="1">
            <a:off x="1177925" y="-19050"/>
            <a:ext cx="4140200" cy="3822700"/>
          </a:xfrm>
          <a:prstGeom prst="triangle">
            <a:avLst>
              <a:gd name="adj" fmla="val 50000"/>
            </a:avLst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29" name="文本框 29"/>
          <p:cNvSpPr>
            <a:spLocks noChangeArrowheads="1"/>
          </p:cNvSpPr>
          <p:nvPr/>
        </p:nvSpPr>
        <p:spPr bwMode="auto">
          <a:xfrm>
            <a:off x="2463800" y="428625"/>
            <a:ext cx="177644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093255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  <a:sym typeface="Impact" panose="020B0806030902050204" pitchFamily="34" charset="0"/>
              </a:rPr>
              <a:t>06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093255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  <a:sym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426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3441978" y="742479"/>
            <a:ext cx="5314396" cy="5373044"/>
          </a:xfrm>
          <a:custGeom>
            <a:avLst/>
            <a:gdLst>
              <a:gd name="T0" fmla="*/ 1203 w 1622"/>
              <a:gd name="T1" fmla="*/ 57 h 1622"/>
              <a:gd name="T2" fmla="*/ 1067 w 1622"/>
              <a:gd name="T3" fmla="*/ 0 h 1622"/>
              <a:gd name="T4" fmla="*/ 555 w 1622"/>
              <a:gd name="T5" fmla="*/ 0 h 1622"/>
              <a:gd name="T6" fmla="*/ 419 w 1622"/>
              <a:gd name="T7" fmla="*/ 57 h 1622"/>
              <a:gd name="T8" fmla="*/ 57 w 1622"/>
              <a:gd name="T9" fmla="*/ 419 h 1622"/>
              <a:gd name="T10" fmla="*/ 0 w 1622"/>
              <a:gd name="T11" fmla="*/ 555 h 1622"/>
              <a:gd name="T12" fmla="*/ 0 w 1622"/>
              <a:gd name="T13" fmla="*/ 1067 h 1622"/>
              <a:gd name="T14" fmla="*/ 57 w 1622"/>
              <a:gd name="T15" fmla="*/ 1204 h 1622"/>
              <a:gd name="T16" fmla="*/ 419 w 1622"/>
              <a:gd name="T17" fmla="*/ 1565 h 1622"/>
              <a:gd name="T18" fmla="*/ 555 w 1622"/>
              <a:gd name="T19" fmla="*/ 1622 h 1622"/>
              <a:gd name="T20" fmla="*/ 1067 w 1622"/>
              <a:gd name="T21" fmla="*/ 1622 h 1622"/>
              <a:gd name="T22" fmla="*/ 1203 w 1622"/>
              <a:gd name="T23" fmla="*/ 1565 h 1622"/>
              <a:gd name="T24" fmla="*/ 1565 w 1622"/>
              <a:gd name="T25" fmla="*/ 1204 h 1622"/>
              <a:gd name="T26" fmla="*/ 1622 w 1622"/>
              <a:gd name="T27" fmla="*/ 1067 h 1622"/>
              <a:gd name="T28" fmla="*/ 1622 w 1622"/>
              <a:gd name="T29" fmla="*/ 555 h 1622"/>
              <a:gd name="T30" fmla="*/ 1565 w 1622"/>
              <a:gd name="T31" fmla="*/ 419 h 1622"/>
              <a:gd name="T32" fmla="*/ 1203 w 1622"/>
              <a:gd name="T33" fmla="*/ 57 h 1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2" h="1622">
                <a:moveTo>
                  <a:pt x="1203" y="57"/>
                </a:moveTo>
                <a:cubicBezTo>
                  <a:pt x="1172" y="26"/>
                  <a:pt x="1111" y="0"/>
                  <a:pt x="1067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11" y="0"/>
                  <a:pt x="450" y="26"/>
                  <a:pt x="419" y="57"/>
                </a:cubicBezTo>
                <a:cubicBezTo>
                  <a:pt x="57" y="419"/>
                  <a:pt x="57" y="419"/>
                  <a:pt x="57" y="419"/>
                </a:cubicBezTo>
                <a:cubicBezTo>
                  <a:pt x="26" y="450"/>
                  <a:pt x="0" y="511"/>
                  <a:pt x="0" y="555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0" y="1111"/>
                  <a:pt x="26" y="1173"/>
                  <a:pt x="57" y="1204"/>
                </a:cubicBezTo>
                <a:cubicBezTo>
                  <a:pt x="419" y="1565"/>
                  <a:pt x="419" y="1565"/>
                  <a:pt x="419" y="1565"/>
                </a:cubicBezTo>
                <a:cubicBezTo>
                  <a:pt x="450" y="1597"/>
                  <a:pt x="511" y="1622"/>
                  <a:pt x="555" y="1622"/>
                </a:cubicBezTo>
                <a:cubicBezTo>
                  <a:pt x="1067" y="1622"/>
                  <a:pt x="1067" y="1622"/>
                  <a:pt x="1067" y="1622"/>
                </a:cubicBezTo>
                <a:cubicBezTo>
                  <a:pt x="1111" y="1622"/>
                  <a:pt x="1172" y="1597"/>
                  <a:pt x="1203" y="1565"/>
                </a:cubicBezTo>
                <a:cubicBezTo>
                  <a:pt x="1565" y="1204"/>
                  <a:pt x="1565" y="1204"/>
                  <a:pt x="1565" y="1204"/>
                </a:cubicBezTo>
                <a:cubicBezTo>
                  <a:pt x="1596" y="1173"/>
                  <a:pt x="1622" y="1111"/>
                  <a:pt x="1622" y="1067"/>
                </a:cubicBezTo>
                <a:cubicBezTo>
                  <a:pt x="1622" y="555"/>
                  <a:pt x="1622" y="555"/>
                  <a:pt x="1622" y="555"/>
                </a:cubicBezTo>
                <a:cubicBezTo>
                  <a:pt x="1622" y="511"/>
                  <a:pt x="1596" y="450"/>
                  <a:pt x="1565" y="419"/>
                </a:cubicBezTo>
                <a:lnTo>
                  <a:pt x="1203" y="5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964921" y="1566278"/>
            <a:ext cx="22621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2022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矩形 6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3821373" y="3874638"/>
            <a:ext cx="4549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Ut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efficitur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ipsum vitae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tortor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accumsan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, a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pulvinar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895549" y="2797952"/>
            <a:ext cx="2394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Thank you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5" name="圆角矩形 64"/>
          <p:cNvSpPr/>
          <p:nvPr/>
        </p:nvSpPr>
        <p:spPr>
          <a:xfrm>
            <a:off x="5107816" y="4667530"/>
            <a:ext cx="1987400" cy="491319"/>
          </a:xfrm>
          <a:prstGeom prst="roundRect">
            <a:avLst/>
          </a:prstGeom>
          <a:noFill/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汇报人：</a:t>
            </a:r>
          </a:p>
        </p:txBody>
      </p:sp>
      <p:sp>
        <p:nvSpPr>
          <p:cNvPr id="31" name="矩形 30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4204809" y="3532980"/>
            <a:ext cx="3782382" cy="444242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658678" y="3659170"/>
            <a:ext cx="874644" cy="0"/>
            <a:chOff x="5625548" y="3867892"/>
            <a:chExt cx="874644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5625548" y="3867892"/>
              <a:ext cx="219443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5843428" y="3867892"/>
              <a:ext cx="219443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061306" y="3867892"/>
              <a:ext cx="219443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280749" y="3867892"/>
              <a:ext cx="219443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65_1"/>
          <p:cNvSpPr/>
          <p:nvPr/>
        </p:nvSpPr>
        <p:spPr>
          <a:xfrm>
            <a:off x="3655085" y="975194"/>
            <a:ext cx="4882628" cy="4882628"/>
          </a:xfrm>
          <a:prstGeom prst="ellipse">
            <a:avLst/>
          </a:prstGeom>
          <a:noFill/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649787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等腰三角形 16"/>
          <p:cNvSpPr>
            <a:spLocks noChangeArrowheads="1"/>
          </p:cNvSpPr>
          <p:nvPr/>
        </p:nvSpPr>
        <p:spPr bwMode="auto">
          <a:xfrm>
            <a:off x="1889125" y="4375150"/>
            <a:ext cx="2689225" cy="2482850"/>
          </a:xfrm>
          <a:prstGeom prst="triangle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23" name="文本框 19"/>
          <p:cNvSpPr>
            <a:spLocks noChangeArrowheads="1"/>
          </p:cNvSpPr>
          <p:nvPr/>
        </p:nvSpPr>
        <p:spPr bwMode="auto">
          <a:xfrm>
            <a:off x="5149850" y="3068638"/>
            <a:ext cx="18325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rPr>
              <a:t>前提条件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姚体" panose="02010601030101010101" pitchFamily="2" charset="-122"/>
              <a:ea typeface="宋体" panose="02010600030101010101" pitchFamily="2" charset="-122"/>
              <a:cs typeface="+mn-cs"/>
              <a:sym typeface="方正姚体" panose="02010601030101010101" pitchFamily="2" charset="-122"/>
            </a:endParaRPr>
          </a:p>
        </p:txBody>
      </p:sp>
      <p:sp>
        <p:nvSpPr>
          <p:cNvPr id="5125" name="直接连接符 21"/>
          <p:cNvSpPr>
            <a:spLocks noChangeShapeType="1"/>
          </p:cNvSpPr>
          <p:nvPr/>
        </p:nvSpPr>
        <p:spPr bwMode="auto">
          <a:xfrm rot="5400000">
            <a:off x="8209757" y="1100931"/>
            <a:ext cx="0" cy="5903913"/>
          </a:xfrm>
          <a:prstGeom prst="line">
            <a:avLst/>
          </a:prstGeom>
          <a:noFill/>
          <a:ln w="12700" cap="flat" cmpd="sng">
            <a:solidFill>
              <a:srgbClr val="FFFFFF">
                <a:alpha val="5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6" name="等腰三角形 24"/>
          <p:cNvSpPr>
            <a:spLocks noChangeArrowheads="1"/>
          </p:cNvSpPr>
          <p:nvPr/>
        </p:nvSpPr>
        <p:spPr bwMode="auto">
          <a:xfrm>
            <a:off x="2155825" y="4867275"/>
            <a:ext cx="2155825" cy="1990725"/>
          </a:xfrm>
          <a:prstGeom prst="triangle">
            <a:avLst>
              <a:gd name="adj" fmla="val 50000"/>
            </a:avLst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27" name="等腰三角形 26"/>
          <p:cNvSpPr>
            <a:spLocks noChangeArrowheads="1"/>
          </p:cNvSpPr>
          <p:nvPr/>
        </p:nvSpPr>
        <p:spPr bwMode="auto">
          <a:xfrm flipV="1">
            <a:off x="868363" y="0"/>
            <a:ext cx="4738687" cy="4375150"/>
          </a:xfrm>
          <a:prstGeom prst="triangle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28" name="等腰三角形 28"/>
          <p:cNvSpPr>
            <a:spLocks noChangeArrowheads="1"/>
          </p:cNvSpPr>
          <p:nvPr/>
        </p:nvSpPr>
        <p:spPr bwMode="auto">
          <a:xfrm flipV="1">
            <a:off x="1177925" y="-19050"/>
            <a:ext cx="4140200" cy="3822700"/>
          </a:xfrm>
          <a:prstGeom prst="triangle">
            <a:avLst>
              <a:gd name="adj" fmla="val 50000"/>
            </a:avLst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29" name="文本框 29"/>
          <p:cNvSpPr>
            <a:spLocks noChangeArrowheads="1"/>
          </p:cNvSpPr>
          <p:nvPr/>
        </p:nvSpPr>
        <p:spPr bwMode="auto">
          <a:xfrm>
            <a:off x="2463800" y="428625"/>
            <a:ext cx="15398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>
                <a:ln>
                  <a:noFill/>
                </a:ln>
                <a:solidFill>
                  <a:srgbClr val="093255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  <a:sym typeface="Impact" panose="020B0806030902050204" pitchFamily="34" charset="0"/>
              </a:rPr>
              <a:t>01</a:t>
            </a:r>
            <a:endParaRPr kumimoji="0" lang="zh-CN" altLang="en-US" sz="11500" b="1" i="0" u="none" strike="noStrike" kern="1200" cap="none" spc="0" normalizeH="0" baseline="0" noProof="0">
              <a:ln>
                <a:noFill/>
              </a:ln>
              <a:solidFill>
                <a:srgbClr val="093255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  <a:sym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09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65178" y="1413064"/>
            <a:ext cx="103624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zh-CN" altLang="en-US" b="1" kern="100" dirty="0">
                <a:solidFill>
                  <a:schemeClr val="tx2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完成清单上传工作。</a:t>
            </a:r>
            <a:endParaRPr lang="en-US" altLang="zh-CN" b="1" kern="100" dirty="0">
              <a:solidFill>
                <a:schemeClr val="tx2">
                  <a:lumMod val="5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en-US" altLang="zh-CN" b="1" kern="100" dirty="0">
              <a:solidFill>
                <a:schemeClr val="tx2">
                  <a:lumMod val="5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lvl="0" algn="just"/>
            <a:r>
              <a:rPr lang="en-US" altLang="zh-CN" sz="1800" b="1" kern="100" dirty="0">
                <a:solidFill>
                  <a:schemeClr val="tx2">
                    <a:lumMod val="50000"/>
                  </a:schemeClr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1800" b="1" kern="100" dirty="0">
                <a:solidFill>
                  <a:schemeClr val="tx2">
                    <a:lumMod val="50000"/>
                  </a:schemeClr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组织架构及人员</a:t>
            </a:r>
            <a:r>
              <a:rPr lang="zh-CN" altLang="en-US" b="1" kern="100" dirty="0">
                <a:solidFill>
                  <a:schemeClr val="tx2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已完善。前期只上传了机构的，需要补充完人员信息。</a:t>
            </a:r>
            <a:endParaRPr lang="en-US" altLang="zh-CN" b="1" kern="100" dirty="0">
              <a:solidFill>
                <a:schemeClr val="tx2">
                  <a:lumMod val="5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lvl="0" algn="just"/>
            <a:endParaRPr lang="en-US" altLang="zh-CN" b="1" kern="100" dirty="0">
              <a:solidFill>
                <a:schemeClr val="tx2">
                  <a:lumMod val="5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lvl="0" algn="just"/>
            <a:r>
              <a:rPr lang="en-US" altLang="zh-CN" sz="1800" b="1" kern="100" dirty="0">
                <a:solidFill>
                  <a:schemeClr val="tx2">
                    <a:lumMod val="50000"/>
                  </a:schemeClr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zh-CN" altLang="en-US" sz="1800" b="1" kern="100" dirty="0">
                <a:solidFill>
                  <a:schemeClr val="tx2">
                    <a:lumMod val="50000"/>
                  </a:schemeClr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进行</a:t>
            </a:r>
            <a:r>
              <a:rPr lang="zh-CN" altLang="en-US" b="1" kern="100" dirty="0">
                <a:solidFill>
                  <a:schemeClr val="tx2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角色分配。</a:t>
            </a:r>
            <a:endParaRPr lang="en-US" altLang="zh-CN" sz="1800" b="1" kern="100" dirty="0">
              <a:solidFill>
                <a:schemeClr val="tx2">
                  <a:lumMod val="50000"/>
                </a:schemeClr>
              </a:solidFill>
              <a:effectLst/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lvl="0" algn="just"/>
            <a:endParaRPr lang="en-US" altLang="zh-CN" b="1" kern="100" dirty="0">
              <a:solidFill>
                <a:schemeClr val="tx2">
                  <a:lumMod val="5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lvl="0" algn="just"/>
            <a:r>
              <a:rPr lang="en-US" altLang="zh-CN" sz="1800" b="1" kern="100" dirty="0">
                <a:solidFill>
                  <a:schemeClr val="tx2">
                    <a:lumMod val="50000"/>
                  </a:schemeClr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4. </a:t>
            </a:r>
            <a:r>
              <a:rPr lang="zh-CN" altLang="en-US" sz="1800" b="1" kern="100" dirty="0">
                <a:solidFill>
                  <a:schemeClr val="tx2">
                    <a:lumMod val="50000"/>
                  </a:schemeClr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准备好移动巡检设备（如防爆手机等）。</a:t>
            </a:r>
            <a:endParaRPr lang="zh-CN" altLang="zh-CN" sz="1800" b="1" kern="100" dirty="0">
              <a:solidFill>
                <a:schemeClr val="tx2">
                  <a:lumMod val="50000"/>
                </a:schemeClr>
              </a:solidFill>
              <a:effectLst/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Box 49"/>
          <p:cNvSpPr txBox="1"/>
          <p:nvPr/>
        </p:nvSpPr>
        <p:spPr>
          <a:xfrm>
            <a:off x="1065178" y="838036"/>
            <a:ext cx="7013610" cy="39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Calibri"/>
                <a:ea typeface="微软雅黑"/>
                <a:cs typeface="+mn-ea"/>
                <a:sym typeface="+mn-lt"/>
              </a:rPr>
              <a:t>前提条件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7" name="TextBox 50"/>
          <p:cNvSpPr txBox="1"/>
          <p:nvPr/>
        </p:nvSpPr>
        <p:spPr>
          <a:xfrm>
            <a:off x="1065178" y="537556"/>
            <a:ext cx="437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3A8BC1"/>
                </a:solidFill>
                <a:latin typeface="Calibri"/>
                <a:ea typeface="微软雅黑"/>
                <a:cs typeface="+mn-ea"/>
                <a:sym typeface="+mn-lt"/>
              </a:rPr>
              <a:t>S</a:t>
            </a:r>
            <a:r>
              <a:rPr lang="en-US" altLang="zh-CN" sz="1400" dirty="0">
                <a:solidFill>
                  <a:srgbClr val="3A8BC1"/>
                </a:solidFill>
                <a:latin typeface="Calibri"/>
                <a:ea typeface="微软雅黑"/>
                <a:cs typeface="+mn-ea"/>
                <a:sym typeface="+mn-lt"/>
              </a:rPr>
              <a:t>upport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A8BC1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12" name="Rectangle 51"/>
          <p:cNvSpPr/>
          <p:nvPr/>
        </p:nvSpPr>
        <p:spPr>
          <a:xfrm>
            <a:off x="935907" y="559459"/>
            <a:ext cx="70970" cy="628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708704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/>
          <p:cNvSpPr txBox="1"/>
          <p:nvPr/>
        </p:nvSpPr>
        <p:spPr>
          <a:xfrm>
            <a:off x="8554521" y="1984172"/>
            <a:ext cx="3512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zh-CN" altLang="en-US" sz="2400" dirty="0">
                <a:solidFill>
                  <a:srgbClr val="445469"/>
                </a:solidFill>
                <a:cs typeface="+mn-ea"/>
                <a:sym typeface="+mn-lt"/>
              </a:rPr>
              <a:t>清单上传完成可在此页面查看</a:t>
            </a:r>
            <a:endParaRPr lang="en-US" sz="24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554521" y="1662809"/>
            <a:ext cx="3564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en-US" sz="1400" dirty="0">
                <a:solidFill>
                  <a:srgbClr val="445469"/>
                </a:solidFill>
                <a:cs typeface="+mn-ea"/>
                <a:sym typeface="+mn-lt"/>
              </a:rPr>
              <a:t>EDITABLE CALENDAR</a:t>
            </a:r>
          </a:p>
        </p:txBody>
      </p:sp>
      <p:sp>
        <p:nvSpPr>
          <p:cNvPr id="85" name="Rectangle 84"/>
          <p:cNvSpPr/>
          <p:nvPr/>
        </p:nvSpPr>
        <p:spPr>
          <a:xfrm>
            <a:off x="8425250" y="1717129"/>
            <a:ext cx="70970" cy="1112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83"/>
            <a:endParaRPr lang="en-US" sz="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1065178" y="838036"/>
            <a:ext cx="7013610" cy="39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完成清单上传工作</a:t>
            </a:r>
            <a:endParaRPr lang="en-US" altLang="zh-CN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TextBox 50"/>
          <p:cNvSpPr txBox="1"/>
          <p:nvPr/>
        </p:nvSpPr>
        <p:spPr>
          <a:xfrm>
            <a:off x="1065178" y="537556"/>
            <a:ext cx="437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cs typeface="+mn-ea"/>
                <a:sym typeface="+mn-lt"/>
              </a:rPr>
              <a:t>SYSTEM LOGIN</a:t>
            </a:r>
          </a:p>
        </p:txBody>
      </p:sp>
      <p:sp>
        <p:nvSpPr>
          <p:cNvPr id="9" name="Rectangle 51"/>
          <p:cNvSpPr/>
          <p:nvPr/>
        </p:nvSpPr>
        <p:spPr>
          <a:xfrm>
            <a:off x="935907" y="559459"/>
            <a:ext cx="70970" cy="628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EAD5AD9-39F9-FFBD-279A-D6981182EB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465" y="1665302"/>
            <a:ext cx="7383422" cy="46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4199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/>
          <p:cNvSpPr txBox="1"/>
          <p:nvPr/>
        </p:nvSpPr>
        <p:spPr>
          <a:xfrm>
            <a:off x="8554521" y="1984172"/>
            <a:ext cx="3512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zh-CN" altLang="en-US" sz="2400" dirty="0">
                <a:solidFill>
                  <a:srgbClr val="445469"/>
                </a:solidFill>
                <a:cs typeface="+mn-ea"/>
                <a:sym typeface="+mn-lt"/>
              </a:rPr>
              <a:t>点击组织管理进入人员机构的管理页面</a:t>
            </a:r>
            <a:endParaRPr lang="en-US" sz="24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554521" y="1662809"/>
            <a:ext cx="3564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en-US" sz="1400" dirty="0">
                <a:solidFill>
                  <a:srgbClr val="445469"/>
                </a:solidFill>
                <a:cs typeface="+mn-ea"/>
                <a:sym typeface="+mn-lt"/>
              </a:rPr>
              <a:t>EDITABLE CALENDAR</a:t>
            </a:r>
          </a:p>
        </p:txBody>
      </p:sp>
      <p:sp>
        <p:nvSpPr>
          <p:cNvPr id="85" name="Rectangle 84"/>
          <p:cNvSpPr/>
          <p:nvPr/>
        </p:nvSpPr>
        <p:spPr>
          <a:xfrm>
            <a:off x="8425250" y="1717129"/>
            <a:ext cx="70970" cy="1112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83"/>
            <a:endParaRPr lang="en-US" sz="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1065178" y="838036"/>
            <a:ext cx="7013610" cy="39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完成组织机构的上传</a:t>
            </a:r>
            <a:endParaRPr lang="en-US" altLang="zh-CN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TextBox 50"/>
          <p:cNvSpPr txBox="1"/>
          <p:nvPr/>
        </p:nvSpPr>
        <p:spPr>
          <a:xfrm>
            <a:off x="1065178" y="537556"/>
            <a:ext cx="437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cs typeface="+mn-ea"/>
                <a:sym typeface="+mn-lt"/>
              </a:rPr>
              <a:t>SYSTEM LOGIN</a:t>
            </a:r>
          </a:p>
        </p:txBody>
      </p:sp>
      <p:sp>
        <p:nvSpPr>
          <p:cNvPr id="9" name="Rectangle 51"/>
          <p:cNvSpPr/>
          <p:nvPr/>
        </p:nvSpPr>
        <p:spPr>
          <a:xfrm>
            <a:off x="935907" y="559459"/>
            <a:ext cx="70970" cy="628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EAD5AD9-39F9-FFBD-279A-D6981182EB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465" y="1665302"/>
            <a:ext cx="7383422" cy="46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5195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/>
          <p:cNvSpPr txBox="1"/>
          <p:nvPr/>
        </p:nvSpPr>
        <p:spPr>
          <a:xfrm>
            <a:off x="8554521" y="1984172"/>
            <a:ext cx="3512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zh-CN" altLang="en-US" sz="2400" dirty="0">
                <a:solidFill>
                  <a:srgbClr val="445469"/>
                </a:solidFill>
                <a:cs typeface="+mn-ea"/>
                <a:sym typeface="+mn-lt"/>
              </a:rPr>
              <a:t>左侧进行人员管理</a:t>
            </a:r>
            <a:endParaRPr lang="en-US" altLang="zh-CN" sz="2400" dirty="0">
              <a:solidFill>
                <a:srgbClr val="445469"/>
              </a:solidFill>
              <a:cs typeface="+mn-ea"/>
              <a:sym typeface="+mn-lt"/>
            </a:endParaRPr>
          </a:p>
          <a:p>
            <a:pPr defTabSz="914083"/>
            <a:r>
              <a:rPr lang="zh-CN" altLang="en-US" sz="2400" dirty="0">
                <a:solidFill>
                  <a:srgbClr val="445469"/>
                </a:solidFill>
                <a:cs typeface="+mn-ea"/>
                <a:sym typeface="+mn-lt"/>
              </a:rPr>
              <a:t>右侧进行机构管理</a:t>
            </a:r>
            <a:endParaRPr lang="en-US" sz="24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554521" y="1662809"/>
            <a:ext cx="3564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en-US" sz="1400" dirty="0">
                <a:solidFill>
                  <a:srgbClr val="445469"/>
                </a:solidFill>
                <a:cs typeface="+mn-ea"/>
                <a:sym typeface="+mn-lt"/>
              </a:rPr>
              <a:t>EDITABLE CALENDAR</a:t>
            </a:r>
          </a:p>
        </p:txBody>
      </p:sp>
      <p:sp>
        <p:nvSpPr>
          <p:cNvPr id="85" name="Rectangle 84"/>
          <p:cNvSpPr/>
          <p:nvPr/>
        </p:nvSpPr>
        <p:spPr>
          <a:xfrm>
            <a:off x="8425250" y="1717129"/>
            <a:ext cx="70970" cy="1112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83"/>
            <a:endParaRPr lang="en-US" sz="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554521" y="3208629"/>
            <a:ext cx="3564495" cy="1160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>
              <a:lnSpc>
                <a:spcPct val="150000"/>
              </a:lnSpc>
            </a:pPr>
            <a:r>
              <a:rPr lang="zh-CN" altLang="en-US" sz="1600" dirty="0">
                <a:solidFill>
                  <a:srgbClr val="737572"/>
                </a:solidFill>
                <a:cs typeface="+mn-ea"/>
                <a:sym typeface="+mn-lt"/>
              </a:rPr>
              <a:t>用户添加时需要提供手机号码，添加成功的用户会收到注册成功的短信及初始密码（可用于</a:t>
            </a:r>
            <a:r>
              <a:rPr lang="en-US" altLang="zh-CN" sz="1600" dirty="0">
                <a:solidFill>
                  <a:srgbClr val="737572"/>
                </a:solidFill>
                <a:cs typeface="+mn-ea"/>
                <a:sym typeface="+mn-lt"/>
              </a:rPr>
              <a:t>APP</a:t>
            </a:r>
            <a:r>
              <a:rPr lang="zh-CN" altLang="en-US" sz="1600" dirty="0">
                <a:solidFill>
                  <a:srgbClr val="737572"/>
                </a:solidFill>
                <a:cs typeface="+mn-ea"/>
                <a:sym typeface="+mn-lt"/>
              </a:rPr>
              <a:t>登录）</a:t>
            </a:r>
            <a:endParaRPr lang="en-US" altLang="zh-CN" sz="1600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1065178" y="838036"/>
            <a:ext cx="7013610" cy="39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完成组织机构的上传</a:t>
            </a:r>
            <a:endParaRPr lang="en-US" altLang="zh-CN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TextBox 50"/>
          <p:cNvSpPr txBox="1"/>
          <p:nvPr/>
        </p:nvSpPr>
        <p:spPr>
          <a:xfrm>
            <a:off x="1065178" y="537556"/>
            <a:ext cx="437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cs typeface="+mn-ea"/>
                <a:sym typeface="+mn-lt"/>
              </a:rPr>
              <a:t>SYSTEM LOGIN</a:t>
            </a:r>
          </a:p>
        </p:txBody>
      </p:sp>
      <p:sp>
        <p:nvSpPr>
          <p:cNvPr id="9" name="Rectangle 51"/>
          <p:cNvSpPr/>
          <p:nvPr/>
        </p:nvSpPr>
        <p:spPr>
          <a:xfrm>
            <a:off x="935907" y="559459"/>
            <a:ext cx="70970" cy="628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EAD5AD9-39F9-FFBD-279A-D6981182EB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465" y="1665302"/>
            <a:ext cx="7383422" cy="46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7539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/>
          <p:cNvSpPr txBox="1"/>
          <p:nvPr/>
        </p:nvSpPr>
        <p:spPr>
          <a:xfrm>
            <a:off x="8554521" y="1984172"/>
            <a:ext cx="3512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zh-CN" altLang="en-US" sz="2400" dirty="0">
                <a:solidFill>
                  <a:srgbClr val="445469"/>
                </a:solidFill>
                <a:cs typeface="+mn-ea"/>
                <a:sym typeface="+mn-lt"/>
              </a:rPr>
              <a:t>工作人员为巡查人员</a:t>
            </a:r>
            <a:endParaRPr lang="en-US" altLang="zh-CN" sz="2400" dirty="0">
              <a:solidFill>
                <a:srgbClr val="445469"/>
              </a:solidFill>
              <a:cs typeface="+mn-ea"/>
              <a:sym typeface="+mn-lt"/>
            </a:endParaRPr>
          </a:p>
          <a:p>
            <a:pPr defTabSz="914083"/>
            <a:r>
              <a:rPr lang="zh-CN" altLang="en-US" sz="2400" dirty="0">
                <a:solidFill>
                  <a:srgbClr val="445469"/>
                </a:solidFill>
                <a:cs typeface="+mn-ea"/>
                <a:sym typeface="+mn-lt"/>
              </a:rPr>
              <a:t>管理人员拥有审批权限</a:t>
            </a:r>
            <a:endParaRPr lang="en-US" sz="24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554521" y="1662809"/>
            <a:ext cx="3564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en-US" sz="1400" dirty="0">
                <a:solidFill>
                  <a:srgbClr val="445469"/>
                </a:solidFill>
                <a:cs typeface="+mn-ea"/>
                <a:sym typeface="+mn-lt"/>
              </a:rPr>
              <a:t>EDITABLE CALENDAR</a:t>
            </a:r>
          </a:p>
        </p:txBody>
      </p:sp>
      <p:sp>
        <p:nvSpPr>
          <p:cNvPr id="85" name="Rectangle 84"/>
          <p:cNvSpPr/>
          <p:nvPr/>
        </p:nvSpPr>
        <p:spPr>
          <a:xfrm>
            <a:off x="8425250" y="1717129"/>
            <a:ext cx="70970" cy="1112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83"/>
            <a:endParaRPr lang="en-US" sz="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554521" y="3208629"/>
            <a:ext cx="3564495" cy="1160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>
              <a:lnSpc>
                <a:spcPct val="150000"/>
              </a:lnSpc>
            </a:pPr>
            <a:r>
              <a:rPr lang="zh-CN" altLang="en-US" sz="1600" dirty="0">
                <a:solidFill>
                  <a:srgbClr val="737572"/>
                </a:solidFill>
                <a:cs typeface="+mn-ea"/>
                <a:sym typeface="+mn-lt"/>
              </a:rPr>
              <a:t>安全人员是拥有所有权限的角色。如果又要审批又要巡查，勾选管理人员及工作人员即可。</a:t>
            </a:r>
            <a:endParaRPr lang="en-US" altLang="zh-CN" sz="1600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1065178" y="838036"/>
            <a:ext cx="7013610" cy="39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进行角色分配</a:t>
            </a:r>
            <a:endParaRPr lang="en-US" altLang="zh-CN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TextBox 50"/>
          <p:cNvSpPr txBox="1"/>
          <p:nvPr/>
        </p:nvSpPr>
        <p:spPr>
          <a:xfrm>
            <a:off x="1065178" y="537556"/>
            <a:ext cx="437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cs typeface="+mn-ea"/>
                <a:sym typeface="+mn-lt"/>
              </a:rPr>
              <a:t>SYSTEM LOGIN</a:t>
            </a:r>
          </a:p>
        </p:txBody>
      </p:sp>
      <p:sp>
        <p:nvSpPr>
          <p:cNvPr id="9" name="Rectangle 51"/>
          <p:cNvSpPr/>
          <p:nvPr/>
        </p:nvSpPr>
        <p:spPr>
          <a:xfrm>
            <a:off x="935907" y="559459"/>
            <a:ext cx="70970" cy="628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8C0D437-CE70-3458-8F1E-D4765D21C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61" y="1662809"/>
            <a:ext cx="7094071" cy="443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2734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等腰三角形 16"/>
          <p:cNvSpPr>
            <a:spLocks noChangeArrowheads="1"/>
          </p:cNvSpPr>
          <p:nvPr/>
        </p:nvSpPr>
        <p:spPr bwMode="auto">
          <a:xfrm>
            <a:off x="1889125" y="4375150"/>
            <a:ext cx="2689225" cy="2482850"/>
          </a:xfrm>
          <a:prstGeom prst="triangle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23" name="文本框 19"/>
          <p:cNvSpPr>
            <a:spLocks noChangeArrowheads="1"/>
          </p:cNvSpPr>
          <p:nvPr/>
        </p:nvSpPr>
        <p:spPr bwMode="auto">
          <a:xfrm>
            <a:off x="5149850" y="3068638"/>
            <a:ext cx="16930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rPr>
              <a:t>APP</a:t>
            </a:r>
            <a:r>
              <a:rPr lang="zh-CN" altLang="en-US" sz="3200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rPr>
              <a:t>下载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姚体" panose="02010601030101010101" pitchFamily="2" charset="-122"/>
              <a:ea typeface="宋体" panose="02010600030101010101" pitchFamily="2" charset="-122"/>
              <a:cs typeface="+mn-cs"/>
              <a:sym typeface="方正姚体" panose="02010601030101010101" pitchFamily="2" charset="-122"/>
            </a:endParaRPr>
          </a:p>
        </p:txBody>
      </p:sp>
      <p:sp>
        <p:nvSpPr>
          <p:cNvPr id="5125" name="直接连接符 21"/>
          <p:cNvSpPr>
            <a:spLocks noChangeShapeType="1"/>
          </p:cNvSpPr>
          <p:nvPr/>
        </p:nvSpPr>
        <p:spPr bwMode="auto">
          <a:xfrm rot="5400000">
            <a:off x="8209757" y="1100931"/>
            <a:ext cx="0" cy="5903913"/>
          </a:xfrm>
          <a:prstGeom prst="line">
            <a:avLst/>
          </a:prstGeom>
          <a:noFill/>
          <a:ln w="12700" cap="flat" cmpd="sng">
            <a:solidFill>
              <a:srgbClr val="FFFFFF">
                <a:alpha val="5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6" name="等腰三角形 24"/>
          <p:cNvSpPr>
            <a:spLocks noChangeArrowheads="1"/>
          </p:cNvSpPr>
          <p:nvPr/>
        </p:nvSpPr>
        <p:spPr bwMode="auto">
          <a:xfrm>
            <a:off x="2155825" y="4867275"/>
            <a:ext cx="2155825" cy="1990725"/>
          </a:xfrm>
          <a:prstGeom prst="triangle">
            <a:avLst>
              <a:gd name="adj" fmla="val 50000"/>
            </a:avLst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27" name="等腰三角形 26"/>
          <p:cNvSpPr>
            <a:spLocks noChangeArrowheads="1"/>
          </p:cNvSpPr>
          <p:nvPr/>
        </p:nvSpPr>
        <p:spPr bwMode="auto">
          <a:xfrm flipV="1">
            <a:off x="868363" y="0"/>
            <a:ext cx="4738687" cy="4375150"/>
          </a:xfrm>
          <a:prstGeom prst="triangle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28" name="等腰三角形 28"/>
          <p:cNvSpPr>
            <a:spLocks noChangeArrowheads="1"/>
          </p:cNvSpPr>
          <p:nvPr/>
        </p:nvSpPr>
        <p:spPr bwMode="auto">
          <a:xfrm flipV="1">
            <a:off x="1177925" y="-19050"/>
            <a:ext cx="4140200" cy="3822700"/>
          </a:xfrm>
          <a:prstGeom prst="triangle">
            <a:avLst>
              <a:gd name="adj" fmla="val 50000"/>
            </a:avLst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29" name="文本框 29"/>
          <p:cNvSpPr>
            <a:spLocks noChangeArrowheads="1"/>
          </p:cNvSpPr>
          <p:nvPr/>
        </p:nvSpPr>
        <p:spPr bwMode="auto">
          <a:xfrm>
            <a:off x="2463800" y="428625"/>
            <a:ext cx="1717137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093255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  <a:sym typeface="Impact" panose="020B0806030902050204" pitchFamily="34" charset="0"/>
              </a:rPr>
              <a:t>02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093255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  <a:sym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916684"/>
      </p:ext>
    </p:extLst>
  </p:cSld>
  <p:clrMapOvr>
    <a:masterClrMapping/>
  </p:clrMapOvr>
</p:sld>
</file>

<file path=ppt/theme/theme1.xml><?xml version="1.0" encoding="utf-8"?>
<a:theme xmlns:a="http://schemas.openxmlformats.org/drawingml/2006/main" name="第一PPT，www.1ppt.com">
  <a:themeElements>
    <a:clrScheme name="自定义 1044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3A8BC1"/>
      </a:accent1>
      <a:accent2>
        <a:srgbClr val="445469"/>
      </a:accent2>
      <a:accent3>
        <a:srgbClr val="3A8BC1"/>
      </a:accent3>
      <a:accent4>
        <a:srgbClr val="445469"/>
      </a:accent4>
      <a:accent5>
        <a:srgbClr val="3A8BC1"/>
      </a:accent5>
      <a:accent6>
        <a:srgbClr val="445469"/>
      </a:accent6>
      <a:hlink>
        <a:srgbClr val="1E9272"/>
      </a:hlink>
      <a:folHlink>
        <a:srgbClr val="32FFBF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960</Words>
  <Application>Microsoft Office PowerPoint</Application>
  <PresentationFormat>宽屏</PresentationFormat>
  <Paragraphs>133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等线</vt:lpstr>
      <vt:lpstr>方正姚体</vt:lpstr>
      <vt:lpstr>仿宋</vt:lpstr>
      <vt:lpstr>宋体</vt:lpstr>
      <vt:lpstr>微软雅黑</vt:lpstr>
      <vt:lpstr>Arial</vt:lpstr>
      <vt:lpstr>Calibri</vt:lpstr>
      <vt:lpstr>Calibri Light</vt:lpstr>
      <vt:lpstr>Impact</vt:lpstr>
      <vt:lpstr>Lato</vt:lpstr>
      <vt:lpstr>第一PPT，www.1ppt.com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Ivan</cp:lastModifiedBy>
  <cp:revision>214</cp:revision>
  <dcterms:created xsi:type="dcterms:W3CDTF">2016-12-13T08:41:51Z</dcterms:created>
  <dcterms:modified xsi:type="dcterms:W3CDTF">2022-09-05T03:10:16Z</dcterms:modified>
</cp:coreProperties>
</file>