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removePersonalInfoOnSave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FFFFFF"/>
    <a:srgbClr val="FFF6EF"/>
    <a:srgbClr val="581401"/>
    <a:srgbClr val="FF3300"/>
    <a:srgbClr val="C00000"/>
    <a:srgbClr val="7D0000"/>
    <a:srgbClr val="7C4939"/>
    <a:srgbClr val="FFFAF0"/>
    <a:srgbClr val="960000"/>
    <a:srgbClr val="874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3896" autoAdjust="0"/>
    <p:restoredTop sz="93908" autoAdjust="0"/>
  </p:normalViewPr>
  <p:slideViewPr>
    <p:cSldViewPr snapToGrid="0">
      <p:cViewPr varScale="1">
        <p:scale>
          <a:sx n="66" d="100"/>
          <a:sy n="66" d="100"/>
        </p:scale>
        <p:origin x="712" y="40"/>
      </p:cViewPr>
      <p:guideLst>
        <p:guide pos="3840"/>
        <p:guide orient="horz" pos="21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15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F8AA7FDB-4D8B-4EB5-ADAA-90497682C5FA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6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17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718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19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9EE472B-BBC0-43BD-A24D-62FAF5E79915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6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9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9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1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1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37C8D2F-F443-4A9E-8BD0-6284A4D4D4DE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gradFill>
          <a:gsLst>
            <a:gs pos="0">
              <a:srgbClr val="FFFFFF"/>
            </a:gs>
            <a:gs pos="100000">
              <a:srgbClr val="FFF6EF"/>
            </a:gs>
          </a:gsLst>
          <a:lin ang="5400000" scaled="0"/>
        </a:gra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7"/>
          <p:cNvGrpSpPr>
            <a:grpSpLocks noChangeAspect="1"/>
          </p:cNvGrpSpPr>
          <p:nvPr userDrawn="1"/>
        </p:nvGrpSpPr>
        <p:grpSpPr>
          <a:xfrm>
            <a:off x="248400" y="299230"/>
            <a:ext cx="1616074" cy="864041"/>
            <a:chOff x="6205199" y="-1470443"/>
            <a:chExt cx="2475118" cy="1323336"/>
          </a:xfrm>
        </p:grpSpPr>
        <p:sp>
          <p:nvSpPr>
            <p:cNvPr id="1048592" name="Freeform 7"/>
            <p:cNvSpPr/>
            <p:nvPr/>
          </p:nvSpPr>
          <p:spPr bwMode="auto">
            <a:xfrm>
              <a:off x="6684737" y="-1470443"/>
              <a:ext cx="1995580" cy="1117732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dirty="0" lang="zh-CN">
                <a:latin typeface="微软雅黑" panose="020B0503020204020204" pitchFamily="34" charset="-122"/>
              </a:endParaRPr>
            </a:p>
          </p:txBody>
        </p:sp>
        <p:sp>
          <p:nvSpPr>
            <p:cNvPr id="1048593" name="Freeform 7"/>
            <p:cNvSpPr/>
            <p:nvPr/>
          </p:nvSpPr>
          <p:spPr bwMode="auto">
            <a:xfrm>
              <a:off x="6205199" y="-1343505"/>
              <a:ext cx="2232248" cy="1196398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dirty="0" lang="zh-CN">
                <a:solidFill>
                  <a:schemeClr val="lt1"/>
                </a:solidFill>
              </a:endParaRPr>
            </a:p>
          </p:txBody>
        </p:sp>
        <p:sp>
          <p:nvSpPr>
            <p:cNvPr id="1048594" name="Freeform 5"/>
            <p:cNvSpPr>
              <a:spLocks noChangeAspect="1"/>
            </p:cNvSpPr>
            <p:nvPr/>
          </p:nvSpPr>
          <p:spPr bwMode="auto">
            <a:xfrm>
              <a:off x="7020650" y="-1014588"/>
              <a:ext cx="661876" cy="661876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55000">
                  <a:srgbClr val="FFFF00">
                    <a:tint val="23500"/>
                    <a:satMod val="160000"/>
                  </a:srgb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solidFill>
                  <a:schemeClr val="tx1"/>
                </a:solidFill>
              </a:endParaRPr>
            </a:p>
          </p:txBody>
        </p:sp>
      </p:grpSp>
      <p:cxnSp>
        <p:nvCxnSpPr>
          <p:cNvPr id="3145729" name="直接连接符 11"/>
          <p:cNvCxnSpPr>
            <a:cxnSpLocks/>
          </p:cNvCxnSpPr>
          <p:nvPr userDrawn="1"/>
        </p:nvCxnSpPr>
        <p:spPr>
          <a:xfrm>
            <a:off x="1670972" y="1010469"/>
            <a:ext cx="10521028" cy="0"/>
          </a:xfrm>
          <a:prstGeom prst="line"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750" id="11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gradFill>
          <a:gsLst>
            <a:gs pos="0">
              <a:srgbClr val="FFFFFF"/>
            </a:gs>
            <a:gs pos="100000">
              <a:srgbClr val="FFF6EF"/>
            </a:gs>
          </a:gsLst>
          <a:lin ang="5400000" scaled="0"/>
        </a:gra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3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57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单击以编辑母版副标题样式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fld id="{E4CC1069-F8FE-496F-9139-8E3C1220AF1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EB041B86-8491-4798-BBF0-71D8864FD1F0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0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613647"/>
            <a:ext cx="12224601" cy="5244353"/>
          </a:xfrm>
          <a:prstGeom prst="rect"/>
        </p:spPr>
      </p:pic>
      <p:sp>
        <p:nvSpPr>
          <p:cNvPr id="1048581" name="文本框 4"/>
          <p:cNvSpPr txBox="1"/>
          <p:nvPr/>
        </p:nvSpPr>
        <p:spPr>
          <a:xfrm>
            <a:off x="3074144" y="2909379"/>
            <a:ext cx="7113069" cy="1539240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50000"/>
              </a:lnSpc>
            </a:pPr>
            <a:r>
              <a:rPr altLang="zh-CN" dirty="0" sz="3200" lang="en-US">
                <a:solidFill>
                  <a:srgbClr val="C00000"/>
                </a:solidFill>
                <a:cs typeface="+mn-ea"/>
                <a:sym typeface="+mn-lt"/>
              </a:rPr>
              <a:t>2022</a:t>
            </a:r>
            <a:r>
              <a:rPr altLang="en-US" dirty="0" sz="3200" lang="zh-CN">
                <a:solidFill>
                  <a:srgbClr val="C00000"/>
                </a:solidFill>
                <a:cs typeface="+mn-ea"/>
                <a:sym typeface="+mn-lt"/>
              </a:rPr>
              <a:t>年</a:t>
            </a:r>
            <a:r>
              <a:rPr altLang="zh-CN" dirty="0" sz="3200" lang="en-US">
                <a:solidFill>
                  <a:srgbClr val="C00000"/>
                </a:solidFill>
                <a:cs typeface="+mn-ea"/>
                <a:sym typeface="+mn-lt"/>
              </a:rPr>
              <a:t>3</a:t>
            </a:r>
            <a:r>
              <a:rPr altLang="en-US" dirty="0" sz="3200" lang="zh-CN">
                <a:solidFill>
                  <a:srgbClr val="C00000"/>
                </a:solidFill>
                <a:cs typeface="+mn-ea"/>
                <a:sym typeface="+mn-lt"/>
              </a:rPr>
              <a:t>月</a:t>
            </a:r>
            <a:r>
              <a:rPr altLang="zh-CN" dirty="0" sz="3200" lang="en-US">
                <a:solidFill>
                  <a:srgbClr val="C00000"/>
                </a:solidFill>
                <a:cs typeface="+mn-ea"/>
                <a:sym typeface="+mn-lt"/>
              </a:rPr>
              <a:t>31</a:t>
            </a:r>
            <a:r>
              <a:rPr altLang="en-US" dirty="0" sz="3200" lang="zh-CN">
                <a:solidFill>
                  <a:srgbClr val="C00000"/>
                </a:solidFill>
                <a:cs typeface="+mn-ea"/>
                <a:sym typeface="+mn-lt"/>
              </a:rPr>
              <a:t>日</a:t>
            </a:r>
            <a:endParaRPr altLang="zh-CN" dirty="0" sz="3200" lang="en-US">
              <a:solidFill>
                <a:srgbClr val="C00000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altLang="en-US" dirty="0" sz="3200" lang="zh-CN">
                <a:solidFill>
                  <a:srgbClr val="C00000"/>
                </a:solidFill>
                <a:cs typeface="+mn-ea"/>
                <a:sym typeface="+mn-lt"/>
              </a:rPr>
              <a:t>全国安全生产电视电话会议整理稿</a:t>
            </a:r>
            <a:endParaRPr altLang="en-US" dirty="0" sz="3200" lang="zh-CN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048582" name="双大括号 2"/>
          <p:cNvSpPr/>
          <p:nvPr/>
        </p:nvSpPr>
        <p:spPr>
          <a:xfrm>
            <a:off x="3074144" y="3245797"/>
            <a:ext cx="7526216" cy="1280054"/>
          </a:xfrm>
          <a:prstGeom prst="bracePair"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 rtlCol="0"/>
          <a:p>
            <a:pPr algn="ctr"/>
            <a:endParaRPr altLang="en-US" lang="zh-CN">
              <a:cs typeface="+mn-ea"/>
              <a:sym typeface="+mn-lt"/>
            </a:endParaRPr>
          </a:p>
        </p:txBody>
      </p:sp>
      <p:pic>
        <p:nvPicPr>
          <p:cNvPr id="2097153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3200"/>
            <a:ext cx="10058400" cy="1066460"/>
          </a:xfrm>
          <a:prstGeom prst="rect"/>
        </p:spPr>
      </p:pic>
      <p:pic>
        <p:nvPicPr>
          <p:cNvPr id="2097154" name="media1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0" out="0"/>
                </p14:media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3062573" y="7474913"/>
            <a:ext cx="609600" cy="609600"/>
          </a:xfrm>
          <a:prstGeom prst="rect"/>
        </p:spPr>
      </p:pic>
      <p:sp>
        <p:nvSpPr>
          <p:cNvPr id="1048583" name="矩形 6"/>
          <p:cNvSpPr/>
          <p:nvPr/>
        </p:nvSpPr>
        <p:spPr>
          <a:xfrm>
            <a:off x="1732521" y="1450309"/>
            <a:ext cx="9326880" cy="9931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altLang="en-US" b="1" dirty="0" sz="6000" 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落实安全生产十五条硬措施</a:t>
            </a:r>
            <a:endParaRPr altLang="en-US" b="1" dirty="0" sz="6000" lang="zh-CN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10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500"/>
                            </p:stCondLst>
                            <p:childTnLst>
                              <p:par>
                                <p:cTn fill="hold" id="12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2097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>
                            <p:stCondLst>
                              <p:cond delay="1500"/>
                            </p:stCondLst>
                            <p:childTnLst>
                              <p:par>
                                <p:cTn fill="hold" id="18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0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24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6"/>
                                        <p:tgtEl>
                                          <p:spTgt spid="1048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28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0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1" grpId="0"/>
      <p:bldP spid="1048582" grpId="0" bldLvl="0" animBg="1"/>
      <p:bldP spid="10485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45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6" name="矩形: 圆角 9"/>
          <p:cNvSpPr/>
          <p:nvPr/>
        </p:nvSpPr>
        <p:spPr>
          <a:xfrm>
            <a:off x="1607419" y="1489410"/>
            <a:ext cx="9134375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八、严厉查处违法分包转包挂靠资质行为</a:t>
            </a:r>
            <a:endParaRPr altLang="zh-CN" dirty="0" sz="2800" lang="zh-CN"/>
          </a:p>
        </p:txBody>
      </p:sp>
      <p:sp>
        <p:nvSpPr>
          <p:cNvPr id="1048647" name="文本框 6"/>
          <p:cNvSpPr txBox="1"/>
          <p:nvPr/>
        </p:nvSpPr>
        <p:spPr>
          <a:xfrm>
            <a:off x="694500" y="2666940"/>
            <a:ext cx="10798063" cy="3018712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6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要立即采取行动，对高危行业违法分包转包行为，严肃追究发包方承包方法律责任，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坚持谁的资质谁负责，谁挂的牌子谁负责，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对发生安全事故的要严格追究资质法的责任。国企比如央企要发挥表率作用，国企总部央企总部要建立专业化技术管理团队，加强对下属企业的指导监督考核，惩处不具备条件的不能盲目以及相关业务。</a:t>
            </a:r>
            <a:endParaRPr altLang="zh-CN" dirty="0" sz="26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4" grpId="0"/>
      <p:bldP spid="1048644" grpId="1"/>
      <p:bldP spid="1048645" grpId="0" bldLvl="0" animBg="1"/>
      <p:bldP spid="104864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52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3" name="矩形: 圆角 9"/>
          <p:cNvSpPr/>
          <p:nvPr/>
        </p:nvSpPr>
        <p:spPr>
          <a:xfrm>
            <a:off x="1722922" y="1489410"/>
            <a:ext cx="9009246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九、切实加强派遣劳工派遣灵活用工人员安全管理</a:t>
            </a:r>
            <a:endParaRPr altLang="zh-CN" dirty="0" sz="2800" lang="zh-CN"/>
          </a:p>
        </p:txBody>
      </p:sp>
      <p:sp>
        <p:nvSpPr>
          <p:cNvPr id="1048654" name="文本框 6"/>
          <p:cNvSpPr txBox="1"/>
          <p:nvPr/>
        </p:nvSpPr>
        <p:spPr>
          <a:xfrm>
            <a:off x="694500" y="2666940"/>
            <a:ext cx="10798063" cy="3347648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生产安全经营单位要接受其作用职业的指令的，劳务派遣人员灵活用工人员纳入本单位统一管理，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履行安全生产保证责任，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危险岗位派遣工数量，未经培训合格的不能上课。对劳务派遣灵活用工数量较多的行业，有关主管部门要重点加以查，对全员安全生产责任制不到位的，责令限期整改。在这里央企地方国企要带头，但是不能以安全生产名义辞退农民工，因为当前就业形势非常严峻，我们虽然整改，但是在这个问题上还是要把握好度。</a:t>
            </a:r>
            <a:endParaRPr altLang="zh-CN" dirty="0" sz="24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1" grpId="0"/>
      <p:bldP spid="1048651" grpId="1"/>
      <p:bldP spid="1048652" grpId="0" bldLvl="0" animBg="1"/>
      <p:bldP spid="104865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59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0" name="矩形: 圆角 9"/>
          <p:cNvSpPr/>
          <p:nvPr/>
        </p:nvSpPr>
        <p:spPr>
          <a:xfrm>
            <a:off x="1732547" y="1489410"/>
            <a:ext cx="9163251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十、重拳出击开展打非治违</a:t>
            </a:r>
            <a:endParaRPr altLang="zh-CN" dirty="0" sz="2800" lang="zh-CN"/>
          </a:p>
        </p:txBody>
      </p:sp>
      <p:sp>
        <p:nvSpPr>
          <p:cNvPr id="1048661" name="文本框 6"/>
          <p:cNvSpPr txBox="1"/>
          <p:nvPr/>
        </p:nvSpPr>
        <p:spPr>
          <a:xfrm>
            <a:off x="696968" y="2551437"/>
            <a:ext cx="10798063" cy="3347648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有关部门、地区要精心组织开展打非治违专项活动，并对重点及地区进行集中整治，对矿山违法油气管道乱挖乱钻客车、客船和危化品非法运营，等各种典型非法违纪行为。狠抓一批违法违规行为和事件的处理，对顶风作案屡禁不改以及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责任不落实，监管不到位，失职渎职的，要依法依规从严惩处，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绝不手软。同时加大曝光的力度，起到威慑作用。要坚决打击违法行为背后的保护法，对猫鼠一家的腐败行为，要移交纪检监察部门严肃处理。</a:t>
            </a:r>
            <a:endParaRPr altLang="zh-CN" dirty="0" sz="24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8" grpId="0"/>
      <p:bldP spid="1048658" grpId="1"/>
      <p:bldP spid="1048659" grpId="0" bldLvl="0" animBg="1"/>
      <p:bldP spid="104866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66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7" name="矩形: 圆角 9"/>
          <p:cNvSpPr/>
          <p:nvPr/>
        </p:nvSpPr>
        <p:spPr>
          <a:xfrm>
            <a:off x="1597794" y="1489410"/>
            <a:ext cx="9423132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十一、坚决整治执法检查宽松软问题</a:t>
            </a:r>
            <a:endParaRPr altLang="zh-CN" dirty="0" sz="2800" lang="zh-CN"/>
          </a:p>
        </p:txBody>
      </p:sp>
      <p:sp>
        <p:nvSpPr>
          <p:cNvPr id="1048668" name="文本框 6"/>
          <p:cNvSpPr txBox="1"/>
          <p:nvPr/>
        </p:nvSpPr>
        <p:spPr>
          <a:xfrm>
            <a:off x="694500" y="2666940"/>
            <a:ext cx="10798063" cy="3347648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安全生产执法要理直气壮，不得选择性执法，不能宽松软走过程，强化精准执法，按照省市县三级执法管理权限，确定各级管辖企业名单，明确重点检查企业对严重违法行为，举一反三，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加强执法检查，强化专业执法，组织专家参与执法过程，要创新监管方式，大力推进异地交叉检查，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要充分利用新技术信息化手段，及时发现违法行为，对关停的矿山要停止停电，要停止供电，派人现场盯守，严防民警安置。</a:t>
            </a:r>
            <a:endParaRPr altLang="zh-CN" dirty="0" sz="24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5" grpId="0"/>
      <p:bldP spid="1048665" grpId="1"/>
      <p:bldP spid="1048666" grpId="0" bldLvl="0" animBg="1"/>
      <p:bldP spid="104866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73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4" name="矩形: 圆角 9"/>
          <p:cNvSpPr/>
          <p:nvPr/>
        </p:nvSpPr>
        <p:spPr>
          <a:xfrm>
            <a:off x="1684421" y="1489410"/>
            <a:ext cx="9307630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十二、要加强安全监管执法队伍建设</a:t>
            </a:r>
            <a:endParaRPr altLang="zh-CN" dirty="0" sz="2800" lang="zh-CN"/>
          </a:p>
        </p:txBody>
      </p:sp>
      <p:sp>
        <p:nvSpPr>
          <p:cNvPr id="1048675" name="文本框 6"/>
          <p:cNvSpPr txBox="1"/>
          <p:nvPr/>
        </p:nvSpPr>
        <p:spPr>
          <a:xfrm>
            <a:off x="737073" y="2561063"/>
            <a:ext cx="10798063" cy="3347648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各地区要尽快配齐市县两级监管执法队伍，确保有足够力量承担监管任务，不得以改革为名，层层下发，下放执法责任，对个别地区撤销市级执法队伍的错误做法坚决予以纠正。各地在探索跨地区、跨部门、跨领域综合执法行政时，要充分考虑这项工作的专业性特殊性，不得简单撤并安全执法队伍，加强执法队伍专业化建设，配强领导班子，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加强专业执法装备配备，健全经费保障机制，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各级财政一定要给予大力支持，提高专业执法能力和保障水平。</a:t>
            </a:r>
            <a:endParaRPr altLang="zh-CN" dirty="0" sz="24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2" grpId="0"/>
      <p:bldP spid="1048672" grpId="1"/>
      <p:bldP spid="1048673" grpId="0" bldLvl="0" animBg="1"/>
      <p:bldP spid="104867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80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81" name="矩形: 圆角 9"/>
          <p:cNvSpPr/>
          <p:nvPr/>
        </p:nvSpPr>
        <p:spPr>
          <a:xfrm>
            <a:off x="1597793" y="1489410"/>
            <a:ext cx="9307629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十三、重赏重奖激励安全生产隐患举报</a:t>
            </a:r>
            <a:endParaRPr altLang="zh-CN" dirty="0" sz="2800" lang="zh-CN"/>
          </a:p>
        </p:txBody>
      </p:sp>
      <p:sp>
        <p:nvSpPr>
          <p:cNvPr id="1048682" name="文本框 6"/>
          <p:cNvSpPr txBox="1"/>
          <p:nvPr/>
        </p:nvSpPr>
        <p:spPr>
          <a:xfrm>
            <a:off x="694500" y="2666940"/>
            <a:ext cx="10798063" cy="279365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要拓宽举报宣传渠道，鼓励社会公众通过市民热线、部门举报热线和网站来信来访等多种方式，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对重大风险隐患违法行为进行举报，用好吹哨人制度，鼓励企业内部中职工举报表现，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会有监管部门责任的部门要及时处理，依法不予举报，依法保护举报人，不得私自泄露有关个人信息，对举报重大风险隐患或举报违法违约行为的有功人员实行重奖。</a:t>
            </a:r>
            <a:endParaRPr altLang="zh-CN" dirty="0" sz="24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9" grpId="0"/>
      <p:bldP spid="1048679" grpId="1"/>
      <p:bldP spid="1048680" grpId="0" bldLvl="0" animBg="1"/>
      <p:bldP spid="104868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87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88" name="矩形: 圆角 9"/>
          <p:cNvSpPr/>
          <p:nvPr/>
        </p:nvSpPr>
        <p:spPr>
          <a:xfrm>
            <a:off x="1578543" y="1489410"/>
            <a:ext cx="9278754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十四、严肃查处瞒报、谎报、迟报、漏报事故的行为</a:t>
            </a:r>
            <a:endParaRPr altLang="zh-CN" dirty="0" sz="2800" lang="zh-CN"/>
          </a:p>
        </p:txBody>
      </p:sp>
      <p:sp>
        <p:nvSpPr>
          <p:cNvPr id="1048689" name="文本框 6"/>
          <p:cNvSpPr txBox="1"/>
          <p:nvPr/>
        </p:nvSpPr>
        <p:spPr>
          <a:xfrm>
            <a:off x="694500" y="2666940"/>
            <a:ext cx="10798063" cy="1786889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5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</a:t>
            </a:r>
            <a:r>
              <a:rPr altLang="zh-CN" dirty="0" sz="25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要严格落实事故值报制度，谎报、瞒报或者推延不报的，对直接负责人和负有管理领导责任的人员，依法依规依纪从严追究责任。对初步认定的瞒报事故，一律由上级安委会挂牌督办，必要时调查。</a:t>
            </a:r>
            <a:endParaRPr altLang="zh-CN" dirty="0" sz="25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6" grpId="0"/>
      <p:bldP spid="1048686" grpId="1"/>
      <p:bldP spid="1048687" grpId="0" bldLvl="0" animBg="1"/>
      <p:bldP spid="104868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94" name="矩形: 圆角 7"/>
          <p:cNvSpPr/>
          <p:nvPr/>
        </p:nvSpPr>
        <p:spPr>
          <a:xfrm>
            <a:off x="394636" y="1896379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95" name="矩形: 圆角 9"/>
          <p:cNvSpPr/>
          <p:nvPr/>
        </p:nvSpPr>
        <p:spPr>
          <a:xfrm>
            <a:off x="1617044" y="1268029"/>
            <a:ext cx="9086249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十五、统筹做好经济发展疫情防控安全生产工作</a:t>
            </a:r>
            <a:endParaRPr altLang="zh-CN" dirty="0" sz="2800" lang="zh-CN"/>
          </a:p>
        </p:txBody>
      </p:sp>
      <p:sp>
        <p:nvSpPr>
          <p:cNvPr id="1048696" name="文本框 6"/>
          <p:cNvSpPr txBox="1"/>
          <p:nvPr/>
        </p:nvSpPr>
        <p:spPr>
          <a:xfrm>
            <a:off x="696968" y="2221415"/>
            <a:ext cx="10798063" cy="3954781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200" lang="en-US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2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从当前形势看，做好这三项工作是一个整体，头脑要冷静，不能单打，要注意调动各方面积极性，提倡互相协作，相互尊重，齐心合力，共同解决好面对的复杂问题。各级监管部门要注意从实际出发，处理好红灯、绿灯、黄灯之间的关系，使得各项工作协调有序推进，引导形成良好市场预期，既要亮红灯，又要给黄灯给绿灯，保持交通的畅通。对各类事故遇难人员要认真做好善后，</a:t>
            </a:r>
            <a:r>
              <a:rPr altLang="zh-CN" b="1" dirty="0" sz="22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以人为本，生命至上，</a:t>
            </a:r>
            <a:r>
              <a:rPr altLang="zh-CN" dirty="0" sz="2200" lang="zh-CN" spc="40">
                <a:solidFill>
                  <a:srgbClr val="222222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逝者伟大，体现中国特色社会主义人权观。各级党委政府要把握好政策基调，做到稳中求进，善于弹钢琴，高质量统筹做好各方面工作，真正体现党的执政能力水平，让党中央放心，让全国人民放心。</a:t>
            </a:r>
            <a:endParaRPr altLang="zh-CN" dirty="0" sz="2200" 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3" grpId="0"/>
      <p:bldP spid="1048693" grpId="1"/>
      <p:bldP spid="1048694" grpId="0" bldLvl="0" animBg="1"/>
      <p:bldP spid="104869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文本框 1"/>
          <p:cNvSpPr txBox="1"/>
          <p:nvPr/>
        </p:nvSpPr>
        <p:spPr>
          <a:xfrm>
            <a:off x="2052609" y="330101"/>
            <a:ext cx="5872481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pPr algn="l"/>
            <a:r>
              <a:rPr altLang="en-US" dirty="0" lang="zh-CN">
                <a:solidFill>
                  <a:srgbClr val="FF0000"/>
                </a:solidFill>
              </a:rPr>
              <a:t>充分认识十五条措施的重要意义</a:t>
            </a:r>
            <a:endParaRPr altLang="en-US" dirty="0" lang="zh-CN">
              <a:solidFill>
                <a:srgbClr val="FF0000"/>
              </a:solidFill>
            </a:endParaRPr>
          </a:p>
        </p:txBody>
      </p:sp>
      <p:pic>
        <p:nvPicPr>
          <p:cNvPr id="2097160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33677" y="1674721"/>
            <a:ext cx="4635095" cy="4347592"/>
          </a:xfrm>
          <a:prstGeom prst="rect"/>
        </p:spPr>
      </p:pic>
      <p:sp>
        <p:nvSpPr>
          <p:cNvPr id="1048701" name="文本框 6"/>
          <p:cNvSpPr txBox="1"/>
          <p:nvPr/>
        </p:nvSpPr>
        <p:spPr>
          <a:xfrm>
            <a:off x="4644188" y="1341998"/>
            <a:ext cx="7214135" cy="489204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 15</a:t>
            </a:r>
            <a:r>
              <a:rPr altLang="zh-CN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条</a:t>
            </a:r>
            <a:r>
              <a:rPr altLang="en-US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硬措施</a:t>
            </a:r>
            <a:r>
              <a:rPr altLang="zh-CN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是当前贯彻书记重要指示精神，全面加强安全生产的重要举措，每一个方面都一条一条的抓落实。各级安委会及办公室要严格履责，要</a:t>
            </a:r>
            <a:r>
              <a:rPr altLang="zh-CN" b="1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理直气壮，标本兼治，从严从实，责任到人，守住底线。</a:t>
            </a:r>
            <a:r>
              <a:rPr altLang="zh-CN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在当前的形势下，更要理直气壮，统筹协调，理直气壮抓好督促检查。各级宣传部门要大力宣传本次会议精神，经审查后把安委会确定的</a:t>
            </a:r>
            <a:r>
              <a:rPr altLang="zh-CN" dirty="0" sz="2400" lang="en-US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15</a:t>
            </a:r>
            <a:r>
              <a:rPr altLang="zh-CN" dirty="0" sz="2400" lang="zh-CN" spc="4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宋体" panose="02010600030101010101" pitchFamily="2" charset="-122"/>
              </a:rPr>
              <a:t>条要求向社会披露，并且对各地方各部门采取的行动进行客观的报道，提高透明度。</a:t>
            </a:r>
            <a:endParaRPr altLang="zh-CN" dirty="0" sz="2000" lang="zh-CN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0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id="11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5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0" grpId="0"/>
      <p:bldP spid="10487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" descr="liangxueyizuo3.pn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9014" r="6216"/>
          <a:stretch>
            <a:fillRect/>
          </a:stretch>
        </p:blipFill>
        <p:spPr>
          <a:xfrm>
            <a:off x="-1" y="4296229"/>
            <a:ext cx="12191999" cy="2561772"/>
          </a:xfrm>
          <a:prstGeom prst="rect"/>
        </p:spPr>
      </p:pic>
      <p:pic>
        <p:nvPicPr>
          <p:cNvPr id="2097162" name="图片 2" descr="liangxueyizuo3.pn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-1" y="0"/>
            <a:ext cx="12192000" cy="1617579"/>
          </a:xfrm>
          <a:prstGeom prst="rect"/>
        </p:spPr>
      </p:pic>
      <p:pic>
        <p:nvPicPr>
          <p:cNvPr id="2097163" name="图片 6" descr="Nipic_4268027_20150724132014183237.pn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721908" y="1733693"/>
            <a:ext cx="3944853" cy="2446421"/>
          </a:xfrm>
          <a:prstGeom prst="rect"/>
        </p:spPr>
      </p:pic>
      <p:sp>
        <p:nvSpPr>
          <p:cNvPr id="1048705" name="矩形 7"/>
          <p:cNvSpPr/>
          <p:nvPr/>
        </p:nvSpPr>
        <p:spPr>
          <a:xfrm>
            <a:off x="2216431" y="2841688"/>
            <a:ext cx="1254016" cy="646331"/>
          </a:xfrm>
          <a:prstGeom prst="rect"/>
        </p:spPr>
        <p:txBody>
          <a:bodyPr wrap="square">
            <a:spAutoFit/>
          </a:bodyPr>
          <a:p>
            <a:pPr algn="ctr"/>
            <a:r>
              <a:rPr altLang="en-US" b="1" dirty="0" sz="3600" lang="zh-CN">
                <a:solidFill>
                  <a:srgbClr val="FFFAF0"/>
                </a:solidFill>
              </a:rPr>
              <a:t>结语</a:t>
            </a:r>
            <a:endParaRPr altLang="en-US" b="1" dirty="0" sz="3600" lang="zh-CN">
              <a:solidFill>
                <a:srgbClr val="FFFAF0"/>
              </a:solidFill>
            </a:endParaRPr>
          </a:p>
        </p:txBody>
      </p:sp>
      <p:cxnSp>
        <p:nvCxnSpPr>
          <p:cNvPr id="3145730" name="直接连接符 9"/>
          <p:cNvCxnSpPr>
            <a:cxnSpLocks/>
          </p:cNvCxnSpPr>
          <p:nvPr/>
        </p:nvCxnSpPr>
        <p:spPr>
          <a:xfrm>
            <a:off x="2555439" y="3602319"/>
            <a:ext cx="576000" cy="0"/>
          </a:xfrm>
          <a:prstGeom prst="line"/>
          <a:ln w="25400" cap="rnd">
            <a:solidFill>
              <a:srgbClr val="FFF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4" name="图片 12" descr="liangxueyizuo2.png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104815" y="4586342"/>
            <a:ext cx="1087185" cy="2271658"/>
          </a:xfrm>
          <a:prstGeom prst="rect"/>
        </p:spPr>
      </p:pic>
      <p:sp>
        <p:nvSpPr>
          <p:cNvPr id="1048706" name="矩形 13"/>
          <p:cNvSpPr/>
          <p:nvPr/>
        </p:nvSpPr>
        <p:spPr>
          <a:xfrm>
            <a:off x="4533499" y="1458520"/>
            <a:ext cx="7064943" cy="3247877"/>
          </a:xfrm>
          <a:prstGeom prst="rect"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altLang="en-US" dirty="0" lang="zh-CN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altLang="en-US" dirty="0" sz="2800" lang="zh-CN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安全生产事关人民福祉，事关经济社会发展大局。“树立安全发展理念，弘扬生命至上、安全第一的思想。”正如习总书记所说，我们要牢固树立安全发展理念，为人民群众</a:t>
            </a:r>
            <a:r>
              <a:rPr altLang="en-US" b="1" dirty="0" sz="2800" lang="zh-CN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筑牢安全屏障、撑起生命绿荫。</a:t>
            </a:r>
            <a:endParaRPr altLang="en-US" b="1" dirty="0" sz="2800" lang="zh-CN">
              <a:gradFill>
                <a:gsLst>
                  <a:gs pos="10000">
                    <a:srgbClr val="C00000"/>
                  </a:gs>
                  <a:gs pos="70000">
                    <a:srgbClr val="FF00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 p14:dur="800">
        <p14:flythrough dir="in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50000" fill="hold" id="15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7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8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1000"/>
                            </p:stCondLst>
                            <p:childTnLst>
                              <p:par>
                                <p:cTn decel="50000" fill="hold" id="20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 fill="hold" id="22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 fill="hold" id="23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4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1500" id="26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1500" id="29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1" nodeType="afterEffect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 id="33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dur="3000" id="34"/>
                                        <p:tgtEl>
                                          <p:spTgt spid="104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5" grpId="0"/>
      <p:bldP spid="10487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1" descr="liangxueyizuo3.pn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9014" r="6216"/>
          <a:stretch>
            <a:fillRect/>
          </a:stretch>
        </p:blipFill>
        <p:spPr>
          <a:xfrm>
            <a:off x="-1" y="4296229"/>
            <a:ext cx="12191999" cy="2561772"/>
          </a:xfrm>
          <a:prstGeom prst="rect"/>
        </p:spPr>
      </p:pic>
      <p:pic>
        <p:nvPicPr>
          <p:cNvPr id="2097157" name="图片 2" descr="liangxueyizuo3.pn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-1" y="0"/>
            <a:ext cx="12192000" cy="1617579"/>
          </a:xfrm>
          <a:prstGeom prst="rect"/>
        </p:spPr>
      </p:pic>
      <p:pic>
        <p:nvPicPr>
          <p:cNvPr id="2097158" name="图片 6" descr="Nipic_4268027_20150724132014183237.pn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86641" y="1744999"/>
            <a:ext cx="3944853" cy="2446421"/>
          </a:xfrm>
          <a:prstGeom prst="rect"/>
        </p:spPr>
      </p:pic>
      <p:sp>
        <p:nvSpPr>
          <p:cNvPr id="1048587" name="矩形 7"/>
          <p:cNvSpPr/>
          <p:nvPr/>
        </p:nvSpPr>
        <p:spPr>
          <a:xfrm>
            <a:off x="1581164" y="2852994"/>
            <a:ext cx="1254016" cy="646331"/>
          </a:xfrm>
          <a:prstGeom prst="rect"/>
        </p:spPr>
        <p:txBody>
          <a:bodyPr wrap="square">
            <a:spAutoFit/>
          </a:bodyPr>
          <a:p>
            <a:pPr algn="ctr"/>
            <a:r>
              <a:rPr altLang="en-US" b="1" dirty="0" sz="3600" lang="zh-CN">
                <a:solidFill>
                  <a:srgbClr val="FFFAF0"/>
                </a:solidFill>
              </a:rPr>
              <a:t>前言</a:t>
            </a:r>
            <a:endParaRPr altLang="en-US" b="1" dirty="0" sz="3600" lang="zh-CN">
              <a:solidFill>
                <a:srgbClr val="FFFAF0"/>
              </a:solidFill>
            </a:endParaRPr>
          </a:p>
        </p:txBody>
      </p:sp>
      <p:cxnSp>
        <p:nvCxnSpPr>
          <p:cNvPr id="3145728" name="直接连接符 9"/>
          <p:cNvCxnSpPr>
            <a:cxnSpLocks/>
          </p:cNvCxnSpPr>
          <p:nvPr/>
        </p:nvCxnSpPr>
        <p:spPr>
          <a:xfrm>
            <a:off x="1920172" y="3613625"/>
            <a:ext cx="576000" cy="0"/>
          </a:xfrm>
          <a:prstGeom prst="line"/>
          <a:ln w="25400" cap="rnd">
            <a:solidFill>
              <a:srgbClr val="FFF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9" name="图片 12" descr="liangxueyizuo2.png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104815" y="4586342"/>
            <a:ext cx="1087185" cy="2271658"/>
          </a:xfrm>
          <a:prstGeom prst="rect"/>
        </p:spPr>
      </p:pic>
      <p:sp>
        <p:nvSpPr>
          <p:cNvPr id="1048588" name="文本框 11"/>
          <p:cNvSpPr txBox="1"/>
          <p:nvPr/>
        </p:nvSpPr>
        <p:spPr>
          <a:xfrm>
            <a:off x="3794727" y="2053246"/>
            <a:ext cx="8310632" cy="1710689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50000"/>
              </a:lnSpc>
            </a:pPr>
            <a:r>
              <a:rPr b="1" dirty="0" sz="44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ea typeface="微软雅黑" panose="020B0503020204020204" pitchFamily="34" charset="-122"/>
              </a:rPr>
              <a:t>充分认识安全生产的重要意义</a:t>
            </a:r>
            <a:endParaRPr b="1" dirty="0" sz="4400">
              <a:gradFill>
                <a:gsLst>
                  <a:gs pos="10000">
                    <a:srgbClr val="C00000"/>
                  </a:gs>
                  <a:gs pos="70000">
                    <a:srgbClr val="FF0000"/>
                  </a:gs>
                </a:gsLst>
                <a:lin ang="5400000" scaled="1"/>
              </a:gradFill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b="1" dirty="0" sz="28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ea typeface="微软雅黑" panose="020B0503020204020204" pitchFamily="34" charset="-122"/>
              </a:rPr>
              <a:t>人命关天，安全大于天，安全红线不可逾越</a:t>
            </a:r>
            <a:endParaRPr b="1" dirty="0" sz="2800">
              <a:gradFill>
                <a:gsLst>
                  <a:gs pos="10000">
                    <a:srgbClr val="C00000"/>
                  </a:gs>
                  <a:gs pos="70000">
                    <a:srgbClr val="FF0000"/>
                  </a:gs>
                </a:gsLst>
                <a:lin ang="5400000" scaled="1"/>
              </a:gra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 p14:dur="800">
        <p14:flythrough dir="in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50000" fill="hold" id="15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7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8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1000"/>
                            </p:stCondLst>
                            <p:childTnLst>
                              <p:par>
                                <p:cTn decel="50000" fill="hold" id="20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 fill="hold" id="22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 fill="hold" id="23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4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1500" id="26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1500" id="29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2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/>
      <p:bldP spid="104858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1" descr="liangxueyizuo3.pn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r="16152"/>
          <a:stretch>
            <a:fillRect/>
          </a:stretch>
        </p:blipFill>
        <p:spPr>
          <a:xfrm>
            <a:off x="-1" y="1238128"/>
            <a:ext cx="12192001" cy="5619874"/>
          </a:xfrm>
          <a:prstGeom prst="rect"/>
        </p:spPr>
      </p:pic>
      <p:pic>
        <p:nvPicPr>
          <p:cNvPr id="2097166" name="图片 10" descr="liangxueyizuo3.pn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-1" y="0"/>
            <a:ext cx="12192000" cy="1617579"/>
          </a:xfrm>
          <a:prstGeom prst="rect"/>
        </p:spPr>
      </p:pic>
      <p:pic>
        <p:nvPicPr>
          <p:cNvPr id="2097167" name="图片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1666309" y="2052025"/>
            <a:ext cx="977852" cy="890097"/>
          </a:xfrm>
          <a:prstGeom prst="rect"/>
        </p:spPr>
      </p:pic>
      <p:sp>
        <p:nvSpPr>
          <p:cNvPr id="1048710" name="矩形 22"/>
          <p:cNvSpPr/>
          <p:nvPr/>
        </p:nvSpPr>
        <p:spPr>
          <a:xfrm>
            <a:off x="2835649" y="2205448"/>
            <a:ext cx="6447677" cy="1069340"/>
          </a:xfrm>
          <a:prstGeom prst="rect"/>
        </p:spPr>
        <p:txBody>
          <a:bodyPr wrap="square">
            <a:spAutoFit/>
          </a:bodyPr>
          <a:p>
            <a:pPr algn="ctr"/>
            <a:r>
              <a:rPr altLang="en-US" b="1" dirty="0" sz="6600" lang="zh-CN">
                <a:ln w="3175">
                  <a:noFill/>
                </a:ln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八大山人 V2007" panose="02000600000000000000" pitchFamily="2" charset="-122"/>
              </a:rPr>
              <a:t>感谢大家的观看</a:t>
            </a:r>
            <a:endParaRPr altLang="zh-CN" b="1" dirty="0" sz="6600" lang="en-US">
              <a:ln w="3175">
                <a:noFill/>
              </a:ln>
              <a:gradFill>
                <a:gsLst>
                  <a:gs pos="10000">
                    <a:srgbClr val="C00000"/>
                  </a:gs>
                  <a:gs pos="70000">
                    <a:srgbClr val="FF0000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八大山人 V2007" panose="02000600000000000000" pitchFamily="2" charset="-122"/>
            </a:endParaRPr>
          </a:p>
        </p:txBody>
      </p:sp>
      <p:pic>
        <p:nvPicPr>
          <p:cNvPr id="2097168" name="图片 2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 rot="451988">
            <a:off x="9547243" y="1548761"/>
            <a:ext cx="1182816" cy="1182816"/>
          </a:xfrm>
          <a:prstGeom prst="rect"/>
        </p:spPr>
      </p:pic>
      <p:pic>
        <p:nvPicPr>
          <p:cNvPr id="2097169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/>
          <a:stretch>
            <a:fillRect/>
          </a:stretch>
        </p:blipFill>
        <p:spPr>
          <a:xfrm>
            <a:off x="9611178" y="3990845"/>
            <a:ext cx="2580821" cy="2861149"/>
          </a:xfrm>
          <a:prstGeom prst="rect"/>
        </p:spPr>
      </p:pic>
      <p:pic>
        <p:nvPicPr>
          <p:cNvPr id="2097170" name="图片 3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/>
          <a:stretch>
            <a:fillRect/>
          </a:stretch>
        </p:blipFill>
        <p:spPr>
          <a:xfrm flipH="1">
            <a:off x="1217419" y="2416514"/>
            <a:ext cx="514804" cy="77539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0">
        <p14:flash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 id="7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500" fill="hold" id="8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500" fill="hold" id="9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500" id="12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500" fill="hold" id="13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500" fill="hold" id="14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40000" fill="hold" id="15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 fill="hold" id="17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 fill="hold" id="18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2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13008 0.14467 " pathEditMode="relative" rAng="0" ptsTypes="AA">
                                      <p:cBhvr>
                                        <p:cTn dur="4000" fill="hold" id="23" spd="-100000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222"/>
                                    </p:animMotion>
                                  </p:childTnLst>
                                </p:cTn>
                              </p:par>
                              <p:par>
                                <p:cTn fill="hold" id="24" nodeType="withEffect" presetClass="emph" presetID="32" presetSubtype="0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400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800" fill="hold" id="26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800" fill="hold" id="27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800" fill="hold" id="28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800" fill="hold" id="29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30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2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ccel="50000" decel="50000" fill="hold" id="33" nodeType="withEffect" presetClass="path" presetID="37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L -0.06276 0.03402 C -0.07565 0.04189 -0.09531 0.04629 -0.11588 0.04629 C -0.13932 0.04629 -0.15807 0.04189 -0.17096 0.03402 L -0.23346 3.7037E-6 " pathEditMode="relative" rAng="0" ptsTypes="AAAAA">
                                      <p:cBhvr>
                                        <p:cTn dur="4000" fill="hold" id="34" spd="-100000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315"/>
                                    </p:animMotion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7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ccel="50000" decel="50000" fill="hold" id="38" nodeType="withEffect" presetClass="path" presetID="37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L -0.03893 0.01458 C -0.047 0.01805 -0.05911 0.02014 -0.072 0.02014 C -0.08645 0.02014 -0.09804 0.01805 -0.10612 0.01458 L -0.14479 3.7037E-6 " pathEditMode="relative" rAng="0" ptsTypes="AAAAA">
                                      <p:cBhvr>
                                        <p:cTn dur="4000" fill="hold" id="39" spd="-100000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995"/>
                                    </p:animMotion>
                                  </p:childTnLst>
                                </p:cTn>
                              </p:par>
                              <p:par>
                                <p:cTn decel="100000" fill="hold" grpId="0" id="40" nodeType="withEffect" presetClass="entr" presetID="49" presetSubtype="0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750" fill="hold" id="42"/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43"/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44"/>
                                        <p:tgtEl>
                                          <p:spTgt spid="1048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750" id="45"/>
                                        <p:tgtEl>
                                          <p:spTgt spid="104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596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97" name="矩形: 圆角 9"/>
          <p:cNvSpPr/>
          <p:nvPr/>
        </p:nvSpPr>
        <p:spPr>
          <a:xfrm>
            <a:off x="1626669" y="1489410"/>
            <a:ext cx="9355756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一、严格落实地方党委安全生产责任</a:t>
            </a:r>
            <a:endParaRPr altLang="zh-CN" dirty="0" sz="2800" lang="zh-CN"/>
          </a:p>
        </p:txBody>
      </p:sp>
      <p:sp>
        <p:nvSpPr>
          <p:cNvPr id="1048598" name="文本框 6"/>
          <p:cNvSpPr txBox="1"/>
          <p:nvPr/>
        </p:nvSpPr>
        <p:spPr>
          <a:xfrm>
            <a:off x="694500" y="2666940"/>
            <a:ext cx="10798063" cy="352044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6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各级地方党委必须自觉承担起促一方发展保一方平安的政治责任，牢固树立不能以牺牲人的生命为代价的观念。组织认真学习贯彻总书记关于安全生产重要论述，严格落实地方党的领导干部安全生产责任制规定，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严格落实“党政同责，一岗双责”“齐抓共管，失职追责”，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切实加强对安全生产工作。党委主要负责人要立即主持党委常委会分析形势，研究安全生产监管重大问题，真正抓扎实抓出成效。</a:t>
            </a:r>
            <a:endParaRPr altLang="zh-CN" dirty="0" sz="26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5" grpId="0"/>
      <p:bldP spid="1048595" grpId="1"/>
      <p:bldP spid="1048596" grpId="0" bldLvl="0" animBg="1"/>
      <p:bldP spid="104859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03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04" name="矩形: 圆角 9"/>
          <p:cNvSpPr/>
          <p:nvPr/>
        </p:nvSpPr>
        <p:spPr>
          <a:xfrm>
            <a:off x="1568917" y="1489410"/>
            <a:ext cx="8970745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b="1" dirty="0" sz="2800" lang="zh-CN"/>
              <a:t>二、</a:t>
            </a:r>
            <a:r>
              <a:rPr altLang="zh-CN" b="1" dirty="0" sz="2800" lang="zh-CN"/>
              <a:t>严格落实地方政府安全生产责任</a:t>
            </a:r>
            <a:endParaRPr altLang="zh-CN" dirty="0" sz="4000" lang="zh-CN"/>
          </a:p>
        </p:txBody>
      </p:sp>
      <p:sp>
        <p:nvSpPr>
          <p:cNvPr id="1048605" name="文本框 6"/>
          <p:cNvSpPr txBox="1"/>
          <p:nvPr/>
        </p:nvSpPr>
        <p:spPr>
          <a:xfrm>
            <a:off x="694500" y="2666940"/>
            <a:ext cx="10798063" cy="3247877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8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</a:t>
            </a:r>
            <a:r>
              <a:rPr altLang="zh-CN" dirty="0" sz="28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各级政府要把安全发展理念落实到经济社会发展各领域各环节，政府主要负责人要根据地方党委会的要求，及时研究解决突出问题，提出有效的办法。各级安委会要创造条件，</a:t>
            </a:r>
            <a:r>
              <a:rPr altLang="zh-CN" b="1" dirty="0" sz="28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实现实体化运行，滚动排查隐患，</a:t>
            </a:r>
            <a:r>
              <a:rPr altLang="zh-CN" dirty="0" sz="28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主动协调跨地区跨区域安全工作。其他领导干部要分工把关，严格履职，切实抓好分管的工作。</a:t>
            </a:r>
            <a:endParaRPr altLang="zh-CN" dirty="0" sz="28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/>
      <p:bldP spid="1048602" grpId="1"/>
      <p:bldP spid="1048603" grpId="0" bldLvl="0" animBg="1"/>
      <p:bldP spid="104860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10" name="矩形: 圆角 7"/>
          <p:cNvSpPr/>
          <p:nvPr/>
        </p:nvSpPr>
        <p:spPr>
          <a:xfrm>
            <a:off x="462013" y="1646120"/>
            <a:ext cx="11482939" cy="4696928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2000" lang="zh-CN"/>
          </a:p>
        </p:txBody>
      </p:sp>
      <p:sp>
        <p:nvSpPr>
          <p:cNvPr id="1048611" name="矩形: 圆角 9"/>
          <p:cNvSpPr/>
          <p:nvPr/>
        </p:nvSpPr>
        <p:spPr>
          <a:xfrm>
            <a:off x="1665170" y="1203076"/>
            <a:ext cx="9201751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>
                <a:latin typeface="+mj-ea"/>
                <a:ea typeface="+mj-ea"/>
              </a:rPr>
              <a:t>三、严格落实部门安全监管责任</a:t>
            </a:r>
            <a:endParaRPr altLang="zh-CN" dirty="0" sz="2800" lang="zh-CN">
              <a:latin typeface="+mj-ea"/>
              <a:ea typeface="+mj-ea"/>
            </a:endParaRPr>
          </a:p>
        </p:txBody>
      </p:sp>
      <p:sp>
        <p:nvSpPr>
          <p:cNvPr id="1048612" name="文本框 6"/>
          <p:cNvSpPr txBox="1"/>
          <p:nvPr/>
        </p:nvSpPr>
        <p:spPr>
          <a:xfrm>
            <a:off x="600715" y="2293385"/>
            <a:ext cx="10990569" cy="390144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2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2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各有关部门要按</a:t>
            </a:r>
            <a:r>
              <a:rPr altLang="zh-CN" b="1" dirty="0" sz="22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照管行业必须管安全，管业务必须管安全，管生产经营必须管安全和谁主管谁负责的原则</a:t>
            </a:r>
            <a:r>
              <a:rPr altLang="zh-CN" dirty="0" sz="22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，依法依规的安全清单，尽快的加以对职能交叉新业态风险，各级安委会会同编制部门按照谁主管谁牵头，谁为主，谁牵头，谁靠近的原则，及时明确责任，对危化品道路交通电动等环节多的有关部门链条监管，对关系安全生产，但是已经下放的事项，要实事求是开展一次评估，跟那些基层接不住，监管跟不上的要及时纠正，必要的要收回来。应急部门要理直气壮履行安全办公室的职责，促进各部门落实监管责任。各地方各部门有关企业可以提出一批有利于提升安全水平的项目，抓紧上报审批，有利于长期的发展。</a:t>
            </a:r>
            <a:endParaRPr altLang="zh-CN" dirty="0" sz="22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  <p:bldP spid="1048609" grpId="1"/>
      <p:bldP spid="1048610" grpId="0" bldLvl="0" animBg="1"/>
      <p:bldP spid="10486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17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18" name="矩形: 圆角 9"/>
          <p:cNvSpPr/>
          <p:nvPr/>
        </p:nvSpPr>
        <p:spPr>
          <a:xfrm>
            <a:off x="1645919" y="1489410"/>
            <a:ext cx="9163251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四、严肃追究领导责任和监管责任</a:t>
            </a:r>
            <a:endParaRPr altLang="zh-CN" dirty="0" sz="2800" lang="zh-CN"/>
          </a:p>
        </p:txBody>
      </p:sp>
      <p:sp>
        <p:nvSpPr>
          <p:cNvPr id="1048619" name="文本框 6"/>
          <p:cNvSpPr txBox="1"/>
          <p:nvPr/>
        </p:nvSpPr>
        <p:spPr>
          <a:xfrm>
            <a:off x="694500" y="2657315"/>
            <a:ext cx="10798063" cy="352044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6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党中央明确要求，对不履行职责造成较大以上事故的责任，既要追究直接责任，而且要上追一层，就是说追究到党委政府领导的责任，有关部门的监管责任，特别是重特大事故，追究主要领导分管领导对严重违法违规行为没有采取有效措施，甚至放任不管的，要依法追究各级的责任，可能会追究到县，追究到乡主要负责人的责任，构成犯罪的移交公安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追究刑事责任。</a:t>
            </a:r>
            <a:endParaRPr altLang="zh-CN" b="1" dirty="0" sz="26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/>
      <p:bldP spid="1048616" grpId="1"/>
      <p:bldP spid="1048617" grpId="0" bldLvl="0" animBg="1"/>
      <p:bldP spid="10486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24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25" name="矩形: 圆角 9"/>
          <p:cNvSpPr/>
          <p:nvPr/>
        </p:nvSpPr>
        <p:spPr>
          <a:xfrm>
            <a:off x="1617044" y="1489410"/>
            <a:ext cx="9298004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五、企业主要负责人必须严格履行第一责任人的责任</a:t>
            </a:r>
            <a:endParaRPr altLang="zh-CN" dirty="0" sz="2800" lang="zh-CN"/>
          </a:p>
        </p:txBody>
      </p:sp>
      <p:sp>
        <p:nvSpPr>
          <p:cNvPr id="1048626" name="文本框 6"/>
          <p:cNvSpPr txBox="1"/>
          <p:nvPr/>
        </p:nvSpPr>
        <p:spPr>
          <a:xfrm>
            <a:off x="694500" y="2666940"/>
            <a:ext cx="10798063" cy="3520440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b="1" dirty="0" sz="26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企业法人代表</a:t>
            </a:r>
            <a:r>
              <a:rPr altLang="en-US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实际控制人</a:t>
            </a:r>
            <a:r>
              <a:rPr altLang="en-US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altLang="zh-CN" b="1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实际负责人，</a:t>
            </a:r>
            <a:r>
              <a:rPr altLang="zh-CN" dirty="0" sz="26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要严格履行安全生产第一责任人的责任，对本单位安全生产工作全面负责。现在看来，要直接追究集团公司主要负责人分管要严格落实重大风险源，安全包保责任制，矿长带班下井等制度，弄虚作假，搞挂名矿场逃避责任的依法追究，对重特大事故负有主要责任的，在追究刑事责任的同时，明确终身不得担任本行业本单位主要负责人。</a:t>
            </a:r>
            <a:endParaRPr altLang="zh-CN" dirty="0" sz="26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/>
      <p:bldP spid="1048623" grpId="1"/>
      <p:bldP spid="1048624" grpId="0" bldLvl="0" animBg="1"/>
      <p:bldP spid="10486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31" name="矩形: 圆角 7"/>
          <p:cNvSpPr/>
          <p:nvPr/>
        </p:nvSpPr>
        <p:spPr>
          <a:xfrm>
            <a:off x="394636" y="1838629"/>
            <a:ext cx="11482939" cy="4689270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2" name="矩形: 圆角 9"/>
          <p:cNvSpPr/>
          <p:nvPr/>
        </p:nvSpPr>
        <p:spPr>
          <a:xfrm>
            <a:off x="1713297" y="1364285"/>
            <a:ext cx="9615638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六、立即深入扎实开展全国安全生产大检查</a:t>
            </a:r>
            <a:endParaRPr altLang="zh-CN" dirty="0" sz="2800" lang="zh-CN"/>
          </a:p>
        </p:txBody>
      </p:sp>
      <p:sp>
        <p:nvSpPr>
          <p:cNvPr id="1048633" name="文本框 6"/>
          <p:cNvSpPr txBox="1"/>
          <p:nvPr/>
        </p:nvSpPr>
        <p:spPr>
          <a:xfrm>
            <a:off x="696968" y="2350510"/>
            <a:ext cx="10798063" cy="3731278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0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altLang="zh-CN" dirty="0" sz="20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国务院安委会将尽快组织开展安全生产大检查，各有关部门有关地区要做好准备，全面深入排查重大风险隐患，列出清单，明确要求压实责任，限期整改，坚决防止风险患演变为特大事故。</a:t>
            </a:r>
            <a:r>
              <a:rPr altLang="zh-CN" b="1" dirty="0" sz="20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要牢牢盯守矿山危化品、民航道路、水上交通、建筑施工、燃气消防等重点行业领域，</a:t>
            </a:r>
            <a:r>
              <a:rPr altLang="zh-CN" dirty="0" sz="20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特别是对可能造成群死群伤的重大风险，由省市级安委会和中央企业总部挂名督办，对拒不整改追究刑责等坚决果断的措施。要统筹疫情防治公共安全，对商场、影院、医院、养老院、学校、幼儿园和高层建筑人员密集场所封闭安全出口的封闭疏散通道的，对整改不认真，未列入清单，因查实属于重大风险隐患，可能发生事故的，要当做事故对待，引发事故的更要从严追究责任，一层难以解决的问题，要报本级安委会上级行业主管部门。</a:t>
            </a:r>
            <a:endParaRPr altLang="zh-CN" dirty="0" sz="20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0" grpId="0"/>
      <p:bldP spid="1048630" grpId="1"/>
      <p:bldP spid="1048631" grpId="0" bldLvl="0" animBg="1"/>
      <p:bldP spid="104863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文本框 4"/>
          <p:cNvSpPr txBox="1"/>
          <p:nvPr/>
        </p:nvSpPr>
        <p:spPr>
          <a:xfrm>
            <a:off x="2052609" y="330101"/>
            <a:ext cx="4653280" cy="574040"/>
          </a:xfrm>
          <a:prstGeom prst="rect"/>
        </p:spPr>
        <p:txBody>
          <a:bodyPr wrap="none">
            <a:spAutoFit/>
          </a:bodyPr>
          <a:lstStyle>
            <a:defPPr>
              <a:defRPr lang="zh-CN"/>
            </a:defPPr>
            <a:lvl1pPr>
              <a:defRPr b="1" sz="320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r>
              <a:rPr altLang="en-US" dirty="0" lang="zh-CN">
                <a:solidFill>
                  <a:srgbClr val="FF0000"/>
                </a:solidFill>
              </a:rPr>
              <a:t>十五条硬措施主要内容：</a:t>
            </a:r>
            <a:endParaRPr altLang="en-US" dirty="0" lang="zh-CN">
              <a:solidFill>
                <a:srgbClr val="FF0000"/>
              </a:solidFill>
            </a:endParaRPr>
          </a:p>
        </p:txBody>
      </p:sp>
      <p:sp>
        <p:nvSpPr>
          <p:cNvPr id="1048638" name="矩形: 圆角 7"/>
          <p:cNvSpPr/>
          <p:nvPr/>
        </p:nvSpPr>
        <p:spPr>
          <a:xfrm>
            <a:off x="394636" y="1963754"/>
            <a:ext cx="11482939" cy="4564145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9" name="矩形: 圆角 9"/>
          <p:cNvSpPr/>
          <p:nvPr/>
        </p:nvSpPr>
        <p:spPr>
          <a:xfrm>
            <a:off x="1751797" y="1489410"/>
            <a:ext cx="8874493" cy="944238"/>
          </a:xfrm>
          <a:prstGeom prst="roundRect"/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b="1" dirty="0" sz="2800" lang="zh-CN"/>
              <a:t>七、牢牢守住项目审批安全红线</a:t>
            </a:r>
            <a:endParaRPr altLang="zh-CN" dirty="0" sz="2800" lang="zh-CN"/>
          </a:p>
        </p:txBody>
      </p:sp>
      <p:sp>
        <p:nvSpPr>
          <p:cNvPr id="1048640" name="文本框 6"/>
          <p:cNvSpPr txBox="1"/>
          <p:nvPr/>
        </p:nvSpPr>
        <p:spPr>
          <a:xfrm>
            <a:off x="696968" y="2647689"/>
            <a:ext cx="10798063" cy="3291841"/>
          </a:xfrm>
          <a:prstGeom prst="rect"/>
          <a:noFill/>
        </p:spPr>
        <p:txBody>
          <a:bodyPr wrap="square">
            <a:spAutoFit/>
          </a:bodyPr>
          <a:p>
            <a:pPr indent="409575">
              <a:lnSpc>
                <a:spcPct val="150000"/>
              </a:lnSpc>
            </a:pPr>
            <a:r>
              <a:rPr altLang="zh-CN" dirty="0" sz="2400" lang="en-US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当前经济社会发展压力大，但对每一个项目每一个环节都要以安全为前提，不能有丝毫漏洞。对各级部门要建立完善安全风险评估论证机制，严把项目审批安全关，</a:t>
            </a:r>
            <a:r>
              <a:rPr altLang="zh-CN" b="1" dirty="0" sz="24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不得边审批边设计边施工，对危化品、矿山、烟花爆竹、建筑施工冶金等行业高危项目人员聚集场所，不得降低安全门槛。</a:t>
            </a:r>
            <a:r>
              <a:rPr altLang="zh-CN" dirty="0" sz="2400" lang="zh-CN" spc="4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部分传统行业由东部沿海地区向中西部地区转移，要严格执行国家规定行业标准，严格安全监管，坚决把淘汰落后产能。</a:t>
            </a:r>
            <a:endParaRPr altLang="zh-CN" dirty="0" sz="2400" lang="zh-CN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1" id="8" nodeType="with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518 -0.00023 " pathEditMode="relative" rAng="0" ptsTypes="AA">
                                      <p:cBhvr>
                                        <p:cTn dur="1000" fill="hold" id="9" spd="-100000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3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/>
      <p:bldP spid="1048637" grpId="1"/>
      <p:bldP spid="1048638" grpId="0" bldLvl="0" animBg="1"/>
      <p:bldP spid="1048639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V2163A</dc:creator>
  <cp:lastModifiedBy>行动</cp:lastModifiedBy>
  <dcterms:created xsi:type="dcterms:W3CDTF">2017-10-24T19:30:00Z</dcterms:created>
  <dcterms:modified xsi:type="dcterms:W3CDTF">2022-09-26T08:09:43Z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08789e1bfb0b492cb7e8a66f20eaf72f</vt:lpwstr>
  </property>
</Properties>
</file>