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8"/>
  </p:notesMasterIdLst>
  <p:sldIdLst>
    <p:sldId id="388" r:id="rId3"/>
    <p:sldId id="259" r:id="rId4"/>
    <p:sldId id="389" r:id="rId5"/>
    <p:sldId id="258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90" r:id="rId17"/>
    <p:sldId id="290" r:id="rId18"/>
    <p:sldId id="326" r:id="rId19"/>
    <p:sldId id="327" r:id="rId20"/>
    <p:sldId id="328" r:id="rId21"/>
    <p:sldId id="329" r:id="rId22"/>
    <p:sldId id="330" r:id="rId23"/>
    <p:sldId id="391" r:id="rId24"/>
    <p:sldId id="291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9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93" r:id="rId42"/>
    <p:sldId id="350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94" r:id="rId51"/>
    <p:sldId id="369" r:id="rId52"/>
    <p:sldId id="371" r:id="rId53"/>
    <p:sldId id="372" r:id="rId54"/>
    <p:sldId id="373" r:id="rId55"/>
    <p:sldId id="374" r:id="rId56"/>
    <p:sldId id="395" r:id="rId57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85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>
        <p:scale>
          <a:sx n="75" d="100"/>
          <a:sy n="75" d="100"/>
        </p:scale>
        <p:origin x="704" y="452"/>
      </p:cViewPr>
      <p:guideLst>
        <p:guide orient="horz" pos="218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5E52538-7DEF-482A-AFA5-258AB46341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26324AA-4964-4560-A661-BF0C9037986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52FFE1E6-4A71-4921-A88A-44A1F24D3C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2383AB40-C99C-4A76-BC97-6E1523BF7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3D65E5-DC71-48D9-9B35-B6139E56344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470286-B736-4F59-A38C-E5D91734F7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fld id="{EDAB1255-3F75-4E7D-8271-A9753080D3AF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CEA9832A-7A4C-4A65-B263-FE0CB23D4DA0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C9F3B959-8B6E-4C95-9AB3-43565728D0F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559568B6-1C21-4D72-AF53-6C127C4665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buFontTx/>
              <a:buNone/>
            </a:pPr>
            <a:fld id="{41021767-D8D0-457D-835A-D48B82060003}" type="slidenum">
              <a:rPr lang="zh-CN" altLang="en-US" sz="1800"/>
              <a:pPr algn="l">
                <a:buFontTx/>
                <a:buNone/>
              </a:pPr>
              <a:t>1</a:t>
            </a:fld>
            <a:endParaRPr lang="zh-CN" altLang="en-US" sz="1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2F71CC81-8F46-4622-BBF5-2398FFDB86D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64D78A0A-2E40-4105-AF6C-338D90F0D8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53D289BD-2868-4002-B6E6-4428D7C160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buFontTx/>
              <a:buNone/>
            </a:pPr>
            <a:fld id="{21FD58CC-82FE-4E5C-A730-4BA8C1FD4AAB}" type="slidenum">
              <a:rPr lang="zh-CN" altLang="en-US" sz="1800"/>
              <a:pPr algn="l">
                <a:buFontTx/>
                <a:buNone/>
              </a:pPr>
              <a:t>3</a:t>
            </a:fld>
            <a:endParaRPr lang="zh-CN" altLang="en-US" sz="1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BAC2BDDF-07BE-434A-A75B-E307AE4871E9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7E89B76-53E2-4836-A5AC-9B6ECCB72DF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2D1C4BD6-C3A8-4175-AF83-45423EBEA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buFontTx/>
              <a:buNone/>
            </a:pPr>
            <a:fld id="{1B08D0FE-4245-48FE-8E72-BF2CF3929AC0}" type="slidenum">
              <a:rPr lang="zh-CN" altLang="en-US" sz="1800"/>
              <a:pPr algn="l">
                <a:buFontTx/>
                <a:buNone/>
              </a:pPr>
              <a:t>15</a:t>
            </a:fld>
            <a:endParaRPr lang="zh-CN" altLang="en-US"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2365DC74-4D4E-41E7-9519-BB9F9DFC335A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446F9CD7-42EB-440D-A961-F09CEAAE336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3AA33318-484D-483D-9655-001EFC3B46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buFontTx/>
              <a:buNone/>
            </a:pPr>
            <a:fld id="{729FF3A7-E21C-48A0-B694-21A0A26B31D6}" type="slidenum">
              <a:rPr lang="zh-CN" altLang="en-US" sz="1800"/>
              <a:pPr algn="l">
                <a:buFontTx/>
                <a:buNone/>
              </a:pPr>
              <a:t>22</a:t>
            </a:fld>
            <a:endParaRPr lang="zh-CN" altLang="en-US" sz="1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F734DCE1-CE2D-43D7-AA77-90477EBE7B0A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3407CF48-969B-46CB-BCB8-27F410A320D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70D840BA-1C28-4ACB-BE20-F782A2D15A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buFontTx/>
              <a:buNone/>
            </a:pPr>
            <a:fld id="{1B8CC7C0-F3F4-456C-9554-2020B867FD0C}" type="slidenum">
              <a:rPr lang="zh-CN" altLang="en-US" sz="1800"/>
              <a:pPr algn="l">
                <a:buFontTx/>
                <a:buNone/>
              </a:pPr>
              <a:t>32</a:t>
            </a:fld>
            <a:endParaRPr lang="zh-CN" altLang="en-US" sz="1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id="{21EB2913-9BF3-48CC-830F-5A541E34C4B1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id="{43E0D853-A3B9-408A-9E5C-30132ACED26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2EE098E7-4470-4BDD-8AFC-28AE58E37C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buFontTx/>
              <a:buNone/>
            </a:pPr>
            <a:fld id="{CAACF384-BD69-4A69-9500-E627E3477761}" type="slidenum">
              <a:rPr lang="zh-CN" altLang="en-US" sz="1800"/>
              <a:pPr algn="l">
                <a:buFontTx/>
                <a:buNone/>
              </a:pPr>
              <a:t>40</a:t>
            </a:fld>
            <a:endParaRPr lang="zh-CN" altLang="en-US" sz="18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30D6C484-C306-4990-BD7E-51D823FEF61C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E75B034A-D70E-448D-8448-25A8A733118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405307B8-ACF9-40E6-B98A-D4D8C4B6C9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buFontTx/>
              <a:buNone/>
            </a:pPr>
            <a:fld id="{304DAD1F-E20A-4CBA-80E1-BCF3D3196D62}" type="slidenum">
              <a:rPr lang="zh-CN" altLang="en-US" sz="1800"/>
              <a:pPr algn="l">
                <a:buFontTx/>
                <a:buNone/>
              </a:pPr>
              <a:t>49</a:t>
            </a:fld>
            <a:endParaRPr lang="zh-CN" altLang="en-US" sz="18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>
            <a:extLst>
              <a:ext uri="{FF2B5EF4-FFF2-40B4-BE49-F238E27FC236}">
                <a16:creationId xmlns:a16="http://schemas.microsoft.com/office/drawing/2014/main" id="{29F0A28D-F8E8-46CC-8883-7AD23181CCE4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备注占位符 2">
            <a:extLst>
              <a:ext uri="{FF2B5EF4-FFF2-40B4-BE49-F238E27FC236}">
                <a16:creationId xmlns:a16="http://schemas.microsoft.com/office/drawing/2014/main" id="{77B5AE4E-BE7A-4A69-B3DA-F26C91BCE05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67588" name="灯片编号占位符 3">
            <a:extLst>
              <a:ext uri="{FF2B5EF4-FFF2-40B4-BE49-F238E27FC236}">
                <a16:creationId xmlns:a16="http://schemas.microsoft.com/office/drawing/2014/main" id="{641D11A2-6DE8-43C8-BB92-01B4F2BA88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buFontTx/>
              <a:buNone/>
            </a:pPr>
            <a:fld id="{071C1A72-9468-474A-985C-192A765788F9}" type="slidenum">
              <a:rPr lang="zh-CN" altLang="en-US" sz="1800"/>
              <a:pPr algn="l">
                <a:buFontTx/>
                <a:buNone/>
              </a:pPr>
              <a:t>55</a:t>
            </a:fld>
            <a:endParaRPr lang="zh-CN" altLang="en-US" sz="1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F425AE-1332-456E-A432-1F8F039EA0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F09A2-1645-4FEE-9DD1-ED42AA23CDBC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093859-F3FB-4744-9914-52B38A3E92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D26534-AC47-4CB7-BB21-9B3B1DC7BE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199C0-60A6-41B4-B51F-520DC93517E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2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14A263-10D5-4585-848C-05A50B337E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04154-2AFF-404F-A9F8-72CD950D2E63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99DD1D-9A78-491E-B855-064B97B60B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0CE470-5D36-4FE9-BA3B-622097131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E9DB6-EB13-41D7-B665-5F6E631BEAE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78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6A6673-D5DC-44FC-97ED-1EB77F9B6E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737B7-29E6-4B8A-A6A2-29688BAEAD36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6A1409-878E-4DD2-AE51-86643AA543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FC52AC-4C16-4B42-BD8C-4E646057CD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926AF-F6DD-43C5-83FC-19E6BA0B89C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016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A6FC6689-EF79-4D6A-A7B6-759B506603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11EB1-F07C-4F9E-91F2-970661CB31D6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E248765F-ED43-442B-A0F1-CBD95F797B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C070A15C-2632-4CC7-B2A7-0F0BD4905B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8343D-A2BA-4CBA-974A-AC5E668AFB7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02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41AEF8-69B9-42B3-A01A-A6F233B6D1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5DD21-030E-4614-877E-FD8643E64274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55C2B9-4033-478B-B71A-87C3F4BAE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69F3A9-554A-4C7E-85A5-94E5BA893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5C2F7-6ABD-4C47-B480-330F515FF6D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78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575A77-7358-452A-9AC3-FF8CD90E27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01A75-8A34-4CBC-B73F-E07C0D7F3018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01C2FC-EF68-4FAD-A791-785C6E6E0B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A7F986-063B-4FCC-8506-39C8153A77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D75D4-1955-4363-91EB-BE8B807CB69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836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7A5ADE-8EF5-4EB2-8B39-5C239BEDB7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8E98E-13FC-4216-B16F-5D40EF8E336F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44B1A4-259E-430E-8FBB-3382EE33F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5755BE-A850-4412-9095-2FD241026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6C8-F1BF-4997-B42F-53981ADDE63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883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5164B2F5-3FA2-4A12-80A3-FF9D07B9F7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35E88-97B0-40C6-86F6-6D1C91ED396C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FE0EC57-E577-4920-A13D-5E0F48B9E2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1244CBB5-B46B-4D70-8189-053232D813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CA0DA-7BE4-43A8-AEDC-753C39DFA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843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A808C718-138F-4660-9AEB-D1053C53C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1C001-FF75-4B56-ABD9-83C474BA7F7B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9E11FC45-6003-4A5B-9BE0-EA7FE21B8F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21AE4B7B-3A3C-4697-8300-2DE0D44FE5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5B21C-EE72-42E7-9297-62601F360CD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745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140C144-4487-4E4F-A7EE-C52E7A4977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5517D-D3B0-49CD-B9A8-B51A82AF9BDE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67720F76-B494-4365-9826-87DDB785C4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6B3B4CBA-A335-4508-A697-6705F1873D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8F473-79CF-4FC3-967A-686BC23B7F9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367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B6701F68-A8DD-4217-80F2-9850CB725F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E060E-56D7-475D-9E8B-763A96BCD7BE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9F80CC2-3D14-45F3-A984-C5CE11FCF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FE40F7F6-AA18-455F-A3C5-F60E89AE8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F7D552-EF74-41D9-B7B2-BF8210BBFEA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2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AC7F4E-F6DE-4A5B-8410-46F43DF875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6DEBA-A6D1-4056-B65A-E2D0B7FD53C8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484C11-8E04-4BAD-B54D-9F4BDF64C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91A6AC-238B-43BE-889C-60A0315B0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B4AD6-864A-4791-972A-415C1F170AC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24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C479281-FFE7-4312-A927-8420DEBEB2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82123-09C0-4115-A13A-476A9C254E02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9222F4C-C95E-483C-B22F-4A138FF06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E5E164-D4C4-4252-9C09-9D7E84C65D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382FB-334B-43ED-B90A-457939C28C3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B037E63-E119-4D0E-BC7F-643BB75C80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CD284-2728-422E-9FFD-F6C6333EDFD1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F2E96D-58D4-436B-A146-C9DADEBA72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6FE94DE-A61B-4CBD-BB0A-2AC4D95B0C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E1E8F2-F311-47E1-B624-92475F42947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438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7AC096-B421-4B9C-BD6F-E6C32FBE65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CB1C6-9303-478A-BDB8-58CBAA14AB72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2ACBDA-6B0C-4ECC-9EAC-A61C2C157F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A01533-8BBF-4A3E-B745-9258D2E8E3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AFAAE-412B-470A-ADD4-61D898E3260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581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5ECBA-8568-49A6-A0D3-31EFD5CE4F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7ED95-49F4-4A61-A315-E7FE3F4474AB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E8B949-CAD0-451D-BCED-AC1F8F3FEF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3819CE-E823-4015-BE2E-449B7E2E3D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7DE78-B127-447A-8087-FA71A75C946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989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9C4A97A9-95AB-4357-8442-51981CEB07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F3DA9-AB9F-4B72-BF88-5EF73208FBF8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35CCB72C-AA60-48BF-8CAC-DB4B3CE451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FE50817E-6791-493D-8633-9FFE501F31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60869-8616-4D60-83ED-78F5983334D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14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00C9C6-E49D-4F60-B60F-4796C3FA6F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1683F-CC5C-4BD1-AC35-BFB3D0C843C8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C5BF74-BE62-4FA2-AA50-6485821584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AEA57E-62AD-4FF9-B8B5-1955693657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AA25A-D3B0-41A8-B256-53EF62CD4D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8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D2783116-7C8E-4C71-B0B1-BFC64BFB95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F6005-B859-4C29-B96A-D39D481EB627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A005DE82-EB24-43E1-ACCF-C8D3BE73BD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81C624F-CB08-4978-868E-16CBDB71B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50B73-C926-4165-8F42-6389B98B29C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4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59983D1-D129-453C-9EB8-AFC7201FAC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765A0-E99D-4FD4-B408-0E26C4D9C390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896F047C-91C0-4E2F-B474-E8CBA7D741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EC88DF43-F136-4E0C-B042-AB304F8CC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85530A-262E-433B-9CB0-40931E33E84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88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CC2D0269-08B9-48B9-8E49-F9DC10385D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D7E92-FF63-4B89-9847-1FB149F20510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115397EF-7E3D-47E5-82D3-19D4FB9F86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0CC8BD51-9AEA-4C10-81A5-CE60CDB14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DB171B-6252-4420-9C70-162815C8B6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41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1FF8C283-9932-4894-A68D-6AA066F06C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8C539-05F4-4BFA-817B-287532C84CCF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B3A0BEB-7158-4954-855F-5E69F9A0EF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62D8AE2-D2B6-4509-B6F5-C618967E7C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CB502-3A4C-42E8-B411-F9A343C7AB1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B60448F7-A2E7-47E3-89B8-6A189371DA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14E6A-90AE-475C-9E00-D36C8A496872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FA24CFE1-E014-4CEB-A996-0B923F3339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D7B75DC-A70E-49A9-83F1-8E67DBF945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09D67D-2049-4808-A749-70A06E3D6D4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97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EB36866-6C4F-4D94-A276-E4845DAFEF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241C1-CDE1-43E7-A8DE-30E1A68DE462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992BE70-422D-4BE7-93D9-5DAA930E3F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EE919F1-9888-4C97-9709-13545D570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B51125-2257-4DBC-BCA5-584B5331BE4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92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3854F8F4-2887-424D-BA6A-0D2FDD2583C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MS PGothic" panose="020B0600070205080204" pitchFamily="34" charset="-128"/>
              </a:rPr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FFDAA31A-5F69-4403-8256-8166A314F89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altLang="zh-CN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altLang="zh-CN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altLang="zh-CN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1028" name="日期占位符 3">
            <a:extLst>
              <a:ext uri="{FF2B5EF4-FFF2-40B4-BE49-F238E27FC236}">
                <a16:creationId xmlns:a16="http://schemas.microsoft.com/office/drawing/2014/main" id="{0112A71D-E055-4C0B-A7DC-9652F82586D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5C6D7FF-29F1-4C6B-910F-B856BAB44E9E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>
            <a:extLst>
              <a:ext uri="{FF2B5EF4-FFF2-40B4-BE49-F238E27FC236}">
                <a16:creationId xmlns:a16="http://schemas.microsoft.com/office/drawing/2014/main" id="{ADFAF947-67AF-45FE-90FE-3AA7DF7D1B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>
            <a:extLst>
              <a:ext uri="{FF2B5EF4-FFF2-40B4-BE49-F238E27FC236}">
                <a16:creationId xmlns:a16="http://schemas.microsoft.com/office/drawing/2014/main" id="{985B10B0-B37D-4381-9E81-5E4205B119D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2985DE35-D67D-4B90-B04D-EC6D014D2BBE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1031" name="矩形 1">
            <a:extLst>
              <a:ext uri="{FF2B5EF4-FFF2-40B4-BE49-F238E27FC236}">
                <a16:creationId xmlns:a16="http://schemas.microsoft.com/office/drawing/2014/main" id="{AA7E8AF1-4176-4903-B3A3-D4F62B0E67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113" y="-20638"/>
            <a:ext cx="682626" cy="633413"/>
          </a:xfrm>
          <a:prstGeom prst="rect">
            <a:avLst/>
          </a:prstGeom>
          <a:solidFill>
            <a:srgbClr val="385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MS PGothic" panose="020B0600070205080204" pitchFamily="34" charset="-128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4C2B1F9B-D6D4-4004-941B-07F58BE2CA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MS PGothic" panose="020B0600070205080204" pitchFamily="34" charset="-128"/>
              </a:rPr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B4967EF7-ED76-4892-B8C8-DA99FE11A65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altLang="zh-CN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altLang="zh-CN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altLang="zh-CN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1028" name="日期占位符 3">
            <a:extLst>
              <a:ext uri="{FF2B5EF4-FFF2-40B4-BE49-F238E27FC236}">
                <a16:creationId xmlns:a16="http://schemas.microsoft.com/office/drawing/2014/main" id="{528F69E6-8DEE-426B-8074-F8FE3582EC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9F39666-30CC-4A9B-9FF5-3C3973299DC1}" type="datetime1">
              <a:rPr lang="zh-CN" altLang="en-US"/>
              <a:pPr>
                <a:defRPr/>
              </a:pPr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>
            <a:extLst>
              <a:ext uri="{FF2B5EF4-FFF2-40B4-BE49-F238E27FC236}">
                <a16:creationId xmlns:a16="http://schemas.microsoft.com/office/drawing/2014/main" id="{801D46DE-1000-4706-B83E-DD512096BCA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>
            <a:extLst>
              <a:ext uri="{FF2B5EF4-FFF2-40B4-BE49-F238E27FC236}">
                <a16:creationId xmlns:a16="http://schemas.microsoft.com/office/drawing/2014/main" id="{F42D58CB-2306-4AA1-BAC2-7E57D0F12B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9F2B3C9A-1400-4661-A930-96A3119D426D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2055" name="矩形 1">
            <a:extLst>
              <a:ext uri="{FF2B5EF4-FFF2-40B4-BE49-F238E27FC236}">
                <a16:creationId xmlns:a16="http://schemas.microsoft.com/office/drawing/2014/main" id="{72C295D5-DD5E-4C01-BCC1-DD76870AA9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113" y="-20638"/>
            <a:ext cx="682626" cy="633413"/>
          </a:xfrm>
          <a:prstGeom prst="rect">
            <a:avLst/>
          </a:prstGeom>
          <a:solidFill>
            <a:srgbClr val="385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MS PGothic" panose="020B0600070205080204" pitchFamily="34" charset="-128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S PGothic" panose="020B0600070205080204" pitchFamily="34" charset="-128"/>
          <a:ea typeface="微软雅黑" panose="020B0503020204020204" pitchFamily="34" charset="-122"/>
          <a:sym typeface="MS PGothic" panose="020B0600070205080204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9759DE32-66F8-4DD1-A340-4E73938F97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75" t="209" r="12779"/>
          <a:stretch>
            <a:fillRect/>
          </a:stretch>
        </p:blipFill>
        <p:spPr>
          <a:xfrm>
            <a:off x="1138238" y="0"/>
            <a:ext cx="7986712" cy="6858000"/>
          </a:xfrm>
          <a:custGeom>
            <a:avLst/>
            <a:gdLst>
              <a:gd name="connsiteX0" fmla="*/ 0 w 7986724"/>
              <a:gd name="connsiteY0" fmla="*/ 0 h 6858000"/>
              <a:gd name="connsiteX1" fmla="*/ 4503752 w 7986724"/>
              <a:gd name="connsiteY1" fmla="*/ 0 h 6858000"/>
              <a:gd name="connsiteX2" fmla="*/ 7986724 w 7986724"/>
              <a:gd name="connsiteY2" fmla="*/ 6858000 h 6858000"/>
              <a:gd name="connsiteX3" fmla="*/ 3482972 w 79867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6724" h="6858000">
                <a:moveTo>
                  <a:pt x="0" y="0"/>
                </a:moveTo>
                <a:lnTo>
                  <a:pt x="4503752" y="0"/>
                </a:lnTo>
                <a:lnTo>
                  <a:pt x="7986724" y="6858000"/>
                </a:lnTo>
                <a:lnTo>
                  <a:pt x="3482972" y="6858000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平行四边形 4">
            <a:extLst>
              <a:ext uri="{FF2B5EF4-FFF2-40B4-BE49-F238E27FC236}">
                <a16:creationId xmlns:a16="http://schemas.microsoft.com/office/drawing/2014/main" id="{45923A8D-2B9B-4D5C-8024-28725D7947BD}"/>
              </a:ext>
            </a:extLst>
          </p:cNvPr>
          <p:cNvSpPr/>
          <p:nvPr/>
        </p:nvSpPr>
        <p:spPr>
          <a:xfrm flipV="1">
            <a:off x="3158067" y="1761565"/>
            <a:ext cx="9033933" cy="2525226"/>
          </a:xfrm>
          <a:prstGeom prst="parallelogram">
            <a:avLst>
              <a:gd name="adj" fmla="val 33016"/>
            </a:avLst>
          </a:prstGeom>
          <a:solidFill>
            <a:srgbClr val="1A385E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1457C73-924B-401E-9F00-47F898320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2413337"/>
            <a:ext cx="78790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化工企业常见隐患排查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8">
            <a:extLst>
              <a:ext uri="{FF2B5EF4-FFF2-40B4-BE49-F238E27FC236}">
                <a16:creationId xmlns:a16="http://schemas.microsoft.com/office/drawing/2014/main" id="{DC400059-7EAF-4960-BA54-04618E6C1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57163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  <p:pic>
        <p:nvPicPr>
          <p:cNvPr id="15363" name="图片 1">
            <a:extLst>
              <a:ext uri="{FF2B5EF4-FFF2-40B4-BE49-F238E27FC236}">
                <a16:creationId xmlns:a16="http://schemas.microsoft.com/office/drawing/2014/main" id="{8B9E3D04-E95A-433F-ADC8-744AE2E00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657350"/>
            <a:ext cx="8180387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8">
            <a:extLst>
              <a:ext uri="{FF2B5EF4-FFF2-40B4-BE49-F238E27FC236}">
                <a16:creationId xmlns:a16="http://schemas.microsoft.com/office/drawing/2014/main" id="{549221B5-CCED-4033-A0B2-4503F4B7E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420688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  <p:pic>
        <p:nvPicPr>
          <p:cNvPr id="16387" name="图片 1">
            <a:extLst>
              <a:ext uri="{FF2B5EF4-FFF2-40B4-BE49-F238E27FC236}">
                <a16:creationId xmlns:a16="http://schemas.microsoft.com/office/drawing/2014/main" id="{53C2E59D-94D8-4913-A961-13895D9FE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1498600"/>
            <a:ext cx="6313488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8">
            <a:extLst>
              <a:ext uri="{FF2B5EF4-FFF2-40B4-BE49-F238E27FC236}">
                <a16:creationId xmlns:a16="http://schemas.microsoft.com/office/drawing/2014/main" id="{4C6F261B-12C9-43B0-8F19-3ED305B1D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5400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3AECAE75-9FB5-4AA4-A9D6-37309DA070DB}"/>
              </a:ext>
            </a:extLst>
          </p:cNvPr>
          <p:cNvSpPr/>
          <p:nvPr/>
        </p:nvSpPr>
        <p:spPr>
          <a:xfrm>
            <a:off x="484188" y="1900238"/>
            <a:ext cx="9036050" cy="1052512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28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	  判别依据：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08ACA3A2-79E9-46EC-9881-A1C9BAE49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2584450"/>
            <a:ext cx="1143793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indent="-3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GB 50160–2008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《石油化工企业设计防火规范》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    9.1.4   电缆沟通入变配电所、控制室的墙洞处，应填实、密封。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    9.1.5  距散发比空气重的可燃气体设备30m以内的电缆沟、电缆隧道应采取防止可燃气体窜入和积聚的措施。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8">
            <a:extLst>
              <a:ext uri="{FF2B5EF4-FFF2-40B4-BE49-F238E27FC236}">
                <a16:creationId xmlns:a16="http://schemas.microsoft.com/office/drawing/2014/main" id="{CD185A47-E219-4D3E-8AD5-336B387AA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52388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  <p:pic>
        <p:nvPicPr>
          <p:cNvPr id="18435" name="图片 1">
            <a:extLst>
              <a:ext uri="{FF2B5EF4-FFF2-40B4-BE49-F238E27FC236}">
                <a16:creationId xmlns:a16="http://schemas.microsoft.com/office/drawing/2014/main" id="{0B1C707D-80EF-4CEC-8735-AFE77EDDF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79575"/>
            <a:ext cx="7058025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文本框 2">
            <a:extLst>
              <a:ext uri="{FF2B5EF4-FFF2-40B4-BE49-F238E27FC236}">
                <a16:creationId xmlns:a16="http://schemas.microsoft.com/office/drawing/2014/main" id="{C2389697-EADD-4561-AB5B-02E39C4A8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1854" y="3660775"/>
            <a:ext cx="36279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电缆通入车间的墙洞处：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应用"电缆防火堵料"封堵!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8">
            <a:extLst>
              <a:ext uri="{FF2B5EF4-FFF2-40B4-BE49-F238E27FC236}">
                <a16:creationId xmlns:a16="http://schemas.microsoft.com/office/drawing/2014/main" id="{9B3943E8-D6D7-4C23-9A8B-4102E56E3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77788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  <p:pic>
        <p:nvPicPr>
          <p:cNvPr id="19459" name="图片 1">
            <a:extLst>
              <a:ext uri="{FF2B5EF4-FFF2-40B4-BE49-F238E27FC236}">
                <a16:creationId xmlns:a16="http://schemas.microsoft.com/office/drawing/2014/main" id="{F67CC90D-6AFE-45C8-B0D9-F3275D32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1485900"/>
            <a:ext cx="72009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>
            <a:extLst>
              <a:ext uri="{FF2B5EF4-FFF2-40B4-BE49-F238E27FC236}">
                <a16:creationId xmlns:a16="http://schemas.microsoft.com/office/drawing/2014/main" id="{AD8C6959-AC07-4969-B7B9-5FFABCDE1697}"/>
              </a:ext>
            </a:extLst>
          </p:cNvPr>
          <p:cNvSpPr/>
          <p:nvPr/>
        </p:nvSpPr>
        <p:spPr>
          <a:xfrm flipH="1">
            <a:off x="3987800" y="2652713"/>
            <a:ext cx="6886575" cy="1552575"/>
          </a:xfrm>
          <a:prstGeom prst="parallelogram">
            <a:avLst/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CE32A05B-60E0-468E-A501-03A0CA25D3AB}"/>
              </a:ext>
            </a:extLst>
          </p:cNvPr>
          <p:cNvSpPr/>
          <p:nvPr/>
        </p:nvSpPr>
        <p:spPr>
          <a:xfrm flipH="1">
            <a:off x="587375" y="0"/>
            <a:ext cx="5329238" cy="6858000"/>
          </a:xfrm>
          <a:prstGeom prst="parallelogram">
            <a:avLst>
              <a:gd name="adj" fmla="val 46450"/>
            </a:avLst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457929-4CC8-48CC-9045-9B1918BC1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444" y="1978025"/>
            <a:ext cx="1364476" cy="256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3800" b="1">
                <a:solidFill>
                  <a:srgbClr val="AB802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P</a:t>
            </a:r>
            <a:endParaRPr lang="zh-CN" altLang="en-US" sz="13800" b="1">
              <a:solidFill>
                <a:srgbClr val="AB802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ED639F-C6F0-464A-8549-6B00FBA69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378" y="2974975"/>
            <a:ext cx="1420582" cy="139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720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art</a:t>
            </a:r>
            <a:endParaRPr lang="zh-CN" altLang="en-US" sz="7200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9A5C26E-1123-464E-9A3C-306E22019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2365375"/>
            <a:ext cx="1271587" cy="127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di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600" b="1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02</a:t>
            </a:r>
            <a:endParaRPr lang="zh-CN" altLang="en-US" sz="6600" b="1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F8317B2-2F70-4194-83C2-36D33A939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8" y="2925763"/>
            <a:ext cx="4822825" cy="88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分析、研发安全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accel="3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4" grpId="0"/>
      <p:bldP spid="5" grpId="0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8">
            <a:extLst>
              <a:ext uri="{FF2B5EF4-FFF2-40B4-BE49-F238E27FC236}">
                <a16:creationId xmlns:a16="http://schemas.microsoft.com/office/drawing/2014/main" id="{3CF96F21-69D6-40A4-8AB4-8420CFEB5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65088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分析研发安全</a:t>
            </a:r>
          </a:p>
        </p:txBody>
      </p:sp>
      <p:pic>
        <p:nvPicPr>
          <p:cNvPr id="22531" name="图片 1">
            <a:extLst>
              <a:ext uri="{FF2B5EF4-FFF2-40B4-BE49-F238E27FC236}">
                <a16:creationId xmlns:a16="http://schemas.microsoft.com/office/drawing/2014/main" id="{6C44B100-4D77-4894-8EA9-A8F419B6B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1328738"/>
            <a:ext cx="71691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8">
            <a:extLst>
              <a:ext uri="{FF2B5EF4-FFF2-40B4-BE49-F238E27FC236}">
                <a16:creationId xmlns:a16="http://schemas.microsoft.com/office/drawing/2014/main" id="{9D65951E-4FF3-4500-A08A-6C340455D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8" y="157163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分析研发安全</a:t>
            </a:r>
          </a:p>
        </p:txBody>
      </p:sp>
      <p:pic>
        <p:nvPicPr>
          <p:cNvPr id="23555" name="图片 2">
            <a:extLst>
              <a:ext uri="{FF2B5EF4-FFF2-40B4-BE49-F238E27FC236}">
                <a16:creationId xmlns:a16="http://schemas.microsoft.com/office/drawing/2014/main" id="{53335A40-65D0-4F45-83A6-0AA1BBA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506538"/>
            <a:ext cx="6913562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文本框 3">
            <a:extLst>
              <a:ext uri="{FF2B5EF4-FFF2-40B4-BE49-F238E27FC236}">
                <a16:creationId xmlns:a16="http://schemas.microsoft.com/office/drawing/2014/main" id="{9A2E051F-AC42-4204-AB33-306A454C7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9525" y="2965450"/>
            <a:ext cx="4013200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zh-CN" sz="1800" b="1">
                <a:latin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b="1">
                <a:latin typeface="微软雅黑" panose="020B0503020204020204" pitchFamily="34" charset="-122"/>
                <a:sym typeface="微软雅黑" panose="020B0503020204020204" pitchFamily="34" charset="-122"/>
              </a:rPr>
              <a:t>气相色谱间顶部：存在氢气积聚！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8">
            <a:extLst>
              <a:ext uri="{FF2B5EF4-FFF2-40B4-BE49-F238E27FC236}">
                <a16:creationId xmlns:a16="http://schemas.microsoft.com/office/drawing/2014/main" id="{50E46C9E-4675-4849-9E06-B73BB026E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420688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分析研发安全</a:t>
            </a:r>
          </a:p>
        </p:txBody>
      </p:sp>
      <p:pic>
        <p:nvPicPr>
          <p:cNvPr id="24579" name="图片 1">
            <a:extLst>
              <a:ext uri="{FF2B5EF4-FFF2-40B4-BE49-F238E27FC236}">
                <a16:creationId xmlns:a16="http://schemas.microsoft.com/office/drawing/2014/main" id="{A5A5178E-F16D-4686-8CA0-7FC745EAA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512888"/>
            <a:ext cx="7261225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本框 2">
            <a:extLst>
              <a:ext uri="{FF2B5EF4-FFF2-40B4-BE49-F238E27FC236}">
                <a16:creationId xmlns:a16="http://schemas.microsoft.com/office/drawing/2014/main" id="{5BDD48B7-DC78-4169-A948-74DCC2FAC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992" y="3013075"/>
            <a:ext cx="2954655" cy="153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lang="en-US" altLang="zh-CN" sz="2400">
                <a:latin typeface="微软雅黑" panose="020B0503020204020204" pitchFamily="34" charset="-122"/>
                <a:sym typeface="微软雅黑" panose="020B0503020204020204" pitchFamily="34" charset="-122"/>
              </a:rPr>
              <a:t>液氯</a:t>
            </a: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钢瓶的扳手</a:t>
            </a:r>
            <a:r>
              <a:rPr lang="en-US" altLang="zh-CN" sz="2400">
                <a:latin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>
                <a:latin typeface="微软雅黑" panose="020B0503020204020204" pitchFamily="34" charset="-122"/>
                <a:sym typeface="微软雅黑" panose="020B0503020204020204" pitchFamily="34" charset="-122"/>
              </a:rPr>
              <a:t>在哪？应急怎么办？</a:t>
            </a:r>
            <a:br>
              <a:rPr lang="en-US" altLang="zh-CN" sz="2400">
                <a:latin typeface="微软雅黑" panose="020B0503020204020204" pitchFamily="34" charset="-122"/>
                <a:sym typeface="微软雅黑" panose="020B0503020204020204" pitchFamily="34" charset="-122"/>
              </a:rPr>
            </a:br>
            <a:endParaRPr lang="en-US" altLang="zh-CN" sz="24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8">
            <a:extLst>
              <a:ext uri="{FF2B5EF4-FFF2-40B4-BE49-F238E27FC236}">
                <a16:creationId xmlns:a16="http://schemas.microsoft.com/office/drawing/2014/main" id="{F4231691-8CA5-428E-B10F-AE9D8F439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420688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分析研发安全</a:t>
            </a:r>
          </a:p>
        </p:txBody>
      </p:sp>
      <p:pic>
        <p:nvPicPr>
          <p:cNvPr id="25603" name="图片 1">
            <a:extLst>
              <a:ext uri="{FF2B5EF4-FFF2-40B4-BE49-F238E27FC236}">
                <a16:creationId xmlns:a16="http://schemas.microsoft.com/office/drawing/2014/main" id="{9E6ADD87-9398-48D4-BDDE-74FEE553C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81138"/>
            <a:ext cx="7283450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边形 8">
            <a:extLst>
              <a:ext uri="{FF2B5EF4-FFF2-40B4-BE49-F238E27FC236}">
                <a16:creationId xmlns:a16="http://schemas.microsoft.com/office/drawing/2014/main" id="{A0DA4A2E-C8A7-4802-9589-9BD231A26E3C}"/>
              </a:ext>
            </a:extLst>
          </p:cNvPr>
          <p:cNvSpPr/>
          <p:nvPr/>
        </p:nvSpPr>
        <p:spPr>
          <a:xfrm flipH="1">
            <a:off x="1443038" y="0"/>
            <a:ext cx="5548312" cy="6858000"/>
          </a:xfrm>
          <a:prstGeom prst="parallelogram">
            <a:avLst>
              <a:gd name="adj" fmla="val 46450"/>
            </a:avLst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47" name="矩形 6">
            <a:extLst>
              <a:ext uri="{FF2B5EF4-FFF2-40B4-BE49-F238E27FC236}">
                <a16:creationId xmlns:a16="http://schemas.microsoft.com/office/drawing/2014/main" id="{13047901-083D-421D-AC27-62177BF6C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75" y="1296988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262626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  <p:sp>
        <p:nvSpPr>
          <p:cNvPr id="6148" name="矩形 7">
            <a:extLst>
              <a:ext uri="{FF2B5EF4-FFF2-40B4-BE49-F238E27FC236}">
                <a16:creationId xmlns:a16="http://schemas.microsoft.com/office/drawing/2014/main" id="{85548FF0-0889-4637-BF24-6F3A238C5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5513" y="1371600"/>
            <a:ext cx="661987" cy="422275"/>
          </a:xfrm>
          <a:prstGeom prst="rect">
            <a:avLst/>
          </a:prstGeom>
          <a:solidFill>
            <a:srgbClr val="385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01</a:t>
            </a:r>
          </a:p>
        </p:txBody>
      </p:sp>
      <p:sp>
        <p:nvSpPr>
          <p:cNvPr id="6149" name="矩形 8">
            <a:extLst>
              <a:ext uri="{FF2B5EF4-FFF2-40B4-BE49-F238E27FC236}">
                <a16:creationId xmlns:a16="http://schemas.microsoft.com/office/drawing/2014/main" id="{AF450195-9F35-4FF2-9BFA-E36FAF403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75" y="2117725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262626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分析、研发安全</a:t>
            </a:r>
          </a:p>
        </p:txBody>
      </p:sp>
      <p:sp>
        <p:nvSpPr>
          <p:cNvPr id="6150" name="矩形 9">
            <a:extLst>
              <a:ext uri="{FF2B5EF4-FFF2-40B4-BE49-F238E27FC236}">
                <a16:creationId xmlns:a16="http://schemas.microsoft.com/office/drawing/2014/main" id="{5C25DAF8-1274-4D8E-AB1C-CB138B661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5513" y="2179638"/>
            <a:ext cx="661987" cy="422275"/>
          </a:xfrm>
          <a:prstGeom prst="rect">
            <a:avLst/>
          </a:prstGeom>
          <a:solidFill>
            <a:srgbClr val="385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02</a:t>
            </a:r>
          </a:p>
        </p:txBody>
      </p:sp>
      <p:sp>
        <p:nvSpPr>
          <p:cNvPr id="6151" name="矩形 10">
            <a:extLst>
              <a:ext uri="{FF2B5EF4-FFF2-40B4-BE49-F238E27FC236}">
                <a16:creationId xmlns:a16="http://schemas.microsoft.com/office/drawing/2014/main" id="{D035970B-412D-489B-95B6-E6D86CAD7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75" y="2911475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262626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设施、工具、器具</a:t>
            </a:r>
          </a:p>
        </p:txBody>
      </p:sp>
      <p:sp>
        <p:nvSpPr>
          <p:cNvPr id="6152" name="矩形 11">
            <a:extLst>
              <a:ext uri="{FF2B5EF4-FFF2-40B4-BE49-F238E27FC236}">
                <a16:creationId xmlns:a16="http://schemas.microsoft.com/office/drawing/2014/main" id="{D4DB5BD3-A9AB-4C95-A0B8-A7A0E0EF0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5513" y="2986088"/>
            <a:ext cx="661987" cy="422275"/>
          </a:xfrm>
          <a:prstGeom prst="rect">
            <a:avLst/>
          </a:prstGeom>
          <a:solidFill>
            <a:srgbClr val="385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03</a:t>
            </a:r>
          </a:p>
        </p:txBody>
      </p:sp>
      <p:sp>
        <p:nvSpPr>
          <p:cNvPr id="6153" name="矩形 12">
            <a:extLst>
              <a:ext uri="{FF2B5EF4-FFF2-40B4-BE49-F238E27FC236}">
                <a16:creationId xmlns:a16="http://schemas.microsoft.com/office/drawing/2014/main" id="{655F2702-63AA-4157-9A39-C3F127D59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75" y="3697288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262626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职业卫生</a:t>
            </a:r>
          </a:p>
        </p:txBody>
      </p:sp>
      <p:sp>
        <p:nvSpPr>
          <p:cNvPr id="6154" name="矩形 13">
            <a:extLst>
              <a:ext uri="{FF2B5EF4-FFF2-40B4-BE49-F238E27FC236}">
                <a16:creationId xmlns:a16="http://schemas.microsoft.com/office/drawing/2014/main" id="{0DE5F460-74AD-4ACA-8678-21170A894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5513" y="3792538"/>
            <a:ext cx="661987" cy="422275"/>
          </a:xfrm>
          <a:prstGeom prst="rect">
            <a:avLst/>
          </a:prstGeom>
          <a:solidFill>
            <a:srgbClr val="385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04</a:t>
            </a:r>
          </a:p>
        </p:txBody>
      </p:sp>
      <p:sp>
        <p:nvSpPr>
          <p:cNvPr id="6155" name="矩形 12">
            <a:extLst>
              <a:ext uri="{FF2B5EF4-FFF2-40B4-BE49-F238E27FC236}">
                <a16:creationId xmlns:a16="http://schemas.microsoft.com/office/drawing/2014/main" id="{1FB54A5D-0668-45F2-94E2-296157AE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75" y="4511675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262626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储运、装卸安全</a:t>
            </a:r>
          </a:p>
        </p:txBody>
      </p:sp>
      <p:sp>
        <p:nvSpPr>
          <p:cNvPr id="6156" name="矩形 13">
            <a:extLst>
              <a:ext uri="{FF2B5EF4-FFF2-40B4-BE49-F238E27FC236}">
                <a16:creationId xmlns:a16="http://schemas.microsoft.com/office/drawing/2014/main" id="{47C34E86-D558-43B9-B7A3-B475C1F8A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5513" y="4606925"/>
            <a:ext cx="661987" cy="422275"/>
          </a:xfrm>
          <a:prstGeom prst="rect">
            <a:avLst/>
          </a:prstGeom>
          <a:solidFill>
            <a:srgbClr val="385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0</a:t>
            </a:r>
            <a:r>
              <a:rPr lang="en-US" altLang="en-US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5</a:t>
            </a:r>
          </a:p>
        </p:txBody>
      </p:sp>
      <p:sp>
        <p:nvSpPr>
          <p:cNvPr id="6157" name="矩形 12">
            <a:extLst>
              <a:ext uri="{FF2B5EF4-FFF2-40B4-BE49-F238E27FC236}">
                <a16:creationId xmlns:a16="http://schemas.microsoft.com/office/drawing/2014/main" id="{0DCC0621-C2B5-4333-9A6C-C7D4D6DD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75" y="5284788"/>
            <a:ext cx="100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262626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其 它</a:t>
            </a:r>
          </a:p>
        </p:txBody>
      </p:sp>
      <p:sp>
        <p:nvSpPr>
          <p:cNvPr id="6158" name="矩形 13">
            <a:extLst>
              <a:ext uri="{FF2B5EF4-FFF2-40B4-BE49-F238E27FC236}">
                <a16:creationId xmlns:a16="http://schemas.microsoft.com/office/drawing/2014/main" id="{3FEE8FEA-CEFE-43A2-AF52-CF0F2F858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5513" y="5380038"/>
            <a:ext cx="661987" cy="422275"/>
          </a:xfrm>
          <a:prstGeom prst="rect">
            <a:avLst/>
          </a:prstGeom>
          <a:solidFill>
            <a:srgbClr val="385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06</a:t>
            </a:r>
          </a:p>
        </p:txBody>
      </p:sp>
      <p:sp>
        <p:nvSpPr>
          <p:cNvPr id="3" name="平行四边形 2">
            <a:extLst>
              <a:ext uri="{FF2B5EF4-FFF2-40B4-BE49-F238E27FC236}">
                <a16:creationId xmlns:a16="http://schemas.microsoft.com/office/drawing/2014/main" id="{A807CB07-FAAA-4028-A653-D1A2623CABBF}"/>
              </a:ext>
            </a:extLst>
          </p:cNvPr>
          <p:cNvSpPr/>
          <p:nvPr/>
        </p:nvSpPr>
        <p:spPr>
          <a:xfrm>
            <a:off x="-542925" y="2322513"/>
            <a:ext cx="4391025" cy="2214562"/>
          </a:xfrm>
          <a:prstGeom prst="parallelogram">
            <a:avLst/>
          </a:prstGeom>
          <a:solidFill>
            <a:srgbClr val="1A385E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6160" name="组合 3">
            <a:extLst>
              <a:ext uri="{FF2B5EF4-FFF2-40B4-BE49-F238E27FC236}">
                <a16:creationId xmlns:a16="http://schemas.microsoft.com/office/drawing/2014/main" id="{58E8D381-32C4-4351-9EEB-CD291A079D26}"/>
              </a:ext>
            </a:extLst>
          </p:cNvPr>
          <p:cNvGrpSpPr>
            <a:grpSpLocks/>
          </p:cNvGrpSpPr>
          <p:nvPr/>
        </p:nvGrpSpPr>
        <p:grpSpPr bwMode="auto">
          <a:xfrm>
            <a:off x="392113" y="2503488"/>
            <a:ext cx="1870075" cy="1568450"/>
            <a:chOff x="1954925" y="1860980"/>
            <a:chExt cx="1870841" cy="1568020"/>
          </a:xfrm>
        </p:grpSpPr>
        <p:sp>
          <p:nvSpPr>
            <p:cNvPr id="6161" name="文本框 4">
              <a:extLst>
                <a:ext uri="{FF2B5EF4-FFF2-40B4-BE49-F238E27FC236}">
                  <a16:creationId xmlns:a16="http://schemas.microsoft.com/office/drawing/2014/main" id="{A732C8BA-C981-4E0C-B175-21DBFE2D2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1954925" y="1860980"/>
              <a:ext cx="1870841" cy="128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6600" b="1">
                  <a:solidFill>
                    <a:srgbClr val="AB8020"/>
                  </a:solidFill>
                  <a:latin typeface="微软雅黑" panose="020B0503020204020204" pitchFamily="34" charset="-122"/>
                  <a:sym typeface="微软雅黑" panose="020B0503020204020204" pitchFamily="34" charset="-122"/>
                </a:rPr>
                <a:t>目录 </a:t>
              </a:r>
            </a:p>
          </p:txBody>
        </p:sp>
        <p:sp>
          <p:nvSpPr>
            <p:cNvPr id="6162" name="文本框 7">
              <a:extLst>
                <a:ext uri="{FF2B5EF4-FFF2-40B4-BE49-F238E27FC236}">
                  <a16:creationId xmlns:a16="http://schemas.microsoft.com/office/drawing/2014/main" id="{6AFCBB79-EDAA-4349-A1F6-4C6E3050FE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5046" y="3011642"/>
              <a:ext cx="1470598" cy="41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800">
                  <a:solidFill>
                    <a:srgbClr val="AB8020"/>
                  </a:solidFill>
                  <a:latin typeface="微软雅黑" panose="020B0503020204020204" pitchFamily="34" charset="-122"/>
                  <a:sym typeface="微软雅黑" panose="020B0503020204020204" pitchFamily="34" charset="-122"/>
                </a:rPr>
                <a:t>CONTENTS</a:t>
              </a:r>
              <a:endParaRPr lang="zh-CN" altLang="en-US" sz="1800">
                <a:solidFill>
                  <a:srgbClr val="AB8020"/>
                </a:solidFill>
                <a:latin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8">
            <a:extLst>
              <a:ext uri="{FF2B5EF4-FFF2-40B4-BE49-F238E27FC236}">
                <a16:creationId xmlns:a16="http://schemas.microsoft.com/office/drawing/2014/main" id="{24F7CF98-95B9-4662-93D0-B57B9A464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420688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分析研发安全</a:t>
            </a:r>
          </a:p>
        </p:txBody>
      </p:sp>
      <p:pic>
        <p:nvPicPr>
          <p:cNvPr id="26627" name="图片 1">
            <a:extLst>
              <a:ext uri="{FF2B5EF4-FFF2-40B4-BE49-F238E27FC236}">
                <a16:creationId xmlns:a16="http://schemas.microsoft.com/office/drawing/2014/main" id="{426CF2C1-16E9-495F-AFBA-A36764D11FA9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1379538"/>
            <a:ext cx="70739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03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文本框 168963">
            <a:extLst>
              <a:ext uri="{FF2B5EF4-FFF2-40B4-BE49-F238E27FC236}">
                <a16:creationId xmlns:a16="http://schemas.microsoft.com/office/drawing/2014/main" id="{8BF2DF1D-1CCF-4209-A1C8-93A924E89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388" y="2817813"/>
            <a:ext cx="533400" cy="184800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latin typeface="微软雅黑" panose="020B0503020204020204" pitchFamily="34" charset="-122"/>
                <a:sym typeface="微软雅黑" panose="020B0503020204020204" pitchFamily="34" charset="-122"/>
              </a:rPr>
              <a:t>危险</a:t>
            </a:r>
          </a:p>
          <a:p>
            <a:pPr algn="ctr">
              <a:lnSpc>
                <a:spcPct val="3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4000" b="1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矩形 8">
            <a:extLst>
              <a:ext uri="{FF2B5EF4-FFF2-40B4-BE49-F238E27FC236}">
                <a16:creationId xmlns:a16="http://schemas.microsoft.com/office/drawing/2014/main" id="{CEAB732E-999D-4E00-A76C-3E64BF80D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420688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分析研发安全</a:t>
            </a:r>
          </a:p>
        </p:txBody>
      </p:sp>
      <p:pic>
        <p:nvPicPr>
          <p:cNvPr id="27651" name="Picture 2" descr="072">
            <a:extLst>
              <a:ext uri="{FF2B5EF4-FFF2-40B4-BE49-F238E27FC236}">
                <a16:creationId xmlns:a16="http://schemas.microsoft.com/office/drawing/2014/main" id="{2BC852CB-4DE9-43ED-B8D3-1D3B96E6529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8" y="1431925"/>
            <a:ext cx="7245350" cy="5343525"/>
          </a:xfrm>
        </p:spPr>
      </p:pic>
      <p:sp>
        <p:nvSpPr>
          <p:cNvPr id="169988" name="Text Box 4">
            <a:extLst>
              <a:ext uri="{FF2B5EF4-FFF2-40B4-BE49-F238E27FC236}">
                <a16:creationId xmlns:a16="http://schemas.microsoft.com/office/drawing/2014/main" id="{BB82C6E7-1AEA-4A60-8279-B696FCDCD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1790700"/>
            <a:ext cx="2197100" cy="75578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 不能容忍</a:t>
            </a:r>
          </a:p>
          <a:p>
            <a:pPr algn="ctr">
              <a:lnSpc>
                <a:spcPct val="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653" name="文本框 1">
            <a:extLst>
              <a:ext uri="{FF2B5EF4-FFF2-40B4-BE49-F238E27FC236}">
                <a16:creationId xmlns:a16="http://schemas.microsoft.com/office/drawing/2014/main" id="{C8166DD1-1BE9-4194-A104-E26284AC1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9588" y="3717925"/>
            <a:ext cx="3497262" cy="56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>
                <a:latin typeface="微软雅黑" panose="020B0503020204020204" pitchFamily="34" charset="-122"/>
                <a:sym typeface="微软雅黑" panose="020B0503020204020204" pitchFamily="34" charset="-122"/>
              </a:rPr>
              <a:t> 实验室：不是化学品仓库！</a:t>
            </a:r>
          </a:p>
          <a:p>
            <a:pPr>
              <a:lnSpc>
                <a:spcPct val="4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0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99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>
            <a:extLst>
              <a:ext uri="{FF2B5EF4-FFF2-40B4-BE49-F238E27FC236}">
                <a16:creationId xmlns:a16="http://schemas.microsoft.com/office/drawing/2014/main" id="{CFF190DA-EF71-4E26-80A8-FEF9CA6D0C5C}"/>
              </a:ext>
            </a:extLst>
          </p:cNvPr>
          <p:cNvSpPr/>
          <p:nvPr/>
        </p:nvSpPr>
        <p:spPr>
          <a:xfrm flipH="1">
            <a:off x="3987800" y="2652713"/>
            <a:ext cx="6886575" cy="1552575"/>
          </a:xfrm>
          <a:prstGeom prst="parallelogram">
            <a:avLst/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CFDB5F61-D9A3-4B4B-B6F9-EC5206D2B88A}"/>
              </a:ext>
            </a:extLst>
          </p:cNvPr>
          <p:cNvSpPr/>
          <p:nvPr/>
        </p:nvSpPr>
        <p:spPr>
          <a:xfrm flipH="1">
            <a:off x="587375" y="0"/>
            <a:ext cx="5329238" cy="6858000"/>
          </a:xfrm>
          <a:prstGeom prst="parallelogram">
            <a:avLst>
              <a:gd name="adj" fmla="val 46450"/>
            </a:avLst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40038D-68DA-410A-8DC9-087A69D43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444" y="1978025"/>
            <a:ext cx="1364476" cy="256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3800" b="1">
                <a:solidFill>
                  <a:srgbClr val="AB802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P</a:t>
            </a:r>
            <a:endParaRPr lang="zh-CN" altLang="en-US" sz="13800" b="1">
              <a:solidFill>
                <a:srgbClr val="AB802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0FEC51-01E7-4230-847F-724CEB3AC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378" y="2974975"/>
            <a:ext cx="1420582" cy="139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720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art</a:t>
            </a:r>
            <a:endParaRPr lang="zh-CN" altLang="en-US" sz="7200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2F9E86D-7E0D-40D1-915B-65954992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2365375"/>
            <a:ext cx="1271587" cy="127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di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600" b="1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03</a:t>
            </a:r>
            <a:endParaRPr lang="zh-CN" altLang="en-US" sz="6600" b="1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86E225-9DCD-455E-8362-3CB9D342A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8" y="2925763"/>
            <a:ext cx="4822825" cy="88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设施、工具、器具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accel="3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4" grpId="0"/>
      <p:bldP spid="5" grpId="0"/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8">
            <a:extLst>
              <a:ext uri="{FF2B5EF4-FFF2-40B4-BE49-F238E27FC236}">
                <a16:creationId xmlns:a16="http://schemas.microsoft.com/office/drawing/2014/main" id="{64EF24A0-0824-422B-B278-07991C7CE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31763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设施、工具、器具</a:t>
            </a:r>
          </a:p>
        </p:txBody>
      </p:sp>
      <p:sp>
        <p:nvSpPr>
          <p:cNvPr id="30723" name="文本框 1">
            <a:extLst>
              <a:ext uri="{FF2B5EF4-FFF2-40B4-BE49-F238E27FC236}">
                <a16:creationId xmlns:a16="http://schemas.microsoft.com/office/drawing/2014/main" id="{64071B6E-F30D-4697-B13F-1601AE70F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725" y="1663700"/>
            <a:ext cx="10596563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   判别依据: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 GB4387-2008《工业企业厂内铁路、道路运输安全规程》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  6.4.7    进入易燃易爆区域的机动车辆，必须装设火星熄灭器（阻火器）。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   GB13365-2005《机动车排气火星熄灭器》                                                                                                                            8  使用  熄灭器应按照其设计类型和适用车型正确使用。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 长期配装型熄灭器的使用期限不应超过1年，  临时配装型熄灭器的使用期限不应超过2年，  若发现异常应提前报废。                               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8">
            <a:extLst>
              <a:ext uri="{FF2B5EF4-FFF2-40B4-BE49-F238E27FC236}">
                <a16:creationId xmlns:a16="http://schemas.microsoft.com/office/drawing/2014/main" id="{2A58A51C-0549-4DB0-A9A5-2531B90F7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57163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设施、工具、器具</a:t>
            </a:r>
          </a:p>
        </p:txBody>
      </p:sp>
      <p:pic>
        <p:nvPicPr>
          <p:cNvPr id="31747" name="图片 173059" descr="SAM_0707">
            <a:extLst>
              <a:ext uri="{FF2B5EF4-FFF2-40B4-BE49-F238E27FC236}">
                <a16:creationId xmlns:a16="http://schemas.microsoft.com/office/drawing/2014/main" id="{DA5FF1C3-437C-41D6-88F5-0D7947D3A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b="12578"/>
          <a:stretch>
            <a:fillRect/>
          </a:stretch>
        </p:blipFill>
        <p:spPr bwMode="auto">
          <a:xfrm>
            <a:off x="241300" y="1525588"/>
            <a:ext cx="7680325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文本框 173060">
            <a:extLst>
              <a:ext uri="{FF2B5EF4-FFF2-40B4-BE49-F238E27FC236}">
                <a16:creationId xmlns:a16="http://schemas.microsoft.com/office/drawing/2014/main" id="{726C021A-70A1-4D80-9DF5-8BD6951E39E2}"/>
              </a:ext>
            </a:extLst>
          </p:cNvPr>
          <p:cNvSpPr txBox="1"/>
          <p:nvPr/>
        </p:nvSpPr>
        <p:spPr>
          <a:xfrm>
            <a:off x="2689225" y="3292475"/>
            <a:ext cx="3589338" cy="777875"/>
          </a:xfrm>
          <a:prstGeom prst="rect">
            <a:avLst/>
          </a:prstGeom>
          <a:solidFill>
            <a:srgbClr val="FF0000"/>
          </a:solidFill>
          <a:ln w="9525">
            <a:noFill/>
            <a:miter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000" noProof="1">
                <a:effectLst>
                  <a:outerShdw blurRad="38100" dist="38100" dir="2700000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临时配装型排气火星熄灭器</a:t>
            </a: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  使用寿命2年，你知道吗？</a:t>
            </a:r>
          </a:p>
          <a:p>
            <a:pPr eaLnBrk="1" hangingPunct="1">
              <a:lnSpc>
                <a:spcPct val="30000"/>
              </a:lnSpc>
              <a:buFont typeface="Arial" panose="020B0604020202020204" pitchFamily="34" charset="0"/>
              <a:buNone/>
              <a:defRPr/>
            </a:pPr>
            <a:endParaRPr lang="zh-CN" altLang="en-US" sz="2000" noProof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1749" name="文本框 1">
            <a:extLst>
              <a:ext uri="{FF2B5EF4-FFF2-40B4-BE49-F238E27FC236}">
                <a16:creationId xmlns:a16="http://schemas.microsoft.com/office/drawing/2014/main" id="{A19207D1-4A96-4777-92B1-6EBDC793B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0388" y="3111500"/>
            <a:ext cx="3852337" cy="96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>
                <a:latin typeface="微软雅黑" panose="020B0503020204020204" pitchFamily="34" charset="-122"/>
                <a:sym typeface="微软雅黑" panose="020B0503020204020204" pitchFamily="34" charset="-122"/>
              </a:rPr>
              <a:t>摒除“只使用，不报废” 陋习。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>
                <a:latin typeface="微软雅黑" panose="020B0503020204020204" pitchFamily="34" charset="-122"/>
                <a:sym typeface="微软雅黑" panose="020B0503020204020204" pitchFamily="34" charset="-122"/>
              </a:rPr>
              <a:t>否则，易成 “流动火种” 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1" grpId="0" bldLvl="0"/>
      <p:bldP spid="173061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矩形 8">
            <a:extLst>
              <a:ext uri="{FF2B5EF4-FFF2-40B4-BE49-F238E27FC236}">
                <a16:creationId xmlns:a16="http://schemas.microsoft.com/office/drawing/2014/main" id="{0A455EA2-01ED-4F25-A600-0AC3EDA02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104775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设施、工具、器具</a:t>
            </a:r>
          </a:p>
        </p:txBody>
      </p:sp>
      <p:pic>
        <p:nvPicPr>
          <p:cNvPr id="32771" name="图片 1">
            <a:extLst>
              <a:ext uri="{FF2B5EF4-FFF2-40B4-BE49-F238E27FC236}">
                <a16:creationId xmlns:a16="http://schemas.microsoft.com/office/drawing/2014/main" id="{29550BF7-BDC1-4679-BD98-5073E7B2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1408113"/>
            <a:ext cx="70929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8">
            <a:extLst>
              <a:ext uri="{FF2B5EF4-FFF2-40B4-BE49-F238E27FC236}">
                <a16:creationId xmlns:a16="http://schemas.microsoft.com/office/drawing/2014/main" id="{E24DCDED-3076-4966-84E1-89DA652DA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131763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设施、工具、器具</a:t>
            </a:r>
          </a:p>
        </p:txBody>
      </p:sp>
      <p:pic>
        <p:nvPicPr>
          <p:cNvPr id="175107" name="Picture 2" descr="C:\Users\lingyang\Desktop\安全诊断现场照片20111107\办公室小相机\DSC01617.JPG">
            <a:extLst>
              <a:ext uri="{FF2B5EF4-FFF2-40B4-BE49-F238E27FC236}">
                <a16:creationId xmlns:a16="http://schemas.microsoft.com/office/drawing/2014/main" id="{21C0D681-E6CF-4BAF-B47A-B73DC319629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2988" y="1654175"/>
            <a:ext cx="7373937" cy="4775200"/>
          </a:xfrm>
        </p:spPr>
      </p:pic>
      <p:sp>
        <p:nvSpPr>
          <p:cNvPr id="33796" name="椭圆 175108">
            <a:extLst>
              <a:ext uri="{FF2B5EF4-FFF2-40B4-BE49-F238E27FC236}">
                <a16:creationId xmlns:a16="http://schemas.microsoft.com/office/drawing/2014/main" id="{D70EF878-CD12-4EDF-9D17-526C3535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6888" y="3716338"/>
            <a:ext cx="3386137" cy="1933575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0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矩形 8">
            <a:extLst>
              <a:ext uri="{FF2B5EF4-FFF2-40B4-BE49-F238E27FC236}">
                <a16:creationId xmlns:a16="http://schemas.microsoft.com/office/drawing/2014/main" id="{4DFC1934-34EB-4FCC-AF8B-709DEEC25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92075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设施、工具、器具</a:t>
            </a:r>
          </a:p>
        </p:txBody>
      </p:sp>
      <p:pic>
        <p:nvPicPr>
          <p:cNvPr id="34819" name="图片 1">
            <a:extLst>
              <a:ext uri="{FF2B5EF4-FFF2-40B4-BE49-F238E27FC236}">
                <a16:creationId xmlns:a16="http://schemas.microsoft.com/office/drawing/2014/main" id="{DD8252D9-F48D-47AD-9DBF-9E9BA9CAC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597025"/>
            <a:ext cx="7383463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文本框 2">
            <a:extLst>
              <a:ext uri="{FF2B5EF4-FFF2-40B4-BE49-F238E27FC236}">
                <a16:creationId xmlns:a16="http://schemas.microsoft.com/office/drawing/2014/main" id="{467CB28B-C266-4DF9-A535-BBACF2BEA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425" y="3424238"/>
            <a:ext cx="3709988" cy="31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3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lnSpc>
                <a:spcPct val="3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抹布 </a:t>
            </a:r>
            <a:r>
              <a:rPr lang="en-US" altLang="zh-CN" sz="1800">
                <a:latin typeface="微软雅黑" panose="020B0503020204020204" pitchFamily="34" charset="-122"/>
                <a:sym typeface="微软雅黑" panose="020B0503020204020204" pitchFamily="34" charset="-122"/>
              </a:rPr>
              <a:t>/ </a:t>
            </a: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拖把： 不是全棉的！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矩形 8">
            <a:extLst>
              <a:ext uri="{FF2B5EF4-FFF2-40B4-BE49-F238E27FC236}">
                <a16:creationId xmlns:a16="http://schemas.microsoft.com/office/drawing/2014/main" id="{2BD4BBF9-FD8F-43E0-95E6-4AB4F3EC3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144463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设施、工具、器具</a:t>
            </a:r>
          </a:p>
        </p:txBody>
      </p:sp>
      <p:pic>
        <p:nvPicPr>
          <p:cNvPr id="35843" name="Picture 3" descr="P1040219">
            <a:extLst>
              <a:ext uri="{FF2B5EF4-FFF2-40B4-BE49-F238E27FC236}">
                <a16:creationId xmlns:a16="http://schemas.microsoft.com/office/drawing/2014/main" id="{D5E2F38C-CE58-4F7C-AE00-8D95012E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558925"/>
            <a:ext cx="697865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8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文本框 1">
            <a:extLst>
              <a:ext uri="{FF2B5EF4-FFF2-40B4-BE49-F238E27FC236}">
                <a16:creationId xmlns:a16="http://schemas.microsoft.com/office/drawing/2014/main" id="{737925C8-7849-4BD7-A824-4D42FC3A2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2225" y="3435350"/>
            <a:ext cx="431641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仓库顶棚：采用“易熔、排烟”采光带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矩形 8">
            <a:extLst>
              <a:ext uri="{FF2B5EF4-FFF2-40B4-BE49-F238E27FC236}">
                <a16:creationId xmlns:a16="http://schemas.microsoft.com/office/drawing/2014/main" id="{A5EA90F1-9274-462D-A2FC-5DB5B4E12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104775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设施、工具、器具</a:t>
            </a:r>
          </a:p>
        </p:txBody>
      </p:sp>
      <p:pic>
        <p:nvPicPr>
          <p:cNvPr id="36867" name="图片 1">
            <a:extLst>
              <a:ext uri="{FF2B5EF4-FFF2-40B4-BE49-F238E27FC236}">
                <a16:creationId xmlns:a16="http://schemas.microsoft.com/office/drawing/2014/main" id="{20EB38E0-42C2-4F4F-B11B-AF92134B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651000"/>
            <a:ext cx="638968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文本框 2">
            <a:extLst>
              <a:ext uri="{FF2B5EF4-FFF2-40B4-BE49-F238E27FC236}">
                <a16:creationId xmlns:a16="http://schemas.microsoft.com/office/drawing/2014/main" id="{C0FC83A5-902C-45EB-B538-0F128AB3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3600450"/>
            <a:ext cx="36695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>
                <a:latin typeface="微软雅黑" panose="020B0503020204020204" pitchFamily="34" charset="-122"/>
                <a:sym typeface="微软雅黑" panose="020B0503020204020204" pitchFamily="34" charset="-122"/>
              </a:rPr>
              <a:t>仓库内的“五距”</a:t>
            </a:r>
            <a:r>
              <a:rPr lang="en-US" altLang="zh-CN" sz="2000" b="1">
                <a:latin typeface="微软雅黑" panose="020B0503020204020204" pitchFamily="34" charset="-122"/>
                <a:sym typeface="微软雅黑" panose="020B0503020204020204" pitchFamily="34" charset="-122"/>
              </a:rPr>
              <a:t>: </a:t>
            </a:r>
            <a:r>
              <a:rPr lang="zh-CN" altLang="en-US" sz="2000" b="1">
                <a:latin typeface="微软雅黑" panose="020B0503020204020204" pitchFamily="34" charset="-122"/>
                <a:sym typeface="微软雅黑" panose="020B0503020204020204" pitchFamily="34" charset="-122"/>
              </a:rPr>
              <a:t>做到了吗？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>
            <a:extLst>
              <a:ext uri="{FF2B5EF4-FFF2-40B4-BE49-F238E27FC236}">
                <a16:creationId xmlns:a16="http://schemas.microsoft.com/office/drawing/2014/main" id="{BEF44A7B-92D0-474B-9AB9-720A41CFE5A2}"/>
              </a:ext>
            </a:extLst>
          </p:cNvPr>
          <p:cNvSpPr/>
          <p:nvPr/>
        </p:nvSpPr>
        <p:spPr>
          <a:xfrm flipH="1">
            <a:off x="3987800" y="2652713"/>
            <a:ext cx="6886575" cy="1552575"/>
          </a:xfrm>
          <a:prstGeom prst="parallelogram">
            <a:avLst/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92927499-708C-4BD4-8B14-5B7474E36EF8}"/>
              </a:ext>
            </a:extLst>
          </p:cNvPr>
          <p:cNvSpPr/>
          <p:nvPr/>
        </p:nvSpPr>
        <p:spPr>
          <a:xfrm flipH="1">
            <a:off x="587375" y="0"/>
            <a:ext cx="5329238" cy="6858000"/>
          </a:xfrm>
          <a:prstGeom prst="parallelogram">
            <a:avLst>
              <a:gd name="adj" fmla="val 46450"/>
            </a:avLst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0834C0D-FD05-4FB5-92C2-78F5B0FF9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444" y="1978025"/>
            <a:ext cx="1364476" cy="256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3800" b="1">
                <a:solidFill>
                  <a:srgbClr val="AB802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P</a:t>
            </a:r>
            <a:endParaRPr lang="zh-CN" altLang="en-US" sz="13800" b="1">
              <a:solidFill>
                <a:srgbClr val="AB802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F59924B-C440-48F9-9FAB-84D91588D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378" y="2974975"/>
            <a:ext cx="1420582" cy="139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720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art</a:t>
            </a:r>
            <a:endParaRPr lang="zh-CN" altLang="en-US" sz="7200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FAD21B-B1E5-40CA-A032-5DAFE4AA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2365375"/>
            <a:ext cx="1271587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di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600" b="1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01</a:t>
            </a:r>
            <a:endParaRPr lang="zh-CN" altLang="en-US" sz="6600" b="1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6FC763E-8EFD-4300-B912-0E3900850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8" y="2925763"/>
            <a:ext cx="4822825" cy="88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440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accel="3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4" grpId="0"/>
      <p:bldP spid="5" grpId="0"/>
      <p:bldP spid="7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矩形 8">
            <a:extLst>
              <a:ext uri="{FF2B5EF4-FFF2-40B4-BE49-F238E27FC236}">
                <a16:creationId xmlns:a16="http://schemas.microsoft.com/office/drawing/2014/main" id="{03A29B70-F5D4-4675-9FAB-176F34924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52388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设施、工具、器具</a:t>
            </a:r>
          </a:p>
        </p:txBody>
      </p:sp>
      <p:graphicFrame>
        <p:nvGraphicFramePr>
          <p:cNvPr id="232450" name="表格 232449">
            <a:extLst>
              <a:ext uri="{FF2B5EF4-FFF2-40B4-BE49-F238E27FC236}">
                <a16:creationId xmlns:a16="http://schemas.microsoft.com/office/drawing/2014/main" id="{BED0F02F-E25C-4491-8BC4-5007C8928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349913"/>
              </p:ext>
            </p:extLst>
          </p:nvPr>
        </p:nvGraphicFramePr>
        <p:xfrm>
          <a:off x="377825" y="1844675"/>
          <a:ext cx="11052175" cy="4460875"/>
        </p:xfrm>
        <a:graphic>
          <a:graphicData uri="http://schemas.openxmlformats.org/drawingml/2006/table">
            <a:tbl>
              <a:tblPr/>
              <a:tblGrid>
                <a:gridCol w="407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1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417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编号，名称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墙距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柱距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垛距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顶距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灯距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2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GB15603-1995 《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常用化学危险品贮存通则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》</a:t>
                      </a:r>
                    </a:p>
                  </a:txBody>
                  <a:tcPr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30-50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_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30-50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_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_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35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GB18265-2000《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危险化学品经营企业开业条件和技术条件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》</a:t>
                      </a:r>
                    </a:p>
                  </a:txBody>
                  <a:tcPr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＞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＞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＞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_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_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05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GB17914-1999 《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易燃易爆性商品储藏养护技术条件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》</a:t>
                      </a:r>
                    </a:p>
                  </a:txBody>
                  <a:tcPr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10*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_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532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GB17915-1999 《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腐蚀性商品储藏养护技术条件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》</a:t>
                      </a:r>
                    </a:p>
                  </a:txBody>
                  <a:tcPr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10*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_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532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GB17916-1999 《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毒害性商品储藏养护技术条件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》</a:t>
                      </a:r>
                    </a:p>
                  </a:txBody>
                  <a:tcPr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10*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_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532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1990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年公安部第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号令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《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仓库防火安全管理规则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》</a:t>
                      </a:r>
                    </a:p>
                  </a:txBody>
                  <a:tcPr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＞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＞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＞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梁距＞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52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＞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50**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7949" name="文本框 179341">
            <a:extLst>
              <a:ext uri="{FF2B5EF4-FFF2-40B4-BE49-F238E27FC236}">
                <a16:creationId xmlns:a16="http://schemas.microsoft.com/office/drawing/2014/main" id="{5EF120D9-EE19-45B1-A2CE-06BD1CA43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813" y="1458913"/>
            <a:ext cx="9036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11151B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    危险化学品库房的堆垛“五距”表    单位：cm</a:t>
            </a:r>
          </a:p>
        </p:txBody>
      </p:sp>
      <p:sp>
        <p:nvSpPr>
          <p:cNvPr id="37950" name="文本框 179342">
            <a:extLst>
              <a:ext uri="{FF2B5EF4-FFF2-40B4-BE49-F238E27FC236}">
                <a16:creationId xmlns:a16="http://schemas.microsoft.com/office/drawing/2014/main" id="{B5E563BB-5571-4D3A-A61B-B2FB58A81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6397625"/>
            <a:ext cx="11588750" cy="35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>
                <a:solidFill>
                  <a:srgbClr val="11151B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注：* 指性能不互相抵触可以同库混存物品，垛距必须＞100cm。 ** 指灯具下方不准堆物，其垂直下方与储物水平间距。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矩形 8">
            <a:extLst>
              <a:ext uri="{FF2B5EF4-FFF2-40B4-BE49-F238E27FC236}">
                <a16:creationId xmlns:a16="http://schemas.microsoft.com/office/drawing/2014/main" id="{3B76CBD8-51DC-44DD-AB2B-982B58564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90488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设施、工具、器具</a:t>
            </a:r>
          </a:p>
        </p:txBody>
      </p:sp>
      <p:pic>
        <p:nvPicPr>
          <p:cNvPr id="38915" name="图片 180225" descr="P1040763">
            <a:extLst>
              <a:ext uri="{FF2B5EF4-FFF2-40B4-BE49-F238E27FC236}">
                <a16:creationId xmlns:a16="http://schemas.microsoft.com/office/drawing/2014/main" id="{704FB2F5-F21C-486A-9C82-46EA46666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327150"/>
            <a:ext cx="72993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03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5">
            <a:extLst>
              <a:ext uri="{FF2B5EF4-FFF2-40B4-BE49-F238E27FC236}">
                <a16:creationId xmlns:a16="http://schemas.microsoft.com/office/drawing/2014/main" id="{AA6624F2-5FFB-45DA-AB42-DEF749369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725" y="1874838"/>
            <a:ext cx="3451225" cy="62164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latin typeface="微软雅黑" panose="020B0503020204020204" pitchFamily="34" charset="-122"/>
                <a:sym typeface="微软雅黑" panose="020B0503020204020204" pitchFamily="34" charset="-122"/>
              </a:rPr>
              <a:t>库房 ≠ 车间</a:t>
            </a:r>
          </a:p>
          <a:p>
            <a:pPr algn="ctr">
              <a:lnSpc>
                <a:spcPct val="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b="1"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b="1"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3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917" name="文本框 1">
            <a:extLst>
              <a:ext uri="{FF2B5EF4-FFF2-40B4-BE49-F238E27FC236}">
                <a16:creationId xmlns:a16="http://schemas.microsoft.com/office/drawing/2014/main" id="{EC045A34-DA57-48DF-8DF9-694126CBB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489" y="3236913"/>
            <a:ext cx="3877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化学品库房内：不准从事分装作业！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>
            <a:extLst>
              <a:ext uri="{FF2B5EF4-FFF2-40B4-BE49-F238E27FC236}">
                <a16:creationId xmlns:a16="http://schemas.microsoft.com/office/drawing/2014/main" id="{EB8C7290-5E66-419F-80B4-5CA186C71E37}"/>
              </a:ext>
            </a:extLst>
          </p:cNvPr>
          <p:cNvSpPr/>
          <p:nvPr/>
        </p:nvSpPr>
        <p:spPr>
          <a:xfrm flipH="1">
            <a:off x="3987800" y="2652713"/>
            <a:ext cx="6886575" cy="1552575"/>
          </a:xfrm>
          <a:prstGeom prst="parallelogram">
            <a:avLst/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09A34AD1-3079-4579-87D8-DA010AEC6A9F}"/>
              </a:ext>
            </a:extLst>
          </p:cNvPr>
          <p:cNvSpPr/>
          <p:nvPr/>
        </p:nvSpPr>
        <p:spPr>
          <a:xfrm flipH="1">
            <a:off x="587375" y="0"/>
            <a:ext cx="5329238" cy="6858000"/>
          </a:xfrm>
          <a:prstGeom prst="parallelogram">
            <a:avLst>
              <a:gd name="adj" fmla="val 46450"/>
            </a:avLst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64B0047-47B8-49F3-9F2A-67D6B8932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444" y="1978025"/>
            <a:ext cx="1364476" cy="256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3800" b="1">
                <a:solidFill>
                  <a:srgbClr val="AB802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P</a:t>
            </a:r>
            <a:endParaRPr lang="zh-CN" altLang="en-US" sz="13800" b="1">
              <a:solidFill>
                <a:srgbClr val="AB802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1E16482-1B49-44C5-867D-65438B736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378" y="2974975"/>
            <a:ext cx="1420582" cy="139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720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art</a:t>
            </a:r>
            <a:endParaRPr lang="zh-CN" altLang="en-US" sz="7200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F18AAF4-EB47-42B1-9C5F-EC52062F6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2365375"/>
            <a:ext cx="1271587" cy="127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di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600" b="1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04</a:t>
            </a:r>
            <a:endParaRPr lang="zh-CN" altLang="en-US" sz="6600" b="1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69EE85-63C2-44E0-B439-D9703F4FB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8" y="2925763"/>
            <a:ext cx="4822825" cy="88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职业卫生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accel="3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4" grpId="0"/>
      <p:bldP spid="5" grpId="0"/>
      <p:bldP spid="7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8">
            <a:extLst>
              <a:ext uri="{FF2B5EF4-FFF2-40B4-BE49-F238E27FC236}">
                <a16:creationId xmlns:a16="http://schemas.microsoft.com/office/drawing/2014/main" id="{17420F34-7C6C-4D2C-8AD3-B1101DBEC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92075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职业卫生</a:t>
            </a:r>
          </a:p>
        </p:txBody>
      </p:sp>
      <p:pic>
        <p:nvPicPr>
          <p:cNvPr id="41987" name="图片 2">
            <a:extLst>
              <a:ext uri="{FF2B5EF4-FFF2-40B4-BE49-F238E27FC236}">
                <a16:creationId xmlns:a16="http://schemas.microsoft.com/office/drawing/2014/main" id="{A8A1C5AA-8629-4376-9928-DBC4F0F9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1406525"/>
            <a:ext cx="6992937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矩形 8">
            <a:extLst>
              <a:ext uri="{FF2B5EF4-FFF2-40B4-BE49-F238E27FC236}">
                <a16:creationId xmlns:a16="http://schemas.microsoft.com/office/drawing/2014/main" id="{5171C7FB-6839-4D49-AA9A-D506C967B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77788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职业卫生</a:t>
            </a:r>
          </a:p>
        </p:txBody>
      </p:sp>
      <p:pic>
        <p:nvPicPr>
          <p:cNvPr id="43011" name="图片 1">
            <a:extLst>
              <a:ext uri="{FF2B5EF4-FFF2-40B4-BE49-F238E27FC236}">
                <a16:creationId xmlns:a16="http://schemas.microsoft.com/office/drawing/2014/main" id="{1E759415-1DA5-4DEB-92F2-564C4393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1409700"/>
            <a:ext cx="6921500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矩形 8">
            <a:extLst>
              <a:ext uri="{FF2B5EF4-FFF2-40B4-BE49-F238E27FC236}">
                <a16:creationId xmlns:a16="http://schemas.microsoft.com/office/drawing/2014/main" id="{F8D35233-70B0-4FCB-ABA9-A472FD6B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5400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职业卫生</a:t>
            </a:r>
          </a:p>
        </p:txBody>
      </p:sp>
      <p:pic>
        <p:nvPicPr>
          <p:cNvPr id="44035" name="图片 184322" descr="PA040409">
            <a:extLst>
              <a:ext uri="{FF2B5EF4-FFF2-40B4-BE49-F238E27FC236}">
                <a16:creationId xmlns:a16="http://schemas.microsoft.com/office/drawing/2014/main" id="{6C836259-85B7-47E3-AB85-0A753FAD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1303338"/>
            <a:ext cx="72358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椭圆 184324">
            <a:extLst>
              <a:ext uri="{FF2B5EF4-FFF2-40B4-BE49-F238E27FC236}">
                <a16:creationId xmlns:a16="http://schemas.microsoft.com/office/drawing/2014/main" id="{49182827-F9E6-4CC5-8DB2-466C0BF13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963" y="2044700"/>
            <a:ext cx="1065212" cy="12319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0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037" name="文本框 184325">
            <a:extLst>
              <a:ext uri="{FF2B5EF4-FFF2-40B4-BE49-F238E27FC236}">
                <a16:creationId xmlns:a16="http://schemas.microsoft.com/office/drawing/2014/main" id="{77EDDF68-B7F3-4703-A749-D6B0ED10BB59}"/>
              </a:ext>
            </a:extLst>
          </p:cNvPr>
          <p:cNvSpPr txBox="1">
            <a:spLocks noChangeArrowheads="1"/>
          </p:cNvSpPr>
          <p:nvPr/>
        </p:nvSpPr>
        <p:spPr bwMode="auto">
          <a:xfrm rot="-120000">
            <a:off x="3516313" y="5133975"/>
            <a:ext cx="176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>
                <a:latin typeface="微软雅黑" panose="020B0503020204020204" pitchFamily="34" charset="-122"/>
                <a:sym typeface="微软雅黑" panose="020B0503020204020204" pitchFamily="34" charset="-122"/>
              </a:rPr>
              <a:t>VCM</a:t>
            </a:r>
          </a:p>
        </p:txBody>
      </p:sp>
      <p:sp>
        <p:nvSpPr>
          <p:cNvPr id="44038" name="文本框 184326">
            <a:extLst>
              <a:ext uri="{FF2B5EF4-FFF2-40B4-BE49-F238E27FC236}">
                <a16:creationId xmlns:a16="http://schemas.microsoft.com/office/drawing/2014/main" id="{81525CC0-30A1-407A-843D-7DFC87C3E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188" y="1879600"/>
            <a:ext cx="1838325" cy="51886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>
                <a:latin typeface="微软雅黑" panose="020B0503020204020204" pitchFamily="34" charset="-122"/>
                <a:sym typeface="微软雅黑" panose="020B0503020204020204" pitchFamily="34" charset="-122"/>
              </a:rPr>
              <a:t>危 险 </a:t>
            </a:r>
          </a:p>
          <a:p>
            <a:pPr algn="ctr" eaLnBrk="1" hangingPunct="1">
              <a:lnSpc>
                <a:spcPct val="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0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矩形 8">
            <a:extLst>
              <a:ext uri="{FF2B5EF4-FFF2-40B4-BE49-F238E27FC236}">
                <a16:creationId xmlns:a16="http://schemas.microsoft.com/office/drawing/2014/main" id="{C92229B8-2D86-48EC-BBD9-966378785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104775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职业卫生</a:t>
            </a:r>
          </a:p>
        </p:txBody>
      </p:sp>
      <p:pic>
        <p:nvPicPr>
          <p:cNvPr id="45059" name="图片 1">
            <a:extLst>
              <a:ext uri="{FF2B5EF4-FFF2-40B4-BE49-F238E27FC236}">
                <a16:creationId xmlns:a16="http://schemas.microsoft.com/office/drawing/2014/main" id="{80D54085-ECC1-454D-A34E-FD72CABB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533525"/>
            <a:ext cx="7102475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文本框 3">
            <a:extLst>
              <a:ext uri="{FF2B5EF4-FFF2-40B4-BE49-F238E27FC236}">
                <a16:creationId xmlns:a16="http://schemas.microsoft.com/office/drawing/2014/main" id="{333E0A48-C4CC-4B42-954C-CC690ABA4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3259138"/>
            <a:ext cx="3159125" cy="46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b="1"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>
              <a:lnSpc>
                <a:spcPct val="6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latin typeface="微软雅黑" panose="020B0503020204020204" pitchFamily="34" charset="-122"/>
                <a:sym typeface="微软雅黑" panose="020B0503020204020204" pitchFamily="34" charset="-122"/>
              </a:rPr>
              <a:t>有毒气体</a:t>
            </a:r>
            <a:r>
              <a:rPr lang="en-US" altLang="zh-CN" sz="1800" b="1">
                <a:latin typeface="微软雅黑" panose="020B0503020204020204" pitchFamily="34" charset="-122"/>
                <a:sym typeface="微软雅黑" panose="020B0503020204020204" pitchFamily="34" charset="-122"/>
              </a:rPr>
              <a:t>:  </a:t>
            </a:r>
            <a:r>
              <a:rPr lang="zh-CN" altLang="en-US" sz="1800" b="1">
                <a:latin typeface="微软雅黑" panose="020B0503020204020204" pitchFamily="34" charset="-122"/>
                <a:sym typeface="微软雅黑" panose="020B0503020204020204" pitchFamily="34" charset="-122"/>
              </a:rPr>
              <a:t>不应室内放空 </a:t>
            </a:r>
            <a:r>
              <a:rPr lang="en-US" altLang="zh-CN" sz="1800" b="1">
                <a:latin typeface="微软雅黑" panose="020B0503020204020204" pitchFamily="34" charset="-122"/>
                <a:sym typeface="微软雅黑" panose="020B0503020204020204" pitchFamily="34" charset="-122"/>
              </a:rPr>
              <a:t>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矩形 8">
            <a:extLst>
              <a:ext uri="{FF2B5EF4-FFF2-40B4-BE49-F238E27FC236}">
                <a16:creationId xmlns:a16="http://schemas.microsoft.com/office/drawing/2014/main" id="{EF34B3D6-D681-43E8-9399-3183C5B97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52388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职业卫生</a:t>
            </a:r>
          </a:p>
        </p:txBody>
      </p:sp>
      <p:pic>
        <p:nvPicPr>
          <p:cNvPr id="46083" name="图片 1">
            <a:extLst>
              <a:ext uri="{FF2B5EF4-FFF2-40B4-BE49-F238E27FC236}">
                <a16:creationId xmlns:a16="http://schemas.microsoft.com/office/drawing/2014/main" id="{6CB51832-D1D3-4D6F-8F16-17B86F92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647825"/>
            <a:ext cx="6362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文本框 2">
            <a:extLst>
              <a:ext uri="{FF2B5EF4-FFF2-40B4-BE49-F238E27FC236}">
                <a16:creationId xmlns:a16="http://schemas.microsoft.com/office/drawing/2014/main" id="{5EF1FD4E-AC5A-47FE-A65F-A89157E94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13" y="3422650"/>
            <a:ext cx="4737100" cy="51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latin typeface="微软雅黑" panose="020B0503020204020204" pitchFamily="34" charset="-122"/>
                <a:sym typeface="微软雅黑" panose="020B0503020204020204" pitchFamily="34" charset="-122"/>
              </a:rPr>
              <a:t>     无人值守状态下：打开人孔，异常危险！</a:t>
            </a:r>
          </a:p>
          <a:p>
            <a:pPr algn="ctr">
              <a:lnSpc>
                <a:spcPct val="4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b="1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8">
            <a:extLst>
              <a:ext uri="{FF2B5EF4-FFF2-40B4-BE49-F238E27FC236}">
                <a16:creationId xmlns:a16="http://schemas.microsoft.com/office/drawing/2014/main" id="{77845A14-3C10-40F6-B99C-239E8C80F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157163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职业卫生</a:t>
            </a:r>
          </a:p>
        </p:txBody>
      </p:sp>
      <p:pic>
        <p:nvPicPr>
          <p:cNvPr id="47107" name="图片 1">
            <a:extLst>
              <a:ext uri="{FF2B5EF4-FFF2-40B4-BE49-F238E27FC236}">
                <a16:creationId xmlns:a16="http://schemas.microsoft.com/office/drawing/2014/main" id="{42263408-9BEE-4400-AE14-AD77C0AC1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482725"/>
            <a:ext cx="7294562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文本框 2">
            <a:extLst>
              <a:ext uri="{FF2B5EF4-FFF2-40B4-BE49-F238E27FC236}">
                <a16:creationId xmlns:a16="http://schemas.microsoft.com/office/drawing/2014/main" id="{FF7B0E21-84C1-420E-A769-13E8D2AC2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875" y="3403600"/>
            <a:ext cx="2954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化工维修时：应及时封盖，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减少化学品挥发！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矩形 8">
            <a:extLst>
              <a:ext uri="{FF2B5EF4-FFF2-40B4-BE49-F238E27FC236}">
                <a16:creationId xmlns:a16="http://schemas.microsoft.com/office/drawing/2014/main" id="{36F684DD-B44B-474D-996C-7CC9291A0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104775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职业卫生</a:t>
            </a:r>
          </a:p>
        </p:txBody>
      </p:sp>
      <p:pic>
        <p:nvPicPr>
          <p:cNvPr id="48131" name="图片 1">
            <a:extLst>
              <a:ext uri="{FF2B5EF4-FFF2-40B4-BE49-F238E27FC236}">
                <a16:creationId xmlns:a16="http://schemas.microsoft.com/office/drawing/2014/main" id="{B932A685-29FB-4183-BF77-9E71ED84D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574800"/>
            <a:ext cx="6942137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文本框 2">
            <a:extLst>
              <a:ext uri="{FF2B5EF4-FFF2-40B4-BE49-F238E27FC236}">
                <a16:creationId xmlns:a16="http://schemas.microsoft.com/office/drawing/2014/main" id="{8DDA3F34-40E0-4295-847B-6679196E7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9975" y="3171825"/>
            <a:ext cx="43291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聚四氟乙烯垫片：高温裂解产生剧毒的全氟异丁烯,会致人中毒死亡 !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1">
            <a:extLst>
              <a:ext uri="{FF2B5EF4-FFF2-40B4-BE49-F238E27FC236}">
                <a16:creationId xmlns:a16="http://schemas.microsoft.com/office/drawing/2014/main" id="{DD154F9D-95F3-4B0D-9AF9-103F3A9C3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590675"/>
            <a:ext cx="6351588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文本框 2">
            <a:extLst>
              <a:ext uri="{FF2B5EF4-FFF2-40B4-BE49-F238E27FC236}">
                <a16:creationId xmlns:a16="http://schemas.microsoft.com/office/drawing/2014/main" id="{1A2DC953-8FFE-4B17-886D-0F7FA1D43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5" y="3797300"/>
            <a:ext cx="4455066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变电所母排上窗：应为不可开启的固定窗!</a:t>
            </a:r>
          </a:p>
        </p:txBody>
      </p:sp>
      <p:sp>
        <p:nvSpPr>
          <p:cNvPr id="9220" name="矩形 8">
            <a:extLst>
              <a:ext uri="{FF2B5EF4-FFF2-40B4-BE49-F238E27FC236}">
                <a16:creationId xmlns:a16="http://schemas.microsoft.com/office/drawing/2014/main" id="{ECDB483C-5796-4DDC-9EB6-8C49A0B57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8" y="117475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>
            <a:extLst>
              <a:ext uri="{FF2B5EF4-FFF2-40B4-BE49-F238E27FC236}">
                <a16:creationId xmlns:a16="http://schemas.microsoft.com/office/drawing/2014/main" id="{67D002DC-0A7F-4038-8B6D-8B2CDCD96D9E}"/>
              </a:ext>
            </a:extLst>
          </p:cNvPr>
          <p:cNvSpPr/>
          <p:nvPr/>
        </p:nvSpPr>
        <p:spPr>
          <a:xfrm flipH="1">
            <a:off x="3987800" y="2652713"/>
            <a:ext cx="6886575" cy="1552575"/>
          </a:xfrm>
          <a:prstGeom prst="parallelogram">
            <a:avLst/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195929FD-9FB9-4B5A-BA1D-50FB47B4A893}"/>
              </a:ext>
            </a:extLst>
          </p:cNvPr>
          <p:cNvSpPr/>
          <p:nvPr/>
        </p:nvSpPr>
        <p:spPr>
          <a:xfrm flipH="1">
            <a:off x="587375" y="0"/>
            <a:ext cx="5329238" cy="6858000"/>
          </a:xfrm>
          <a:prstGeom prst="parallelogram">
            <a:avLst>
              <a:gd name="adj" fmla="val 46450"/>
            </a:avLst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19C491B-9908-4613-ABF0-1311A55D6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444" y="1978025"/>
            <a:ext cx="1364476" cy="256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3800" b="1">
                <a:solidFill>
                  <a:srgbClr val="AB802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P</a:t>
            </a:r>
            <a:endParaRPr lang="zh-CN" altLang="en-US" sz="13800" b="1">
              <a:solidFill>
                <a:srgbClr val="AB802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0175CF-E860-448B-BDD9-E17B1D95D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378" y="2974975"/>
            <a:ext cx="1420582" cy="139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720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art</a:t>
            </a:r>
            <a:endParaRPr lang="zh-CN" altLang="en-US" sz="7200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F3EC608-D0DE-4046-9C69-03B1DAE52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2365375"/>
            <a:ext cx="1271587" cy="127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di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600" b="1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05</a:t>
            </a:r>
            <a:endParaRPr lang="zh-CN" altLang="en-US" sz="6600" b="1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83FBAF-9F25-4FD1-8787-EE6546A6C6B1}"/>
              </a:ext>
            </a:extLst>
          </p:cNvPr>
          <p:cNvSpPr txBox="1"/>
          <p:nvPr/>
        </p:nvSpPr>
        <p:spPr>
          <a:xfrm>
            <a:off x="5157788" y="2925763"/>
            <a:ext cx="482282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储运、装卸安全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accel="3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4" grpId="0"/>
      <p:bldP spid="5" grpId="0"/>
      <p:bldP spid="7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B9509B1D-53A4-447D-A673-E48BD4A113E6}"/>
              </a:ext>
            </a:extLst>
          </p:cNvPr>
          <p:cNvSpPr/>
          <p:nvPr/>
        </p:nvSpPr>
        <p:spPr>
          <a:xfrm>
            <a:off x="735013" y="92075"/>
            <a:ext cx="2698175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储运、装卸安全</a:t>
            </a:r>
          </a:p>
        </p:txBody>
      </p:sp>
      <p:pic>
        <p:nvPicPr>
          <p:cNvPr id="51203" name="图片 1">
            <a:extLst>
              <a:ext uri="{FF2B5EF4-FFF2-40B4-BE49-F238E27FC236}">
                <a16:creationId xmlns:a16="http://schemas.microsoft.com/office/drawing/2014/main" id="{BC81EF44-7E85-4178-9F90-1B3D0E92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1425575"/>
            <a:ext cx="7126287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04ED5E05-6A97-49B7-9B0F-F1C37DDB3527}"/>
              </a:ext>
            </a:extLst>
          </p:cNvPr>
          <p:cNvSpPr/>
          <p:nvPr/>
        </p:nvSpPr>
        <p:spPr>
          <a:xfrm>
            <a:off x="773113" y="117475"/>
            <a:ext cx="2698175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储运、装卸安全</a:t>
            </a:r>
          </a:p>
        </p:txBody>
      </p:sp>
      <p:pic>
        <p:nvPicPr>
          <p:cNvPr id="52227" name="图片 1">
            <a:extLst>
              <a:ext uri="{FF2B5EF4-FFF2-40B4-BE49-F238E27FC236}">
                <a16:creationId xmlns:a16="http://schemas.microsoft.com/office/drawing/2014/main" id="{525C1D37-AD25-4FE1-943D-30CE9B9AC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1484313"/>
            <a:ext cx="77089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26F68C7A-A9D9-4180-B03C-6109BAA454BB}"/>
              </a:ext>
            </a:extLst>
          </p:cNvPr>
          <p:cNvSpPr/>
          <p:nvPr/>
        </p:nvSpPr>
        <p:spPr>
          <a:xfrm>
            <a:off x="827088" y="65088"/>
            <a:ext cx="2698175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储运、装卸安全</a:t>
            </a:r>
          </a:p>
        </p:txBody>
      </p:sp>
      <p:pic>
        <p:nvPicPr>
          <p:cNvPr id="53251" name="图片 1">
            <a:extLst>
              <a:ext uri="{FF2B5EF4-FFF2-40B4-BE49-F238E27FC236}">
                <a16:creationId xmlns:a16="http://schemas.microsoft.com/office/drawing/2014/main" id="{693E0E33-3BFF-4CB7-ABB0-21B92E176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562100"/>
            <a:ext cx="7170738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文本框 2">
            <a:extLst>
              <a:ext uri="{FF2B5EF4-FFF2-40B4-BE49-F238E27FC236}">
                <a16:creationId xmlns:a16="http://schemas.microsoft.com/office/drawing/2014/main" id="{FAFAAB22-0B96-4E84-9664-4D2943045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8585" y="3589338"/>
            <a:ext cx="37753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>
                <a:latin typeface="微软雅黑" panose="020B0503020204020204" pitchFamily="34" charset="-122"/>
                <a:sym typeface="微软雅黑" panose="020B0503020204020204" pitchFamily="34" charset="-122"/>
              </a:rPr>
              <a:t>人性化的：车轮止滑块（轮挡）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7D5A9D12-F999-44EC-930A-374891AD1DB7}"/>
              </a:ext>
            </a:extLst>
          </p:cNvPr>
          <p:cNvSpPr/>
          <p:nvPr/>
        </p:nvSpPr>
        <p:spPr>
          <a:xfrm>
            <a:off x="773113" y="104775"/>
            <a:ext cx="2698175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储运、装卸安全</a:t>
            </a:r>
          </a:p>
        </p:txBody>
      </p:sp>
      <p:pic>
        <p:nvPicPr>
          <p:cNvPr id="54275" name="图片 1">
            <a:extLst>
              <a:ext uri="{FF2B5EF4-FFF2-40B4-BE49-F238E27FC236}">
                <a16:creationId xmlns:a16="http://schemas.microsoft.com/office/drawing/2014/main" id="{C5C7D038-0095-4201-A9B8-08D9041B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395413"/>
            <a:ext cx="7240588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CD261FC2-840E-4862-A54F-1CA37FC353DE}"/>
              </a:ext>
            </a:extLst>
          </p:cNvPr>
          <p:cNvSpPr/>
          <p:nvPr/>
        </p:nvSpPr>
        <p:spPr>
          <a:xfrm>
            <a:off x="800100" y="92075"/>
            <a:ext cx="2698175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储运、装卸安全</a:t>
            </a:r>
          </a:p>
        </p:txBody>
      </p:sp>
      <p:pic>
        <p:nvPicPr>
          <p:cNvPr id="55299" name="图片 1">
            <a:extLst>
              <a:ext uri="{FF2B5EF4-FFF2-40B4-BE49-F238E27FC236}">
                <a16:creationId xmlns:a16="http://schemas.microsoft.com/office/drawing/2014/main" id="{DA264B23-4D75-4114-BBC9-486CE8FE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592263"/>
            <a:ext cx="7319962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文本框 2">
            <a:extLst>
              <a:ext uri="{FF2B5EF4-FFF2-40B4-BE49-F238E27FC236}">
                <a16:creationId xmlns:a16="http://schemas.microsoft.com/office/drawing/2014/main" id="{654796FA-FA55-4E7E-A5F1-B0112CFC1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525" y="3273425"/>
            <a:ext cx="37528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>
                <a:latin typeface="微软雅黑" panose="020B0503020204020204" pitchFamily="34" charset="-122"/>
                <a:sym typeface="微软雅黑" panose="020B0503020204020204" pitchFamily="34" charset="-122"/>
              </a:rPr>
              <a:t>危险化学品仓库</a:t>
            </a:r>
            <a:r>
              <a:rPr lang="en-US" altLang="zh-CN" sz="2000">
                <a:latin typeface="微软雅黑" panose="020B0503020204020204" pitchFamily="34" charset="-122"/>
                <a:sym typeface="微软雅黑" panose="020B0503020204020204" pitchFamily="34" charset="-122"/>
              </a:rPr>
              <a:t>: </a:t>
            </a:r>
            <a:r>
              <a:rPr lang="zh-CN" altLang="en-US" sz="2000">
                <a:latin typeface="微软雅黑" panose="020B0503020204020204" pitchFamily="34" charset="-122"/>
                <a:sym typeface="微软雅黑" panose="020B0503020204020204" pitchFamily="34" charset="-122"/>
              </a:rPr>
              <a:t>库顶、库前，违规堆放杂物！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0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DEF68C96-40F2-46CE-93EF-63FBA96AD3C1}"/>
              </a:ext>
            </a:extLst>
          </p:cNvPr>
          <p:cNvSpPr/>
          <p:nvPr/>
        </p:nvSpPr>
        <p:spPr>
          <a:xfrm>
            <a:off x="760413" y="157163"/>
            <a:ext cx="2698175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储运、装卸安全</a:t>
            </a:r>
          </a:p>
        </p:txBody>
      </p:sp>
      <p:pic>
        <p:nvPicPr>
          <p:cNvPr id="56323" name="文本占位符 195585" descr="P1040778">
            <a:extLst>
              <a:ext uri="{FF2B5EF4-FFF2-40B4-BE49-F238E27FC236}">
                <a16:creationId xmlns:a16="http://schemas.microsoft.com/office/drawing/2014/main" id="{6D34DC96-E66B-404E-B937-EAAE2B1BC0B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2"/>
          <a:stretch>
            <a:fillRect/>
          </a:stretch>
        </p:blipFill>
        <p:spPr>
          <a:xfrm>
            <a:off x="219075" y="1447800"/>
            <a:ext cx="4167188" cy="5162550"/>
          </a:xfrm>
        </p:spPr>
      </p:pic>
      <p:pic>
        <p:nvPicPr>
          <p:cNvPr id="56324" name="图片 195586" descr="P1040779">
            <a:extLst>
              <a:ext uri="{FF2B5EF4-FFF2-40B4-BE49-F238E27FC236}">
                <a16:creationId xmlns:a16="http://schemas.microsoft.com/office/drawing/2014/main" id="{05D6C5AC-6AE9-4780-9165-6A4287DB2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484313"/>
            <a:ext cx="3273425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云形标注 195587">
            <a:extLst>
              <a:ext uri="{FF2B5EF4-FFF2-40B4-BE49-F238E27FC236}">
                <a16:creationId xmlns:a16="http://schemas.microsoft.com/office/drawing/2014/main" id="{152066D4-F36C-47A8-BBA7-E945AD7F5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75" y="5224463"/>
            <a:ext cx="2632075" cy="771525"/>
          </a:xfrm>
          <a:prstGeom prst="cloudCallout">
            <a:avLst>
              <a:gd name="adj1" fmla="val 7565"/>
              <a:gd name="adj2" fmla="val -11801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 危 险 ！</a:t>
            </a:r>
          </a:p>
        </p:txBody>
      </p:sp>
      <p:sp>
        <p:nvSpPr>
          <p:cNvPr id="56326" name="文本框 1">
            <a:extLst>
              <a:ext uri="{FF2B5EF4-FFF2-40B4-BE49-F238E27FC236}">
                <a16:creationId xmlns:a16="http://schemas.microsoft.com/office/drawing/2014/main" id="{3DAC4249-E8E1-4C26-8742-DCA2D7F1B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5575" y="3903663"/>
            <a:ext cx="4416425" cy="36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>
                <a:latin typeface="微软雅黑" panose="020B0503020204020204" pitchFamily="34" charset="-122"/>
                <a:sym typeface="微软雅黑" panose="020B0503020204020204" pitchFamily="34" charset="-122"/>
              </a:rPr>
              <a:t>   </a:t>
            </a:r>
          </a:p>
          <a:p>
            <a:pPr algn="ctr" eaLnBrk="1" hangingPunct="1">
              <a:lnSpc>
                <a:spcPct val="4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>
                <a:latin typeface="微软雅黑" panose="020B0503020204020204" pitchFamily="34" charset="-122"/>
                <a:sym typeface="微软雅黑" panose="020B0503020204020204" pitchFamily="34" charset="-122"/>
              </a:rPr>
              <a:t>废弃化学品：应及时转送处置单位 </a:t>
            </a:r>
            <a:r>
              <a:rPr lang="en-US" altLang="zh-CN" sz="2000">
                <a:latin typeface="微软雅黑" panose="020B0503020204020204" pitchFamily="34" charset="-122"/>
                <a:sym typeface="微软雅黑" panose="020B0503020204020204" pitchFamily="34" charset="-122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60AEED37-48E5-4C57-B058-B426A05743F9}"/>
              </a:ext>
            </a:extLst>
          </p:cNvPr>
          <p:cNvSpPr/>
          <p:nvPr/>
        </p:nvSpPr>
        <p:spPr>
          <a:xfrm>
            <a:off x="747713" y="92075"/>
            <a:ext cx="2698175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储运、装卸安全</a:t>
            </a:r>
          </a:p>
        </p:txBody>
      </p:sp>
      <p:pic>
        <p:nvPicPr>
          <p:cNvPr id="57347" name="内容占位符 196609" descr="DSC00487">
            <a:extLst>
              <a:ext uri="{FF2B5EF4-FFF2-40B4-BE49-F238E27FC236}">
                <a16:creationId xmlns:a16="http://schemas.microsoft.com/office/drawing/2014/main" id="{F829F165-9124-4225-95FF-FF988D9B9DE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7" t="21849" r="4497"/>
          <a:stretch>
            <a:fillRect/>
          </a:stretch>
        </p:blipFill>
        <p:spPr>
          <a:xfrm>
            <a:off x="2185988" y="1100138"/>
            <a:ext cx="7275512" cy="5373687"/>
          </a:xfrm>
        </p:spPr>
      </p:pic>
      <p:sp>
        <p:nvSpPr>
          <p:cNvPr id="57348" name="文本框 196611">
            <a:extLst>
              <a:ext uri="{FF2B5EF4-FFF2-40B4-BE49-F238E27FC236}">
                <a16:creationId xmlns:a16="http://schemas.microsoft.com/office/drawing/2014/main" id="{577E5319-1945-408C-8870-BC6F09DBE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1376363"/>
            <a:ext cx="2357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>
                <a:latin typeface="微软雅黑" panose="020B0503020204020204" pitchFamily="34" charset="-122"/>
                <a:sym typeface="微软雅黑" panose="020B0503020204020204" pitchFamily="34" charset="-122"/>
              </a:rPr>
              <a:t>有机过氧化物仓库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AC81B539-3CDD-4338-A230-080FB718ECE8}"/>
              </a:ext>
            </a:extLst>
          </p:cNvPr>
          <p:cNvSpPr/>
          <p:nvPr/>
        </p:nvSpPr>
        <p:spPr>
          <a:xfrm>
            <a:off x="760413" y="52388"/>
            <a:ext cx="2698175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储运、装卸安全</a:t>
            </a:r>
          </a:p>
        </p:txBody>
      </p:sp>
      <p:pic>
        <p:nvPicPr>
          <p:cNvPr id="58371" name="内容占位符 197633" descr="DSC00486">
            <a:extLst>
              <a:ext uri="{FF2B5EF4-FFF2-40B4-BE49-F238E27FC236}">
                <a16:creationId xmlns:a16="http://schemas.microsoft.com/office/drawing/2014/main" id="{AC006DAE-79BB-439B-A0D5-66F5F23C8E1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 r="6296" b="9242"/>
          <a:stretch>
            <a:fillRect/>
          </a:stretch>
        </p:blipFill>
        <p:spPr>
          <a:xfrm>
            <a:off x="2181225" y="1322388"/>
            <a:ext cx="7213600" cy="5248275"/>
          </a:xfrm>
        </p:spPr>
      </p:pic>
      <p:sp>
        <p:nvSpPr>
          <p:cNvPr id="58372" name="文本框 197634">
            <a:extLst>
              <a:ext uri="{FF2B5EF4-FFF2-40B4-BE49-F238E27FC236}">
                <a16:creationId xmlns:a16="http://schemas.microsoft.com/office/drawing/2014/main" id="{E4D3443F-13C7-4F91-BC66-A59D5D3FE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138" y="1814513"/>
            <a:ext cx="2738437" cy="30211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2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有机过氧化物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008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绿色区段：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008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>
                <a:solidFill>
                  <a:srgbClr val="008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储存温度 </a:t>
            </a:r>
            <a:r>
              <a:rPr lang="zh-CN" altLang="en-US" sz="1800" b="1">
                <a:solidFill>
                  <a:srgbClr val="008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-14 ~ -20℃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FFCC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b="1">
                <a:solidFill>
                  <a:srgbClr val="FF99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黄色区段：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FF99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>
                <a:solidFill>
                  <a:srgbClr val="FF99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危险温度</a:t>
            </a:r>
            <a:r>
              <a:rPr lang="zh-CN" altLang="en-US" sz="1800" b="1">
                <a:solidFill>
                  <a:srgbClr val="FF99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5～ -14℃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红色区段：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>
                <a:solidFill>
                  <a:srgbClr val="FF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事故温度</a:t>
            </a:r>
            <a:r>
              <a:rPr lang="zh-CN" altLang="en-US" sz="1800" b="1">
                <a:solidFill>
                  <a:srgbClr val="FF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  ﹥5℃</a:t>
            </a:r>
          </a:p>
          <a:p>
            <a:pPr>
              <a:lnSpc>
                <a:spcPct val="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b="1">
              <a:solidFill>
                <a:srgbClr val="FF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>
            <a:extLst>
              <a:ext uri="{FF2B5EF4-FFF2-40B4-BE49-F238E27FC236}">
                <a16:creationId xmlns:a16="http://schemas.microsoft.com/office/drawing/2014/main" id="{A96F92C0-04AB-449F-A690-19581D7F2D36}"/>
              </a:ext>
            </a:extLst>
          </p:cNvPr>
          <p:cNvSpPr/>
          <p:nvPr/>
        </p:nvSpPr>
        <p:spPr>
          <a:xfrm flipH="1">
            <a:off x="3987800" y="2652713"/>
            <a:ext cx="6886575" cy="1552575"/>
          </a:xfrm>
          <a:prstGeom prst="parallelogram">
            <a:avLst/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09888EA6-8279-4D42-A401-2BD1AB146D97}"/>
              </a:ext>
            </a:extLst>
          </p:cNvPr>
          <p:cNvSpPr/>
          <p:nvPr/>
        </p:nvSpPr>
        <p:spPr>
          <a:xfrm flipH="1">
            <a:off x="587375" y="0"/>
            <a:ext cx="5329238" cy="6858000"/>
          </a:xfrm>
          <a:prstGeom prst="parallelogram">
            <a:avLst>
              <a:gd name="adj" fmla="val 46450"/>
            </a:avLst>
          </a:prstGeom>
          <a:solidFill>
            <a:srgbClr val="1A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274C94-71D9-4F50-9813-6CDD9F2F7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444" y="1978025"/>
            <a:ext cx="1364476" cy="256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3800" b="1">
                <a:solidFill>
                  <a:srgbClr val="AB802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P</a:t>
            </a:r>
            <a:endParaRPr lang="zh-CN" altLang="en-US" sz="13800" b="1">
              <a:solidFill>
                <a:srgbClr val="AB802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F34D55-8FA3-42C6-9C05-D688C458B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378" y="2974975"/>
            <a:ext cx="1420582" cy="139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720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art</a:t>
            </a:r>
            <a:endParaRPr lang="zh-CN" altLang="en-US" sz="7200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6DD65D-F411-4940-ACFE-EBFF8F764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2365375"/>
            <a:ext cx="1271587" cy="127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di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6600" b="1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06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7EE8C9E-3EE4-48B9-ADE8-B6655E5600F8}"/>
              </a:ext>
            </a:extLst>
          </p:cNvPr>
          <p:cNvSpPr txBox="1"/>
          <p:nvPr/>
        </p:nvSpPr>
        <p:spPr>
          <a:xfrm>
            <a:off x="5157788" y="2925763"/>
            <a:ext cx="482282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其他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accel="3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4" grpId="0"/>
      <p:bldP spid="5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14">
            <a:extLst>
              <a:ext uri="{FF2B5EF4-FFF2-40B4-BE49-F238E27FC236}">
                <a16:creationId xmlns:a16="http://schemas.microsoft.com/office/drawing/2014/main" id="{C1196531-151B-417D-BDFD-9E79DA93A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008" y="568325"/>
            <a:ext cx="22605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HSE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安全志</a:t>
            </a:r>
          </a:p>
        </p:txBody>
      </p:sp>
      <p:pic>
        <p:nvPicPr>
          <p:cNvPr id="10243" name="图片 1">
            <a:extLst>
              <a:ext uri="{FF2B5EF4-FFF2-40B4-BE49-F238E27FC236}">
                <a16:creationId xmlns:a16="http://schemas.microsoft.com/office/drawing/2014/main" id="{DCA7F281-F0C7-498C-A4BC-B29F951F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608138"/>
            <a:ext cx="6324600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矩形 8">
            <a:extLst>
              <a:ext uri="{FF2B5EF4-FFF2-40B4-BE49-F238E27FC236}">
                <a16:creationId xmlns:a16="http://schemas.microsoft.com/office/drawing/2014/main" id="{8A4FFE36-DA23-419C-9BBD-2F3B813C5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19050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7DD3FD21-B0A1-4741-9318-1B823D03E81F}"/>
              </a:ext>
            </a:extLst>
          </p:cNvPr>
          <p:cNvSpPr/>
          <p:nvPr/>
        </p:nvSpPr>
        <p:spPr>
          <a:xfrm>
            <a:off x="919163" y="184150"/>
            <a:ext cx="902811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其他</a:t>
            </a:r>
          </a:p>
        </p:txBody>
      </p:sp>
      <p:sp>
        <p:nvSpPr>
          <p:cNvPr id="61443" name="文本框 1">
            <a:extLst>
              <a:ext uri="{FF2B5EF4-FFF2-40B4-BE49-F238E27FC236}">
                <a16:creationId xmlns:a16="http://schemas.microsoft.com/office/drawing/2014/main" id="{378F213F-3591-4F0F-87A0-B98D50C7E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2924175"/>
            <a:ext cx="1030446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zh-CN" sz="1800">
                <a:latin typeface="微软雅黑" panose="020B0503020204020204" pitchFamily="34" charset="-122"/>
                <a:sym typeface="微软雅黑" panose="020B0503020204020204" pitchFamily="34" charset="-122"/>
              </a:rPr>
              <a:t>GB50160</a:t>
            </a: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－</a:t>
            </a:r>
            <a:r>
              <a:rPr lang="en-US" altLang="zh-CN" sz="1800">
                <a:latin typeface="微软雅黑" panose="020B0503020204020204" pitchFamily="34" charset="-122"/>
                <a:sym typeface="微软雅黑" panose="020B0503020204020204" pitchFamily="34" charset="-122"/>
              </a:rPr>
              <a:t>2008</a:t>
            </a:r>
            <a:br>
              <a:rPr lang="en-US" altLang="zh-CN" sz="1800">
                <a:latin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800">
                <a:latin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石油化工企业设计防火规范</a:t>
            </a:r>
            <a:r>
              <a:rPr lang="en-US" altLang="zh-CN" sz="1800">
                <a:latin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zh-CN" sz="1800">
                <a:latin typeface="微软雅黑" panose="020B0503020204020204" pitchFamily="34" charset="-122"/>
                <a:sym typeface="微软雅黑" panose="020B0503020204020204" pitchFamily="34" charset="-122"/>
              </a:rPr>
              <a:t>     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zh-CN" sz="1800">
                <a:latin typeface="微软雅黑" panose="020B0503020204020204" pitchFamily="34" charset="-122"/>
                <a:sym typeface="微软雅黑" panose="020B0503020204020204" pitchFamily="34" charset="-122"/>
              </a:rPr>
              <a:t>4.3.8  </a:t>
            </a: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管架支柱（边缘）、照明电杆 、行道树或标志杆等距道路路面边缘不应小于</a:t>
            </a:r>
            <a:r>
              <a:rPr lang="en-US" altLang="zh-CN" sz="1800">
                <a:latin typeface="微软雅黑" panose="020B0503020204020204" pitchFamily="34" charset="-122"/>
                <a:sym typeface="微软雅黑" panose="020B0503020204020204" pitchFamily="34" charset="-122"/>
              </a:rPr>
              <a:t>0.5m</a:t>
            </a: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</a:p>
        </p:txBody>
      </p:sp>
      <p:sp>
        <p:nvSpPr>
          <p:cNvPr id="61444" name="文本框 2">
            <a:extLst>
              <a:ext uri="{FF2B5EF4-FFF2-40B4-BE49-F238E27FC236}">
                <a16:creationId xmlns:a16="http://schemas.microsoft.com/office/drawing/2014/main" id="{C21989CB-0D60-48E6-A04A-6894BB420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1679575"/>
            <a:ext cx="20890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pitchFamily="34" charset="-122"/>
                <a:sym typeface="微软雅黑" panose="020B0503020204020204" pitchFamily="34" charset="-122"/>
              </a:rPr>
              <a:t>    判别依据：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7E4F38F2-0CFB-4463-8DAE-C7CB2E30C7D6}"/>
              </a:ext>
            </a:extLst>
          </p:cNvPr>
          <p:cNvSpPr/>
          <p:nvPr/>
        </p:nvSpPr>
        <p:spPr>
          <a:xfrm>
            <a:off x="892175" y="131763"/>
            <a:ext cx="902811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其他</a:t>
            </a:r>
          </a:p>
        </p:txBody>
      </p:sp>
      <p:pic>
        <p:nvPicPr>
          <p:cNvPr id="62467" name="图片 200705" descr="P1040809">
            <a:extLst>
              <a:ext uri="{FF2B5EF4-FFF2-40B4-BE49-F238E27FC236}">
                <a16:creationId xmlns:a16="http://schemas.microsoft.com/office/drawing/2014/main" id="{1F46D70D-A8C6-4D43-A166-1F5C20DD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r="30951" b="13583"/>
          <a:stretch>
            <a:fillRect/>
          </a:stretch>
        </p:blipFill>
        <p:spPr bwMode="auto">
          <a:xfrm>
            <a:off x="2039938" y="1519238"/>
            <a:ext cx="7472362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03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流程图: 联系 200707">
            <a:extLst>
              <a:ext uri="{FF2B5EF4-FFF2-40B4-BE49-F238E27FC236}">
                <a16:creationId xmlns:a16="http://schemas.microsoft.com/office/drawing/2014/main" id="{BE5AA6BC-E173-4C50-8CBF-93A958A2C32B}"/>
              </a:ext>
            </a:extLst>
          </p:cNvPr>
          <p:cNvSpPr>
            <a:spLocks noChangeArrowheads="1"/>
          </p:cNvSpPr>
          <p:nvPr/>
        </p:nvSpPr>
        <p:spPr bwMode="auto">
          <a:xfrm rot="-720000">
            <a:off x="5937250" y="2608263"/>
            <a:ext cx="2457450" cy="2962275"/>
          </a:xfrm>
          <a:prstGeom prst="flowChartConnector">
            <a:avLst/>
          </a:prstGeom>
          <a:noFill/>
          <a:ln w="1143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0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0709" name="文本框 200708">
            <a:extLst>
              <a:ext uri="{FF2B5EF4-FFF2-40B4-BE49-F238E27FC236}">
                <a16:creationId xmlns:a16="http://schemas.microsoft.com/office/drawing/2014/main" id="{897C30DA-FC17-4D11-891C-F226794C8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5199063"/>
            <a:ext cx="3606800" cy="11858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>
                <a:latin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lang="zh-CN" altLang="en-US" sz="2400">
                <a:latin typeface="微软雅黑" panose="020B0503020204020204" pitchFamily="34" charset="-122"/>
                <a:sym typeface="微软雅黑" panose="020B0503020204020204" pitchFamily="34" charset="-122"/>
              </a:rPr>
              <a:t>与路边不满足&gt;0.5m间距！</a:t>
            </a:r>
          </a:p>
          <a:p>
            <a:pPr>
              <a:lnSpc>
                <a:spcPct val="3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4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9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2A2376CE-7164-43B5-8F98-4369DB09D6C2}"/>
              </a:ext>
            </a:extLst>
          </p:cNvPr>
          <p:cNvSpPr/>
          <p:nvPr/>
        </p:nvSpPr>
        <p:spPr>
          <a:xfrm>
            <a:off x="812800" y="52388"/>
            <a:ext cx="902811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其他</a:t>
            </a:r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12B35BB8-4CEA-4A41-9A9A-24B24D21A8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325" y="1327150"/>
            <a:ext cx="9144000" cy="1692275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defRPr/>
            </a:pPr>
            <a:r>
              <a:rPr lang="zh-CN" altLang="en-US" sz="3600" b="1" kern="1200" noProof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判别依据：</a:t>
            </a:r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BD6B9977-EE11-43F3-B090-14F496D3A605}"/>
              </a:ext>
            </a:extLst>
          </p:cNvPr>
          <p:cNvSpPr>
            <a:spLocks noGrp="1"/>
          </p:cNvSpPr>
          <p:nvPr/>
        </p:nvSpPr>
        <p:spPr bwMode="auto">
          <a:xfrm>
            <a:off x="1379538" y="3019425"/>
            <a:ext cx="9144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938" indent="-79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5000"/>
              </a:lnSpc>
              <a:spcBef>
                <a:spcPct val="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b="1" noProof="1">
                <a:latin typeface="微软雅黑" panose="020B0503020204020204" pitchFamily="34" charset="-122"/>
                <a:sym typeface="微软雅黑" panose="020B0503020204020204" pitchFamily="34" charset="-122"/>
              </a:rPr>
              <a:t>HG20571－2014 </a:t>
            </a: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b="1" noProof="1">
                <a:latin typeface="微软雅黑" panose="020B0503020204020204" pitchFamily="34" charset="-122"/>
                <a:sym typeface="微软雅黑" panose="020B0503020204020204" pitchFamily="34" charset="-122"/>
              </a:rPr>
              <a:t>《化工企业安全卫生设计规定》</a:t>
            </a:r>
          </a:p>
          <a:p>
            <a:pPr eaLnBrk="1" hangingPunct="1">
              <a:lnSpc>
                <a:spcPct val="165000"/>
              </a:lnSpc>
              <a:spcBef>
                <a:spcPct val="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noProof="1">
                <a:latin typeface="微软雅黑" panose="020B0503020204020204" pitchFamily="34" charset="-122"/>
                <a:sym typeface="微软雅黑" panose="020B0503020204020204" pitchFamily="34" charset="-122"/>
              </a:rPr>
              <a:t>     3.2.4   化工企业主要出入口不  应少于两个,并宜位于不同方位。                  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AB8B04EB-8D26-46F9-8033-50BF9795AFB4}"/>
              </a:ext>
            </a:extLst>
          </p:cNvPr>
          <p:cNvSpPr/>
          <p:nvPr/>
        </p:nvSpPr>
        <p:spPr>
          <a:xfrm>
            <a:off x="892175" y="52388"/>
            <a:ext cx="902811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其他</a:t>
            </a:r>
          </a:p>
        </p:txBody>
      </p:sp>
      <p:pic>
        <p:nvPicPr>
          <p:cNvPr id="64515" name="内容占位符 202753" descr="SAM_2347">
            <a:extLst>
              <a:ext uri="{FF2B5EF4-FFF2-40B4-BE49-F238E27FC236}">
                <a16:creationId xmlns:a16="http://schemas.microsoft.com/office/drawing/2014/main" id="{48B541E0-A7ED-478A-81C9-E9C5D8A33F6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2" t="23581" r="18457" b="33653"/>
          <a:stretch>
            <a:fillRect/>
          </a:stretch>
        </p:blipFill>
        <p:spPr>
          <a:xfrm>
            <a:off x="361950" y="1435100"/>
            <a:ext cx="7059613" cy="5210175"/>
          </a:xfrm>
        </p:spPr>
      </p:pic>
      <p:sp>
        <p:nvSpPr>
          <p:cNvPr id="64516" name="文本框 1">
            <a:extLst>
              <a:ext uri="{FF2B5EF4-FFF2-40B4-BE49-F238E27FC236}">
                <a16:creationId xmlns:a16="http://schemas.microsoft.com/office/drawing/2014/main" id="{E9839625-B44E-4972-99E8-B04001C4D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123" y="3482975"/>
            <a:ext cx="40158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latin typeface="微软雅黑" panose="020B0503020204020204" pitchFamily="34" charset="-122"/>
                <a:sym typeface="微软雅黑" panose="020B0503020204020204" pitchFamily="34" charset="-122"/>
              </a:rPr>
              <a:t>化工企业：  应设置两个以上的大门！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矩形 8">
            <a:extLst>
              <a:ext uri="{FF2B5EF4-FFF2-40B4-BE49-F238E27FC236}">
                <a16:creationId xmlns:a16="http://schemas.microsoft.com/office/drawing/2014/main" id="{993C2886-78BF-44EA-8427-837F4597853F}"/>
              </a:ext>
            </a:extLst>
          </p:cNvPr>
          <p:cNvSpPr/>
          <p:nvPr/>
        </p:nvSpPr>
        <p:spPr>
          <a:xfrm>
            <a:off x="812800" y="39688"/>
            <a:ext cx="902811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其他</a:t>
            </a:r>
          </a:p>
        </p:txBody>
      </p:sp>
      <p:pic>
        <p:nvPicPr>
          <p:cNvPr id="65539" name="内容占位符 203777" descr="P1010089">
            <a:extLst>
              <a:ext uri="{FF2B5EF4-FFF2-40B4-BE49-F238E27FC236}">
                <a16:creationId xmlns:a16="http://schemas.microsoft.com/office/drawing/2014/main" id="{98404B84-2EFA-41FB-9426-768B85A8F97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175" y="1741488"/>
            <a:ext cx="6340475" cy="4678362"/>
          </a:xfrm>
        </p:spPr>
      </p:pic>
      <p:sp>
        <p:nvSpPr>
          <p:cNvPr id="65540" name="椭圆 203779">
            <a:extLst>
              <a:ext uri="{FF2B5EF4-FFF2-40B4-BE49-F238E27FC236}">
                <a16:creationId xmlns:a16="http://schemas.microsoft.com/office/drawing/2014/main" id="{38612D56-CF77-49A2-9665-BB5AAD003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313" y="3719513"/>
            <a:ext cx="903287" cy="1090612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0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541" name="椭圆 203780">
            <a:extLst>
              <a:ext uri="{FF2B5EF4-FFF2-40B4-BE49-F238E27FC236}">
                <a16:creationId xmlns:a16="http://schemas.microsoft.com/office/drawing/2014/main" id="{2745C188-D57D-4887-A0CE-6B957E1AA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033963"/>
            <a:ext cx="1284288" cy="1039812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00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542" name="文本框 1">
            <a:extLst>
              <a:ext uri="{FF2B5EF4-FFF2-40B4-BE49-F238E27FC236}">
                <a16:creationId xmlns:a16="http://schemas.microsoft.com/office/drawing/2014/main" id="{4BA3A5E3-6000-4794-8E1E-44AE9EB8C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192" y="3719513"/>
            <a:ext cx="41088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latin typeface="微软雅黑" panose="020B0503020204020204" pitchFamily="34" charset="-122"/>
                <a:sym typeface="微软雅黑" panose="020B0503020204020204" pitchFamily="34" charset="-122"/>
              </a:rPr>
              <a:t>车间大铁门：竟采取如此固定的方法！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C6CE2C2-C506-4F55-A0F9-BFD097BF7728}"/>
              </a:ext>
            </a:extLst>
          </p:cNvPr>
          <p:cNvSpPr/>
          <p:nvPr/>
        </p:nvSpPr>
        <p:spPr>
          <a:xfrm>
            <a:off x="1071563" y="1147763"/>
            <a:ext cx="10048875" cy="4229100"/>
          </a:xfrm>
          <a:prstGeom prst="rect">
            <a:avLst/>
          </a:prstGeom>
          <a:noFill/>
          <a:ln w="57150">
            <a:solidFill>
              <a:srgbClr val="AB8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8A85ABE-65CA-4EC8-AB73-3746F0E11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2600325"/>
            <a:ext cx="51283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600" b="1" dirty="0">
                <a:solidFill>
                  <a:srgbClr val="00206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谢谢观看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8">
            <a:extLst>
              <a:ext uri="{FF2B5EF4-FFF2-40B4-BE49-F238E27FC236}">
                <a16:creationId xmlns:a16="http://schemas.microsoft.com/office/drawing/2014/main" id="{734AD6A9-86FC-4CCE-8DCC-3874412C5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175" y="104775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  <p:pic>
        <p:nvPicPr>
          <p:cNvPr id="11267" name="图片 1">
            <a:extLst>
              <a:ext uri="{FF2B5EF4-FFF2-40B4-BE49-F238E27FC236}">
                <a16:creationId xmlns:a16="http://schemas.microsoft.com/office/drawing/2014/main" id="{BCD72411-7E6C-4882-919E-F2C0727C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641475"/>
            <a:ext cx="64389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文本框 2">
            <a:extLst>
              <a:ext uri="{FF2B5EF4-FFF2-40B4-BE49-F238E27FC236}">
                <a16:creationId xmlns:a16="http://schemas.microsoft.com/office/drawing/2014/main" id="{043E27D5-2166-4C9D-AD5F-7E4F7FF43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2225" y="3995738"/>
            <a:ext cx="377539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>
                <a:latin typeface="微软雅黑" panose="020B0503020204020204" pitchFamily="34" charset="-122"/>
                <a:sym typeface="微软雅黑" panose="020B0503020204020204" pitchFamily="34" charset="-122"/>
              </a:rPr>
              <a:t>配电柜：柜前柜后,应有相同的编号!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矩形 8">
            <a:extLst>
              <a:ext uri="{FF2B5EF4-FFF2-40B4-BE49-F238E27FC236}">
                <a16:creationId xmlns:a16="http://schemas.microsoft.com/office/drawing/2014/main" id="{2D21FA63-47EE-4F9C-A02B-CC90940D3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104775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  <p:pic>
        <p:nvPicPr>
          <p:cNvPr id="12291" name="图片 1">
            <a:extLst>
              <a:ext uri="{FF2B5EF4-FFF2-40B4-BE49-F238E27FC236}">
                <a16:creationId xmlns:a16="http://schemas.microsoft.com/office/drawing/2014/main" id="{27CFC688-2269-419F-98B4-B4250FAAF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509713"/>
            <a:ext cx="6707187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文本框 2">
            <a:extLst>
              <a:ext uri="{FF2B5EF4-FFF2-40B4-BE49-F238E27FC236}">
                <a16:creationId xmlns:a16="http://schemas.microsoft.com/office/drawing/2014/main" id="{1A9ABB54-1FE1-4C03-B9F7-BBD3B8DF7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600" y="3746500"/>
            <a:ext cx="334327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latin typeface="微软雅黑" panose="020B0503020204020204" pitchFamily="34" charset="-122"/>
                <a:sym typeface="微软雅黑" panose="020B0503020204020204" pitchFamily="34" charset="-122"/>
              </a:rPr>
              <a:t>  防爆型仪表的电缆引入口：应采用过渡接头！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矩形 8">
            <a:extLst>
              <a:ext uri="{FF2B5EF4-FFF2-40B4-BE49-F238E27FC236}">
                <a16:creationId xmlns:a16="http://schemas.microsoft.com/office/drawing/2014/main" id="{64663C8E-B683-463F-BF49-A6F4D9636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31763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D20A2C8-15B5-4D2B-92AC-7AF5348EC78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60513" y="1073150"/>
            <a:ext cx="8999537" cy="3168650"/>
          </a:xfrm>
        </p:spPr>
        <p:txBody>
          <a:bodyPr lIns="182562" tIns="46038" rIns="182562" bIns="46038"/>
          <a:lstStyle/>
          <a:p>
            <a:pPr indent="-34290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-342900" algn="ct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电气装置安装工程  爆炸和火灾危险环境</a:t>
            </a:r>
          </a:p>
          <a:p>
            <a:pPr indent="-342900" algn="ct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电气装置施工及验收规范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</a:p>
          <a:p>
            <a:pPr indent="-34290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2.1.5 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防爆电气设备的进线口与电缆、导线应能可靠地接线和密封，多余的进线口其弹性密封垫和金属垫片应齐全，并应将压紧螺母拧紧使进线口密封。金属垫片的厚度不得小于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2mm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</a:p>
          <a:p>
            <a:pPr indent="-342900" eaLnBrk="1" hangingPunct="1">
              <a:lnSpc>
                <a:spcPct val="150000"/>
              </a:lnSpc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55652" name="Picture 19" descr="IMG_3873">
            <a:extLst>
              <a:ext uri="{FF2B5EF4-FFF2-40B4-BE49-F238E27FC236}">
                <a16:creationId xmlns:a16="http://schemas.microsoft.com/office/drawing/2014/main" id="{F2C908B4-F9A1-455C-B88E-CC5DFEFD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0" b="6880"/>
          <a:stretch>
            <a:fillRect/>
          </a:stretch>
        </p:blipFill>
        <p:spPr bwMode="auto">
          <a:xfrm>
            <a:off x="1631950" y="4313238"/>
            <a:ext cx="44640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3" name="Picture 20" descr="IMG_3872">
            <a:extLst>
              <a:ext uri="{FF2B5EF4-FFF2-40B4-BE49-F238E27FC236}">
                <a16:creationId xmlns:a16="http://schemas.microsoft.com/office/drawing/2014/main" id="{30A4F912-ABA4-4CA5-B65D-0235F770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7" b="6793"/>
          <a:stretch>
            <a:fillRect/>
          </a:stretch>
        </p:blipFill>
        <p:spPr bwMode="auto">
          <a:xfrm>
            <a:off x="6169025" y="4313238"/>
            <a:ext cx="43910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文本框 155654">
            <a:extLst>
              <a:ext uri="{FF2B5EF4-FFF2-40B4-BE49-F238E27FC236}">
                <a16:creationId xmlns:a16="http://schemas.microsoft.com/office/drawing/2014/main" id="{1788C8C7-25BB-49BB-9286-3640DAF0C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1328738"/>
            <a:ext cx="2665412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微软雅黑" panose="020B0503020204020204" pitchFamily="34" charset="-122"/>
                <a:sym typeface="微软雅黑" panose="020B0503020204020204" pitchFamily="34" charset="-122"/>
              </a:rPr>
              <a:t> 判别依据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8">
            <a:extLst>
              <a:ext uri="{FF2B5EF4-FFF2-40B4-BE49-F238E27FC236}">
                <a16:creationId xmlns:a16="http://schemas.microsoft.com/office/drawing/2014/main" id="{D10E024F-6EE3-4B0D-AEAA-F8419555C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57163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sym typeface="微软雅黑" panose="020B0503020204020204" pitchFamily="34" charset="-122"/>
              </a:rPr>
              <a:t>化工电气安全</a:t>
            </a:r>
          </a:p>
        </p:txBody>
      </p:sp>
      <p:pic>
        <p:nvPicPr>
          <p:cNvPr id="14339" name="Picture 4" descr="IMG_3889">
            <a:extLst>
              <a:ext uri="{FF2B5EF4-FFF2-40B4-BE49-F238E27FC236}">
                <a16:creationId xmlns:a16="http://schemas.microsoft.com/office/drawing/2014/main" id="{B4B7828A-5D39-4581-851B-97F184306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3108"/>
          <a:stretch>
            <a:fillRect/>
          </a:stretch>
        </p:blipFill>
        <p:spPr bwMode="auto">
          <a:xfrm>
            <a:off x="2054225" y="2443163"/>
            <a:ext cx="33845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IMG_3890">
            <a:extLst>
              <a:ext uri="{FF2B5EF4-FFF2-40B4-BE49-F238E27FC236}">
                <a16:creationId xmlns:a16="http://schemas.microsoft.com/office/drawing/2014/main" id="{A40E42FA-C924-4174-A2F0-0D512094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6"/>
          <a:stretch>
            <a:fillRect/>
          </a:stretch>
        </p:blipFill>
        <p:spPr bwMode="auto">
          <a:xfrm>
            <a:off x="7432675" y="2728913"/>
            <a:ext cx="3579813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889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IMG_3881">
            <a:extLst>
              <a:ext uri="{FF2B5EF4-FFF2-40B4-BE49-F238E27FC236}">
                <a16:creationId xmlns:a16="http://schemas.microsoft.com/office/drawing/2014/main" id="{1B27636F-C142-40A9-B5D3-14A6A2E4A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5"/>
          <a:stretch>
            <a:fillRect/>
          </a:stretch>
        </p:blipFill>
        <p:spPr bwMode="auto">
          <a:xfrm>
            <a:off x="7142163" y="1443038"/>
            <a:ext cx="41608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IMG_3891">
            <a:extLst>
              <a:ext uri="{FF2B5EF4-FFF2-40B4-BE49-F238E27FC236}">
                <a16:creationId xmlns:a16="http://schemas.microsoft.com/office/drawing/2014/main" id="{4B98E4F6-9BCC-47BA-AF61-C9AF2882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r="1740"/>
          <a:stretch>
            <a:fillRect/>
          </a:stretch>
        </p:blipFill>
        <p:spPr bwMode="auto">
          <a:xfrm>
            <a:off x="2095500" y="4468813"/>
            <a:ext cx="33432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IMG_3887">
            <a:extLst>
              <a:ext uri="{FF2B5EF4-FFF2-40B4-BE49-F238E27FC236}">
                <a16:creationId xmlns:a16="http://schemas.microsoft.com/office/drawing/2014/main" id="{2CC93A64-C851-48C4-A4A1-E168083A6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5"/>
          <a:stretch>
            <a:fillRect/>
          </a:stretch>
        </p:blipFill>
        <p:spPr bwMode="auto">
          <a:xfrm>
            <a:off x="7329488" y="4549775"/>
            <a:ext cx="4062412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2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文本框 1">
            <a:extLst>
              <a:ext uri="{FF2B5EF4-FFF2-40B4-BE49-F238E27FC236}">
                <a16:creationId xmlns:a16="http://schemas.microsoft.com/office/drawing/2014/main" id="{1FAE478F-B85B-43BD-A097-643B79994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1758950"/>
            <a:ext cx="2646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pitchFamily="34" charset="-122"/>
                <a:sym typeface="微软雅黑" panose="020B0503020204020204" pitchFamily="34" charset="-122"/>
              </a:rPr>
              <a:t>多余进线口的密封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MS PGothic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MS PGothic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Pages>0</Pages>
  <Words>979</Words>
  <Characters>0</Characters>
  <Application>Microsoft Office PowerPoint</Application>
  <PresentationFormat>宽屏</PresentationFormat>
  <Lines>0</Lines>
  <Paragraphs>210</Paragraphs>
  <Slides>55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62" baseType="lpstr">
      <vt:lpstr>MS PGothic</vt:lpstr>
      <vt:lpstr>微软雅黑</vt:lpstr>
      <vt:lpstr>Arial</vt:lpstr>
      <vt:lpstr>Calibri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判别依据：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cp:keywords/>
  <dc:description/>
  <cp:lastModifiedBy>Tang huawei</cp:lastModifiedBy>
  <cp:revision>1</cp:revision>
  <dcterms:created xsi:type="dcterms:W3CDTF">2015-05-03T12:40:00Z</dcterms:created>
  <dcterms:modified xsi:type="dcterms:W3CDTF">2022-05-10T00:22:19Z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