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257" r:id="rId4"/>
    <p:sldId id="258" r:id="rId6"/>
    <p:sldId id="259" r:id="rId7"/>
    <p:sldId id="273" r:id="rId8"/>
    <p:sldId id="264" r:id="rId9"/>
    <p:sldId id="287" r:id="rId10"/>
    <p:sldId id="300" r:id="rId11"/>
    <p:sldId id="262" r:id="rId12"/>
    <p:sldId id="309" r:id="rId13"/>
    <p:sldId id="277" r:id="rId14"/>
    <p:sldId id="304" r:id="rId15"/>
    <p:sldId id="305" r:id="rId16"/>
    <p:sldId id="306" r:id="rId17"/>
    <p:sldId id="307" r:id="rId18"/>
    <p:sldId id="310" r:id="rId19"/>
    <p:sldId id="311" r:id="rId20"/>
    <p:sldId id="312" r:id="rId21"/>
    <p:sldId id="313" r:id="rId22"/>
    <p:sldId id="314" r:id="rId23"/>
    <p:sldId id="315" r:id="rId24"/>
    <p:sldId id="266"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268" r:id="rId41"/>
    <p:sldId id="302" r:id="rId42"/>
    <p:sldId id="343" r:id="rId43"/>
    <p:sldId id="337" r:id="rId44"/>
    <p:sldId id="340" r:id="rId45"/>
    <p:sldId id="344" r:id="rId46"/>
    <p:sldId id="338" r:id="rId47"/>
    <p:sldId id="341" r:id="rId48"/>
    <p:sldId id="345" r:id="rId49"/>
    <p:sldId id="347" r:id="rId50"/>
    <p:sldId id="346" r:id="rId51"/>
    <p:sldId id="339" r:id="rId52"/>
    <p:sldId id="349" r:id="rId53"/>
    <p:sldId id="348" r:id="rId54"/>
    <p:sldId id="342" r:id="rId55"/>
    <p:sldId id="350" r:id="rId56"/>
    <p:sldId id="261"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B0252A"/>
    <a:srgbClr val="8A1417"/>
    <a:srgbClr val="C00000"/>
    <a:srgbClr val="9C171B"/>
    <a:srgbClr val="CD281F"/>
    <a:srgbClr val="DA5000"/>
    <a:srgbClr val="285BB4"/>
    <a:srgbClr val="4E2055"/>
    <a:srgbClr val="FE6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2" autoAdjust="0"/>
    <p:restoredTop sz="94660"/>
  </p:normalViewPr>
  <p:slideViewPr>
    <p:cSldViewPr snapToGrid="0">
      <p:cViewPr varScale="1">
        <p:scale>
          <a:sx n="99" d="100"/>
          <a:sy n="99" d="100"/>
        </p:scale>
        <p:origin x="187" y="77"/>
      </p:cViewPr>
      <p:guideLst>
        <p:guide orient="horz" pos="1230"/>
        <p:guide pos="10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93869-BFEE-47E4-977E-A8950DDA146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2EFF6-D8FE-4312-B47C-151B7D0D6B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0" y="0"/>
            <a:ext cx="12192000" cy="6858000"/>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8E91A-A9D1-4A0B-A847-6B1FEEA5D04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27E94-75A9-4572-AF75-0CF5129F06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notesSlide" Target="../notesSlides/notesSlide10.xml"/><Relationship Id="rId13" Type="http://schemas.openxmlformats.org/officeDocument/2006/relationships/slideLayout" Target="../slideLayouts/slideLayout2.xml"/><Relationship Id="rId12" Type="http://schemas.openxmlformats.org/officeDocument/2006/relationships/image" Target="../media/image15.png"/><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3" Type="http://schemas.openxmlformats.org/officeDocument/2006/relationships/notesSlide" Target="../notesSlides/notesSlide11.xml"/><Relationship Id="rId12" Type="http://schemas.openxmlformats.org/officeDocument/2006/relationships/slideLayout" Target="../slideLayouts/slideLayout2.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0" Type="http://schemas.openxmlformats.org/officeDocument/2006/relationships/notesSlide" Target="../notesSlides/notesSlide12.xml"/><Relationship Id="rId2" Type="http://schemas.openxmlformats.org/officeDocument/2006/relationships/tags" Target="../tags/tag37.xml"/><Relationship Id="rId19" Type="http://schemas.openxmlformats.org/officeDocument/2006/relationships/slideLayout" Target="../slideLayouts/slideLayout2.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8" Type="http://schemas.openxmlformats.org/officeDocument/2006/relationships/notesSlide" Target="../notesSlides/notesSlide15.xml"/><Relationship Id="rId17" Type="http://schemas.openxmlformats.org/officeDocument/2006/relationships/slideLayout" Target="../slideLayouts/slideLayout2.xml"/><Relationship Id="rId16" Type="http://schemas.openxmlformats.org/officeDocument/2006/relationships/image" Target="../media/image21.png"/><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2" Type="http://schemas.openxmlformats.org/officeDocument/2006/relationships/notesSlide" Target="../notesSlides/notesSlide16.xml"/><Relationship Id="rId11" Type="http://schemas.openxmlformats.org/officeDocument/2006/relationships/slideLayout" Target="../slideLayouts/slideLayout2.xml"/><Relationship Id="rId10" Type="http://schemas.openxmlformats.org/officeDocument/2006/relationships/image" Target="../media/image15.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tags" Target="../tags/tag78.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22.png"/><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notesSlide" Target="../notesSlides/notesSlide19.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22.png"/><Relationship Id="rId16" Type="http://schemas.openxmlformats.org/officeDocument/2006/relationships/notesSlide" Target="../notesSlides/notesSlide20.xml"/><Relationship Id="rId15" Type="http://schemas.openxmlformats.org/officeDocument/2006/relationships/slideLayout" Target="../slideLayouts/slideLayout2.xml"/><Relationship Id="rId14" Type="http://schemas.openxmlformats.org/officeDocument/2006/relationships/image" Target="../media/image15.png"/><Relationship Id="rId13" Type="http://schemas.openxmlformats.org/officeDocument/2006/relationships/image" Target="../media/image20.png"/><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image" Target="../media/image12.pn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2.pn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2.xml"/><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2.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12.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image" Target="../media/image12.png"/></Relationships>
</file>

<file path=ppt/slides/_rels/slide5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6" Type="http://schemas.openxmlformats.org/officeDocument/2006/relationships/notesSlide" Target="../notesSlides/notesSlide53.xml"/><Relationship Id="rId15" Type="http://schemas.openxmlformats.org/officeDocument/2006/relationships/slideLayout" Target="../slideLayouts/slideLayout1.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notesSlide" Target="../notesSlides/notesSlide9.xml"/><Relationship Id="rId16" Type="http://schemas.openxmlformats.org/officeDocument/2006/relationships/slideLayout" Target="../slideLayouts/slideLayout2.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b="26654"/>
          <a:stretch>
            <a:fillRect/>
          </a:stretch>
        </p:blipFill>
        <p:spPr>
          <a:xfrm flipH="1">
            <a:off x="66675" y="4851400"/>
            <a:ext cx="2511681" cy="184785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4600575"/>
            <a:ext cx="11096625" cy="207645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0" y="1425575"/>
            <a:ext cx="1781175" cy="136207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7730">
            <a:off x="7194549" y="390526"/>
            <a:ext cx="4943475" cy="161925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75" y="-12700"/>
            <a:ext cx="3857625" cy="1438275"/>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462"/>
            <a:ext cx="4352925" cy="13716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499" y="4618038"/>
            <a:ext cx="8772525" cy="2247900"/>
          </a:xfrm>
          <a:prstGeom prst="rect">
            <a:avLst/>
          </a:prstGeom>
        </p:spPr>
      </p:pic>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62" y="2675830"/>
            <a:ext cx="3832224" cy="402342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1532" y="2079171"/>
            <a:ext cx="2238375" cy="4752975"/>
          </a:xfrm>
          <a:prstGeom prst="rect">
            <a:avLst/>
          </a:prstGeom>
        </p:spPr>
      </p:pic>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6"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9700" y="806842"/>
            <a:ext cx="1752600" cy="1752598"/>
          </a:xfrm>
          <a:prstGeom prst="rect">
            <a:avLst/>
          </a:prstGeom>
        </p:spPr>
      </p:pic>
      <p:pic>
        <p:nvPicPr>
          <p:cNvPr id="38" name="图片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50449" y="5949951"/>
            <a:ext cx="1647825" cy="933450"/>
          </a:xfrm>
          <a:prstGeom prst="rect">
            <a:avLst/>
          </a:prstGeom>
        </p:spPr>
      </p:pic>
      <p:grpSp>
        <p:nvGrpSpPr>
          <p:cNvPr id="46" name="组合 45"/>
          <p:cNvGrpSpPr/>
          <p:nvPr/>
        </p:nvGrpSpPr>
        <p:grpSpPr>
          <a:xfrm>
            <a:off x="4339771" y="4558457"/>
            <a:ext cx="3512458" cy="387774"/>
            <a:chOff x="2903220" y="3617685"/>
            <a:chExt cx="6385560" cy="445860"/>
          </a:xfrm>
        </p:grpSpPr>
        <p:sp>
          <p:nvSpPr>
            <p:cNvPr id="47" name="矩形: 圆角 46"/>
            <p:cNvSpPr/>
            <p:nvPr/>
          </p:nvSpPr>
          <p:spPr>
            <a:xfrm>
              <a:off x="2903220" y="3617685"/>
              <a:ext cx="6385560" cy="445860"/>
            </a:xfrm>
            <a:prstGeom prst="roundRect">
              <a:avLst>
                <a:gd name="adj" fmla="val 0"/>
              </a:avLst>
            </a:prstGeom>
            <a:gradFill>
              <a:gsLst>
                <a:gs pos="71000">
                  <a:srgbClr val="C00000"/>
                </a:gs>
                <a:gs pos="100000">
                  <a:srgbClr val="DF5F00"/>
                </a:gs>
              </a:gsLst>
              <a:lin ang="5400000" scaled="0"/>
            </a:gradFill>
            <a:ln>
              <a:solidFill>
                <a:schemeClr val="bg1"/>
              </a:solidFill>
            </a:ln>
            <a:effectLst>
              <a:outerShdw blurRad="127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05555" y="3627776"/>
              <a:ext cx="2014309" cy="424656"/>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工知安全</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53" name="矩形 42"/>
          <p:cNvSpPr/>
          <p:nvPr>
            <p:custDataLst>
              <p:tags r:id="rId13"/>
            </p:custDataLst>
          </p:nvPr>
        </p:nvSpPr>
        <p:spPr>
          <a:xfrm>
            <a:off x="105790" y="2620220"/>
            <a:ext cx="119987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54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遵守安全生产法，当好第一责任人</a:t>
            </a:r>
            <a:endParaRPr lang="zh-CN" altLang="en-US" sz="54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sp>
        <p:nvSpPr>
          <p:cNvPr id="54" name="矩形 69"/>
          <p:cNvSpPr/>
          <p:nvPr>
            <p:custDataLst>
              <p:tags r:id="rId14"/>
            </p:custDataLst>
          </p:nvPr>
        </p:nvSpPr>
        <p:spPr>
          <a:xfrm>
            <a:off x="3897321" y="3928901"/>
            <a:ext cx="4397358" cy="461665"/>
          </a:xfrm>
          <a:prstGeom prst="rect">
            <a:avLst/>
          </a:prstGeom>
          <a:noFill/>
        </p:spPr>
        <p:txBody>
          <a:bodyPr wrap="none" rtlCol="0">
            <a:spAutoFit/>
          </a:bodyPr>
          <a:lstStyle/>
          <a:p>
            <a:pPr algn="ctr"/>
            <a:r>
              <a:rPr lang="en-US" altLang="zh-CN" sz="2400" b="1" dirty="0">
                <a:latin typeface="微软雅黑" panose="020B0503020204020204" pitchFamily="34" charset="-122"/>
                <a:ea typeface="微软雅黑" panose="020B0503020204020204" pitchFamily="34" charset="-122"/>
              </a:rPr>
              <a:t>2022</a:t>
            </a:r>
            <a:r>
              <a:rPr lang="zh-CN" altLang="en-US" sz="2400" b="1" dirty="0">
                <a:latin typeface="微软雅黑" panose="020B0503020204020204" pitchFamily="34" charset="-122"/>
                <a:ea typeface="微软雅黑" panose="020B0503020204020204" pitchFamily="34" charset="-122"/>
              </a:rPr>
              <a:t>年第</a:t>
            </a:r>
            <a:r>
              <a:rPr lang="en-US" altLang="zh-CN" sz="2400" b="1" dirty="0">
                <a:latin typeface="微软雅黑" panose="020B0503020204020204" pitchFamily="34" charset="-122"/>
                <a:ea typeface="微软雅黑" panose="020B0503020204020204" pitchFamily="34" charset="-122"/>
              </a:rPr>
              <a:t>21</a:t>
            </a:r>
            <a:r>
              <a:rPr lang="zh-CN" altLang="en-US" sz="2400" b="1" dirty="0">
                <a:latin typeface="微软雅黑" panose="020B0503020204020204" pitchFamily="34" charset="-122"/>
                <a:ea typeface="微软雅黑" panose="020B0503020204020204" pitchFamily="34" charset="-122"/>
              </a:rPr>
              <a:t>个全国安全生产月</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308"/>
    </mc:Choice>
    <mc:Fallback>
      <p:transition spd="slow" advTm="6308"/>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14:presetBounceEnd="6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60000">
                                          <p:cBhvr additive="base">
                                            <p:cTn id="41"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par>
                              <p:cTn id="65" fill="hold">
                                <p:stCondLst>
                                  <p:cond delay="4180"/>
                                </p:stCondLst>
                                <p:childTnLst>
                                  <p:par>
                                    <p:cTn id="66" presetID="16" presetClass="entr" presetSubtype="21"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arn(inVertical)">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par>
                              <p:cTn id="65" fill="hold">
                                <p:stCondLst>
                                  <p:cond delay="4180"/>
                                </p:stCondLst>
                                <p:childTnLst>
                                  <p:par>
                                    <p:cTn id="66" presetID="16" presetClass="entr" presetSubtype="21"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arn(inVertical)">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2"/>
            </p:custDataLst>
          </p:nvPr>
        </p:nvSpPr>
        <p:spPr>
          <a:xfrm>
            <a:off x="1026583" y="1396451"/>
            <a:ext cx="77965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二是安全风险分级管控和隐患排查治理双重预防机制</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6" name="组合 25"/>
          <p:cNvGrpSpPr/>
          <p:nvPr>
            <p:custDataLst>
              <p:tags r:id="rId3"/>
            </p:custDataLst>
          </p:nvPr>
        </p:nvGrpSpPr>
        <p:grpSpPr>
          <a:xfrm>
            <a:off x="1114848" y="2323548"/>
            <a:ext cx="7904480" cy="619125"/>
            <a:chOff x="1915886" y="2664724"/>
            <a:chExt cx="9076658" cy="761363"/>
          </a:xfrm>
        </p:grpSpPr>
        <p:sp>
          <p:nvSpPr>
            <p:cNvPr id="27" name="泪滴形 26"/>
            <p:cNvSpPr/>
            <p:nvPr>
              <p:custDataLst>
                <p:tags r:id="rId4"/>
              </p:custDataLst>
            </p:nvPr>
          </p:nvSpPr>
          <p:spPr>
            <a:xfrm>
              <a:off x="1915886" y="2917371"/>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矩形 27"/>
            <p:cNvSpPr/>
            <p:nvPr>
              <p:custDataLst>
                <p:tags r:id="rId5"/>
              </p:custDataLst>
            </p:nvPr>
          </p:nvSpPr>
          <p:spPr>
            <a:xfrm>
              <a:off x="2534948" y="2664724"/>
              <a:ext cx="8457596" cy="761363"/>
            </a:xfrm>
            <a:prstGeom prst="rect">
              <a:avLst/>
            </a:prstGeom>
          </p:spPr>
          <p:txBody>
            <a:bodyPr wrap="square" lIns="0" tIns="0" rIns="0" bIns="0"/>
            <a:lstStyle/>
            <a:p>
              <a:pPr marL="0" lvl="0" indent="0" algn="dist" fontAlgn="auto">
                <a:lnSpc>
                  <a:spcPct val="180000"/>
                </a:lnSpc>
                <a:spcBef>
                  <a:spcPts val="0"/>
                </a:spcBef>
                <a:spcAft>
                  <a:spcPts val="0"/>
                </a:spcAft>
                <a:buSzPct val="100000"/>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安全风险分级管控是国内外企业安全管理的先进经验和成功做法。</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9" name="组合 28"/>
          <p:cNvGrpSpPr/>
          <p:nvPr>
            <p:custDataLst>
              <p:tags r:id="rId6"/>
            </p:custDataLst>
          </p:nvPr>
        </p:nvGrpSpPr>
        <p:grpSpPr>
          <a:xfrm>
            <a:off x="1114742" y="3056525"/>
            <a:ext cx="8535036" cy="674229"/>
            <a:chOff x="1915886" y="2690136"/>
            <a:chExt cx="10674567" cy="829126"/>
          </a:xfrm>
        </p:grpSpPr>
        <p:sp>
          <p:nvSpPr>
            <p:cNvPr id="30" name="泪滴形 29"/>
            <p:cNvSpPr/>
            <p:nvPr>
              <p:custDataLst>
                <p:tags r:id="rId7"/>
              </p:custDataLst>
            </p:nvPr>
          </p:nvSpPr>
          <p:spPr>
            <a:xfrm>
              <a:off x="1915886" y="3054805"/>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1" name="矩形 30"/>
            <p:cNvSpPr/>
            <p:nvPr>
              <p:custDataLst>
                <p:tags r:id="rId8"/>
              </p:custDataLst>
            </p:nvPr>
          </p:nvSpPr>
          <p:spPr>
            <a:xfrm>
              <a:off x="2600469" y="2690136"/>
              <a:ext cx="9989984" cy="683274"/>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建</a:t>
              </a:r>
              <a:r>
                <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立安全风险分级管控机制，</a:t>
              </a:r>
              <a:r>
                <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要求生产经营单位定期组织开展风险辨识评估，严格落实分级管控措施，防止风险演变引发事故。</a:t>
              </a:r>
              <a:endPar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2" name="组合 31"/>
          <p:cNvGrpSpPr/>
          <p:nvPr>
            <p:custDataLst>
              <p:tags r:id="rId9"/>
            </p:custDataLst>
          </p:nvPr>
        </p:nvGrpSpPr>
        <p:grpSpPr>
          <a:xfrm>
            <a:off x="1106487" y="4269376"/>
            <a:ext cx="8543290" cy="1092200"/>
            <a:chOff x="1915886" y="2594089"/>
            <a:chExt cx="10684891" cy="1343123"/>
          </a:xfrm>
        </p:grpSpPr>
        <p:sp>
          <p:nvSpPr>
            <p:cNvPr id="33" name="泪滴形 32"/>
            <p:cNvSpPr/>
            <p:nvPr>
              <p:custDataLst>
                <p:tags r:id="rId10"/>
              </p:custDataLst>
            </p:nvPr>
          </p:nvSpPr>
          <p:spPr>
            <a:xfrm>
              <a:off x="1915886" y="2917371"/>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矩形 33"/>
            <p:cNvSpPr/>
            <p:nvPr>
              <p:custDataLst>
                <p:tags r:id="rId11"/>
              </p:custDataLst>
            </p:nvPr>
          </p:nvSpPr>
          <p:spPr>
            <a:xfrm>
              <a:off x="2600469" y="2594089"/>
              <a:ext cx="10000308" cy="1343123"/>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隐患排查整治是安全生产法已经确立的重要制度，</a:t>
              </a: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这次修改，又</a:t>
              </a: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补充增加了重大事故隐患排查治理情况及时向有关部门报告的规定</a:t>
              </a: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，目的是使生产经营单位在监管部门和本单位职工的双重监督下，确保隐患排查治理到位。 </a:t>
              </a:r>
              <a:endPar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12"/>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to="" calcmode="lin" valueType="num">
                                      <p:cBhvr>
                                        <p:cTn id="17" dur="750" fill="hold">
                                          <p:stCondLst>
                                            <p:cond delay="0"/>
                                          </p:stCondLst>
                                        </p:cTn>
                                        <p:tgtEl>
                                          <p:spTgt spid="2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to="" calcmode="lin" valueType="num">
                                      <p:cBhvr>
                                        <p:cTn id="21"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to="" calcmode="lin" valueType="num">
                                      <p:cBhvr>
                                        <p:cTn id="25" dur="750" fill="hold">
                                          <p:stCondLst>
                                            <p:cond delay="0"/>
                                          </p:stCondLst>
                                        </p:cTn>
                                        <p:tgtEl>
                                          <p:spTgt spid="2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2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7" presetID="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to="" calcmode="lin" valueType="num">
                                      <p:cBhvr>
                                        <p:cTn id="29" dur="750" fill="hold">
                                          <p:stCondLst>
                                            <p:cond delay="0"/>
                                          </p:stCondLst>
                                        </p:cTn>
                                        <p:tgtEl>
                                          <p:spTgt spid="3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grpSp>
        <p:nvGrpSpPr>
          <p:cNvPr id="20" name="组合 19"/>
          <p:cNvGrpSpPr/>
          <p:nvPr>
            <p:custDataLst>
              <p:tags r:id="rId2"/>
            </p:custDataLst>
          </p:nvPr>
        </p:nvGrpSpPr>
        <p:grpSpPr>
          <a:xfrm>
            <a:off x="753745" y="2084703"/>
            <a:ext cx="10727690" cy="684733"/>
            <a:chOff x="1915886" y="2539784"/>
            <a:chExt cx="12318530" cy="842044"/>
          </a:xfrm>
        </p:grpSpPr>
        <p:sp>
          <p:nvSpPr>
            <p:cNvPr id="22" name="流程图: 汇总连接 21"/>
            <p:cNvSpPr/>
            <p:nvPr>
              <p:custDataLst>
                <p:tags r:id="rId3"/>
              </p:custDataLst>
            </p:nvPr>
          </p:nvSpPr>
          <p:spPr>
            <a:xfrm>
              <a:off x="1915886" y="2917371"/>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矩形 22"/>
            <p:cNvSpPr/>
            <p:nvPr>
              <p:custDataLst>
                <p:tags r:id="rId4"/>
              </p:custDataLst>
            </p:nvPr>
          </p:nvSpPr>
          <p:spPr>
            <a:xfrm>
              <a:off x="2534948" y="2539784"/>
              <a:ext cx="11699468" cy="761363"/>
            </a:xfrm>
            <a:prstGeom prst="rect">
              <a:avLst/>
            </a:prstGeom>
          </p:spPr>
          <p:txBody>
            <a:bodyPr wrap="square" lIns="0" tIns="0" rIns="0" bIns="0"/>
            <a:lstStyle/>
            <a:p>
              <a:pPr marL="0" lvl="0" indent="0" algn="just" fontAlgn="auto">
                <a:lnSpc>
                  <a:spcPct val="180000"/>
                </a:lnSpc>
                <a:spcBef>
                  <a:spcPts val="0"/>
                </a:spcBef>
                <a:spcAft>
                  <a:spcPts val="0"/>
                </a:spcAft>
                <a:buSzPct val="100000"/>
              </a:pPr>
              <a:r>
                <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修改前的安全生产法规定，国家鼓励生产经营单位投保安全生产责任保险。</a:t>
              </a:r>
              <a:r>
                <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这次修改，增加了高危行业领域生产经营单位必须投保的规定。</a:t>
              </a:r>
              <a:endPar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4" name="组合 23"/>
          <p:cNvGrpSpPr/>
          <p:nvPr>
            <p:custDataLst>
              <p:tags r:id="rId5"/>
            </p:custDataLst>
          </p:nvPr>
        </p:nvGrpSpPr>
        <p:grpSpPr>
          <a:xfrm>
            <a:off x="753639" y="3163119"/>
            <a:ext cx="10727691" cy="674229"/>
            <a:chOff x="1915886" y="2690136"/>
            <a:chExt cx="13416868" cy="829126"/>
          </a:xfrm>
        </p:grpSpPr>
        <p:sp>
          <p:nvSpPr>
            <p:cNvPr id="25" name="流程图: 汇总连接 24"/>
            <p:cNvSpPr/>
            <p:nvPr>
              <p:custDataLst>
                <p:tags r:id="rId6"/>
              </p:custDataLst>
            </p:nvPr>
          </p:nvSpPr>
          <p:spPr>
            <a:xfrm>
              <a:off x="1915886" y="3054805"/>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矩形 25"/>
            <p:cNvSpPr/>
            <p:nvPr>
              <p:custDataLst>
                <p:tags r:id="rId7"/>
              </p:custDataLst>
            </p:nvPr>
          </p:nvSpPr>
          <p:spPr>
            <a:xfrm>
              <a:off x="2600469" y="2690136"/>
              <a:ext cx="12732285" cy="683274"/>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根据《中共中央 国务院关于推进安全生产领域改革发展的意见》的要求，高危行业领域主要是矿山、危险化学品、烟花爆竹、交通运输、建筑施工、民用爆炸物品、金属冶炼、渔业生产等八类。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7" name="组合 26"/>
          <p:cNvGrpSpPr/>
          <p:nvPr>
            <p:custDataLst>
              <p:tags r:id="rId8"/>
            </p:custDataLst>
          </p:nvPr>
        </p:nvGrpSpPr>
        <p:grpSpPr>
          <a:xfrm>
            <a:off x="745384" y="4254050"/>
            <a:ext cx="10735945" cy="1092200"/>
            <a:chOff x="1915886" y="2594089"/>
            <a:chExt cx="13427193" cy="1343123"/>
          </a:xfrm>
        </p:grpSpPr>
        <p:sp>
          <p:nvSpPr>
            <p:cNvPr id="28" name="流程图: 汇总连接 27"/>
            <p:cNvSpPr/>
            <p:nvPr>
              <p:custDataLst>
                <p:tags r:id="rId9"/>
              </p:custDataLst>
            </p:nvPr>
          </p:nvSpPr>
          <p:spPr>
            <a:xfrm>
              <a:off x="1915886" y="2917371"/>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矩形 28"/>
            <p:cNvSpPr/>
            <p:nvPr>
              <p:custDataLst>
                <p:tags r:id="rId10"/>
              </p:custDataLst>
            </p:nvPr>
          </p:nvSpPr>
          <p:spPr>
            <a:xfrm>
              <a:off x="2600469" y="2594089"/>
              <a:ext cx="12742610" cy="1343123"/>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安全生产责任保险的保障范围不仅包括企业从业人员，</a:t>
              </a: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还包括第三方的人员伤亡和财产损失，以及相关救援救护、事故鉴定和法律诉讼等费用。</a:t>
              </a:r>
              <a:endPar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30" name="文本框 29"/>
          <p:cNvSpPr txBox="1"/>
          <p:nvPr>
            <p:custDataLst>
              <p:tags r:id="rId11"/>
            </p:custDataLst>
          </p:nvPr>
        </p:nvSpPr>
        <p:spPr>
          <a:xfrm>
            <a:off x="856798" y="1101217"/>
            <a:ext cx="77965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三是高危行业领域强制实施安全生产责任保险制度</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to="" calcmode="lin" valueType="num">
                                      <p:cBhvr>
                                        <p:cTn id="15" dur="750" fill="hold">
                                          <p:stCondLst>
                                            <p:cond delay="0"/>
                                          </p:stCondLst>
                                        </p:cTn>
                                        <p:tgtEl>
                                          <p:spTgt spid="2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2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to="" calcmode="lin" valueType="num">
                                      <p:cBhvr>
                                        <p:cTn id="19"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1" presetID="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to="" calcmode="lin" valueType="num">
                                      <p:cBhvr>
                                        <p:cTn id="23" dur="750" fill="hold">
                                          <p:stCondLst>
                                            <p:cond delay="0"/>
                                          </p:stCondLst>
                                        </p:cTn>
                                        <p:tgtEl>
                                          <p:spTgt spid="2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2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to="" calcmode="lin" valueType="num">
                                      <p:cBhvr>
                                        <p:cTn id="29" dur="750" fill="hold">
                                          <p:stCondLst>
                                            <p:cond delay="0"/>
                                          </p:stCondLst>
                                        </p:cTn>
                                        <p:tgtEl>
                                          <p:spTgt spid="3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70367" y="1722862"/>
            <a:ext cx="6878320" cy="4297330"/>
          </a:xfrm>
          <a:prstGeom prst="rect">
            <a:avLst/>
          </a:prstGeom>
          <a:noFill/>
        </p:spPr>
        <p:txBody>
          <a:bodyPr wrap="square" rtlCol="0" anchor="t">
            <a:spAutoFit/>
          </a:bodyPr>
          <a:lstStyle/>
          <a:p>
            <a:pPr marL="285750" marR="0" lvl="0" indent="-285750" algn="just" rtl="0" fontAlgn="auto">
              <a:lnSpc>
                <a:spcPct val="250000"/>
              </a:lnSpc>
              <a:spcBef>
                <a:spcPts val="0"/>
              </a:spcBef>
              <a:spcAft>
                <a:spcPts val="1200"/>
              </a:spcAft>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这次修改安全生产法将</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管行业必须管安全、管业务必须管安全、管生产经营必须管安全</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的</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“三个必须”</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原则写入法律，进一步明确了各方面的安全生产责任建立起了一整套比较完善的责任体系。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rtl="0" fontAlgn="auto">
              <a:lnSpc>
                <a:spcPct val="250000"/>
              </a:lnSpc>
              <a:spcBef>
                <a:spcPts val="0"/>
              </a:spcBef>
              <a:spcAft>
                <a:spcPts val="1200"/>
              </a:spcAft>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这“三个必须”的原则，是习近平总书记在2013年考察中石化黄岛经济开发区输油管线泄漏引发爆燃事故现场时首先提出的。 </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2" name="组合 21"/>
          <p:cNvGrpSpPr/>
          <p:nvPr/>
        </p:nvGrpSpPr>
        <p:grpSpPr>
          <a:xfrm>
            <a:off x="8404667" y="2086717"/>
            <a:ext cx="3115310" cy="582295"/>
            <a:chOff x="1284" y="4116"/>
            <a:chExt cx="4906" cy="917"/>
          </a:xfrm>
        </p:grpSpPr>
        <p:sp>
          <p:nvSpPr>
            <p:cNvPr id="23" name="标题 1"/>
            <p:cNvSpPr txBox="1"/>
            <p:nvPr>
              <p:custDataLst>
                <p:tags r:id="rId2"/>
              </p:custDataLst>
            </p:nvPr>
          </p:nvSpPr>
          <p:spPr>
            <a:xfrm>
              <a:off x="2326" y="4116"/>
              <a:ext cx="3865" cy="902"/>
            </a:xfrm>
            <a:prstGeom prst="rect">
              <a:avLst/>
            </a:prstGeom>
            <a:noFill/>
          </p:spPr>
          <p:txBody>
            <a:bodyPr wrap="square" rtlCol="0" anchor="ctr">
              <a:normAutofit/>
            </a:bodyPr>
            <a:lstStyle>
              <a:defPPr>
                <a:defRPr lang="zh-CN"/>
              </a:defPPr>
              <a:lvl1pPr>
                <a:lnSpc>
                  <a:spcPct val="130000"/>
                </a:lnSpc>
                <a:defRPr sz="1200"/>
              </a:lvl1pPr>
            </a:lstStyle>
            <a:p>
              <a:pPr marL="0" lvl="0" indent="0" algn="just">
                <a:lnSpc>
                  <a:spcPct val="120000"/>
                </a:lnSpc>
                <a:spcBef>
                  <a:spcPts val="0"/>
                </a:spcBef>
                <a:spcAft>
                  <a:spcPts val="0"/>
                </a:spcAft>
                <a:buSzPct val="100000"/>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4" name="椭圆 23"/>
            <p:cNvSpPr/>
            <p:nvPr>
              <p:custDataLst>
                <p:tags r:id="rId3"/>
              </p:custDataLst>
            </p:nvPr>
          </p:nvSpPr>
          <p:spPr>
            <a:xfrm>
              <a:off x="1284" y="4125"/>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KSO_Shape"/>
            <p:cNvSpPr/>
            <p:nvPr>
              <p:custDataLst>
                <p:tags r:id="rId4"/>
              </p:custDataLst>
            </p:nvPr>
          </p:nvSpPr>
          <p:spPr>
            <a:xfrm>
              <a:off x="1517" y="4408"/>
              <a:ext cx="449" cy="344"/>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normAutofit fontScale="25000" lnSpcReduction="20000"/>
              <a:scene3d>
                <a:camera prst="orthographicFront"/>
                <a:lightRig rig="threePt" dir="t"/>
              </a:scene3d>
              <a:sp3d contourW="12700">
                <a:contourClr>
                  <a:srgbClr val="FFFFFF"/>
                </a:contourClr>
              </a:sp3d>
            </a:bodyPr>
            <a:lstStyle/>
            <a:p>
              <a:pPr algn="ctr"/>
              <a:endParaRPr lang="zh-CN" alt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6" name="组合 25"/>
          <p:cNvGrpSpPr/>
          <p:nvPr/>
        </p:nvGrpSpPr>
        <p:grpSpPr>
          <a:xfrm>
            <a:off x="8404667" y="2815062"/>
            <a:ext cx="3114675" cy="1188720"/>
            <a:chOff x="1284" y="5263"/>
            <a:chExt cx="4905" cy="1872"/>
          </a:xfrm>
        </p:grpSpPr>
        <p:sp>
          <p:nvSpPr>
            <p:cNvPr id="27" name="椭圆 26"/>
            <p:cNvSpPr/>
            <p:nvPr>
              <p:custDataLst>
                <p:tags r:id="rId5"/>
              </p:custDataLst>
            </p:nvPr>
          </p:nvSpPr>
          <p:spPr>
            <a:xfrm>
              <a:off x="1284" y="6226"/>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KSO_Shape"/>
            <p:cNvSpPr/>
            <p:nvPr>
              <p:custDataLst>
                <p:tags r:id="rId6"/>
              </p:custDataLst>
            </p:nvPr>
          </p:nvSpPr>
          <p:spPr bwMode="auto">
            <a:xfrm>
              <a:off x="1574" y="6479"/>
              <a:ext cx="347" cy="413"/>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chemeClr val="bg1"/>
            </a:solidFill>
            <a:ln>
              <a:noFill/>
            </a:ln>
          </p:spPr>
          <p:txBody>
            <a:bodyPr anchor="ctr">
              <a:normAutofit fontScale="80000" lnSpcReduction="20000"/>
              <a:scene3d>
                <a:camera prst="orthographicFront"/>
                <a:lightRig rig="threePt" dir="t"/>
              </a:scene3d>
              <a:sp3d contourW="12700">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标题 1"/>
            <p:cNvSpPr txBox="1"/>
            <p:nvPr>
              <p:custDataLst>
                <p:tags r:id="rId7"/>
              </p:custDataLst>
            </p:nvPr>
          </p:nvSpPr>
          <p:spPr>
            <a:xfrm>
              <a:off x="2327" y="6233"/>
              <a:ext cx="3863" cy="902"/>
            </a:xfrm>
            <a:prstGeom prst="rect">
              <a:avLst/>
            </a:prstGeom>
            <a:noFill/>
          </p:spPr>
          <p:txBody>
            <a:bodyPr wrap="square" rtlCol="0" anchor="ctr">
              <a:normAutofit/>
            </a:bodyPr>
            <a:lstStyle>
              <a:defPPr>
                <a:defRPr lang="zh-CN"/>
              </a:defPPr>
              <a:lvl1pPr>
                <a:lnSpc>
                  <a:spcPct val="130000"/>
                </a:lnSpc>
                <a:defRPr sz="1200"/>
              </a:lvl1pPr>
            </a:lstStyle>
            <a:p>
              <a:pPr lvl="0" algn="just">
                <a:lnSpc>
                  <a:spcPct val="120000"/>
                </a:lnSpc>
                <a:spcBef>
                  <a:spcPts val="0"/>
                </a:spcBef>
                <a:spcAft>
                  <a:spcPts val="0"/>
                </a:spcAft>
                <a:buClrTx/>
                <a:buSzTx/>
                <a:buFontTx/>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管业务必须管安全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椭圆 29"/>
            <p:cNvSpPr/>
            <p:nvPr>
              <p:custDataLst>
                <p:tags r:id="rId8"/>
              </p:custDataLst>
            </p:nvPr>
          </p:nvSpPr>
          <p:spPr>
            <a:xfrm>
              <a:off x="1664" y="5477"/>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1" name="椭圆 30"/>
            <p:cNvSpPr/>
            <p:nvPr>
              <p:custDataLst>
                <p:tags r:id="rId9"/>
              </p:custDataLst>
            </p:nvPr>
          </p:nvSpPr>
          <p:spPr>
            <a:xfrm>
              <a:off x="1664" y="5263"/>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椭圆 31"/>
            <p:cNvSpPr/>
            <p:nvPr>
              <p:custDataLst>
                <p:tags r:id="rId10"/>
              </p:custDataLst>
            </p:nvPr>
          </p:nvSpPr>
          <p:spPr>
            <a:xfrm>
              <a:off x="1664" y="569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椭圆 32"/>
            <p:cNvSpPr/>
            <p:nvPr>
              <p:custDataLst>
                <p:tags r:id="rId11"/>
              </p:custDataLst>
            </p:nvPr>
          </p:nvSpPr>
          <p:spPr>
            <a:xfrm>
              <a:off x="1664" y="590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4" name="组合 33"/>
          <p:cNvGrpSpPr/>
          <p:nvPr/>
        </p:nvGrpSpPr>
        <p:grpSpPr>
          <a:xfrm>
            <a:off x="8404667" y="4119987"/>
            <a:ext cx="3618230" cy="1196975"/>
            <a:chOff x="1284" y="7318"/>
            <a:chExt cx="5698" cy="1885"/>
          </a:xfrm>
        </p:grpSpPr>
        <p:sp>
          <p:nvSpPr>
            <p:cNvPr id="35" name="椭圆 34"/>
            <p:cNvSpPr/>
            <p:nvPr>
              <p:custDataLst>
                <p:tags r:id="rId12"/>
              </p:custDataLst>
            </p:nvPr>
          </p:nvSpPr>
          <p:spPr>
            <a:xfrm>
              <a:off x="1284" y="8295"/>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6" name="KSO_Shape"/>
            <p:cNvSpPr/>
            <p:nvPr>
              <p:custDataLst>
                <p:tags r:id="rId13"/>
              </p:custDataLst>
            </p:nvPr>
          </p:nvSpPr>
          <p:spPr bwMode="auto">
            <a:xfrm>
              <a:off x="1517" y="8523"/>
              <a:ext cx="449" cy="456"/>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bg1"/>
            </a:solidFill>
            <a:ln>
              <a:noFill/>
            </a:ln>
          </p:spPr>
          <p:txBody>
            <a:bodyPr anchor="ctr">
              <a:normAutofit fontScale="87500" lnSpcReduction="20000"/>
              <a:scene3d>
                <a:camera prst="orthographicFront"/>
                <a:lightRig rig="threePt" dir="t"/>
              </a:scene3d>
              <a:sp3d contourW="12700">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7" name="标题 1"/>
            <p:cNvSpPr txBox="1"/>
            <p:nvPr>
              <p:custDataLst>
                <p:tags r:id="rId14"/>
              </p:custDataLst>
            </p:nvPr>
          </p:nvSpPr>
          <p:spPr>
            <a:xfrm>
              <a:off x="2326" y="8295"/>
              <a:ext cx="4656" cy="902"/>
            </a:xfrm>
            <a:prstGeom prst="rect">
              <a:avLst/>
            </a:prstGeom>
            <a:noFill/>
          </p:spPr>
          <p:txBody>
            <a:bodyPr wrap="square" rtlCol="0" anchor="ctr">
              <a:normAutofit/>
            </a:bodyPr>
            <a:lstStyle>
              <a:defPPr>
                <a:defRPr lang="zh-CN"/>
              </a:defPPr>
              <a:lvl1pPr>
                <a:lnSpc>
                  <a:spcPct val="130000"/>
                </a:lnSpc>
                <a:defRPr sz="1200"/>
              </a:lvl1pPr>
            </a:lstStyle>
            <a:p>
              <a:pPr lvl="0" algn="just">
                <a:lnSpc>
                  <a:spcPct val="120000"/>
                </a:lnSpc>
                <a:spcBef>
                  <a:spcPts val="0"/>
                </a:spcBef>
                <a:spcAft>
                  <a:spcPts val="0"/>
                </a:spcAft>
                <a:buClrTx/>
                <a:buSzTx/>
                <a:buFontTx/>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管生产经营必须管安全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8" name="椭圆 37"/>
            <p:cNvSpPr/>
            <p:nvPr>
              <p:custDataLst>
                <p:tags r:id="rId15"/>
              </p:custDataLst>
            </p:nvPr>
          </p:nvSpPr>
          <p:spPr>
            <a:xfrm>
              <a:off x="1664" y="753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9" name="椭圆 38"/>
            <p:cNvSpPr/>
            <p:nvPr>
              <p:custDataLst>
                <p:tags r:id="rId16"/>
              </p:custDataLst>
            </p:nvPr>
          </p:nvSpPr>
          <p:spPr>
            <a:xfrm>
              <a:off x="1664" y="7318"/>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0" name="椭圆 39"/>
            <p:cNvSpPr/>
            <p:nvPr>
              <p:custDataLst>
                <p:tags r:id="rId17"/>
              </p:custDataLst>
            </p:nvPr>
          </p:nvSpPr>
          <p:spPr>
            <a:xfrm>
              <a:off x="1664" y="7749"/>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2" name="椭圆 41"/>
            <p:cNvSpPr/>
            <p:nvPr>
              <p:custDataLst>
                <p:tags r:id="rId18"/>
              </p:custDataLst>
            </p:nvPr>
          </p:nvSpPr>
          <p:spPr>
            <a:xfrm>
              <a:off x="1664" y="7958"/>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43" name="文本框 42"/>
          <p:cNvSpPr txBox="1"/>
          <p:nvPr/>
        </p:nvSpPr>
        <p:spPr>
          <a:xfrm>
            <a:off x="787842" y="1262487"/>
            <a:ext cx="2774950" cy="460375"/>
          </a:xfrm>
          <a:prstGeom prst="rect">
            <a:avLst/>
          </a:prstGeom>
          <a:noFill/>
        </p:spPr>
        <p:txBody>
          <a:bodyPr wrap="square" rtlCol="0" anchor="t">
            <a:spAutoFit/>
          </a:bodyPr>
          <a:lstStyle/>
          <a:p>
            <a:pPr algn="dist"/>
            <a:r>
              <a:rPr lang="zh-CN" altLang="en-US"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“三个必须”原则</a:t>
            </a:r>
            <a:endParaRPr lang="zh-CN" altLang="en-US"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cxnSp>
        <p:nvCxnSpPr>
          <p:cNvPr id="44" name="直接连接符 43"/>
          <p:cNvCxnSpPr/>
          <p:nvPr/>
        </p:nvCxnSpPr>
        <p:spPr>
          <a:xfrm>
            <a:off x="7885872" y="2086717"/>
            <a:ext cx="0" cy="3225165"/>
          </a:xfrm>
          <a:prstGeom prst="line">
            <a:avLst/>
          </a:prstGeom>
          <a:ln>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750" fill="hold">
                                          <p:stCondLst>
                                            <p:cond delay="0"/>
                                          </p:stCondLst>
                                        </p:cTn>
                                        <p:tgtEl>
                                          <p:spTgt spid="2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to="" calcmode="lin" valueType="num">
                                      <p:cBhvr>
                                        <p:cTn id="21"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to="" calcmode="lin" valueType="num">
                                      <p:cBhvr>
                                        <p:cTn id="25" dur="750" fill="hold">
                                          <p:stCondLst>
                                            <p:cond delay="0"/>
                                          </p:stCondLst>
                                        </p:cTn>
                                        <p:tgtEl>
                                          <p:spTgt spid="3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3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ppt_y</p:attrName>
                                        </p:attrNameLst>
                                      </p:cBhvr>
                                      <p:tavLst>
                                        <p:tav tm="0">
                                          <p:val>
                                            <p:strVal val="#ppt_y+#ppt_h*1.125000"/>
                                          </p:val>
                                        </p:tav>
                                        <p:tav tm="100000">
                                          <p:val>
                                            <p:strVal val="#ppt_y"/>
                                          </p:val>
                                        </p:tav>
                                      </p:tavLst>
                                    </p:anim>
                                    <p:animEffect transition="in" filter="wipe(up)">
                                      <p:cBhvr>
                                        <p:cTn id="32" dur="500"/>
                                        <p:tgtEl>
                                          <p:spTgt spid="20"/>
                                        </p:tgtEl>
                                      </p:cBhvr>
                                    </p:animEffect>
                                  </p:childTnLst>
                                </p:cTn>
                              </p:par>
                              <p:par>
                                <p:cTn id="33" presetID="1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0" name="五边形 8"/>
          <p:cNvSpPr/>
          <p:nvPr/>
        </p:nvSpPr>
        <p:spPr>
          <a:xfrm>
            <a:off x="1964421" y="1678660"/>
            <a:ext cx="474599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第一、明确了部门安全监管职责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2" name="矩形 21"/>
          <p:cNvSpPr/>
          <p:nvPr/>
        </p:nvSpPr>
        <p:spPr>
          <a:xfrm>
            <a:off x="968741" y="3133445"/>
            <a:ext cx="11293475" cy="473206"/>
          </a:xfrm>
          <a:prstGeom prst="rect">
            <a:avLst/>
          </a:prstGeom>
          <a:noFill/>
          <a:ln w="9525">
            <a:noFill/>
          </a:ln>
        </p:spPr>
        <p:txBody>
          <a:bodyPr wrap="square" anchor="t">
            <a:spAutoFit/>
          </a:bodyPr>
          <a:lstStyle/>
          <a:p>
            <a:pPr marL="285750" indent="-285750" algn="dist" fontAlgn="auto">
              <a:lnSpc>
                <a:spcPct val="150000"/>
              </a:lnSpc>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明确了负有安全监管职责的各部门在各自的职责范围内对有关行业、领域的安全生产工作实施监督管理。</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 </a:t>
            </a:r>
            <a:endPar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文本框 22"/>
          <p:cNvSpPr txBox="1"/>
          <p:nvPr/>
        </p:nvSpPr>
        <p:spPr>
          <a:xfrm>
            <a:off x="765005" y="2493365"/>
            <a:ext cx="3262432" cy="600164"/>
          </a:xfrm>
          <a:prstGeom prst="rect">
            <a:avLst/>
          </a:prstGeom>
          <a:noFill/>
        </p:spPr>
        <p:txBody>
          <a:bodyPr wrap="none" rtlCol="0">
            <a:spAutoFit/>
          </a:bodyPr>
          <a:lstStyle/>
          <a:p>
            <a:pPr algn="just" fontAlgn="auto">
              <a:lnSpc>
                <a:spcPct val="150000"/>
              </a:lnSpc>
            </a:pPr>
            <a:r>
              <a:rPr lang="zh-CN" altLang="en-US" sz="24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a:t>
            </a:r>
            <a:endParaRPr lang="zh-CN" altLang="en-US" sz="24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4" name="五边形 8"/>
          <p:cNvSpPr/>
          <p:nvPr/>
        </p:nvSpPr>
        <p:spPr>
          <a:xfrm>
            <a:off x="1939021" y="4213580"/>
            <a:ext cx="613664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第二、明确了新兴行业领域安全监管职责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06" y="1354810"/>
            <a:ext cx="1028700" cy="1028700"/>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06" y="4002760"/>
            <a:ext cx="1028700" cy="1028700"/>
          </a:xfrm>
          <a:prstGeom prst="rect">
            <a:avLst/>
          </a:prstGeom>
        </p:spPr>
      </p:pic>
      <p:grpSp>
        <p:nvGrpSpPr>
          <p:cNvPr id="27" name="组合 26"/>
          <p:cNvGrpSpPr/>
          <p:nvPr/>
        </p:nvGrpSpPr>
        <p:grpSpPr>
          <a:xfrm>
            <a:off x="968741" y="5099405"/>
            <a:ext cx="11109960" cy="938171"/>
            <a:chOff x="565785" y="5192395"/>
            <a:chExt cx="11109960" cy="938171"/>
          </a:xfrm>
        </p:grpSpPr>
        <p:sp>
          <p:nvSpPr>
            <p:cNvPr id="28" name="矩形 27"/>
            <p:cNvSpPr/>
            <p:nvPr/>
          </p:nvSpPr>
          <p:spPr>
            <a:xfrm>
              <a:off x="565785" y="5192395"/>
              <a:ext cx="11109960" cy="888705"/>
            </a:xfrm>
            <a:prstGeom prst="rect">
              <a:avLst/>
            </a:prstGeom>
            <a:noFill/>
            <a:ln w="9525">
              <a:noFill/>
            </a:ln>
          </p:spPr>
          <p:txBody>
            <a:bodyPr wrap="square" anchor="t">
              <a:spAutoFit/>
            </a:bodyPr>
            <a:lstStyle/>
            <a:p>
              <a:pPr marL="285750" indent="-285750" algn="just" fontAlgn="auto">
                <a:lnSpc>
                  <a:spcPct val="150000"/>
                </a:lnSpc>
                <a:buFont typeface="宋体" panose="02010600030101010101" pitchFamily="2" charset="-122"/>
                <a:buChar char="◎"/>
              </a:pPr>
              <a:r>
                <a:rPr lang="zh-CN" altLang="en-US" spc="100" dirty="0">
                  <a:solidFill>
                    <a:schemeClr val="tx1"/>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原则规定，由县级以上地方各级人民政府按照业务相近的原则确定监督管理部门，防止部门之间因为相互推责而形成的安全监管盲区。  </a:t>
              </a:r>
              <a:endParaRPr lang="zh-CN" altLang="en-US" spc="100" dirty="0">
                <a:solidFill>
                  <a:schemeClr val="tx1"/>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29" name="图片 28"/>
            <p:cNvPicPr>
              <a:picLocks noChangeAspect="1"/>
            </p:cNvPicPr>
            <p:nvPr/>
          </p:nvPicPr>
          <p:blipFill>
            <a:blip r:embed="rId3"/>
            <a:stretch>
              <a:fillRect/>
            </a:stretch>
          </p:blipFill>
          <p:spPr>
            <a:xfrm>
              <a:off x="4340578" y="5636747"/>
              <a:ext cx="3560373" cy="493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bldLvl="0" animBg="1"/>
      <p:bldP spid="20" grpId="1" animBg="1"/>
      <p:bldP spid="22" grpId="0"/>
      <p:bldP spid="24" grpId="0" bldLvl="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18" name="五边形 8"/>
          <p:cNvSpPr/>
          <p:nvPr/>
        </p:nvSpPr>
        <p:spPr>
          <a:xfrm>
            <a:off x="1896745" y="2228850"/>
            <a:ext cx="727583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第三、明确企业的决策层和管理层的安全管理职责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19" name="矩形 18"/>
          <p:cNvSpPr/>
          <p:nvPr/>
        </p:nvSpPr>
        <p:spPr>
          <a:xfrm>
            <a:off x="870585" y="3013075"/>
            <a:ext cx="9533255" cy="1685077"/>
          </a:xfrm>
          <a:prstGeom prst="rect">
            <a:avLst/>
          </a:prstGeom>
          <a:noFill/>
          <a:ln w="9525">
            <a:noFill/>
          </a:ln>
        </p:spPr>
        <p:txBody>
          <a:bodyPr wrap="square" anchor="t">
            <a:spAutoFit/>
          </a:bodyPr>
          <a:lstStyle/>
          <a:p>
            <a:pPr marL="285750" indent="-285750" algn="just" fontAlgn="auto">
              <a:lnSpc>
                <a:spcPct val="200000"/>
              </a:lnSpc>
              <a:buFont typeface="宋体" panose="02010600030101010101" pitchFamily="2" charset="-122"/>
              <a:buChar char="◎"/>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企业里除了主要负责人是第一责任人以外，</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indent="0" algn="just" fontAlgn="auto">
              <a:lnSpc>
                <a:spcPct val="200000"/>
              </a:lnSpc>
              <a:buFont typeface="宋体" panose="02010600030101010101" pitchFamily="2" charset="-122"/>
              <a:buNone/>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其他的副职都要根据你分管的业务对安全生产工作负一定的职责，负一定的责任。</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indent="-285750" algn="just" fontAlgn="auto">
              <a:lnSpc>
                <a:spcPct val="200000"/>
              </a:lnSpc>
              <a:buFont typeface="宋体" panose="02010600030101010101" pitchFamily="2" charset="-122"/>
              <a:buChar char="◎"/>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抓生产的同时必须兼顾安全，同时抓好安全，否则出了事故以后，管生产的是要负责任的。</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57103" r="-4510"/>
          <a:stretch>
            <a:fillRect/>
          </a:stretch>
        </p:blipFill>
        <p:spPr>
          <a:xfrm>
            <a:off x="10480040" y="3118339"/>
            <a:ext cx="1369060" cy="3413271"/>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50" y="1924050"/>
            <a:ext cx="1028700" cy="1028700"/>
          </a:xfrm>
          <a:prstGeom prst="rect">
            <a:avLst/>
          </a:prstGeom>
        </p:spPr>
      </p:pic>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4"/>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bldLvl="0" animBg="1"/>
      <p:bldP spid="18" grpId="1"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23" name="文本框 22"/>
          <p:cNvSpPr txBox="1"/>
          <p:nvPr>
            <p:custDataLst>
              <p:tags r:id="rId2"/>
            </p:custDataLst>
          </p:nvPr>
        </p:nvSpPr>
        <p:spPr>
          <a:xfrm>
            <a:off x="1177290" y="1190259"/>
            <a:ext cx="10507980" cy="431165"/>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algn="dist" fontAlgn="auto">
              <a:lnSpc>
                <a:spcPct val="150000"/>
              </a:lnSpc>
              <a:buNone/>
            </a:pPr>
            <a:r>
              <a:rPr lang="zh-CN" altLang="zh-CN" sz="2400" b="1">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修改决定共42条，大约占原来条款的1/3，主要包括以下几个方面的内容</a:t>
            </a:r>
            <a:endParaRPr lang="zh-CN" altLang="zh-CN" sz="2400" b="1">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4" name="组合 23"/>
          <p:cNvGrpSpPr/>
          <p:nvPr/>
        </p:nvGrpSpPr>
        <p:grpSpPr>
          <a:xfrm>
            <a:off x="630555" y="1309639"/>
            <a:ext cx="493395" cy="429260"/>
            <a:chOff x="3421" y="4429"/>
            <a:chExt cx="4530" cy="3488"/>
          </a:xfrm>
        </p:grpSpPr>
        <p:sp>
          <p:nvSpPr>
            <p:cNvPr id="25" name="Freeform 6"/>
            <p:cNvSpPr/>
            <p:nvPr>
              <p:custDataLst>
                <p:tags r:id="rId3"/>
              </p:custDataLst>
            </p:nvPr>
          </p:nvSpPr>
          <p:spPr bwMode="auto">
            <a:xfrm>
              <a:off x="4933" y="7263"/>
              <a:ext cx="1515" cy="654"/>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2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Freeform 7"/>
            <p:cNvSpPr>
              <a:spLocks noEditPoints="1"/>
            </p:cNvSpPr>
            <p:nvPr>
              <p:custDataLst>
                <p:tags r:id="rId4"/>
              </p:custDataLst>
            </p:nvPr>
          </p:nvSpPr>
          <p:spPr bwMode="auto">
            <a:xfrm>
              <a:off x="3421" y="4429"/>
              <a:ext cx="4530" cy="2768"/>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solidFill>
              <a:srgbClr val="C61821"/>
            </a:solidFill>
            <a:ln>
              <a:noFill/>
            </a:ln>
          </p:spPr>
          <p:txBody>
            <a:bodyPr vert="horz" wrap="square" lIns="90000" tIns="46800" rIns="90000" bIns="46800" numCol="1" anchor="ctr" anchorCtr="0" compatLnSpc="1">
              <a:normAutofit fontScale="90000" lnSpcReduction="20000"/>
            </a:bodyPr>
            <a:lstStyle/>
            <a:p>
              <a:pPr>
                <a:lnSpc>
                  <a:spcPct val="12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7" name="Rectangle 53"/>
            <p:cNvSpPr/>
            <p:nvPr>
              <p:custDataLst>
                <p:tags r:id="rId5"/>
              </p:custDataLst>
            </p:nvPr>
          </p:nvSpPr>
          <p:spPr>
            <a:xfrm>
              <a:off x="6448" y="5575"/>
              <a:ext cx="517" cy="488"/>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Rectangle 52"/>
            <p:cNvSpPr/>
            <p:nvPr>
              <p:custDataLst>
                <p:tags r:id="rId6"/>
              </p:custDataLst>
            </p:nvPr>
          </p:nvSpPr>
          <p:spPr>
            <a:xfrm>
              <a:off x="4381" y="5566"/>
              <a:ext cx="2583" cy="497"/>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Rectangle 54"/>
            <p:cNvSpPr/>
            <p:nvPr>
              <p:custDataLst>
                <p:tags r:id="rId7"/>
              </p:custDataLst>
            </p:nvPr>
          </p:nvSpPr>
          <p:spPr>
            <a:xfrm>
              <a:off x="6448" y="5574"/>
              <a:ext cx="517" cy="488"/>
            </a:xfrm>
            <a:prstGeom prst="rect">
              <a:avLst/>
            </a:prstGeom>
            <a:solidFill>
              <a:srgbClr val="C618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Freeform 14"/>
            <p:cNvSpPr>
              <a:spLocks noEditPoints="1"/>
            </p:cNvSpPr>
            <p:nvPr>
              <p:custDataLst>
                <p:tags r:id="rId8"/>
              </p:custDataLst>
            </p:nvPr>
          </p:nvSpPr>
          <p:spPr bwMode="auto">
            <a:xfrm>
              <a:off x="6593" y="5708"/>
              <a:ext cx="226" cy="218"/>
            </a:xfrm>
            <a:custGeom>
              <a:avLst/>
              <a:gdLst>
                <a:gd name="T0" fmla="*/ 42 w 108"/>
                <a:gd name="T1" fmla="*/ 0 h 104"/>
                <a:gd name="T2" fmla="*/ 0 w 108"/>
                <a:gd name="T3" fmla="*/ 42 h 104"/>
                <a:gd name="T4" fmla="*/ 42 w 108"/>
                <a:gd name="T5" fmla="*/ 83 h 104"/>
                <a:gd name="T6" fmla="*/ 68 w 108"/>
                <a:gd name="T7" fmla="*/ 74 h 104"/>
                <a:gd name="T8" fmla="*/ 69 w 108"/>
                <a:gd name="T9" fmla="*/ 76 h 104"/>
                <a:gd name="T10" fmla="*/ 95 w 108"/>
                <a:gd name="T11" fmla="*/ 101 h 104"/>
                <a:gd name="T12" fmla="*/ 100 w 108"/>
                <a:gd name="T13" fmla="*/ 104 h 104"/>
                <a:gd name="T14" fmla="*/ 106 w 108"/>
                <a:gd name="T15" fmla="*/ 101 h 104"/>
                <a:gd name="T16" fmla="*/ 106 w 108"/>
                <a:gd name="T17" fmla="*/ 91 h 104"/>
                <a:gd name="T18" fmla="*/ 80 w 108"/>
                <a:gd name="T19" fmla="*/ 65 h 104"/>
                <a:gd name="T20" fmla="*/ 77 w 108"/>
                <a:gd name="T21" fmla="*/ 64 h 104"/>
                <a:gd name="T22" fmla="*/ 83 w 108"/>
                <a:gd name="T23" fmla="*/ 42 h 104"/>
                <a:gd name="T24" fmla="*/ 42 w 108"/>
                <a:gd name="T25" fmla="*/ 0 h 104"/>
                <a:gd name="T26" fmla="*/ 42 w 108"/>
                <a:gd name="T27" fmla="*/ 13 h 104"/>
                <a:gd name="T28" fmla="*/ 71 w 108"/>
                <a:gd name="T29" fmla="*/ 42 h 104"/>
                <a:gd name="T30" fmla="*/ 66 w 108"/>
                <a:gd name="T31" fmla="*/ 57 h 104"/>
                <a:gd name="T32" fmla="*/ 64 w 108"/>
                <a:gd name="T33" fmla="*/ 61 h 104"/>
                <a:gd name="T34" fmla="*/ 60 w 108"/>
                <a:gd name="T35" fmla="*/ 64 h 104"/>
                <a:gd name="T36" fmla="*/ 42 w 108"/>
                <a:gd name="T37" fmla="*/ 70 h 104"/>
                <a:gd name="T38" fmla="*/ 13 w 108"/>
                <a:gd name="T39" fmla="*/ 42 h 104"/>
                <a:gd name="T40" fmla="*/ 42 w 108"/>
                <a:gd name="T41"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04">
                  <a:moveTo>
                    <a:pt x="42" y="0"/>
                  </a:moveTo>
                  <a:cubicBezTo>
                    <a:pt x="18" y="0"/>
                    <a:pt x="0" y="19"/>
                    <a:pt x="0" y="42"/>
                  </a:cubicBezTo>
                  <a:cubicBezTo>
                    <a:pt x="0" y="65"/>
                    <a:pt x="18" y="83"/>
                    <a:pt x="42" y="83"/>
                  </a:cubicBezTo>
                  <a:cubicBezTo>
                    <a:pt x="52" y="83"/>
                    <a:pt x="61" y="80"/>
                    <a:pt x="68" y="74"/>
                  </a:cubicBezTo>
                  <a:cubicBezTo>
                    <a:pt x="68" y="74"/>
                    <a:pt x="69" y="75"/>
                    <a:pt x="69" y="76"/>
                  </a:cubicBezTo>
                  <a:cubicBezTo>
                    <a:pt x="95" y="101"/>
                    <a:pt x="95" y="101"/>
                    <a:pt x="95" y="101"/>
                  </a:cubicBezTo>
                  <a:cubicBezTo>
                    <a:pt x="97" y="103"/>
                    <a:pt x="99" y="104"/>
                    <a:pt x="100" y="104"/>
                  </a:cubicBezTo>
                  <a:cubicBezTo>
                    <a:pt x="102" y="104"/>
                    <a:pt x="104" y="103"/>
                    <a:pt x="106" y="101"/>
                  </a:cubicBezTo>
                  <a:cubicBezTo>
                    <a:pt x="108" y="99"/>
                    <a:pt x="108" y="94"/>
                    <a:pt x="106" y="91"/>
                  </a:cubicBezTo>
                  <a:cubicBezTo>
                    <a:pt x="80" y="65"/>
                    <a:pt x="80" y="65"/>
                    <a:pt x="80" y="65"/>
                  </a:cubicBezTo>
                  <a:cubicBezTo>
                    <a:pt x="79" y="65"/>
                    <a:pt x="78" y="64"/>
                    <a:pt x="77" y="64"/>
                  </a:cubicBezTo>
                  <a:cubicBezTo>
                    <a:pt x="81" y="57"/>
                    <a:pt x="83" y="50"/>
                    <a:pt x="83" y="42"/>
                  </a:cubicBezTo>
                  <a:cubicBezTo>
                    <a:pt x="83" y="19"/>
                    <a:pt x="65" y="0"/>
                    <a:pt x="42" y="0"/>
                  </a:cubicBezTo>
                  <a:close/>
                  <a:moveTo>
                    <a:pt x="42" y="13"/>
                  </a:moveTo>
                  <a:cubicBezTo>
                    <a:pt x="58" y="13"/>
                    <a:pt x="71" y="26"/>
                    <a:pt x="71" y="42"/>
                  </a:cubicBezTo>
                  <a:cubicBezTo>
                    <a:pt x="71" y="47"/>
                    <a:pt x="69" y="52"/>
                    <a:pt x="66" y="57"/>
                  </a:cubicBezTo>
                  <a:cubicBezTo>
                    <a:pt x="64" y="61"/>
                    <a:pt x="64" y="61"/>
                    <a:pt x="64" y="61"/>
                  </a:cubicBezTo>
                  <a:cubicBezTo>
                    <a:pt x="60" y="64"/>
                    <a:pt x="60" y="64"/>
                    <a:pt x="60" y="64"/>
                  </a:cubicBezTo>
                  <a:cubicBezTo>
                    <a:pt x="55" y="68"/>
                    <a:pt x="48" y="70"/>
                    <a:pt x="42" y="70"/>
                  </a:cubicBezTo>
                  <a:cubicBezTo>
                    <a:pt x="26" y="70"/>
                    <a:pt x="13" y="58"/>
                    <a:pt x="13" y="42"/>
                  </a:cubicBezTo>
                  <a:cubicBezTo>
                    <a:pt x="13" y="26"/>
                    <a:pt x="26" y="13"/>
                    <a:pt x="42" y="13"/>
                  </a:cubicBezTo>
                  <a:close/>
                </a:path>
              </a:pathLst>
            </a:custGeom>
            <a:solidFill>
              <a:schemeClr val="bg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cxnSp>
        <p:nvCxnSpPr>
          <p:cNvPr id="31" name="直接连接符 30"/>
          <p:cNvCxnSpPr/>
          <p:nvPr>
            <p:custDataLst>
              <p:tags r:id="rId9"/>
            </p:custDataLst>
          </p:nvPr>
        </p:nvCxnSpPr>
        <p:spPr>
          <a:xfrm>
            <a:off x="754336" y="2729130"/>
            <a:ext cx="0" cy="2808000"/>
          </a:xfrm>
          <a:prstGeom prst="line">
            <a:avLst/>
          </a:prstGeom>
          <a:ln w="3175" cap="rnd">
            <a:solidFill>
              <a:srgbClr val="C00000"/>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32" name="椭圆 31"/>
          <p:cNvSpPr/>
          <p:nvPr>
            <p:custDataLst>
              <p:tags r:id="rId10"/>
            </p:custDataLst>
          </p:nvPr>
        </p:nvSpPr>
        <p:spPr>
          <a:xfrm>
            <a:off x="624377" y="272857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矩形 32"/>
          <p:cNvSpPr/>
          <p:nvPr>
            <p:custDataLst>
              <p:tags r:id="rId11"/>
            </p:custDataLst>
          </p:nvPr>
        </p:nvSpPr>
        <p:spPr>
          <a:xfrm>
            <a:off x="960755" y="2466609"/>
            <a:ext cx="10094595" cy="716915"/>
          </a:xfrm>
          <a:prstGeom prst="rect">
            <a:avLst/>
          </a:prstGeom>
        </p:spPr>
        <p:txBody>
          <a:bodyPr wrap="square" lIns="90000" tIns="0" rIns="90000" bIns="46800"/>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这次修改以习近平新时代中国特色社会主义思想为指导，立足于人民群众对平安的需求向往，</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椭圆 33"/>
          <p:cNvSpPr/>
          <p:nvPr>
            <p:custDataLst>
              <p:tags r:id="rId12"/>
            </p:custDataLst>
          </p:nvPr>
        </p:nvSpPr>
        <p:spPr>
          <a:xfrm>
            <a:off x="624377" y="339405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文本框 34"/>
          <p:cNvSpPr txBox="1"/>
          <p:nvPr/>
        </p:nvSpPr>
        <p:spPr>
          <a:xfrm>
            <a:off x="528955" y="1759219"/>
            <a:ext cx="3799840" cy="664349"/>
          </a:xfrm>
          <a:prstGeom prst="rect">
            <a:avLst/>
          </a:prstGeom>
          <a:noFill/>
        </p:spPr>
        <p:txBody>
          <a:bodyPr wrap="square" rtlCol="0" anchor="t">
            <a:spAutoFit/>
          </a:bodyPr>
          <a:lstStyle/>
          <a:p>
            <a:pPr marR="0" lvl="0" indent="0" algn="dist" rtl="0" fontAlgn="auto">
              <a:lnSpc>
                <a:spcPct val="180000"/>
              </a:lnSpc>
              <a:spcBef>
                <a:spcPts val="0"/>
              </a:spcBef>
              <a:buFont typeface="宋体" panose="02010600030101010101" pitchFamily="2" charset="-122"/>
              <a:buNone/>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一是贯彻新思想新理念</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6" name="文本框 35"/>
          <p:cNvSpPr txBox="1"/>
          <p:nvPr/>
        </p:nvSpPr>
        <p:spPr>
          <a:xfrm>
            <a:off x="960120" y="3088909"/>
            <a:ext cx="7400290"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着眼解决影响构建新发展格局、实现高质量发展的安全生产突出问题，</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7" name="椭圆 36"/>
          <p:cNvSpPr/>
          <p:nvPr>
            <p:custDataLst>
              <p:tags r:id="rId13"/>
            </p:custDataLst>
          </p:nvPr>
        </p:nvSpPr>
        <p:spPr>
          <a:xfrm>
            <a:off x="624377" y="4052548"/>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8" name="文本框 37"/>
          <p:cNvSpPr txBox="1"/>
          <p:nvPr/>
        </p:nvSpPr>
        <p:spPr>
          <a:xfrm>
            <a:off x="960755" y="3757564"/>
            <a:ext cx="9067800"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将习近平总书记关于安全生产工作一系列重要指示批示精神转化为法律规定，</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9" name="椭圆 38"/>
          <p:cNvSpPr/>
          <p:nvPr>
            <p:custDataLst>
              <p:tags r:id="rId14"/>
            </p:custDataLst>
          </p:nvPr>
        </p:nvSpPr>
        <p:spPr>
          <a:xfrm>
            <a:off x="630727" y="471231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0" name="文本框 39"/>
          <p:cNvSpPr txBox="1"/>
          <p:nvPr/>
        </p:nvSpPr>
        <p:spPr>
          <a:xfrm>
            <a:off x="960755" y="4423044"/>
            <a:ext cx="9084945"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增加了安全生产工作坚持人民至上、生命至上，树牢安全发展理念，</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2" name="椭圆 41"/>
          <p:cNvSpPr/>
          <p:nvPr>
            <p:custDataLst>
              <p:tags r:id="rId15"/>
            </p:custDataLst>
          </p:nvPr>
        </p:nvSpPr>
        <p:spPr>
          <a:xfrm>
            <a:off x="622472" y="539811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3" name="文本框 42"/>
          <p:cNvSpPr txBox="1"/>
          <p:nvPr/>
        </p:nvSpPr>
        <p:spPr>
          <a:xfrm>
            <a:off x="952500" y="5098684"/>
            <a:ext cx="9999345"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从源头上防范化解重大安全风险等规定，为统筹发展和安全两件大事提供了坚强的法治保障。</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44" name="图片 43"/>
          <p:cNvPicPr>
            <a:picLocks noChangeAspect="1"/>
          </p:cNvPicPr>
          <p:nvPr/>
        </p:nvPicPr>
        <p:blipFill rotWithShape="1">
          <a:blip r:embed="rId16" cstate="print">
            <a:extLst>
              <a:ext uri="{28A0092B-C50C-407E-A947-70E740481C1C}">
                <a14:useLocalDpi xmlns:a14="http://schemas.microsoft.com/office/drawing/2010/main" val="0"/>
              </a:ext>
            </a:extLst>
          </a:blip>
          <a:srcRect l="57103" r="-4510"/>
          <a:stretch>
            <a:fillRect/>
          </a:stretch>
        </p:blipFill>
        <p:spPr>
          <a:xfrm>
            <a:off x="10467340" y="2715383"/>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to="" calcmode="lin" valueType="num">
                                      <p:cBhvr>
                                        <p:cTn id="15" dur="750" fill="hold">
                                          <p:stCondLst>
                                            <p:cond delay="0"/>
                                          </p:stCondLst>
                                        </p:cTn>
                                        <p:tgtEl>
                                          <p:spTgt spid="2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2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to="" calcmode="lin" valueType="num">
                                      <p:cBhvr>
                                        <p:cTn id="19"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ppt_y</p:attrName>
                                        </p:attrNameLst>
                                      </p:cBhvr>
                                      <p:tavLst>
                                        <p:tav tm="0">
                                          <p:val>
                                            <p:strVal val="#ppt_y+#ppt_h*1.125000"/>
                                          </p:val>
                                        </p:tav>
                                        <p:tav tm="100000">
                                          <p:val>
                                            <p:strVal val="#ppt_y"/>
                                          </p:val>
                                        </p:tav>
                                      </p:tavLst>
                                    </p:anim>
                                    <p:animEffect transition="in" filter="wipe(up)">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00"/>
                            </p:stCondLst>
                            <p:childTnLst>
                              <p:par>
                                <p:cTn id="52" presetID="12" presetClass="entr" presetSubtype="4" fill="hold"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55" dur="500"/>
                                        <p:tgtEl>
                                          <p:spTgt spid="3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childTnLst>
                          </p:cTn>
                        </p:par>
                        <p:par>
                          <p:cTn id="63" fill="hold">
                            <p:stCondLst>
                              <p:cond delay="500"/>
                            </p:stCondLst>
                            <p:childTnLst>
                              <p:par>
                                <p:cTn id="64" presetID="12" presetClass="entr" presetSubtype="4" fill="hold" nodeType="after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 calcmode="lin" valueType="num">
                                      <p:cBhvr additive="base">
                                        <p:cTn id="66"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67" dur="500"/>
                                        <p:tgtEl>
                                          <p:spTgt spid="3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00"/>
                            </p:stCondLst>
                            <p:childTnLst>
                              <p:par>
                                <p:cTn id="76" presetID="12" presetClass="entr" presetSubtype="4" fill="hold" nodeType="after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p:tgtEl>
                                          <p:spTgt spid="40">
                                            <p:txEl>
                                              <p:pRg st="0" end="0"/>
                                            </p:txEl>
                                          </p:spTgt>
                                        </p:tgtEl>
                                        <p:attrNameLst>
                                          <p:attrName>ppt_y</p:attrName>
                                        </p:attrNameLst>
                                      </p:cBhvr>
                                      <p:tavLst>
                                        <p:tav tm="0">
                                          <p:val>
                                            <p:strVal val="#ppt_y+#ppt_h*1.125000"/>
                                          </p:val>
                                        </p:tav>
                                        <p:tav tm="100000">
                                          <p:val>
                                            <p:strVal val="#ppt_y"/>
                                          </p:val>
                                        </p:tav>
                                      </p:tavLst>
                                    </p:anim>
                                    <p:animEffect transition="in" filter="wipe(up)">
                                      <p:cBhvr>
                                        <p:cTn id="79" dur="500"/>
                                        <p:tgtEl>
                                          <p:spTgt spid="40">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par>
                          <p:cTn id="87" fill="hold">
                            <p:stCondLst>
                              <p:cond delay="500"/>
                            </p:stCondLst>
                            <p:childTnLst>
                              <p:par>
                                <p:cTn id="88" presetID="12" presetClass="entr" presetSubtype="4" fill="hold"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 calcmode="lin" valueType="num">
                                      <p:cBhvr additive="base">
                                        <p:cTn id="90" dur="500"/>
                                        <p:tgtEl>
                                          <p:spTgt spid="43">
                                            <p:txEl>
                                              <p:pRg st="0" end="0"/>
                                            </p:txEl>
                                          </p:spTgt>
                                        </p:tgtEl>
                                        <p:attrNameLst>
                                          <p:attrName>ppt_y</p:attrName>
                                        </p:attrNameLst>
                                      </p:cBhvr>
                                      <p:tavLst>
                                        <p:tav tm="0">
                                          <p:val>
                                            <p:strVal val="#ppt_y+#ppt_h*1.125000"/>
                                          </p:val>
                                        </p:tav>
                                        <p:tav tm="100000">
                                          <p:val>
                                            <p:strVal val="#ppt_y"/>
                                          </p:val>
                                        </p:tav>
                                      </p:tavLst>
                                    </p:anim>
                                    <p:animEffect transition="in" filter="wipe(up)">
                                      <p:cBhvr>
                                        <p:cTn id="9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2" grpId="0" bldLvl="0" animBg="1"/>
      <p:bldP spid="32" grpId="1" animBg="1"/>
      <p:bldP spid="34" grpId="0" bldLvl="0" animBg="1"/>
      <p:bldP spid="34" grpId="1" animBg="1"/>
      <p:bldP spid="35" grpId="0"/>
      <p:bldP spid="35" grpId="1"/>
      <p:bldP spid="37" grpId="0" bldLvl="0" animBg="1"/>
      <p:bldP spid="37" grpId="1" animBg="1"/>
      <p:bldP spid="39" grpId="0" bldLvl="0" animBg="1"/>
      <p:bldP spid="39" grpId="1" animBg="1"/>
      <p:bldP spid="42" grpId="0" bldLvl="0" animBg="1"/>
      <p:bldP spid="4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754509" y="1534684"/>
            <a:ext cx="3542030"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二是落实中央决策部署</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19" name="组合 18"/>
          <p:cNvGrpSpPr/>
          <p:nvPr/>
        </p:nvGrpSpPr>
        <p:grpSpPr>
          <a:xfrm>
            <a:off x="828040" y="4116705"/>
            <a:ext cx="9296400" cy="1364615"/>
            <a:chOff x="1580" y="5749"/>
            <a:chExt cx="14640" cy="2149"/>
          </a:xfrm>
        </p:grpSpPr>
        <p:cxnSp>
          <p:nvCxnSpPr>
            <p:cNvPr id="20" name="直接连接符 19"/>
            <p:cNvCxnSpPr/>
            <p:nvPr>
              <p:custDataLst>
                <p:tags r:id="rId3"/>
              </p:custDataLst>
            </p:nvPr>
          </p:nvCxnSpPr>
          <p:spPr>
            <a:xfrm>
              <a:off x="1582" y="7898"/>
              <a:ext cx="1457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4"/>
              </p:custDataLst>
            </p:nvPr>
          </p:nvSpPr>
          <p:spPr>
            <a:xfrm>
              <a:off x="1580" y="6352"/>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lstStyle/>
            <a:p>
              <a:pPr lvl="0" algn="ctr">
                <a:lnSpc>
                  <a:spcPct val="120000"/>
                </a:lnSpc>
                <a:buClrTx/>
                <a:buSzTx/>
                <a:buFontTx/>
              </a:pPr>
              <a:r>
                <a:rPr lang="en-US" altLang="zh-CN"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02</a:t>
              </a:r>
              <a:endParaRPr lang="en-US" altLang="zh-CN"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文本框 22"/>
            <p:cNvSpPr txBox="1"/>
            <p:nvPr>
              <p:custDataLst>
                <p:tags r:id="rId5"/>
              </p:custDataLst>
            </p:nvPr>
          </p:nvSpPr>
          <p:spPr>
            <a:xfrm>
              <a:off x="2524" y="5749"/>
              <a:ext cx="13696" cy="1782"/>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这次修改深入贯彻中央文件精神，增加规定了重大事故隐患排查治理情况报告、高危行业领域强制实施安全生产责任保险、安全生产公益诉讼等重要制度。 </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4" name="组合 23"/>
          <p:cNvGrpSpPr/>
          <p:nvPr/>
        </p:nvGrpSpPr>
        <p:grpSpPr>
          <a:xfrm>
            <a:off x="828040" y="2661285"/>
            <a:ext cx="9296400" cy="1346835"/>
            <a:chOff x="1580" y="4113"/>
            <a:chExt cx="14640" cy="2121"/>
          </a:xfrm>
        </p:grpSpPr>
        <p:cxnSp>
          <p:nvCxnSpPr>
            <p:cNvPr id="25" name="直接连接符 24"/>
            <p:cNvCxnSpPr/>
            <p:nvPr>
              <p:custDataLst>
                <p:tags r:id="rId6"/>
              </p:custDataLst>
            </p:nvPr>
          </p:nvCxnSpPr>
          <p:spPr>
            <a:xfrm>
              <a:off x="1582" y="6234"/>
              <a:ext cx="1451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7"/>
              </p:custDataLst>
            </p:nvPr>
          </p:nvSpPr>
          <p:spPr>
            <a:xfrm>
              <a:off x="1580" y="4577"/>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r>
                <a:rPr 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01</a:t>
              </a:r>
              <a:endParaRPr 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7" name="文本框 26"/>
            <p:cNvSpPr txBox="1"/>
            <p:nvPr>
              <p:custDataLst>
                <p:tags r:id="rId8"/>
              </p:custDataLst>
            </p:nvPr>
          </p:nvSpPr>
          <p:spPr>
            <a:xfrm>
              <a:off x="2523" y="4113"/>
              <a:ext cx="13697" cy="986"/>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《中共中央、国务院关于推进安全生产领域改革发展的意见》，对安全生产工作的指导思想、基本原则、制度措施等作出了新的重大部署。</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l="57103" r="-4510"/>
          <a:stretch>
            <a:fillRect/>
          </a:stretch>
        </p:blipFill>
        <p:spPr>
          <a:xfrm>
            <a:off x="10480040" y="3118339"/>
            <a:ext cx="1369060" cy="3413271"/>
          </a:xfrm>
          <a:prstGeom prst="rect">
            <a:avLst/>
          </a:prstGeom>
        </p:spPr>
      </p:pic>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10"/>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to="" calcmode="lin" valueType="num">
                                      <p:cBhvr>
                                        <p:cTn id="17"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to="" calcmode="lin" valueType="num">
                                      <p:cBhvr>
                                        <p:cTn id="21" dur="750" fill="hold">
                                          <p:stCondLst>
                                            <p:cond delay="0"/>
                                          </p:stCondLst>
                                        </p:cTn>
                                        <p:tgtEl>
                                          <p:spTgt spid="1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1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527577" y="1191992"/>
            <a:ext cx="4272280"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三是健全安全生产责任体系</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19" name="组合 18"/>
          <p:cNvGrpSpPr/>
          <p:nvPr/>
        </p:nvGrpSpPr>
        <p:grpSpPr>
          <a:xfrm>
            <a:off x="1106782" y="1967327"/>
            <a:ext cx="8635579" cy="3481705"/>
            <a:chOff x="2692" y="3749"/>
            <a:chExt cx="15703" cy="5483"/>
          </a:xfrm>
        </p:grpSpPr>
        <p:sp>
          <p:nvSpPr>
            <p:cNvPr id="20" name="Rectangle 20"/>
            <p:cNvSpPr/>
            <p:nvPr>
              <p:custDataLst>
                <p:tags r:id="rId3"/>
              </p:custDataLst>
            </p:nvPr>
          </p:nvSpPr>
          <p:spPr>
            <a:xfrm>
              <a:off x="2692" y="3749"/>
              <a:ext cx="15703" cy="1844"/>
            </a:xfrm>
            <a:prstGeom prst="rect">
              <a:avLst/>
            </a:prstGeom>
          </p:spPr>
          <p:txBody>
            <a:bodyPr wrap="square">
              <a:noAutofit/>
            </a:bodyPr>
            <a:lstStyle/>
            <a:p>
              <a:pPr marL="0" marR="0" lvl="0" indent="0" algn="just"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第一，强化党委和政府的领导责任。</a:t>
              </a:r>
              <a:r>
                <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这次修改明确安全生产工作坚持党的领导，要求各级人民政府加强安全生产基础设施建设和安全生产监管能力建设，所需经费列入本级预算。</a:t>
              </a:r>
              <a:endPar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2" name="Rectangle 20"/>
            <p:cNvSpPr/>
            <p:nvPr>
              <p:custDataLst>
                <p:tags r:id="rId4"/>
              </p:custDataLst>
            </p:nvPr>
          </p:nvSpPr>
          <p:spPr>
            <a:xfrm>
              <a:off x="2692" y="6397"/>
              <a:ext cx="15703" cy="2835"/>
            </a:xfrm>
            <a:prstGeom prst="rect">
              <a:avLst/>
            </a:prstGeom>
          </p:spPr>
          <p:txBody>
            <a:bodyPr wrap="square">
              <a:noAutofit/>
            </a:bodyPr>
            <a:lstStyle/>
            <a:p>
              <a:pPr marL="0" marR="0" lvl="0" indent="0" algn="l"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第二，明确各有关部门的监管职责。</a:t>
              </a:r>
              <a:r>
                <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规定安全生产工作实行“管行业必须管安全、管业务必须管安全、管生产经营必须管安全”。对新兴行业、领域的安全生产监督管理职责不明确的，明确由县级以上地方各级人民政府按照业务相近的原则确定监督管理部门。</a:t>
              </a:r>
              <a:endPar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7103" r="-4510"/>
          <a:stretch>
            <a:fillRect/>
          </a:stretch>
        </p:blipFill>
        <p:spPr>
          <a:xfrm>
            <a:off x="10549782" y="3009851"/>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to="" calcmode="lin" valueType="num">
                                      <p:cBhvr>
                                        <p:cTn id="17" dur="750" fill="hold">
                                          <p:stCondLst>
                                            <p:cond delay="0"/>
                                          </p:stCondLst>
                                        </p:cTn>
                                        <p:tgtEl>
                                          <p:spTgt spid="1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1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Rectangle 20"/>
          <p:cNvSpPr/>
          <p:nvPr>
            <p:custDataLst>
              <p:tags r:id="rId2"/>
            </p:custDataLst>
          </p:nvPr>
        </p:nvSpPr>
        <p:spPr>
          <a:xfrm>
            <a:off x="865049" y="1710690"/>
            <a:ext cx="8930005" cy="3436620"/>
          </a:xfrm>
          <a:prstGeom prst="rect">
            <a:avLst/>
          </a:prstGeom>
        </p:spPr>
        <p:txBody>
          <a:bodyPr wrap="square">
            <a:noAutofit/>
          </a:bodyPr>
          <a:lstStyle/>
          <a:p>
            <a:pPr marL="0" marR="0" lvl="0" indent="0" algn="just"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第三，压实生产经营单位的主体责任。</a:t>
            </a:r>
            <a:endPar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defTabSz="904240" rtl="0" fontAlgn="auto">
              <a:lnSpc>
                <a:spcPct val="200000"/>
              </a:lnSpc>
              <a:spcBef>
                <a:spcPts val="0"/>
              </a:spcBef>
              <a:spcAft>
                <a:spcPts val="0"/>
              </a:spcAft>
              <a:buSzPct val="100000"/>
              <a:buFont typeface="宋体" panose="02010600030101010101" pitchFamily="2" charset="-122"/>
              <a:buChar char="◎"/>
            </a:pPr>
            <a:r>
              <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明确生产经营单位的主要负责人是本单位安全生产第一责任人，对本单位的安全生产工作全面负责，其他负责人对职责范围内的安全生产工作负责。</a:t>
            </a:r>
            <a:endPar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defTabSz="904240" rtl="0" fontAlgn="auto">
              <a:lnSpc>
                <a:spcPct val="200000"/>
              </a:lnSpc>
              <a:spcBef>
                <a:spcPts val="0"/>
              </a:spcBef>
              <a:spcAft>
                <a:spcPts val="0"/>
              </a:spcAft>
              <a:buSzPct val="100000"/>
              <a:buFont typeface="宋体" panose="02010600030101010101" pitchFamily="2" charset="-122"/>
              <a:buChar char="◎"/>
            </a:pPr>
            <a:r>
              <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各类生产经营单位健全并落实全员安全生产责任制、安全风险分级管控和隐患排查治理双重预防机制，加强安全生产标准化、信息化建设，加大对安全生产资金、物资、技术、人员的投入保障力度，切实提高安全生产水平。 </a:t>
            </a:r>
            <a:endPar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7103" r="-4510"/>
          <a:stretch>
            <a:fillRect/>
          </a:stretch>
        </p:blipFill>
        <p:spPr>
          <a:xfrm>
            <a:off x="10371552" y="2848175"/>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52153" y="2070315"/>
            <a:ext cx="11287139" cy="2312035"/>
            <a:chOff x="1608" y="4081"/>
            <a:chExt cx="20359" cy="3641"/>
          </a:xfrm>
        </p:grpSpPr>
        <p:sp>
          <p:nvSpPr>
            <p:cNvPr id="19" name="矩形 18"/>
            <p:cNvSpPr/>
            <p:nvPr>
              <p:custDataLst>
                <p:tags r:id="rId2"/>
              </p:custDataLst>
            </p:nvPr>
          </p:nvSpPr>
          <p:spPr>
            <a:xfrm>
              <a:off x="1608" y="4390"/>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5000" lnSpcReduction="20000"/>
            </a:bodyPr>
            <a:lstStyle/>
            <a:p>
              <a:pPr algn="ctr">
                <a:lnSpc>
                  <a:spcPct val="120000"/>
                </a:lnSpc>
              </a:pPr>
              <a:r>
                <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1</a:t>
              </a:r>
              <a:endPar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0" name="文本框 19"/>
            <p:cNvSpPr txBox="1"/>
            <p:nvPr>
              <p:custDataLst>
                <p:tags r:id="rId3"/>
              </p:custDataLst>
            </p:nvPr>
          </p:nvSpPr>
          <p:spPr>
            <a:xfrm>
              <a:off x="2680" y="4081"/>
              <a:ext cx="19287" cy="3641"/>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深刻汲取近年来事故教训，对安全生产事故中暴露的新问题作了针对性规定。</a:t>
              </a:r>
              <a:endPar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比如，要求餐饮行业使用燃气的生产经营单位安装可燃气体报警装置并保障其正常使用；</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要求矿山等高危行业施工单位加强安全管理，不得非法转让施工资质，不得违法分包、转包；</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要求承担安全评价的一些机构实施报告公开制度，不得租借资质、挂靠、出具虚假报告。</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22" name="文本框 21"/>
          <p:cNvSpPr txBox="1"/>
          <p:nvPr>
            <p:custDataLst>
              <p:tags r:id="rId4"/>
            </p:custDataLst>
          </p:nvPr>
        </p:nvSpPr>
        <p:spPr>
          <a:xfrm>
            <a:off x="752153" y="1344053"/>
            <a:ext cx="5065395"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四是强化新问题新风险的防范应对</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3" name="组合 22"/>
          <p:cNvGrpSpPr/>
          <p:nvPr/>
        </p:nvGrpSpPr>
        <p:grpSpPr>
          <a:xfrm>
            <a:off x="752153" y="4506175"/>
            <a:ext cx="9705975" cy="1265555"/>
            <a:chOff x="1608" y="4309"/>
            <a:chExt cx="17507" cy="1993"/>
          </a:xfrm>
        </p:grpSpPr>
        <p:sp>
          <p:nvSpPr>
            <p:cNvPr id="24" name="矩形 23"/>
            <p:cNvSpPr/>
            <p:nvPr>
              <p:custDataLst>
                <p:tags r:id="rId5"/>
              </p:custDataLst>
            </p:nvPr>
          </p:nvSpPr>
          <p:spPr>
            <a:xfrm>
              <a:off x="1608" y="4486"/>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5000" lnSpcReduction="20000"/>
            </a:bodyPr>
            <a:lstStyle/>
            <a:p>
              <a:pPr algn="ctr">
                <a:lnSpc>
                  <a:spcPct val="120000"/>
                </a:lnSpc>
              </a:pPr>
              <a:r>
                <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2</a:t>
              </a:r>
              <a:endPar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文本框 24"/>
            <p:cNvSpPr txBox="1"/>
            <p:nvPr>
              <p:custDataLst>
                <p:tags r:id="rId6"/>
              </p:custDataLst>
            </p:nvPr>
          </p:nvSpPr>
          <p:spPr>
            <a:xfrm>
              <a:off x="2680" y="4309"/>
              <a:ext cx="16435" cy="1993"/>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150000"/>
                </a:lnSpc>
                <a:spcBef>
                  <a:spcPts val="0"/>
                </a:spcBef>
                <a:spcAft>
                  <a:spcPts val="0"/>
                </a:spcAft>
                <a:buSzPct val="100000"/>
              </a:pPr>
              <a:r>
                <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同时，对于新业态、新模式产生的新风险，强调应当建立健全并落实全员安全生产责任制，加强从业人员安全生产教育和培训，履行法定安全生产义务。 </a:t>
              </a:r>
              <a:endPar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178" y="4394415"/>
            <a:ext cx="2946400" cy="2209800"/>
          </a:xfrm>
          <a:prstGeom prst="rect">
            <a:avLst/>
          </a:prstGeom>
        </p:spPr>
      </p:pic>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8"/>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750" fill="hold">
                                          <p:stCondLst>
                                            <p:cond delay="0"/>
                                          </p:stCondLst>
                                        </p:cTn>
                                        <p:tgtEl>
                                          <p:spTgt spid="1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1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to="" calcmode="lin" valueType="num">
                                      <p:cBhvr>
                                        <p:cTn id="23" dur="750" fill="hold">
                                          <p:stCondLst>
                                            <p:cond delay="0"/>
                                          </p:stCondLst>
                                        </p:cTn>
                                        <p:tgtEl>
                                          <p:spTgt spid="2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2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066" y="2789990"/>
            <a:ext cx="3832224" cy="4023420"/>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b="26654"/>
          <a:stretch>
            <a:fillRect/>
          </a:stretch>
        </p:blipFill>
        <p:spPr>
          <a:xfrm flipH="1">
            <a:off x="372990" y="4214927"/>
            <a:ext cx="2511681" cy="1847850"/>
          </a:xfrm>
          <a:prstGeom prst="rect">
            <a:avLst/>
          </a:prstGeom>
        </p:spPr>
      </p:pic>
      <p:sp>
        <p:nvSpPr>
          <p:cNvPr id="44" name="任意多边形 3"/>
          <p:cNvSpPr/>
          <p:nvPr/>
        </p:nvSpPr>
        <p:spPr>
          <a:xfrm rot="18900000" flipH="1">
            <a:off x="2773984" y="1188536"/>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45" name="组合 44"/>
          <p:cNvGrpSpPr/>
          <p:nvPr/>
        </p:nvGrpSpPr>
        <p:grpSpPr>
          <a:xfrm>
            <a:off x="2256814" y="1033482"/>
            <a:ext cx="463626" cy="463624"/>
            <a:chOff x="5613944" y="2348233"/>
            <a:chExt cx="920788" cy="920788"/>
          </a:xfrm>
          <a:solidFill>
            <a:srgbClr val="FF0000"/>
          </a:solidFill>
        </p:grpSpPr>
        <p:sp>
          <p:nvSpPr>
            <p:cNvPr id="46" name="椭圆 45"/>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47" name="TextBox 20"/>
            <p:cNvSpPr txBox="1"/>
            <p:nvPr/>
          </p:nvSpPr>
          <p:spPr>
            <a:xfrm>
              <a:off x="5966096" y="2470132"/>
              <a:ext cx="216488"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01</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48" name="圆角矩形 7"/>
          <p:cNvSpPr/>
          <p:nvPr/>
        </p:nvSpPr>
        <p:spPr>
          <a:xfrm>
            <a:off x="3048901" y="1045726"/>
            <a:ext cx="3060698"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什么是安全生产月？</a:t>
            </a:r>
            <a:endParaRPr lang="zh-CN" altLang="en-US" sz="1200" kern="0" spc="300" dirty="0">
              <a:solidFill>
                <a:srgbClr val="FF0000"/>
              </a:solidFill>
              <a:ea typeface="微软雅黑" panose="020B0503020204020204" pitchFamily="34" charset="-122"/>
            </a:endParaRPr>
          </a:p>
        </p:txBody>
      </p:sp>
      <p:sp>
        <p:nvSpPr>
          <p:cNvPr id="50" name="任意多边形 8"/>
          <p:cNvSpPr/>
          <p:nvPr/>
        </p:nvSpPr>
        <p:spPr>
          <a:xfrm rot="18900000" flipH="1">
            <a:off x="2760385" y="2184063"/>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51" name="组合 50"/>
          <p:cNvGrpSpPr/>
          <p:nvPr/>
        </p:nvGrpSpPr>
        <p:grpSpPr>
          <a:xfrm>
            <a:off x="2243215" y="2029009"/>
            <a:ext cx="463626" cy="463624"/>
            <a:chOff x="5613944" y="2348233"/>
            <a:chExt cx="920788" cy="920788"/>
          </a:xfrm>
          <a:solidFill>
            <a:srgbClr val="FF0000"/>
          </a:solidFill>
        </p:grpSpPr>
        <p:sp>
          <p:nvSpPr>
            <p:cNvPr id="75" name="椭圆 7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76" name="TextBox 20"/>
            <p:cNvSpPr txBox="1"/>
            <p:nvPr/>
          </p:nvSpPr>
          <p:spPr>
            <a:xfrm>
              <a:off x="5935848" y="2470132"/>
              <a:ext cx="276980"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02</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77" name="圆角矩形 12"/>
          <p:cNvSpPr/>
          <p:nvPr/>
        </p:nvSpPr>
        <p:spPr>
          <a:xfrm>
            <a:off x="3082828" y="2936809"/>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新安全生产法重要内容解读</a:t>
            </a:r>
            <a:endParaRPr lang="zh-CN" altLang="en-US" sz="1200" kern="0" spc="300" dirty="0">
              <a:solidFill>
                <a:srgbClr val="FF0000"/>
              </a:solidFill>
              <a:ea typeface="微软雅黑" panose="020B0503020204020204" pitchFamily="34" charset="-122"/>
            </a:endParaRPr>
          </a:p>
        </p:txBody>
      </p:sp>
      <p:sp>
        <p:nvSpPr>
          <p:cNvPr id="78" name="任意多边形 13"/>
          <p:cNvSpPr/>
          <p:nvPr/>
        </p:nvSpPr>
        <p:spPr>
          <a:xfrm rot="18900000" flipH="1">
            <a:off x="2760385" y="307201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79" name="组合 78"/>
          <p:cNvGrpSpPr/>
          <p:nvPr/>
        </p:nvGrpSpPr>
        <p:grpSpPr>
          <a:xfrm>
            <a:off x="2243215" y="2916961"/>
            <a:ext cx="463626" cy="463624"/>
            <a:chOff x="5613944" y="2348233"/>
            <a:chExt cx="920788" cy="920788"/>
          </a:xfrm>
          <a:solidFill>
            <a:srgbClr val="FF0000"/>
          </a:solidFill>
        </p:grpSpPr>
        <p:sp>
          <p:nvSpPr>
            <p:cNvPr id="80" name="椭圆 7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81"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03</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82" name="圆角矩形 17"/>
          <p:cNvSpPr/>
          <p:nvPr/>
        </p:nvSpPr>
        <p:spPr>
          <a:xfrm>
            <a:off x="3048901" y="2025506"/>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en-US" altLang="zh-CN" sz="1200" kern="0" spc="300" dirty="0">
                <a:solidFill>
                  <a:srgbClr val="FF0000"/>
                </a:solidFill>
                <a:ea typeface="微软雅黑" panose="020B0503020204020204" pitchFamily="34" charset="-122"/>
              </a:rPr>
              <a:t>2022</a:t>
            </a:r>
            <a:r>
              <a:rPr lang="zh-CN" altLang="en-US" sz="1200" kern="0" spc="300" dirty="0">
                <a:solidFill>
                  <a:srgbClr val="FF0000"/>
                </a:solidFill>
                <a:ea typeface="微软雅黑" panose="020B0503020204020204" pitchFamily="34" charset="-122"/>
              </a:rPr>
              <a:t>年安全生产月活动内容</a:t>
            </a:r>
            <a:endParaRPr lang="zh-CN" altLang="en-US" sz="1200" kern="0" spc="300" dirty="0">
              <a:solidFill>
                <a:srgbClr val="FF0000"/>
              </a:solidFill>
              <a:ea typeface="微软雅黑" panose="020B0503020204020204" pitchFamily="34" charset="-122"/>
            </a:endParaRPr>
          </a:p>
        </p:txBody>
      </p:sp>
      <p:sp>
        <p:nvSpPr>
          <p:cNvPr id="83" name="任意多边形 18"/>
          <p:cNvSpPr/>
          <p:nvPr/>
        </p:nvSpPr>
        <p:spPr>
          <a:xfrm rot="18900000" flipH="1">
            <a:off x="2787066" y="4025011"/>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84" name="组合 83"/>
          <p:cNvGrpSpPr/>
          <p:nvPr/>
        </p:nvGrpSpPr>
        <p:grpSpPr>
          <a:xfrm>
            <a:off x="2269896" y="3869957"/>
            <a:ext cx="463626" cy="463624"/>
            <a:chOff x="5613944" y="2348233"/>
            <a:chExt cx="920788" cy="920788"/>
          </a:xfrm>
          <a:solidFill>
            <a:srgbClr val="FF0000"/>
          </a:solidFill>
        </p:grpSpPr>
        <p:sp>
          <p:nvSpPr>
            <p:cNvPr id="85" name="椭圆 8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86"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04</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87" name="圆角矩形 22"/>
          <p:cNvSpPr/>
          <p:nvPr/>
        </p:nvSpPr>
        <p:spPr>
          <a:xfrm>
            <a:off x="3061982" y="3882201"/>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安全生产“十五条重要举措”</a:t>
            </a:r>
            <a:endParaRPr lang="zh-CN" altLang="en-US" sz="1200" kern="0" spc="300" dirty="0">
              <a:solidFill>
                <a:srgbClr val="FF0000"/>
              </a:solidFill>
              <a:ea typeface="微软雅黑" panose="020B0503020204020204" pitchFamily="34" charset="-122"/>
            </a:endParaRPr>
          </a:p>
        </p:txBody>
      </p:sp>
      <p:sp>
        <p:nvSpPr>
          <p:cNvPr id="93" name="任意多边形 28"/>
          <p:cNvSpPr/>
          <p:nvPr/>
        </p:nvSpPr>
        <p:spPr>
          <a:xfrm rot="18900000" flipH="1">
            <a:off x="7655617" y="1201133"/>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94" name="组合 93"/>
          <p:cNvGrpSpPr/>
          <p:nvPr/>
        </p:nvGrpSpPr>
        <p:grpSpPr>
          <a:xfrm>
            <a:off x="7188109" y="1043461"/>
            <a:ext cx="463626" cy="463624"/>
            <a:chOff x="5613944" y="2348233"/>
            <a:chExt cx="920788" cy="920788"/>
          </a:xfrm>
          <a:solidFill>
            <a:srgbClr val="FF0000"/>
          </a:solidFill>
        </p:grpSpPr>
        <p:sp>
          <p:nvSpPr>
            <p:cNvPr id="95" name="椭圆 9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96" name="TextBox 20"/>
            <p:cNvSpPr txBox="1"/>
            <p:nvPr/>
          </p:nvSpPr>
          <p:spPr>
            <a:xfrm>
              <a:off x="6004300" y="2470132"/>
              <a:ext cx="140081"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200" b="1" kern="0" dirty="0">
                  <a:solidFill>
                    <a:schemeClr val="bg1"/>
                  </a:solidFill>
                  <a:latin typeface="Agency FB" panose="020B0503020202020204" pitchFamily="34" charset="0"/>
                  <a:ea typeface="微软雅黑" panose="020B0503020204020204" pitchFamily="34" charset="-122"/>
                </a:rPr>
                <a:t>5</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97" name="圆角矩形 32"/>
          <p:cNvSpPr/>
          <p:nvPr/>
        </p:nvSpPr>
        <p:spPr>
          <a:xfrm>
            <a:off x="7928350" y="1069150"/>
            <a:ext cx="3060698"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安全生产十大禁令</a:t>
            </a:r>
            <a:endParaRPr lang="zh-CN" altLang="en-US" sz="1200" kern="0" spc="300" dirty="0">
              <a:solidFill>
                <a:srgbClr val="FF0000"/>
              </a:solidFill>
              <a:ea typeface="微软雅黑" panose="020B0503020204020204" pitchFamily="34" charset="-122"/>
            </a:endParaRPr>
          </a:p>
        </p:txBody>
      </p:sp>
      <p:sp>
        <p:nvSpPr>
          <p:cNvPr id="98" name="任意多边形 33"/>
          <p:cNvSpPr/>
          <p:nvPr/>
        </p:nvSpPr>
        <p:spPr>
          <a:xfrm rot="18900000" flipH="1">
            <a:off x="7716546" y="2142534"/>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99" name="组合 98"/>
          <p:cNvGrpSpPr/>
          <p:nvPr/>
        </p:nvGrpSpPr>
        <p:grpSpPr>
          <a:xfrm>
            <a:off x="7199376" y="1987480"/>
            <a:ext cx="463626" cy="463624"/>
            <a:chOff x="5613944" y="2348233"/>
            <a:chExt cx="920788" cy="920788"/>
          </a:xfrm>
          <a:solidFill>
            <a:srgbClr val="FF0000"/>
          </a:solidFill>
        </p:grpSpPr>
        <p:sp>
          <p:nvSpPr>
            <p:cNvPr id="100" name="椭圆 9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01"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06</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02" name="圆角矩形 37"/>
          <p:cNvSpPr/>
          <p:nvPr/>
        </p:nvSpPr>
        <p:spPr>
          <a:xfrm>
            <a:off x="7991462" y="1999724"/>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安全生产十二忌</a:t>
            </a:r>
            <a:endParaRPr lang="zh-CN" altLang="en-US" sz="1200" kern="0" spc="300" dirty="0">
              <a:solidFill>
                <a:srgbClr val="FF0000"/>
              </a:solidFill>
              <a:ea typeface="微软雅黑" panose="020B0503020204020204" pitchFamily="34" charset="-122"/>
            </a:endParaRPr>
          </a:p>
        </p:txBody>
      </p:sp>
      <p:sp>
        <p:nvSpPr>
          <p:cNvPr id="103" name="任意多边形 38"/>
          <p:cNvSpPr/>
          <p:nvPr/>
        </p:nvSpPr>
        <p:spPr>
          <a:xfrm rot="18900000" flipH="1">
            <a:off x="7716546" y="3008499"/>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104" name="组合 103"/>
          <p:cNvGrpSpPr/>
          <p:nvPr/>
        </p:nvGrpSpPr>
        <p:grpSpPr>
          <a:xfrm>
            <a:off x="7199376" y="2853445"/>
            <a:ext cx="463626" cy="463624"/>
            <a:chOff x="5613944" y="2348233"/>
            <a:chExt cx="920788" cy="920788"/>
          </a:xfrm>
          <a:solidFill>
            <a:srgbClr val="FF0000"/>
          </a:solidFill>
        </p:grpSpPr>
        <p:sp>
          <p:nvSpPr>
            <p:cNvPr id="105" name="椭圆 10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06" name="TextBox 20"/>
            <p:cNvSpPr txBox="1"/>
            <p:nvPr/>
          </p:nvSpPr>
          <p:spPr>
            <a:xfrm>
              <a:off x="5937439" y="2470132"/>
              <a:ext cx="273794"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07</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07" name="圆角矩形 42"/>
          <p:cNvSpPr/>
          <p:nvPr/>
        </p:nvSpPr>
        <p:spPr>
          <a:xfrm>
            <a:off x="7991462" y="2865689"/>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消防安全小常识</a:t>
            </a:r>
            <a:endParaRPr lang="zh-CN" altLang="en-US" sz="1200" kern="0" spc="300" dirty="0">
              <a:solidFill>
                <a:srgbClr val="FF0000"/>
              </a:solidFill>
              <a:ea typeface="微软雅黑" panose="020B0503020204020204" pitchFamily="34" charset="-122"/>
            </a:endParaRPr>
          </a:p>
        </p:txBody>
      </p:sp>
      <p:sp>
        <p:nvSpPr>
          <p:cNvPr id="108" name="任意多边形 43"/>
          <p:cNvSpPr/>
          <p:nvPr/>
        </p:nvSpPr>
        <p:spPr>
          <a:xfrm rot="18900000" flipH="1">
            <a:off x="7716546" y="398359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109" name="组合 108"/>
          <p:cNvGrpSpPr/>
          <p:nvPr/>
        </p:nvGrpSpPr>
        <p:grpSpPr>
          <a:xfrm>
            <a:off x="7199376" y="3828541"/>
            <a:ext cx="463626" cy="463624"/>
            <a:chOff x="5613944" y="2348233"/>
            <a:chExt cx="920788" cy="920788"/>
          </a:xfrm>
          <a:solidFill>
            <a:srgbClr val="FF0000"/>
          </a:solidFill>
        </p:grpSpPr>
        <p:sp>
          <p:nvSpPr>
            <p:cNvPr id="110" name="椭圆 10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11" name="TextBox 20"/>
            <p:cNvSpPr txBox="1"/>
            <p:nvPr/>
          </p:nvSpPr>
          <p:spPr>
            <a:xfrm>
              <a:off x="5931072" y="2470132"/>
              <a:ext cx="286529"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08</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12" name="圆角矩形 47"/>
          <p:cNvSpPr/>
          <p:nvPr/>
        </p:nvSpPr>
        <p:spPr>
          <a:xfrm>
            <a:off x="7991462" y="3840785"/>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安全用电常识</a:t>
            </a:r>
            <a:endParaRPr lang="zh-CN" altLang="en-US" sz="1200" kern="0" spc="300" dirty="0">
              <a:solidFill>
                <a:srgbClr val="FF0000"/>
              </a:solidFill>
              <a:ea typeface="微软雅黑" panose="020B0503020204020204" pitchFamily="34" charset="-122"/>
            </a:endParaRPr>
          </a:p>
        </p:txBody>
      </p:sp>
      <p:sp>
        <p:nvSpPr>
          <p:cNvPr id="12" name="TextBox 49"/>
          <p:cNvSpPr txBox="1"/>
          <p:nvPr/>
        </p:nvSpPr>
        <p:spPr>
          <a:xfrm>
            <a:off x="7780020" y="5339715"/>
            <a:ext cx="2348230" cy="669290"/>
          </a:xfrm>
          <a:prstGeom prst="rect">
            <a:avLst/>
          </a:prstGeom>
          <a:noFill/>
        </p:spPr>
        <p:txBody>
          <a:bodyPr wrap="square" lIns="0" tIns="0" rIns="0" bIns="0" rtlCol="0">
            <a:spAutoFit/>
          </a:bodyPr>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5"/>
          <a:stretch>
            <a:fillRect/>
          </a:stretch>
        </p:blipFill>
        <p:spPr>
          <a:xfrm>
            <a:off x="6922988" y="5303952"/>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48">
        <p:blinds dir="vert"/>
      </p:transition>
    </mc:Choice>
    <mc:Fallback>
      <p:transition spd="slow" advTm="3048">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52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53" presetClass="entr" presetSubtype="16" fill="hold" grpId="1"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Effect transition="in" filter="fade">
                                          <p:cBhvr>
                                            <p:cTn id="30" dur="1000"/>
                                            <p:tgtEl>
                                              <p:spTgt spid="48"/>
                                            </p:tgtEl>
                                          </p:cBhvr>
                                        </p:animEffect>
                                      </p:childTnLst>
                                    </p:cTn>
                                  </p:par>
                                  <p:par>
                                    <p:cTn id="31" presetID="35" presetClass="path" presetSubtype="0" accel="50000" decel="50000" fill="hold" grpId="2" nodeType="withEffect">
                                      <p:stCondLst>
                                        <p:cond delay="0"/>
                                      </p:stCondLst>
                                      <p:childTnLst>
                                        <p:animMotion origin="layout" path="M -1.04167E-6 1.11111E-6 L -0.10456 1.11111E-6 " pathEditMode="relative" rAng="0" ptsTypes="AA">
                                          <p:cBhvr>
                                            <p:cTn id="32" dur="1000" spd="-100000" fill="hold"/>
                                            <p:tgtEl>
                                              <p:spTgt spid="48"/>
                                            </p:tgtEl>
                                            <p:attrNameLst>
                                              <p:attrName>ppt_x</p:attrName>
                                              <p:attrName>ppt_y</p:attrName>
                                            </p:attrNameLst>
                                          </p:cBhvr>
                                          <p:rCtr x="-5234" y="0"/>
                                        </p:animMotion>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fltVal val="0.5"/>
                                              </p:val>
                                            </p:tav>
                                            <p:tav tm="100000">
                                              <p:val>
                                                <p:strVal val="#ppt_x"/>
                                              </p:val>
                                            </p:tav>
                                          </p:tavLst>
                                        </p:anim>
                                        <p:anim calcmode="lin" valueType="num">
                                          <p:cBhvr>
                                            <p:cTn id="40" dur="500" fill="hold"/>
                                            <p:tgtEl>
                                              <p:spTgt spid="5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53" presetClass="entr" presetSubtype="16" fill="hold" grpId="1"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1000" fill="hold"/>
                                            <p:tgtEl>
                                              <p:spTgt spid="77"/>
                                            </p:tgtEl>
                                            <p:attrNameLst>
                                              <p:attrName>ppt_w</p:attrName>
                                            </p:attrNameLst>
                                          </p:cBhvr>
                                          <p:tavLst>
                                            <p:tav tm="0">
                                              <p:val>
                                                <p:fltVal val="0"/>
                                              </p:val>
                                            </p:tav>
                                            <p:tav tm="100000">
                                              <p:val>
                                                <p:strVal val="#ppt_w"/>
                                              </p:val>
                                            </p:tav>
                                          </p:tavLst>
                                        </p:anim>
                                        <p:anim calcmode="lin" valueType="num">
                                          <p:cBhvr>
                                            <p:cTn id="53" dur="1000" fill="hold"/>
                                            <p:tgtEl>
                                              <p:spTgt spid="77"/>
                                            </p:tgtEl>
                                            <p:attrNameLst>
                                              <p:attrName>ppt_h</p:attrName>
                                            </p:attrNameLst>
                                          </p:cBhvr>
                                          <p:tavLst>
                                            <p:tav tm="0">
                                              <p:val>
                                                <p:fltVal val="0"/>
                                              </p:val>
                                            </p:tav>
                                            <p:tav tm="100000">
                                              <p:val>
                                                <p:strVal val="#ppt_h"/>
                                              </p:val>
                                            </p:tav>
                                          </p:tavLst>
                                        </p:anim>
                                        <p:animEffect transition="in" filter="fade">
                                          <p:cBhvr>
                                            <p:cTn id="54" dur="1000"/>
                                            <p:tgtEl>
                                              <p:spTgt spid="77"/>
                                            </p:tgtEl>
                                          </p:cBhvr>
                                        </p:animEffect>
                                      </p:childTnLst>
                                    </p:cTn>
                                  </p:par>
                                  <p:par>
                                    <p:cTn id="55" presetID="35" presetClass="path" presetSubtype="0" accel="50000" decel="50000" fill="hold" grpId="2" nodeType="withEffect">
                                      <p:stCondLst>
                                        <p:cond delay="0"/>
                                      </p:stCondLst>
                                      <p:childTnLst>
                                        <p:animMotion origin="layout" path="M 4.58333E-6 -3.33333E-6 L -0.10456 -3.33333E-6 " pathEditMode="relative" rAng="0" ptsTypes="AA">
                                          <p:cBhvr>
                                            <p:cTn id="56" dur="1000" spd="-100000" fill="hold"/>
                                            <p:tgtEl>
                                              <p:spTgt spid="77"/>
                                            </p:tgtEl>
                                            <p:attrNameLst>
                                              <p:attrName>ppt_x</p:attrName>
                                              <p:attrName>ppt_y</p:attrName>
                                            </p:attrNameLst>
                                          </p:cBhvr>
                                          <p:rCtr x="-5234" y="0"/>
                                        </p:animMotion>
                                      </p:childTnLst>
                                    </p:cTn>
                                  </p:par>
                                </p:childTnLst>
                              </p:cTn>
                            </p:par>
                            <p:par>
                              <p:cTn id="57" fill="hold">
                                <p:stCondLst>
                                  <p:cond delay="5000"/>
                                </p:stCondLst>
                                <p:childTnLst>
                                  <p:par>
                                    <p:cTn id="58" presetID="53" presetClass="entr" presetSubtype="52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p:cTn id="60" dur="500" fill="hold"/>
                                            <p:tgtEl>
                                              <p:spTgt spid="79"/>
                                            </p:tgtEl>
                                            <p:attrNameLst>
                                              <p:attrName>ppt_w</p:attrName>
                                            </p:attrNameLst>
                                          </p:cBhvr>
                                          <p:tavLst>
                                            <p:tav tm="0">
                                              <p:val>
                                                <p:fltVal val="0"/>
                                              </p:val>
                                            </p:tav>
                                            <p:tav tm="100000">
                                              <p:val>
                                                <p:strVal val="#ppt_w"/>
                                              </p:val>
                                            </p:tav>
                                          </p:tavLst>
                                        </p:anim>
                                        <p:anim calcmode="lin" valueType="num">
                                          <p:cBhvr>
                                            <p:cTn id="61" dur="500" fill="hold"/>
                                            <p:tgtEl>
                                              <p:spTgt spid="79"/>
                                            </p:tgtEl>
                                            <p:attrNameLst>
                                              <p:attrName>ppt_h</p:attrName>
                                            </p:attrNameLst>
                                          </p:cBhvr>
                                          <p:tavLst>
                                            <p:tav tm="0">
                                              <p:val>
                                                <p:fltVal val="0"/>
                                              </p:val>
                                            </p:tav>
                                            <p:tav tm="100000">
                                              <p:val>
                                                <p:strVal val="#ppt_h"/>
                                              </p:val>
                                            </p:tav>
                                          </p:tavLst>
                                        </p:anim>
                                        <p:animEffect transition="in" filter="fade">
                                          <p:cBhvr>
                                            <p:cTn id="62" dur="500"/>
                                            <p:tgtEl>
                                              <p:spTgt spid="79"/>
                                            </p:tgtEl>
                                          </p:cBhvr>
                                        </p:animEffect>
                                        <p:anim calcmode="lin" valueType="num">
                                          <p:cBhvr>
                                            <p:cTn id="63" dur="500" fill="hold"/>
                                            <p:tgtEl>
                                              <p:spTgt spid="79"/>
                                            </p:tgtEl>
                                            <p:attrNameLst>
                                              <p:attrName>ppt_x</p:attrName>
                                            </p:attrNameLst>
                                          </p:cBhvr>
                                          <p:tavLst>
                                            <p:tav tm="0">
                                              <p:val>
                                                <p:fltVal val="0.5"/>
                                              </p:val>
                                            </p:tav>
                                            <p:tav tm="100000">
                                              <p:val>
                                                <p:strVal val="#ppt_x"/>
                                              </p:val>
                                            </p:tav>
                                          </p:tavLst>
                                        </p:anim>
                                        <p:anim calcmode="lin" valueType="num">
                                          <p:cBhvr>
                                            <p:cTn id="64" dur="500" fill="hold"/>
                                            <p:tgtEl>
                                              <p:spTgt spid="79"/>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1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p:tgtEl>
                                              <p:spTgt spid="78"/>
                                            </p:tgtEl>
                                            <p:attrNameLst>
                                              <p:attrName>ppt_x</p:attrName>
                                            </p:attrNameLst>
                                          </p:cBhvr>
                                          <p:tavLst>
                                            <p:tav tm="0">
                                              <p:val>
                                                <p:strVal val="#ppt_x-#ppt_w*1.125000"/>
                                              </p:val>
                                            </p:tav>
                                            <p:tav tm="100000">
                                              <p:val>
                                                <p:strVal val="#ppt_x"/>
                                              </p:val>
                                            </p:tav>
                                          </p:tavLst>
                                        </p:anim>
                                        <p:animEffect transition="in" filter="wipe(right)">
                                          <p:cBhvr>
                                            <p:cTn id="69" dur="500"/>
                                            <p:tgtEl>
                                              <p:spTgt spid="7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childTnLst>
                                    </p:cTn>
                                  </p:par>
                                  <p:par>
                                    <p:cTn id="74" presetID="53" presetClass="entr" presetSubtype="16" fill="hold" grpId="1"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Effect transition="in" filter="fade">
                                          <p:cBhvr>
                                            <p:cTn id="78" dur="1000"/>
                                            <p:tgtEl>
                                              <p:spTgt spid="82"/>
                                            </p:tgtEl>
                                          </p:cBhvr>
                                        </p:animEffect>
                                      </p:childTnLst>
                                    </p:cTn>
                                  </p:par>
                                  <p:par>
                                    <p:cTn id="79" presetID="35" presetClass="path" presetSubtype="0" accel="50000" decel="50000" fill="hold" grpId="2" nodeType="withEffect">
                                      <p:stCondLst>
                                        <p:cond delay="0"/>
                                      </p:stCondLst>
                                      <p:childTnLst>
                                        <p:animMotion origin="layout" path="M -1.04167E-6 -2.96296E-6 L -0.10456 -2.96296E-6 " pathEditMode="relative" rAng="0" ptsTypes="AA">
                                          <p:cBhvr>
                                            <p:cTn id="80" dur="1000" spd="-100000" fill="hold"/>
                                            <p:tgtEl>
                                              <p:spTgt spid="82"/>
                                            </p:tgtEl>
                                            <p:attrNameLst>
                                              <p:attrName>ppt_x</p:attrName>
                                              <p:attrName>ppt_y</p:attrName>
                                            </p:attrNameLst>
                                          </p:cBhvr>
                                          <p:rCtr x="-5234" y="0"/>
                                        </p:animMotion>
                                      </p:childTnLst>
                                    </p:cTn>
                                  </p:par>
                                </p:childTnLst>
                              </p:cTn>
                            </p:par>
                            <p:par>
                              <p:cTn id="81" fill="hold">
                                <p:stCondLst>
                                  <p:cond delay="7000"/>
                                </p:stCondLst>
                                <p:childTnLst>
                                  <p:par>
                                    <p:cTn id="82" presetID="53" presetClass="entr" presetSubtype="528"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Effect transition="in" filter="fade">
                                          <p:cBhvr>
                                            <p:cTn id="86" dur="500"/>
                                            <p:tgtEl>
                                              <p:spTgt spid="84"/>
                                            </p:tgtEl>
                                          </p:cBhvr>
                                        </p:animEffect>
                                        <p:anim calcmode="lin" valueType="num">
                                          <p:cBhvr>
                                            <p:cTn id="87" dur="500" fill="hold"/>
                                            <p:tgtEl>
                                              <p:spTgt spid="84"/>
                                            </p:tgtEl>
                                            <p:attrNameLst>
                                              <p:attrName>ppt_x</p:attrName>
                                            </p:attrNameLst>
                                          </p:cBhvr>
                                          <p:tavLst>
                                            <p:tav tm="0">
                                              <p:val>
                                                <p:fltVal val="0.5"/>
                                              </p:val>
                                            </p:tav>
                                            <p:tav tm="100000">
                                              <p:val>
                                                <p:strVal val="#ppt_x"/>
                                              </p:val>
                                            </p:tav>
                                          </p:tavLst>
                                        </p:anim>
                                        <p:anim calcmode="lin" valueType="num">
                                          <p:cBhvr>
                                            <p:cTn id="88" dur="500" fill="hold"/>
                                            <p:tgtEl>
                                              <p:spTgt spid="84"/>
                                            </p:tgtEl>
                                            <p:attrNameLst>
                                              <p:attrName>ppt_y</p:attrName>
                                            </p:attrNameLst>
                                          </p:cBhvr>
                                          <p:tavLst>
                                            <p:tav tm="0">
                                              <p:val>
                                                <p:fltVal val="0.5"/>
                                              </p:val>
                                            </p:tav>
                                            <p:tav tm="100000">
                                              <p:val>
                                                <p:strVal val="#ppt_y"/>
                                              </p:val>
                                            </p:tav>
                                          </p:tavLst>
                                        </p:anim>
                                      </p:childTnLst>
                                    </p:cTn>
                                  </p:par>
                                </p:childTnLst>
                              </p:cTn>
                            </p:par>
                            <p:par>
                              <p:cTn id="89" fill="hold">
                                <p:stCondLst>
                                  <p:cond delay="7500"/>
                                </p:stCondLst>
                                <p:childTnLst>
                                  <p:par>
                                    <p:cTn id="90" presetID="1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p:tgtEl>
                                              <p:spTgt spid="83"/>
                                            </p:tgtEl>
                                            <p:attrNameLst>
                                              <p:attrName>ppt_x</p:attrName>
                                            </p:attrNameLst>
                                          </p:cBhvr>
                                          <p:tavLst>
                                            <p:tav tm="0">
                                              <p:val>
                                                <p:strVal val="#ppt_x-#ppt_w*1.125000"/>
                                              </p:val>
                                            </p:tav>
                                            <p:tav tm="100000">
                                              <p:val>
                                                <p:strVal val="#ppt_x"/>
                                              </p:val>
                                            </p:tav>
                                          </p:tavLst>
                                        </p:anim>
                                        <p:animEffect transition="in" filter="wipe(right)">
                                          <p:cBhvr>
                                            <p:cTn id="93" dur="500"/>
                                            <p:tgtEl>
                                              <p:spTgt spid="83"/>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childTnLst>
                                    </p:cTn>
                                  </p:par>
                                  <p:par>
                                    <p:cTn id="98" presetID="53" presetClass="entr" presetSubtype="16" fill="hold" grpId="1"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1000" fill="hold"/>
                                            <p:tgtEl>
                                              <p:spTgt spid="87"/>
                                            </p:tgtEl>
                                            <p:attrNameLst>
                                              <p:attrName>ppt_w</p:attrName>
                                            </p:attrNameLst>
                                          </p:cBhvr>
                                          <p:tavLst>
                                            <p:tav tm="0">
                                              <p:val>
                                                <p:fltVal val="0"/>
                                              </p:val>
                                            </p:tav>
                                            <p:tav tm="100000">
                                              <p:val>
                                                <p:strVal val="#ppt_w"/>
                                              </p:val>
                                            </p:tav>
                                          </p:tavLst>
                                        </p:anim>
                                        <p:anim calcmode="lin" valueType="num">
                                          <p:cBhvr>
                                            <p:cTn id="101" dur="1000" fill="hold"/>
                                            <p:tgtEl>
                                              <p:spTgt spid="87"/>
                                            </p:tgtEl>
                                            <p:attrNameLst>
                                              <p:attrName>ppt_h</p:attrName>
                                            </p:attrNameLst>
                                          </p:cBhvr>
                                          <p:tavLst>
                                            <p:tav tm="0">
                                              <p:val>
                                                <p:fltVal val="0"/>
                                              </p:val>
                                            </p:tav>
                                            <p:tav tm="100000">
                                              <p:val>
                                                <p:strVal val="#ppt_h"/>
                                              </p:val>
                                            </p:tav>
                                          </p:tavLst>
                                        </p:anim>
                                        <p:animEffect transition="in" filter="fade">
                                          <p:cBhvr>
                                            <p:cTn id="102" dur="1000"/>
                                            <p:tgtEl>
                                              <p:spTgt spid="87"/>
                                            </p:tgtEl>
                                          </p:cBhvr>
                                        </p:animEffect>
                                      </p:childTnLst>
                                    </p:cTn>
                                  </p:par>
                                  <p:par>
                                    <p:cTn id="103" presetID="35" presetClass="path" presetSubtype="0" accel="50000" decel="50000" fill="hold" grpId="2" nodeType="withEffect">
                                      <p:stCondLst>
                                        <p:cond delay="0"/>
                                      </p:stCondLst>
                                      <p:childTnLst>
                                        <p:animMotion origin="layout" path="M -2.70833E-6 -4.81481E-6 L -0.10455 -4.81481E-6 " pathEditMode="relative" rAng="0" ptsTypes="AA">
                                          <p:cBhvr>
                                            <p:cTn id="104" dur="1000" spd="-100000" fill="hold"/>
                                            <p:tgtEl>
                                              <p:spTgt spid="87"/>
                                            </p:tgtEl>
                                            <p:attrNameLst>
                                              <p:attrName>ppt_x</p:attrName>
                                              <p:attrName>ppt_y</p:attrName>
                                            </p:attrNameLst>
                                          </p:cBhvr>
                                          <p:rCtr x="-5234" y="0"/>
                                        </p:animMotion>
                                      </p:childTnLst>
                                    </p:cTn>
                                  </p:par>
                                </p:childTnLst>
                              </p:cTn>
                            </p:par>
                            <p:par>
                              <p:cTn id="105" fill="hold">
                                <p:stCondLst>
                                  <p:cond delay="9000"/>
                                </p:stCondLst>
                                <p:childTnLst>
                                  <p:par>
                                    <p:cTn id="106" presetID="53" presetClass="entr" presetSubtype="528"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 calcmode="lin" valueType="num">
                                          <p:cBhvr>
                                            <p:cTn id="108" dur="500" fill="hold"/>
                                            <p:tgtEl>
                                              <p:spTgt spid="94"/>
                                            </p:tgtEl>
                                            <p:attrNameLst>
                                              <p:attrName>ppt_w</p:attrName>
                                            </p:attrNameLst>
                                          </p:cBhvr>
                                          <p:tavLst>
                                            <p:tav tm="0">
                                              <p:val>
                                                <p:fltVal val="0"/>
                                              </p:val>
                                            </p:tav>
                                            <p:tav tm="100000">
                                              <p:val>
                                                <p:strVal val="#ppt_w"/>
                                              </p:val>
                                            </p:tav>
                                          </p:tavLst>
                                        </p:anim>
                                        <p:anim calcmode="lin" valueType="num">
                                          <p:cBhvr>
                                            <p:cTn id="109" dur="500" fill="hold"/>
                                            <p:tgtEl>
                                              <p:spTgt spid="94"/>
                                            </p:tgtEl>
                                            <p:attrNameLst>
                                              <p:attrName>ppt_h</p:attrName>
                                            </p:attrNameLst>
                                          </p:cBhvr>
                                          <p:tavLst>
                                            <p:tav tm="0">
                                              <p:val>
                                                <p:fltVal val="0"/>
                                              </p:val>
                                            </p:tav>
                                            <p:tav tm="100000">
                                              <p:val>
                                                <p:strVal val="#ppt_h"/>
                                              </p:val>
                                            </p:tav>
                                          </p:tavLst>
                                        </p:anim>
                                        <p:animEffect transition="in" filter="fade">
                                          <p:cBhvr>
                                            <p:cTn id="110" dur="500"/>
                                            <p:tgtEl>
                                              <p:spTgt spid="94"/>
                                            </p:tgtEl>
                                          </p:cBhvr>
                                        </p:animEffect>
                                        <p:anim calcmode="lin" valueType="num">
                                          <p:cBhvr>
                                            <p:cTn id="111" dur="500" fill="hold"/>
                                            <p:tgtEl>
                                              <p:spTgt spid="94"/>
                                            </p:tgtEl>
                                            <p:attrNameLst>
                                              <p:attrName>ppt_x</p:attrName>
                                            </p:attrNameLst>
                                          </p:cBhvr>
                                          <p:tavLst>
                                            <p:tav tm="0">
                                              <p:val>
                                                <p:fltVal val="0.5"/>
                                              </p:val>
                                            </p:tav>
                                            <p:tav tm="100000">
                                              <p:val>
                                                <p:strVal val="#ppt_x"/>
                                              </p:val>
                                            </p:tav>
                                          </p:tavLst>
                                        </p:anim>
                                        <p:anim calcmode="lin" valueType="num">
                                          <p:cBhvr>
                                            <p:cTn id="112" dur="500" fill="hold"/>
                                            <p:tgtEl>
                                              <p:spTgt spid="94"/>
                                            </p:tgtEl>
                                            <p:attrNameLst>
                                              <p:attrName>ppt_y</p:attrName>
                                            </p:attrNameLst>
                                          </p:cBhvr>
                                          <p:tavLst>
                                            <p:tav tm="0">
                                              <p:val>
                                                <p:fltVal val="0.5"/>
                                              </p:val>
                                            </p:tav>
                                            <p:tav tm="100000">
                                              <p:val>
                                                <p:strVal val="#ppt_y"/>
                                              </p:val>
                                            </p:tav>
                                          </p:tavLst>
                                        </p:anim>
                                      </p:childTnLst>
                                    </p:cTn>
                                  </p:par>
                                </p:childTnLst>
                              </p:cTn>
                            </p:par>
                            <p:par>
                              <p:cTn id="113" fill="hold">
                                <p:stCondLst>
                                  <p:cond delay="9500"/>
                                </p:stCondLst>
                                <p:childTnLst>
                                  <p:par>
                                    <p:cTn id="114" presetID="1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p:tgtEl>
                                              <p:spTgt spid="93"/>
                                            </p:tgtEl>
                                            <p:attrNameLst>
                                              <p:attrName>ppt_x</p:attrName>
                                            </p:attrNameLst>
                                          </p:cBhvr>
                                          <p:tavLst>
                                            <p:tav tm="0">
                                              <p:val>
                                                <p:strVal val="#ppt_x-#ppt_w*1.125000"/>
                                              </p:val>
                                            </p:tav>
                                            <p:tav tm="100000">
                                              <p:val>
                                                <p:strVal val="#ppt_x"/>
                                              </p:val>
                                            </p:tav>
                                          </p:tavLst>
                                        </p:anim>
                                        <p:animEffect transition="in" filter="wipe(right)">
                                          <p:cBhvr>
                                            <p:cTn id="117" dur="500"/>
                                            <p:tgtEl>
                                              <p:spTgt spid="93"/>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fade">
                                          <p:cBhvr>
                                            <p:cTn id="121" dur="1000"/>
                                            <p:tgtEl>
                                              <p:spTgt spid="97"/>
                                            </p:tgtEl>
                                          </p:cBhvr>
                                        </p:animEffect>
                                      </p:childTnLst>
                                    </p:cTn>
                                  </p:par>
                                  <p:par>
                                    <p:cTn id="122" presetID="53" presetClass="entr" presetSubtype="16" fill="hold" grpId="1" nodeType="with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p:cTn id="124" dur="1000" fill="hold"/>
                                            <p:tgtEl>
                                              <p:spTgt spid="97"/>
                                            </p:tgtEl>
                                            <p:attrNameLst>
                                              <p:attrName>ppt_w</p:attrName>
                                            </p:attrNameLst>
                                          </p:cBhvr>
                                          <p:tavLst>
                                            <p:tav tm="0">
                                              <p:val>
                                                <p:fltVal val="0"/>
                                              </p:val>
                                            </p:tav>
                                            <p:tav tm="100000">
                                              <p:val>
                                                <p:strVal val="#ppt_w"/>
                                              </p:val>
                                            </p:tav>
                                          </p:tavLst>
                                        </p:anim>
                                        <p:anim calcmode="lin" valueType="num">
                                          <p:cBhvr>
                                            <p:cTn id="125" dur="1000" fill="hold"/>
                                            <p:tgtEl>
                                              <p:spTgt spid="97"/>
                                            </p:tgtEl>
                                            <p:attrNameLst>
                                              <p:attrName>ppt_h</p:attrName>
                                            </p:attrNameLst>
                                          </p:cBhvr>
                                          <p:tavLst>
                                            <p:tav tm="0">
                                              <p:val>
                                                <p:fltVal val="0"/>
                                              </p:val>
                                            </p:tav>
                                            <p:tav tm="100000">
                                              <p:val>
                                                <p:strVal val="#ppt_h"/>
                                              </p:val>
                                            </p:tav>
                                          </p:tavLst>
                                        </p:anim>
                                        <p:animEffect transition="in" filter="fade">
                                          <p:cBhvr>
                                            <p:cTn id="126" dur="1000"/>
                                            <p:tgtEl>
                                              <p:spTgt spid="97"/>
                                            </p:tgtEl>
                                          </p:cBhvr>
                                        </p:animEffect>
                                      </p:childTnLst>
                                    </p:cTn>
                                  </p:par>
                                  <p:par>
                                    <p:cTn id="127" presetID="35" presetClass="path" presetSubtype="0" accel="50000" decel="50000" fill="hold" grpId="2" nodeType="withEffect">
                                      <p:stCondLst>
                                        <p:cond delay="0"/>
                                      </p:stCondLst>
                                      <p:childTnLst>
                                        <p:animMotion origin="layout" path="M -1.25E-6 3.7037E-7 L -0.10456 3.7037E-7 " pathEditMode="relative" rAng="0" ptsTypes="AA">
                                          <p:cBhvr>
                                            <p:cTn id="128" dur="1000" spd="-100000" fill="hold"/>
                                            <p:tgtEl>
                                              <p:spTgt spid="97"/>
                                            </p:tgtEl>
                                            <p:attrNameLst>
                                              <p:attrName>ppt_x</p:attrName>
                                              <p:attrName>ppt_y</p:attrName>
                                            </p:attrNameLst>
                                          </p:cBhvr>
                                          <p:rCtr x="-5234" y="0"/>
                                        </p:animMotion>
                                      </p:childTnLst>
                                    </p:cTn>
                                  </p:par>
                                </p:childTnLst>
                              </p:cTn>
                            </p:par>
                            <p:par>
                              <p:cTn id="129" fill="hold">
                                <p:stCondLst>
                                  <p:cond delay="11000"/>
                                </p:stCondLst>
                                <p:childTnLst>
                                  <p:par>
                                    <p:cTn id="130" presetID="53" presetClass="entr" presetSubtype="528" fill="hold" nodeType="afterEffect">
                                      <p:stCondLst>
                                        <p:cond delay="0"/>
                                      </p:stCondLst>
                                      <p:childTnLst>
                                        <p:set>
                                          <p:cBhvr>
                                            <p:cTn id="131" dur="1" fill="hold">
                                              <p:stCondLst>
                                                <p:cond delay="0"/>
                                              </p:stCondLst>
                                            </p:cTn>
                                            <p:tgtEl>
                                              <p:spTgt spid="99"/>
                                            </p:tgtEl>
                                            <p:attrNameLst>
                                              <p:attrName>style.visibility</p:attrName>
                                            </p:attrNameLst>
                                          </p:cBhvr>
                                          <p:to>
                                            <p:strVal val="visible"/>
                                          </p:to>
                                        </p:set>
                                        <p:anim calcmode="lin" valueType="num">
                                          <p:cBhvr>
                                            <p:cTn id="132" dur="500" fill="hold"/>
                                            <p:tgtEl>
                                              <p:spTgt spid="99"/>
                                            </p:tgtEl>
                                            <p:attrNameLst>
                                              <p:attrName>ppt_w</p:attrName>
                                            </p:attrNameLst>
                                          </p:cBhvr>
                                          <p:tavLst>
                                            <p:tav tm="0">
                                              <p:val>
                                                <p:fltVal val="0"/>
                                              </p:val>
                                            </p:tav>
                                            <p:tav tm="100000">
                                              <p:val>
                                                <p:strVal val="#ppt_w"/>
                                              </p:val>
                                            </p:tav>
                                          </p:tavLst>
                                        </p:anim>
                                        <p:anim calcmode="lin" valueType="num">
                                          <p:cBhvr>
                                            <p:cTn id="133" dur="500" fill="hold"/>
                                            <p:tgtEl>
                                              <p:spTgt spid="99"/>
                                            </p:tgtEl>
                                            <p:attrNameLst>
                                              <p:attrName>ppt_h</p:attrName>
                                            </p:attrNameLst>
                                          </p:cBhvr>
                                          <p:tavLst>
                                            <p:tav tm="0">
                                              <p:val>
                                                <p:fltVal val="0"/>
                                              </p:val>
                                            </p:tav>
                                            <p:tav tm="100000">
                                              <p:val>
                                                <p:strVal val="#ppt_h"/>
                                              </p:val>
                                            </p:tav>
                                          </p:tavLst>
                                        </p:anim>
                                        <p:animEffect transition="in" filter="fade">
                                          <p:cBhvr>
                                            <p:cTn id="134" dur="500"/>
                                            <p:tgtEl>
                                              <p:spTgt spid="99"/>
                                            </p:tgtEl>
                                          </p:cBhvr>
                                        </p:animEffect>
                                        <p:anim calcmode="lin" valueType="num">
                                          <p:cBhvr>
                                            <p:cTn id="135" dur="500" fill="hold"/>
                                            <p:tgtEl>
                                              <p:spTgt spid="99"/>
                                            </p:tgtEl>
                                            <p:attrNameLst>
                                              <p:attrName>ppt_x</p:attrName>
                                            </p:attrNameLst>
                                          </p:cBhvr>
                                          <p:tavLst>
                                            <p:tav tm="0">
                                              <p:val>
                                                <p:fltVal val="0.5"/>
                                              </p:val>
                                            </p:tav>
                                            <p:tav tm="100000">
                                              <p:val>
                                                <p:strVal val="#ppt_x"/>
                                              </p:val>
                                            </p:tav>
                                          </p:tavLst>
                                        </p:anim>
                                        <p:anim calcmode="lin" valueType="num">
                                          <p:cBhvr>
                                            <p:cTn id="136" dur="500" fill="hold"/>
                                            <p:tgtEl>
                                              <p:spTgt spid="99"/>
                                            </p:tgtEl>
                                            <p:attrNameLst>
                                              <p:attrName>ppt_y</p:attrName>
                                            </p:attrNameLst>
                                          </p:cBhvr>
                                          <p:tavLst>
                                            <p:tav tm="0">
                                              <p:val>
                                                <p:fltVal val="0.5"/>
                                              </p:val>
                                            </p:tav>
                                            <p:tav tm="100000">
                                              <p:val>
                                                <p:strVal val="#ppt_y"/>
                                              </p:val>
                                            </p:tav>
                                          </p:tavLst>
                                        </p:anim>
                                      </p:childTnLst>
                                    </p:cTn>
                                  </p:par>
                                </p:childTnLst>
                              </p:cTn>
                            </p:par>
                            <p:par>
                              <p:cTn id="137" fill="hold">
                                <p:stCondLst>
                                  <p:cond delay="11500"/>
                                </p:stCondLst>
                                <p:childTnLst>
                                  <p:par>
                                    <p:cTn id="138" presetID="12" presetClass="entr" presetSubtype="8" fill="hold" grpId="0" nodeType="afterEffect">
                                      <p:stCondLst>
                                        <p:cond delay="0"/>
                                      </p:stCondLst>
                                      <p:childTnLst>
                                        <p:set>
                                          <p:cBhvr>
                                            <p:cTn id="139" dur="1" fill="hold">
                                              <p:stCondLst>
                                                <p:cond delay="0"/>
                                              </p:stCondLst>
                                            </p:cTn>
                                            <p:tgtEl>
                                              <p:spTgt spid="98"/>
                                            </p:tgtEl>
                                            <p:attrNameLst>
                                              <p:attrName>style.visibility</p:attrName>
                                            </p:attrNameLst>
                                          </p:cBhvr>
                                          <p:to>
                                            <p:strVal val="visible"/>
                                          </p:to>
                                        </p:set>
                                        <p:anim calcmode="lin" valueType="num">
                                          <p:cBhvr additive="base">
                                            <p:cTn id="140" dur="500"/>
                                            <p:tgtEl>
                                              <p:spTgt spid="98"/>
                                            </p:tgtEl>
                                            <p:attrNameLst>
                                              <p:attrName>ppt_x</p:attrName>
                                            </p:attrNameLst>
                                          </p:cBhvr>
                                          <p:tavLst>
                                            <p:tav tm="0">
                                              <p:val>
                                                <p:strVal val="#ppt_x-#ppt_w*1.125000"/>
                                              </p:val>
                                            </p:tav>
                                            <p:tav tm="100000">
                                              <p:val>
                                                <p:strVal val="#ppt_x"/>
                                              </p:val>
                                            </p:tav>
                                          </p:tavLst>
                                        </p:anim>
                                        <p:animEffect transition="in" filter="wipe(right)">
                                          <p:cBhvr>
                                            <p:cTn id="141" dur="500"/>
                                            <p:tgtEl>
                                              <p:spTgt spid="98"/>
                                            </p:tgtEl>
                                          </p:cBhvr>
                                        </p:animEffect>
                                      </p:childTnLst>
                                    </p:cTn>
                                  </p:par>
                                </p:childTnLst>
                              </p:cTn>
                            </p:par>
                            <p:par>
                              <p:cTn id="142" fill="hold">
                                <p:stCondLst>
                                  <p:cond delay="12000"/>
                                </p:stCondLst>
                                <p:childTnLst>
                                  <p:par>
                                    <p:cTn id="143" presetID="10" presetClass="entr" presetSubtype="0" fill="hold" grpId="0"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fade">
                                          <p:cBhvr>
                                            <p:cTn id="145" dur="1000"/>
                                            <p:tgtEl>
                                              <p:spTgt spid="102"/>
                                            </p:tgtEl>
                                          </p:cBhvr>
                                        </p:animEffect>
                                      </p:childTnLst>
                                    </p:cTn>
                                  </p:par>
                                  <p:par>
                                    <p:cTn id="146" presetID="53" presetClass="entr" presetSubtype="16" fill="hold" grpId="1" nodeType="withEffect">
                                      <p:stCondLst>
                                        <p:cond delay="0"/>
                                      </p:stCondLst>
                                      <p:childTnLst>
                                        <p:set>
                                          <p:cBhvr>
                                            <p:cTn id="147" dur="1" fill="hold">
                                              <p:stCondLst>
                                                <p:cond delay="0"/>
                                              </p:stCondLst>
                                            </p:cTn>
                                            <p:tgtEl>
                                              <p:spTgt spid="102"/>
                                            </p:tgtEl>
                                            <p:attrNameLst>
                                              <p:attrName>style.visibility</p:attrName>
                                            </p:attrNameLst>
                                          </p:cBhvr>
                                          <p:to>
                                            <p:strVal val="visible"/>
                                          </p:to>
                                        </p:set>
                                        <p:anim calcmode="lin" valueType="num">
                                          <p:cBhvr>
                                            <p:cTn id="148" dur="1000" fill="hold"/>
                                            <p:tgtEl>
                                              <p:spTgt spid="102"/>
                                            </p:tgtEl>
                                            <p:attrNameLst>
                                              <p:attrName>ppt_w</p:attrName>
                                            </p:attrNameLst>
                                          </p:cBhvr>
                                          <p:tavLst>
                                            <p:tav tm="0">
                                              <p:val>
                                                <p:fltVal val="0"/>
                                              </p:val>
                                            </p:tav>
                                            <p:tav tm="100000">
                                              <p:val>
                                                <p:strVal val="#ppt_w"/>
                                              </p:val>
                                            </p:tav>
                                          </p:tavLst>
                                        </p:anim>
                                        <p:anim calcmode="lin" valueType="num">
                                          <p:cBhvr>
                                            <p:cTn id="149" dur="1000" fill="hold"/>
                                            <p:tgtEl>
                                              <p:spTgt spid="102"/>
                                            </p:tgtEl>
                                            <p:attrNameLst>
                                              <p:attrName>ppt_h</p:attrName>
                                            </p:attrNameLst>
                                          </p:cBhvr>
                                          <p:tavLst>
                                            <p:tav tm="0">
                                              <p:val>
                                                <p:fltVal val="0"/>
                                              </p:val>
                                            </p:tav>
                                            <p:tav tm="100000">
                                              <p:val>
                                                <p:strVal val="#ppt_h"/>
                                              </p:val>
                                            </p:tav>
                                          </p:tavLst>
                                        </p:anim>
                                        <p:animEffect transition="in" filter="fade">
                                          <p:cBhvr>
                                            <p:cTn id="150" dur="1000"/>
                                            <p:tgtEl>
                                              <p:spTgt spid="102"/>
                                            </p:tgtEl>
                                          </p:cBhvr>
                                        </p:animEffect>
                                      </p:childTnLst>
                                    </p:cTn>
                                  </p:par>
                                  <p:par>
                                    <p:cTn id="151" presetID="35" presetClass="path" presetSubtype="0" accel="50000" decel="50000" fill="hold" grpId="2" nodeType="withEffect">
                                      <p:stCondLst>
                                        <p:cond delay="0"/>
                                      </p:stCondLst>
                                      <p:childTnLst>
                                        <p:animMotion origin="layout" path="M 3.88889E-6 1.23457E-6 L -0.10452 1.23457E-6 " pathEditMode="relative" rAng="0" ptsTypes="AA">
                                          <p:cBhvr>
                                            <p:cTn id="152" dur="1000" spd="-100000" fill="hold"/>
                                            <p:tgtEl>
                                              <p:spTgt spid="102"/>
                                            </p:tgtEl>
                                            <p:attrNameLst>
                                              <p:attrName>ppt_x</p:attrName>
                                              <p:attrName>ppt_y</p:attrName>
                                            </p:attrNameLst>
                                          </p:cBhvr>
                                          <p:rCtr x="-5226" y="0"/>
                                        </p:animMotion>
                                      </p:childTnLst>
                                    </p:cTn>
                                  </p:par>
                                </p:childTnLst>
                              </p:cTn>
                            </p:par>
                            <p:par>
                              <p:cTn id="153" fill="hold">
                                <p:stCondLst>
                                  <p:cond delay="13000"/>
                                </p:stCondLst>
                                <p:childTnLst>
                                  <p:par>
                                    <p:cTn id="154" presetID="53" presetClass="entr" presetSubtype="528" fill="hold" nodeType="afterEffect">
                                      <p:stCondLst>
                                        <p:cond delay="0"/>
                                      </p:stCondLst>
                                      <p:childTnLst>
                                        <p:set>
                                          <p:cBhvr>
                                            <p:cTn id="155" dur="1" fill="hold">
                                              <p:stCondLst>
                                                <p:cond delay="0"/>
                                              </p:stCondLst>
                                            </p:cTn>
                                            <p:tgtEl>
                                              <p:spTgt spid="104"/>
                                            </p:tgtEl>
                                            <p:attrNameLst>
                                              <p:attrName>style.visibility</p:attrName>
                                            </p:attrNameLst>
                                          </p:cBhvr>
                                          <p:to>
                                            <p:strVal val="visible"/>
                                          </p:to>
                                        </p:set>
                                        <p:anim calcmode="lin" valueType="num">
                                          <p:cBhvr>
                                            <p:cTn id="156" dur="500" fill="hold"/>
                                            <p:tgtEl>
                                              <p:spTgt spid="104"/>
                                            </p:tgtEl>
                                            <p:attrNameLst>
                                              <p:attrName>ppt_w</p:attrName>
                                            </p:attrNameLst>
                                          </p:cBhvr>
                                          <p:tavLst>
                                            <p:tav tm="0">
                                              <p:val>
                                                <p:fltVal val="0"/>
                                              </p:val>
                                            </p:tav>
                                            <p:tav tm="100000">
                                              <p:val>
                                                <p:strVal val="#ppt_w"/>
                                              </p:val>
                                            </p:tav>
                                          </p:tavLst>
                                        </p:anim>
                                        <p:anim calcmode="lin" valueType="num">
                                          <p:cBhvr>
                                            <p:cTn id="157" dur="500" fill="hold"/>
                                            <p:tgtEl>
                                              <p:spTgt spid="104"/>
                                            </p:tgtEl>
                                            <p:attrNameLst>
                                              <p:attrName>ppt_h</p:attrName>
                                            </p:attrNameLst>
                                          </p:cBhvr>
                                          <p:tavLst>
                                            <p:tav tm="0">
                                              <p:val>
                                                <p:fltVal val="0"/>
                                              </p:val>
                                            </p:tav>
                                            <p:tav tm="100000">
                                              <p:val>
                                                <p:strVal val="#ppt_h"/>
                                              </p:val>
                                            </p:tav>
                                          </p:tavLst>
                                        </p:anim>
                                        <p:animEffect transition="in" filter="fade">
                                          <p:cBhvr>
                                            <p:cTn id="158" dur="500"/>
                                            <p:tgtEl>
                                              <p:spTgt spid="104"/>
                                            </p:tgtEl>
                                          </p:cBhvr>
                                        </p:animEffect>
                                        <p:anim calcmode="lin" valueType="num">
                                          <p:cBhvr>
                                            <p:cTn id="159" dur="500" fill="hold"/>
                                            <p:tgtEl>
                                              <p:spTgt spid="104"/>
                                            </p:tgtEl>
                                            <p:attrNameLst>
                                              <p:attrName>ppt_x</p:attrName>
                                            </p:attrNameLst>
                                          </p:cBhvr>
                                          <p:tavLst>
                                            <p:tav tm="0">
                                              <p:val>
                                                <p:fltVal val="0.5"/>
                                              </p:val>
                                            </p:tav>
                                            <p:tav tm="100000">
                                              <p:val>
                                                <p:strVal val="#ppt_x"/>
                                              </p:val>
                                            </p:tav>
                                          </p:tavLst>
                                        </p:anim>
                                        <p:anim calcmode="lin" valueType="num">
                                          <p:cBhvr>
                                            <p:cTn id="160" dur="500" fill="hold"/>
                                            <p:tgtEl>
                                              <p:spTgt spid="104"/>
                                            </p:tgtEl>
                                            <p:attrNameLst>
                                              <p:attrName>ppt_y</p:attrName>
                                            </p:attrNameLst>
                                          </p:cBhvr>
                                          <p:tavLst>
                                            <p:tav tm="0">
                                              <p:val>
                                                <p:fltVal val="0.5"/>
                                              </p:val>
                                            </p:tav>
                                            <p:tav tm="100000">
                                              <p:val>
                                                <p:strVal val="#ppt_y"/>
                                              </p:val>
                                            </p:tav>
                                          </p:tavLst>
                                        </p:anim>
                                      </p:childTnLst>
                                    </p:cTn>
                                  </p:par>
                                </p:childTnLst>
                              </p:cTn>
                            </p:par>
                            <p:par>
                              <p:cTn id="161" fill="hold">
                                <p:stCondLst>
                                  <p:cond delay="13500"/>
                                </p:stCondLst>
                                <p:childTnLst>
                                  <p:par>
                                    <p:cTn id="162" presetID="12" presetClass="entr" presetSubtype="8" fill="hold" grpId="0" nodeType="afterEffect">
                                      <p:stCondLst>
                                        <p:cond delay="0"/>
                                      </p:stCondLst>
                                      <p:childTnLst>
                                        <p:set>
                                          <p:cBhvr>
                                            <p:cTn id="163" dur="1" fill="hold">
                                              <p:stCondLst>
                                                <p:cond delay="0"/>
                                              </p:stCondLst>
                                            </p:cTn>
                                            <p:tgtEl>
                                              <p:spTgt spid="103"/>
                                            </p:tgtEl>
                                            <p:attrNameLst>
                                              <p:attrName>style.visibility</p:attrName>
                                            </p:attrNameLst>
                                          </p:cBhvr>
                                          <p:to>
                                            <p:strVal val="visible"/>
                                          </p:to>
                                        </p:set>
                                        <p:anim calcmode="lin" valueType="num">
                                          <p:cBhvr additive="base">
                                            <p:cTn id="164" dur="500"/>
                                            <p:tgtEl>
                                              <p:spTgt spid="103"/>
                                            </p:tgtEl>
                                            <p:attrNameLst>
                                              <p:attrName>ppt_x</p:attrName>
                                            </p:attrNameLst>
                                          </p:cBhvr>
                                          <p:tavLst>
                                            <p:tav tm="0">
                                              <p:val>
                                                <p:strVal val="#ppt_x-#ppt_w*1.125000"/>
                                              </p:val>
                                            </p:tav>
                                            <p:tav tm="100000">
                                              <p:val>
                                                <p:strVal val="#ppt_x"/>
                                              </p:val>
                                            </p:tav>
                                          </p:tavLst>
                                        </p:anim>
                                        <p:animEffect transition="in" filter="wipe(right)">
                                          <p:cBhvr>
                                            <p:cTn id="165" dur="500"/>
                                            <p:tgtEl>
                                              <p:spTgt spid="103"/>
                                            </p:tgtEl>
                                          </p:cBhvr>
                                        </p:animEffect>
                                      </p:childTnLst>
                                    </p:cTn>
                                  </p:par>
                                </p:childTnLst>
                              </p:cTn>
                            </p:par>
                            <p:par>
                              <p:cTn id="166" fill="hold">
                                <p:stCondLst>
                                  <p:cond delay="14000"/>
                                </p:stCondLst>
                                <p:childTnLst>
                                  <p:par>
                                    <p:cTn id="167" presetID="10" presetClass="entr" presetSubtype="0" fill="hold" grpId="0" nodeType="afterEffect">
                                      <p:stCondLst>
                                        <p:cond delay="0"/>
                                      </p:stCondLst>
                                      <p:childTnLst>
                                        <p:set>
                                          <p:cBhvr>
                                            <p:cTn id="168" dur="1" fill="hold">
                                              <p:stCondLst>
                                                <p:cond delay="0"/>
                                              </p:stCondLst>
                                            </p:cTn>
                                            <p:tgtEl>
                                              <p:spTgt spid="107"/>
                                            </p:tgtEl>
                                            <p:attrNameLst>
                                              <p:attrName>style.visibility</p:attrName>
                                            </p:attrNameLst>
                                          </p:cBhvr>
                                          <p:to>
                                            <p:strVal val="visible"/>
                                          </p:to>
                                        </p:set>
                                        <p:animEffect transition="in" filter="fade">
                                          <p:cBhvr>
                                            <p:cTn id="169" dur="1000"/>
                                            <p:tgtEl>
                                              <p:spTgt spid="107"/>
                                            </p:tgtEl>
                                          </p:cBhvr>
                                        </p:animEffect>
                                      </p:childTnLst>
                                    </p:cTn>
                                  </p:par>
                                  <p:par>
                                    <p:cTn id="170" presetID="53" presetClass="entr" presetSubtype="16" fill="hold" grpId="1" nodeType="withEffect">
                                      <p:stCondLst>
                                        <p:cond delay="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1000" fill="hold"/>
                                            <p:tgtEl>
                                              <p:spTgt spid="107"/>
                                            </p:tgtEl>
                                            <p:attrNameLst>
                                              <p:attrName>ppt_w</p:attrName>
                                            </p:attrNameLst>
                                          </p:cBhvr>
                                          <p:tavLst>
                                            <p:tav tm="0">
                                              <p:val>
                                                <p:fltVal val="0"/>
                                              </p:val>
                                            </p:tav>
                                            <p:tav tm="100000">
                                              <p:val>
                                                <p:strVal val="#ppt_w"/>
                                              </p:val>
                                            </p:tav>
                                          </p:tavLst>
                                        </p:anim>
                                        <p:anim calcmode="lin" valueType="num">
                                          <p:cBhvr>
                                            <p:cTn id="173" dur="1000" fill="hold"/>
                                            <p:tgtEl>
                                              <p:spTgt spid="107"/>
                                            </p:tgtEl>
                                            <p:attrNameLst>
                                              <p:attrName>ppt_h</p:attrName>
                                            </p:attrNameLst>
                                          </p:cBhvr>
                                          <p:tavLst>
                                            <p:tav tm="0">
                                              <p:val>
                                                <p:fltVal val="0"/>
                                              </p:val>
                                            </p:tav>
                                            <p:tav tm="100000">
                                              <p:val>
                                                <p:strVal val="#ppt_h"/>
                                              </p:val>
                                            </p:tav>
                                          </p:tavLst>
                                        </p:anim>
                                        <p:animEffect transition="in" filter="fade">
                                          <p:cBhvr>
                                            <p:cTn id="174" dur="1000"/>
                                            <p:tgtEl>
                                              <p:spTgt spid="107"/>
                                            </p:tgtEl>
                                          </p:cBhvr>
                                        </p:animEffect>
                                      </p:childTnLst>
                                    </p:cTn>
                                  </p:par>
                                  <p:par>
                                    <p:cTn id="175" presetID="35" presetClass="path" presetSubtype="0" accel="50000" decel="50000" fill="hold" grpId="2" nodeType="withEffect">
                                      <p:stCondLst>
                                        <p:cond delay="0"/>
                                      </p:stCondLst>
                                      <p:childTnLst>
                                        <p:animMotion origin="layout" path="M 4.16667E-7 3.33333E-6 L -0.10456 3.33333E-6 " pathEditMode="relative" rAng="0" ptsTypes="AA">
                                          <p:cBhvr>
                                            <p:cTn id="176" dur="1000" spd="-100000" fill="hold"/>
                                            <p:tgtEl>
                                              <p:spTgt spid="107"/>
                                            </p:tgtEl>
                                            <p:attrNameLst>
                                              <p:attrName>ppt_x</p:attrName>
                                              <p:attrName>ppt_y</p:attrName>
                                            </p:attrNameLst>
                                          </p:cBhvr>
                                          <p:rCtr x="-5234" y="0"/>
                                        </p:animMotion>
                                      </p:childTnLst>
                                    </p:cTn>
                                  </p:par>
                                </p:childTnLst>
                              </p:cTn>
                            </p:par>
                            <p:par>
                              <p:cTn id="177" fill="hold">
                                <p:stCondLst>
                                  <p:cond delay="15000"/>
                                </p:stCondLst>
                                <p:childTnLst>
                                  <p:par>
                                    <p:cTn id="178" presetID="53" presetClass="entr" presetSubtype="528" fill="hold" nodeType="afterEffect">
                                      <p:stCondLst>
                                        <p:cond delay="0"/>
                                      </p:stCondLst>
                                      <p:childTnLst>
                                        <p:set>
                                          <p:cBhvr>
                                            <p:cTn id="179" dur="1" fill="hold">
                                              <p:stCondLst>
                                                <p:cond delay="0"/>
                                              </p:stCondLst>
                                            </p:cTn>
                                            <p:tgtEl>
                                              <p:spTgt spid="109"/>
                                            </p:tgtEl>
                                            <p:attrNameLst>
                                              <p:attrName>style.visibility</p:attrName>
                                            </p:attrNameLst>
                                          </p:cBhvr>
                                          <p:to>
                                            <p:strVal val="visible"/>
                                          </p:to>
                                        </p:set>
                                        <p:anim calcmode="lin" valueType="num">
                                          <p:cBhvr>
                                            <p:cTn id="180" dur="500" fill="hold"/>
                                            <p:tgtEl>
                                              <p:spTgt spid="109"/>
                                            </p:tgtEl>
                                            <p:attrNameLst>
                                              <p:attrName>ppt_w</p:attrName>
                                            </p:attrNameLst>
                                          </p:cBhvr>
                                          <p:tavLst>
                                            <p:tav tm="0">
                                              <p:val>
                                                <p:fltVal val="0"/>
                                              </p:val>
                                            </p:tav>
                                            <p:tav tm="100000">
                                              <p:val>
                                                <p:strVal val="#ppt_w"/>
                                              </p:val>
                                            </p:tav>
                                          </p:tavLst>
                                        </p:anim>
                                        <p:anim calcmode="lin" valueType="num">
                                          <p:cBhvr>
                                            <p:cTn id="181" dur="500" fill="hold"/>
                                            <p:tgtEl>
                                              <p:spTgt spid="109"/>
                                            </p:tgtEl>
                                            <p:attrNameLst>
                                              <p:attrName>ppt_h</p:attrName>
                                            </p:attrNameLst>
                                          </p:cBhvr>
                                          <p:tavLst>
                                            <p:tav tm="0">
                                              <p:val>
                                                <p:fltVal val="0"/>
                                              </p:val>
                                            </p:tav>
                                            <p:tav tm="100000">
                                              <p:val>
                                                <p:strVal val="#ppt_h"/>
                                              </p:val>
                                            </p:tav>
                                          </p:tavLst>
                                        </p:anim>
                                        <p:animEffect transition="in" filter="fade">
                                          <p:cBhvr>
                                            <p:cTn id="182" dur="500"/>
                                            <p:tgtEl>
                                              <p:spTgt spid="109"/>
                                            </p:tgtEl>
                                          </p:cBhvr>
                                        </p:animEffect>
                                        <p:anim calcmode="lin" valueType="num">
                                          <p:cBhvr>
                                            <p:cTn id="183" dur="500" fill="hold"/>
                                            <p:tgtEl>
                                              <p:spTgt spid="109"/>
                                            </p:tgtEl>
                                            <p:attrNameLst>
                                              <p:attrName>ppt_x</p:attrName>
                                            </p:attrNameLst>
                                          </p:cBhvr>
                                          <p:tavLst>
                                            <p:tav tm="0">
                                              <p:val>
                                                <p:fltVal val="0.5"/>
                                              </p:val>
                                            </p:tav>
                                            <p:tav tm="100000">
                                              <p:val>
                                                <p:strVal val="#ppt_x"/>
                                              </p:val>
                                            </p:tav>
                                          </p:tavLst>
                                        </p:anim>
                                        <p:anim calcmode="lin" valueType="num">
                                          <p:cBhvr>
                                            <p:cTn id="184" dur="500" fill="hold"/>
                                            <p:tgtEl>
                                              <p:spTgt spid="109"/>
                                            </p:tgtEl>
                                            <p:attrNameLst>
                                              <p:attrName>ppt_y</p:attrName>
                                            </p:attrNameLst>
                                          </p:cBhvr>
                                          <p:tavLst>
                                            <p:tav tm="0">
                                              <p:val>
                                                <p:fltVal val="0.5"/>
                                              </p:val>
                                            </p:tav>
                                            <p:tav tm="100000">
                                              <p:val>
                                                <p:strVal val="#ppt_y"/>
                                              </p:val>
                                            </p:tav>
                                          </p:tavLst>
                                        </p:anim>
                                      </p:childTnLst>
                                    </p:cTn>
                                  </p:par>
                                </p:childTnLst>
                              </p:cTn>
                            </p:par>
                            <p:par>
                              <p:cTn id="185" fill="hold">
                                <p:stCondLst>
                                  <p:cond delay="15500"/>
                                </p:stCondLst>
                                <p:childTnLst>
                                  <p:par>
                                    <p:cTn id="186" presetID="12" presetClass="entr" presetSubtype="8" fill="hold" grpId="0" nodeType="afterEffect">
                                      <p:stCondLst>
                                        <p:cond delay="0"/>
                                      </p:stCondLst>
                                      <p:childTnLst>
                                        <p:set>
                                          <p:cBhvr>
                                            <p:cTn id="187" dur="1" fill="hold">
                                              <p:stCondLst>
                                                <p:cond delay="0"/>
                                              </p:stCondLst>
                                            </p:cTn>
                                            <p:tgtEl>
                                              <p:spTgt spid="108"/>
                                            </p:tgtEl>
                                            <p:attrNameLst>
                                              <p:attrName>style.visibility</p:attrName>
                                            </p:attrNameLst>
                                          </p:cBhvr>
                                          <p:to>
                                            <p:strVal val="visible"/>
                                          </p:to>
                                        </p:set>
                                        <p:anim calcmode="lin" valueType="num">
                                          <p:cBhvr additive="base">
                                            <p:cTn id="188" dur="500"/>
                                            <p:tgtEl>
                                              <p:spTgt spid="108"/>
                                            </p:tgtEl>
                                            <p:attrNameLst>
                                              <p:attrName>ppt_x</p:attrName>
                                            </p:attrNameLst>
                                          </p:cBhvr>
                                          <p:tavLst>
                                            <p:tav tm="0">
                                              <p:val>
                                                <p:strVal val="#ppt_x-#ppt_w*1.125000"/>
                                              </p:val>
                                            </p:tav>
                                            <p:tav tm="100000">
                                              <p:val>
                                                <p:strVal val="#ppt_x"/>
                                              </p:val>
                                            </p:tav>
                                          </p:tavLst>
                                        </p:anim>
                                        <p:animEffect transition="in" filter="wipe(right)">
                                          <p:cBhvr>
                                            <p:cTn id="189" dur="500"/>
                                            <p:tgtEl>
                                              <p:spTgt spid="108"/>
                                            </p:tgtEl>
                                          </p:cBhvr>
                                        </p:animEffect>
                                      </p:childTnLst>
                                    </p:cTn>
                                  </p:par>
                                </p:childTnLst>
                              </p:cTn>
                            </p:par>
                            <p:par>
                              <p:cTn id="190" fill="hold">
                                <p:stCondLst>
                                  <p:cond delay="16000"/>
                                </p:stCondLst>
                                <p:childTnLst>
                                  <p:par>
                                    <p:cTn id="191" presetID="10" presetClass="entr" presetSubtype="0" fill="hold" grpId="0" nodeType="afterEffect">
                                      <p:stCondLst>
                                        <p:cond delay="0"/>
                                      </p:stCondLst>
                                      <p:childTnLst>
                                        <p:set>
                                          <p:cBhvr>
                                            <p:cTn id="192" dur="1" fill="hold">
                                              <p:stCondLst>
                                                <p:cond delay="0"/>
                                              </p:stCondLst>
                                            </p:cTn>
                                            <p:tgtEl>
                                              <p:spTgt spid="112"/>
                                            </p:tgtEl>
                                            <p:attrNameLst>
                                              <p:attrName>style.visibility</p:attrName>
                                            </p:attrNameLst>
                                          </p:cBhvr>
                                          <p:to>
                                            <p:strVal val="visible"/>
                                          </p:to>
                                        </p:set>
                                        <p:animEffect transition="in" filter="fade">
                                          <p:cBhvr>
                                            <p:cTn id="193" dur="1000"/>
                                            <p:tgtEl>
                                              <p:spTgt spid="112"/>
                                            </p:tgtEl>
                                          </p:cBhvr>
                                        </p:animEffect>
                                      </p:childTnLst>
                                    </p:cTn>
                                  </p:par>
                                  <p:par>
                                    <p:cTn id="194" presetID="53" presetClass="entr" presetSubtype="16" fill="hold" grpId="1" nodeType="withEffect">
                                      <p:stCondLst>
                                        <p:cond delay="0"/>
                                      </p:stCondLst>
                                      <p:childTnLst>
                                        <p:set>
                                          <p:cBhvr>
                                            <p:cTn id="195" dur="1" fill="hold">
                                              <p:stCondLst>
                                                <p:cond delay="0"/>
                                              </p:stCondLst>
                                            </p:cTn>
                                            <p:tgtEl>
                                              <p:spTgt spid="112"/>
                                            </p:tgtEl>
                                            <p:attrNameLst>
                                              <p:attrName>style.visibility</p:attrName>
                                            </p:attrNameLst>
                                          </p:cBhvr>
                                          <p:to>
                                            <p:strVal val="visible"/>
                                          </p:to>
                                        </p:set>
                                        <p:anim calcmode="lin" valueType="num">
                                          <p:cBhvr>
                                            <p:cTn id="196" dur="1000" fill="hold"/>
                                            <p:tgtEl>
                                              <p:spTgt spid="112"/>
                                            </p:tgtEl>
                                            <p:attrNameLst>
                                              <p:attrName>ppt_w</p:attrName>
                                            </p:attrNameLst>
                                          </p:cBhvr>
                                          <p:tavLst>
                                            <p:tav tm="0">
                                              <p:val>
                                                <p:fltVal val="0"/>
                                              </p:val>
                                            </p:tav>
                                            <p:tav tm="100000">
                                              <p:val>
                                                <p:strVal val="#ppt_w"/>
                                              </p:val>
                                            </p:tav>
                                          </p:tavLst>
                                        </p:anim>
                                        <p:anim calcmode="lin" valueType="num">
                                          <p:cBhvr>
                                            <p:cTn id="197" dur="1000" fill="hold"/>
                                            <p:tgtEl>
                                              <p:spTgt spid="112"/>
                                            </p:tgtEl>
                                            <p:attrNameLst>
                                              <p:attrName>ppt_h</p:attrName>
                                            </p:attrNameLst>
                                          </p:cBhvr>
                                          <p:tavLst>
                                            <p:tav tm="0">
                                              <p:val>
                                                <p:fltVal val="0"/>
                                              </p:val>
                                            </p:tav>
                                            <p:tav tm="100000">
                                              <p:val>
                                                <p:strVal val="#ppt_h"/>
                                              </p:val>
                                            </p:tav>
                                          </p:tavLst>
                                        </p:anim>
                                        <p:animEffect transition="in" filter="fade">
                                          <p:cBhvr>
                                            <p:cTn id="198" dur="1000"/>
                                            <p:tgtEl>
                                              <p:spTgt spid="112"/>
                                            </p:tgtEl>
                                          </p:cBhvr>
                                        </p:animEffect>
                                      </p:childTnLst>
                                    </p:cTn>
                                  </p:par>
                                  <p:par>
                                    <p:cTn id="199" presetID="35" presetClass="path" presetSubtype="0" accel="50000" decel="50000" fill="hold" grpId="2" nodeType="withEffect">
                                      <p:stCondLst>
                                        <p:cond delay="0"/>
                                      </p:stCondLst>
                                      <p:childTnLst>
                                        <p:animMotion origin="layout" path="M 4.16667E-7 3.7037E-6 L -0.10456 3.7037E-6 " pathEditMode="relative" rAng="0" ptsTypes="AA">
                                          <p:cBhvr>
                                            <p:cTn id="200" dur="1000" spd="-100000" fill="hold"/>
                                            <p:tgtEl>
                                              <p:spTgt spid="112"/>
                                            </p:tgtEl>
                                            <p:attrNameLst>
                                              <p:attrName>ppt_x</p:attrName>
                                              <p:attrName>ppt_y</p:attrName>
                                            </p:attrNameLst>
                                          </p:cBhvr>
                                          <p:rCtr x="-5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8" grpId="1" animBg="1"/>
          <p:bldP spid="48" grpId="2" animBg="1"/>
          <p:bldP spid="50" grpId="0" animBg="1"/>
          <p:bldP spid="77" grpId="0" animBg="1"/>
          <p:bldP spid="77" grpId="1" animBg="1"/>
          <p:bldP spid="77" grpId="2" animBg="1"/>
          <p:bldP spid="78" grpId="0" animBg="1"/>
          <p:bldP spid="82" grpId="0" animBg="1"/>
          <p:bldP spid="82" grpId="1" animBg="1"/>
          <p:bldP spid="82" grpId="2" animBg="1"/>
          <p:bldP spid="83" grpId="0" animBg="1"/>
          <p:bldP spid="87" grpId="0" animBg="1"/>
          <p:bldP spid="87" grpId="1" animBg="1"/>
          <p:bldP spid="87" grpId="2" animBg="1"/>
          <p:bldP spid="93" grpId="0" animBg="1"/>
          <p:bldP spid="97" grpId="0" animBg="1"/>
          <p:bldP spid="97" grpId="1" animBg="1"/>
          <p:bldP spid="97" grpId="2" animBg="1"/>
          <p:bldP spid="98" grpId="0" animBg="1"/>
          <p:bldP spid="102" grpId="0" animBg="1"/>
          <p:bldP spid="102" grpId="1" animBg="1"/>
          <p:bldP spid="102" grpId="2" animBg="1"/>
          <p:bldP spid="103" grpId="0" animBg="1"/>
          <p:bldP spid="107" grpId="0" animBg="1"/>
          <p:bldP spid="107" grpId="1" animBg="1"/>
          <p:bldP spid="107" grpId="2" animBg="1"/>
          <p:bldP spid="108" grpId="0" animBg="1"/>
          <p:bldP spid="112" grpId="0" animBg="1"/>
          <p:bldP spid="112" grpId="1" animBg="1"/>
          <p:bldP spid="112"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52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53" presetClass="entr" presetSubtype="16" fill="hold" grpId="1"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Effect transition="in" filter="fade">
                                          <p:cBhvr>
                                            <p:cTn id="30" dur="1000"/>
                                            <p:tgtEl>
                                              <p:spTgt spid="48"/>
                                            </p:tgtEl>
                                          </p:cBhvr>
                                        </p:animEffect>
                                      </p:childTnLst>
                                    </p:cTn>
                                  </p:par>
                                  <p:par>
                                    <p:cTn id="31" presetID="35" presetClass="path" presetSubtype="0" accel="50000" decel="50000" fill="hold" grpId="2" nodeType="withEffect">
                                      <p:stCondLst>
                                        <p:cond delay="0"/>
                                      </p:stCondLst>
                                      <p:childTnLst>
                                        <p:animMotion origin="layout" path="M -1.04167E-6 1.11111E-6 L -0.10456 1.11111E-6 " pathEditMode="relative" rAng="0" ptsTypes="AA">
                                          <p:cBhvr>
                                            <p:cTn id="32" dur="1000" spd="-100000" fill="hold"/>
                                            <p:tgtEl>
                                              <p:spTgt spid="48"/>
                                            </p:tgtEl>
                                            <p:attrNameLst>
                                              <p:attrName>ppt_x</p:attrName>
                                              <p:attrName>ppt_y</p:attrName>
                                            </p:attrNameLst>
                                          </p:cBhvr>
                                          <p:rCtr x="-5234" y="0"/>
                                        </p:animMotion>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fltVal val="0.5"/>
                                              </p:val>
                                            </p:tav>
                                            <p:tav tm="100000">
                                              <p:val>
                                                <p:strVal val="#ppt_x"/>
                                              </p:val>
                                            </p:tav>
                                          </p:tavLst>
                                        </p:anim>
                                        <p:anim calcmode="lin" valueType="num">
                                          <p:cBhvr>
                                            <p:cTn id="40" dur="500" fill="hold"/>
                                            <p:tgtEl>
                                              <p:spTgt spid="5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53" presetClass="entr" presetSubtype="16" fill="hold" grpId="1"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1000" fill="hold"/>
                                            <p:tgtEl>
                                              <p:spTgt spid="77"/>
                                            </p:tgtEl>
                                            <p:attrNameLst>
                                              <p:attrName>ppt_w</p:attrName>
                                            </p:attrNameLst>
                                          </p:cBhvr>
                                          <p:tavLst>
                                            <p:tav tm="0">
                                              <p:val>
                                                <p:fltVal val="0"/>
                                              </p:val>
                                            </p:tav>
                                            <p:tav tm="100000">
                                              <p:val>
                                                <p:strVal val="#ppt_w"/>
                                              </p:val>
                                            </p:tav>
                                          </p:tavLst>
                                        </p:anim>
                                        <p:anim calcmode="lin" valueType="num">
                                          <p:cBhvr>
                                            <p:cTn id="53" dur="1000" fill="hold"/>
                                            <p:tgtEl>
                                              <p:spTgt spid="77"/>
                                            </p:tgtEl>
                                            <p:attrNameLst>
                                              <p:attrName>ppt_h</p:attrName>
                                            </p:attrNameLst>
                                          </p:cBhvr>
                                          <p:tavLst>
                                            <p:tav tm="0">
                                              <p:val>
                                                <p:fltVal val="0"/>
                                              </p:val>
                                            </p:tav>
                                            <p:tav tm="100000">
                                              <p:val>
                                                <p:strVal val="#ppt_h"/>
                                              </p:val>
                                            </p:tav>
                                          </p:tavLst>
                                        </p:anim>
                                        <p:animEffect transition="in" filter="fade">
                                          <p:cBhvr>
                                            <p:cTn id="54" dur="1000"/>
                                            <p:tgtEl>
                                              <p:spTgt spid="77"/>
                                            </p:tgtEl>
                                          </p:cBhvr>
                                        </p:animEffect>
                                      </p:childTnLst>
                                    </p:cTn>
                                  </p:par>
                                  <p:par>
                                    <p:cTn id="55" presetID="35" presetClass="path" presetSubtype="0" accel="50000" decel="50000" fill="hold" grpId="2" nodeType="withEffect">
                                      <p:stCondLst>
                                        <p:cond delay="0"/>
                                      </p:stCondLst>
                                      <p:childTnLst>
                                        <p:animMotion origin="layout" path="M 4.58333E-6 -3.33333E-6 L -0.10456 -3.33333E-6 " pathEditMode="relative" rAng="0" ptsTypes="AA">
                                          <p:cBhvr>
                                            <p:cTn id="56" dur="1000" spd="-100000" fill="hold"/>
                                            <p:tgtEl>
                                              <p:spTgt spid="77"/>
                                            </p:tgtEl>
                                            <p:attrNameLst>
                                              <p:attrName>ppt_x</p:attrName>
                                              <p:attrName>ppt_y</p:attrName>
                                            </p:attrNameLst>
                                          </p:cBhvr>
                                          <p:rCtr x="-5234" y="0"/>
                                        </p:animMotion>
                                      </p:childTnLst>
                                    </p:cTn>
                                  </p:par>
                                </p:childTnLst>
                              </p:cTn>
                            </p:par>
                            <p:par>
                              <p:cTn id="57" fill="hold">
                                <p:stCondLst>
                                  <p:cond delay="5000"/>
                                </p:stCondLst>
                                <p:childTnLst>
                                  <p:par>
                                    <p:cTn id="58" presetID="53" presetClass="entr" presetSubtype="52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p:cTn id="60" dur="500" fill="hold"/>
                                            <p:tgtEl>
                                              <p:spTgt spid="79"/>
                                            </p:tgtEl>
                                            <p:attrNameLst>
                                              <p:attrName>ppt_w</p:attrName>
                                            </p:attrNameLst>
                                          </p:cBhvr>
                                          <p:tavLst>
                                            <p:tav tm="0">
                                              <p:val>
                                                <p:fltVal val="0"/>
                                              </p:val>
                                            </p:tav>
                                            <p:tav tm="100000">
                                              <p:val>
                                                <p:strVal val="#ppt_w"/>
                                              </p:val>
                                            </p:tav>
                                          </p:tavLst>
                                        </p:anim>
                                        <p:anim calcmode="lin" valueType="num">
                                          <p:cBhvr>
                                            <p:cTn id="61" dur="500" fill="hold"/>
                                            <p:tgtEl>
                                              <p:spTgt spid="79"/>
                                            </p:tgtEl>
                                            <p:attrNameLst>
                                              <p:attrName>ppt_h</p:attrName>
                                            </p:attrNameLst>
                                          </p:cBhvr>
                                          <p:tavLst>
                                            <p:tav tm="0">
                                              <p:val>
                                                <p:fltVal val="0"/>
                                              </p:val>
                                            </p:tav>
                                            <p:tav tm="100000">
                                              <p:val>
                                                <p:strVal val="#ppt_h"/>
                                              </p:val>
                                            </p:tav>
                                          </p:tavLst>
                                        </p:anim>
                                        <p:animEffect transition="in" filter="fade">
                                          <p:cBhvr>
                                            <p:cTn id="62" dur="500"/>
                                            <p:tgtEl>
                                              <p:spTgt spid="79"/>
                                            </p:tgtEl>
                                          </p:cBhvr>
                                        </p:animEffect>
                                        <p:anim calcmode="lin" valueType="num">
                                          <p:cBhvr>
                                            <p:cTn id="63" dur="500" fill="hold"/>
                                            <p:tgtEl>
                                              <p:spTgt spid="79"/>
                                            </p:tgtEl>
                                            <p:attrNameLst>
                                              <p:attrName>ppt_x</p:attrName>
                                            </p:attrNameLst>
                                          </p:cBhvr>
                                          <p:tavLst>
                                            <p:tav tm="0">
                                              <p:val>
                                                <p:fltVal val="0.5"/>
                                              </p:val>
                                            </p:tav>
                                            <p:tav tm="100000">
                                              <p:val>
                                                <p:strVal val="#ppt_x"/>
                                              </p:val>
                                            </p:tav>
                                          </p:tavLst>
                                        </p:anim>
                                        <p:anim calcmode="lin" valueType="num">
                                          <p:cBhvr>
                                            <p:cTn id="64" dur="500" fill="hold"/>
                                            <p:tgtEl>
                                              <p:spTgt spid="79"/>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1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p:tgtEl>
                                              <p:spTgt spid="78"/>
                                            </p:tgtEl>
                                            <p:attrNameLst>
                                              <p:attrName>ppt_x</p:attrName>
                                            </p:attrNameLst>
                                          </p:cBhvr>
                                          <p:tavLst>
                                            <p:tav tm="0">
                                              <p:val>
                                                <p:strVal val="#ppt_x-#ppt_w*1.125000"/>
                                              </p:val>
                                            </p:tav>
                                            <p:tav tm="100000">
                                              <p:val>
                                                <p:strVal val="#ppt_x"/>
                                              </p:val>
                                            </p:tav>
                                          </p:tavLst>
                                        </p:anim>
                                        <p:animEffect transition="in" filter="wipe(right)">
                                          <p:cBhvr>
                                            <p:cTn id="69" dur="500"/>
                                            <p:tgtEl>
                                              <p:spTgt spid="7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childTnLst>
                                    </p:cTn>
                                  </p:par>
                                  <p:par>
                                    <p:cTn id="74" presetID="53" presetClass="entr" presetSubtype="16" fill="hold" grpId="1"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Effect transition="in" filter="fade">
                                          <p:cBhvr>
                                            <p:cTn id="78" dur="1000"/>
                                            <p:tgtEl>
                                              <p:spTgt spid="82"/>
                                            </p:tgtEl>
                                          </p:cBhvr>
                                        </p:animEffect>
                                      </p:childTnLst>
                                    </p:cTn>
                                  </p:par>
                                  <p:par>
                                    <p:cTn id="79" presetID="35" presetClass="path" presetSubtype="0" accel="50000" decel="50000" fill="hold" grpId="2" nodeType="withEffect">
                                      <p:stCondLst>
                                        <p:cond delay="0"/>
                                      </p:stCondLst>
                                      <p:childTnLst>
                                        <p:animMotion origin="layout" path="M -1.04167E-6 -2.96296E-6 L -0.10456 -2.96296E-6 " pathEditMode="relative" rAng="0" ptsTypes="AA">
                                          <p:cBhvr>
                                            <p:cTn id="80" dur="1000" spd="-100000" fill="hold"/>
                                            <p:tgtEl>
                                              <p:spTgt spid="82"/>
                                            </p:tgtEl>
                                            <p:attrNameLst>
                                              <p:attrName>ppt_x</p:attrName>
                                              <p:attrName>ppt_y</p:attrName>
                                            </p:attrNameLst>
                                          </p:cBhvr>
                                          <p:rCtr x="-5234" y="0"/>
                                        </p:animMotion>
                                      </p:childTnLst>
                                    </p:cTn>
                                  </p:par>
                                </p:childTnLst>
                              </p:cTn>
                            </p:par>
                            <p:par>
                              <p:cTn id="81" fill="hold">
                                <p:stCondLst>
                                  <p:cond delay="7000"/>
                                </p:stCondLst>
                                <p:childTnLst>
                                  <p:par>
                                    <p:cTn id="82" presetID="53" presetClass="entr" presetSubtype="528"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Effect transition="in" filter="fade">
                                          <p:cBhvr>
                                            <p:cTn id="86" dur="500"/>
                                            <p:tgtEl>
                                              <p:spTgt spid="84"/>
                                            </p:tgtEl>
                                          </p:cBhvr>
                                        </p:animEffect>
                                        <p:anim calcmode="lin" valueType="num">
                                          <p:cBhvr>
                                            <p:cTn id="87" dur="500" fill="hold"/>
                                            <p:tgtEl>
                                              <p:spTgt spid="84"/>
                                            </p:tgtEl>
                                            <p:attrNameLst>
                                              <p:attrName>ppt_x</p:attrName>
                                            </p:attrNameLst>
                                          </p:cBhvr>
                                          <p:tavLst>
                                            <p:tav tm="0">
                                              <p:val>
                                                <p:fltVal val="0.5"/>
                                              </p:val>
                                            </p:tav>
                                            <p:tav tm="100000">
                                              <p:val>
                                                <p:strVal val="#ppt_x"/>
                                              </p:val>
                                            </p:tav>
                                          </p:tavLst>
                                        </p:anim>
                                        <p:anim calcmode="lin" valueType="num">
                                          <p:cBhvr>
                                            <p:cTn id="88" dur="500" fill="hold"/>
                                            <p:tgtEl>
                                              <p:spTgt spid="84"/>
                                            </p:tgtEl>
                                            <p:attrNameLst>
                                              <p:attrName>ppt_y</p:attrName>
                                            </p:attrNameLst>
                                          </p:cBhvr>
                                          <p:tavLst>
                                            <p:tav tm="0">
                                              <p:val>
                                                <p:fltVal val="0.5"/>
                                              </p:val>
                                            </p:tav>
                                            <p:tav tm="100000">
                                              <p:val>
                                                <p:strVal val="#ppt_y"/>
                                              </p:val>
                                            </p:tav>
                                          </p:tavLst>
                                        </p:anim>
                                      </p:childTnLst>
                                    </p:cTn>
                                  </p:par>
                                </p:childTnLst>
                              </p:cTn>
                            </p:par>
                            <p:par>
                              <p:cTn id="89" fill="hold">
                                <p:stCondLst>
                                  <p:cond delay="7500"/>
                                </p:stCondLst>
                                <p:childTnLst>
                                  <p:par>
                                    <p:cTn id="90" presetID="1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p:tgtEl>
                                              <p:spTgt spid="83"/>
                                            </p:tgtEl>
                                            <p:attrNameLst>
                                              <p:attrName>ppt_x</p:attrName>
                                            </p:attrNameLst>
                                          </p:cBhvr>
                                          <p:tavLst>
                                            <p:tav tm="0">
                                              <p:val>
                                                <p:strVal val="#ppt_x-#ppt_w*1.125000"/>
                                              </p:val>
                                            </p:tav>
                                            <p:tav tm="100000">
                                              <p:val>
                                                <p:strVal val="#ppt_x"/>
                                              </p:val>
                                            </p:tav>
                                          </p:tavLst>
                                        </p:anim>
                                        <p:animEffect transition="in" filter="wipe(right)">
                                          <p:cBhvr>
                                            <p:cTn id="93" dur="500"/>
                                            <p:tgtEl>
                                              <p:spTgt spid="83"/>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childTnLst>
                                    </p:cTn>
                                  </p:par>
                                  <p:par>
                                    <p:cTn id="98" presetID="53" presetClass="entr" presetSubtype="16" fill="hold" grpId="1"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1000" fill="hold"/>
                                            <p:tgtEl>
                                              <p:spTgt spid="87"/>
                                            </p:tgtEl>
                                            <p:attrNameLst>
                                              <p:attrName>ppt_w</p:attrName>
                                            </p:attrNameLst>
                                          </p:cBhvr>
                                          <p:tavLst>
                                            <p:tav tm="0">
                                              <p:val>
                                                <p:fltVal val="0"/>
                                              </p:val>
                                            </p:tav>
                                            <p:tav tm="100000">
                                              <p:val>
                                                <p:strVal val="#ppt_w"/>
                                              </p:val>
                                            </p:tav>
                                          </p:tavLst>
                                        </p:anim>
                                        <p:anim calcmode="lin" valueType="num">
                                          <p:cBhvr>
                                            <p:cTn id="101" dur="1000" fill="hold"/>
                                            <p:tgtEl>
                                              <p:spTgt spid="87"/>
                                            </p:tgtEl>
                                            <p:attrNameLst>
                                              <p:attrName>ppt_h</p:attrName>
                                            </p:attrNameLst>
                                          </p:cBhvr>
                                          <p:tavLst>
                                            <p:tav tm="0">
                                              <p:val>
                                                <p:fltVal val="0"/>
                                              </p:val>
                                            </p:tav>
                                            <p:tav tm="100000">
                                              <p:val>
                                                <p:strVal val="#ppt_h"/>
                                              </p:val>
                                            </p:tav>
                                          </p:tavLst>
                                        </p:anim>
                                        <p:animEffect transition="in" filter="fade">
                                          <p:cBhvr>
                                            <p:cTn id="102" dur="1000"/>
                                            <p:tgtEl>
                                              <p:spTgt spid="87"/>
                                            </p:tgtEl>
                                          </p:cBhvr>
                                        </p:animEffect>
                                      </p:childTnLst>
                                    </p:cTn>
                                  </p:par>
                                  <p:par>
                                    <p:cTn id="103" presetID="35" presetClass="path" presetSubtype="0" accel="50000" decel="50000" fill="hold" grpId="2" nodeType="withEffect">
                                      <p:stCondLst>
                                        <p:cond delay="0"/>
                                      </p:stCondLst>
                                      <p:childTnLst>
                                        <p:animMotion origin="layout" path="M -2.70833E-6 -4.81481E-6 L -0.10455 -4.81481E-6 " pathEditMode="relative" rAng="0" ptsTypes="AA">
                                          <p:cBhvr>
                                            <p:cTn id="104" dur="1000" spd="-100000" fill="hold"/>
                                            <p:tgtEl>
                                              <p:spTgt spid="87"/>
                                            </p:tgtEl>
                                            <p:attrNameLst>
                                              <p:attrName>ppt_x</p:attrName>
                                              <p:attrName>ppt_y</p:attrName>
                                            </p:attrNameLst>
                                          </p:cBhvr>
                                          <p:rCtr x="-5234" y="0"/>
                                        </p:animMotion>
                                      </p:childTnLst>
                                    </p:cTn>
                                  </p:par>
                                </p:childTnLst>
                              </p:cTn>
                            </p:par>
                            <p:par>
                              <p:cTn id="105" fill="hold">
                                <p:stCondLst>
                                  <p:cond delay="9000"/>
                                </p:stCondLst>
                                <p:childTnLst>
                                  <p:par>
                                    <p:cTn id="106" presetID="53" presetClass="entr" presetSubtype="528"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 calcmode="lin" valueType="num">
                                          <p:cBhvr>
                                            <p:cTn id="108" dur="500" fill="hold"/>
                                            <p:tgtEl>
                                              <p:spTgt spid="94"/>
                                            </p:tgtEl>
                                            <p:attrNameLst>
                                              <p:attrName>ppt_w</p:attrName>
                                            </p:attrNameLst>
                                          </p:cBhvr>
                                          <p:tavLst>
                                            <p:tav tm="0">
                                              <p:val>
                                                <p:fltVal val="0"/>
                                              </p:val>
                                            </p:tav>
                                            <p:tav tm="100000">
                                              <p:val>
                                                <p:strVal val="#ppt_w"/>
                                              </p:val>
                                            </p:tav>
                                          </p:tavLst>
                                        </p:anim>
                                        <p:anim calcmode="lin" valueType="num">
                                          <p:cBhvr>
                                            <p:cTn id="109" dur="500" fill="hold"/>
                                            <p:tgtEl>
                                              <p:spTgt spid="94"/>
                                            </p:tgtEl>
                                            <p:attrNameLst>
                                              <p:attrName>ppt_h</p:attrName>
                                            </p:attrNameLst>
                                          </p:cBhvr>
                                          <p:tavLst>
                                            <p:tav tm="0">
                                              <p:val>
                                                <p:fltVal val="0"/>
                                              </p:val>
                                            </p:tav>
                                            <p:tav tm="100000">
                                              <p:val>
                                                <p:strVal val="#ppt_h"/>
                                              </p:val>
                                            </p:tav>
                                          </p:tavLst>
                                        </p:anim>
                                        <p:animEffect transition="in" filter="fade">
                                          <p:cBhvr>
                                            <p:cTn id="110" dur="500"/>
                                            <p:tgtEl>
                                              <p:spTgt spid="94"/>
                                            </p:tgtEl>
                                          </p:cBhvr>
                                        </p:animEffect>
                                        <p:anim calcmode="lin" valueType="num">
                                          <p:cBhvr>
                                            <p:cTn id="111" dur="500" fill="hold"/>
                                            <p:tgtEl>
                                              <p:spTgt spid="94"/>
                                            </p:tgtEl>
                                            <p:attrNameLst>
                                              <p:attrName>ppt_x</p:attrName>
                                            </p:attrNameLst>
                                          </p:cBhvr>
                                          <p:tavLst>
                                            <p:tav tm="0">
                                              <p:val>
                                                <p:fltVal val="0.5"/>
                                              </p:val>
                                            </p:tav>
                                            <p:tav tm="100000">
                                              <p:val>
                                                <p:strVal val="#ppt_x"/>
                                              </p:val>
                                            </p:tav>
                                          </p:tavLst>
                                        </p:anim>
                                        <p:anim calcmode="lin" valueType="num">
                                          <p:cBhvr>
                                            <p:cTn id="112" dur="500" fill="hold"/>
                                            <p:tgtEl>
                                              <p:spTgt spid="94"/>
                                            </p:tgtEl>
                                            <p:attrNameLst>
                                              <p:attrName>ppt_y</p:attrName>
                                            </p:attrNameLst>
                                          </p:cBhvr>
                                          <p:tavLst>
                                            <p:tav tm="0">
                                              <p:val>
                                                <p:fltVal val="0.5"/>
                                              </p:val>
                                            </p:tav>
                                            <p:tav tm="100000">
                                              <p:val>
                                                <p:strVal val="#ppt_y"/>
                                              </p:val>
                                            </p:tav>
                                          </p:tavLst>
                                        </p:anim>
                                      </p:childTnLst>
                                    </p:cTn>
                                  </p:par>
                                </p:childTnLst>
                              </p:cTn>
                            </p:par>
                            <p:par>
                              <p:cTn id="113" fill="hold">
                                <p:stCondLst>
                                  <p:cond delay="9500"/>
                                </p:stCondLst>
                                <p:childTnLst>
                                  <p:par>
                                    <p:cTn id="114" presetID="1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p:tgtEl>
                                              <p:spTgt spid="93"/>
                                            </p:tgtEl>
                                            <p:attrNameLst>
                                              <p:attrName>ppt_x</p:attrName>
                                            </p:attrNameLst>
                                          </p:cBhvr>
                                          <p:tavLst>
                                            <p:tav tm="0">
                                              <p:val>
                                                <p:strVal val="#ppt_x-#ppt_w*1.125000"/>
                                              </p:val>
                                            </p:tav>
                                            <p:tav tm="100000">
                                              <p:val>
                                                <p:strVal val="#ppt_x"/>
                                              </p:val>
                                            </p:tav>
                                          </p:tavLst>
                                        </p:anim>
                                        <p:animEffect transition="in" filter="wipe(right)">
                                          <p:cBhvr>
                                            <p:cTn id="117" dur="500"/>
                                            <p:tgtEl>
                                              <p:spTgt spid="93"/>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fade">
                                          <p:cBhvr>
                                            <p:cTn id="121" dur="1000"/>
                                            <p:tgtEl>
                                              <p:spTgt spid="97"/>
                                            </p:tgtEl>
                                          </p:cBhvr>
                                        </p:animEffect>
                                      </p:childTnLst>
                                    </p:cTn>
                                  </p:par>
                                  <p:par>
                                    <p:cTn id="122" presetID="53" presetClass="entr" presetSubtype="16" fill="hold" grpId="1" nodeType="with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p:cTn id="124" dur="1000" fill="hold"/>
                                            <p:tgtEl>
                                              <p:spTgt spid="97"/>
                                            </p:tgtEl>
                                            <p:attrNameLst>
                                              <p:attrName>ppt_w</p:attrName>
                                            </p:attrNameLst>
                                          </p:cBhvr>
                                          <p:tavLst>
                                            <p:tav tm="0">
                                              <p:val>
                                                <p:fltVal val="0"/>
                                              </p:val>
                                            </p:tav>
                                            <p:tav tm="100000">
                                              <p:val>
                                                <p:strVal val="#ppt_w"/>
                                              </p:val>
                                            </p:tav>
                                          </p:tavLst>
                                        </p:anim>
                                        <p:anim calcmode="lin" valueType="num">
                                          <p:cBhvr>
                                            <p:cTn id="125" dur="1000" fill="hold"/>
                                            <p:tgtEl>
                                              <p:spTgt spid="97"/>
                                            </p:tgtEl>
                                            <p:attrNameLst>
                                              <p:attrName>ppt_h</p:attrName>
                                            </p:attrNameLst>
                                          </p:cBhvr>
                                          <p:tavLst>
                                            <p:tav tm="0">
                                              <p:val>
                                                <p:fltVal val="0"/>
                                              </p:val>
                                            </p:tav>
                                            <p:tav tm="100000">
                                              <p:val>
                                                <p:strVal val="#ppt_h"/>
                                              </p:val>
                                            </p:tav>
                                          </p:tavLst>
                                        </p:anim>
                                        <p:animEffect transition="in" filter="fade">
                                          <p:cBhvr>
                                            <p:cTn id="126" dur="1000"/>
                                            <p:tgtEl>
                                              <p:spTgt spid="97"/>
                                            </p:tgtEl>
                                          </p:cBhvr>
                                        </p:animEffect>
                                      </p:childTnLst>
                                    </p:cTn>
                                  </p:par>
                                  <p:par>
                                    <p:cTn id="127" presetID="35" presetClass="path" presetSubtype="0" accel="50000" decel="50000" fill="hold" grpId="2" nodeType="withEffect">
                                      <p:stCondLst>
                                        <p:cond delay="0"/>
                                      </p:stCondLst>
                                      <p:childTnLst>
                                        <p:animMotion origin="layout" path="M -1.25E-6 3.7037E-7 L -0.10456 3.7037E-7 " pathEditMode="relative" rAng="0" ptsTypes="AA">
                                          <p:cBhvr>
                                            <p:cTn id="128" dur="1000" spd="-100000" fill="hold"/>
                                            <p:tgtEl>
                                              <p:spTgt spid="97"/>
                                            </p:tgtEl>
                                            <p:attrNameLst>
                                              <p:attrName>ppt_x</p:attrName>
                                              <p:attrName>ppt_y</p:attrName>
                                            </p:attrNameLst>
                                          </p:cBhvr>
                                          <p:rCtr x="-5234" y="0"/>
                                        </p:animMotion>
                                      </p:childTnLst>
                                    </p:cTn>
                                  </p:par>
                                </p:childTnLst>
                              </p:cTn>
                            </p:par>
                            <p:par>
                              <p:cTn id="129" fill="hold">
                                <p:stCondLst>
                                  <p:cond delay="11000"/>
                                </p:stCondLst>
                                <p:childTnLst>
                                  <p:par>
                                    <p:cTn id="130" presetID="53" presetClass="entr" presetSubtype="528" fill="hold" nodeType="afterEffect">
                                      <p:stCondLst>
                                        <p:cond delay="0"/>
                                      </p:stCondLst>
                                      <p:childTnLst>
                                        <p:set>
                                          <p:cBhvr>
                                            <p:cTn id="131" dur="1" fill="hold">
                                              <p:stCondLst>
                                                <p:cond delay="0"/>
                                              </p:stCondLst>
                                            </p:cTn>
                                            <p:tgtEl>
                                              <p:spTgt spid="99"/>
                                            </p:tgtEl>
                                            <p:attrNameLst>
                                              <p:attrName>style.visibility</p:attrName>
                                            </p:attrNameLst>
                                          </p:cBhvr>
                                          <p:to>
                                            <p:strVal val="visible"/>
                                          </p:to>
                                        </p:set>
                                        <p:anim calcmode="lin" valueType="num">
                                          <p:cBhvr>
                                            <p:cTn id="132" dur="500" fill="hold"/>
                                            <p:tgtEl>
                                              <p:spTgt spid="99"/>
                                            </p:tgtEl>
                                            <p:attrNameLst>
                                              <p:attrName>ppt_w</p:attrName>
                                            </p:attrNameLst>
                                          </p:cBhvr>
                                          <p:tavLst>
                                            <p:tav tm="0">
                                              <p:val>
                                                <p:fltVal val="0"/>
                                              </p:val>
                                            </p:tav>
                                            <p:tav tm="100000">
                                              <p:val>
                                                <p:strVal val="#ppt_w"/>
                                              </p:val>
                                            </p:tav>
                                          </p:tavLst>
                                        </p:anim>
                                        <p:anim calcmode="lin" valueType="num">
                                          <p:cBhvr>
                                            <p:cTn id="133" dur="500" fill="hold"/>
                                            <p:tgtEl>
                                              <p:spTgt spid="99"/>
                                            </p:tgtEl>
                                            <p:attrNameLst>
                                              <p:attrName>ppt_h</p:attrName>
                                            </p:attrNameLst>
                                          </p:cBhvr>
                                          <p:tavLst>
                                            <p:tav tm="0">
                                              <p:val>
                                                <p:fltVal val="0"/>
                                              </p:val>
                                            </p:tav>
                                            <p:tav tm="100000">
                                              <p:val>
                                                <p:strVal val="#ppt_h"/>
                                              </p:val>
                                            </p:tav>
                                          </p:tavLst>
                                        </p:anim>
                                        <p:animEffect transition="in" filter="fade">
                                          <p:cBhvr>
                                            <p:cTn id="134" dur="500"/>
                                            <p:tgtEl>
                                              <p:spTgt spid="99"/>
                                            </p:tgtEl>
                                          </p:cBhvr>
                                        </p:animEffect>
                                        <p:anim calcmode="lin" valueType="num">
                                          <p:cBhvr>
                                            <p:cTn id="135" dur="500" fill="hold"/>
                                            <p:tgtEl>
                                              <p:spTgt spid="99"/>
                                            </p:tgtEl>
                                            <p:attrNameLst>
                                              <p:attrName>ppt_x</p:attrName>
                                            </p:attrNameLst>
                                          </p:cBhvr>
                                          <p:tavLst>
                                            <p:tav tm="0">
                                              <p:val>
                                                <p:fltVal val="0.5"/>
                                              </p:val>
                                            </p:tav>
                                            <p:tav tm="100000">
                                              <p:val>
                                                <p:strVal val="#ppt_x"/>
                                              </p:val>
                                            </p:tav>
                                          </p:tavLst>
                                        </p:anim>
                                        <p:anim calcmode="lin" valueType="num">
                                          <p:cBhvr>
                                            <p:cTn id="136" dur="500" fill="hold"/>
                                            <p:tgtEl>
                                              <p:spTgt spid="99"/>
                                            </p:tgtEl>
                                            <p:attrNameLst>
                                              <p:attrName>ppt_y</p:attrName>
                                            </p:attrNameLst>
                                          </p:cBhvr>
                                          <p:tavLst>
                                            <p:tav tm="0">
                                              <p:val>
                                                <p:fltVal val="0.5"/>
                                              </p:val>
                                            </p:tav>
                                            <p:tav tm="100000">
                                              <p:val>
                                                <p:strVal val="#ppt_y"/>
                                              </p:val>
                                            </p:tav>
                                          </p:tavLst>
                                        </p:anim>
                                      </p:childTnLst>
                                    </p:cTn>
                                  </p:par>
                                </p:childTnLst>
                              </p:cTn>
                            </p:par>
                            <p:par>
                              <p:cTn id="137" fill="hold">
                                <p:stCondLst>
                                  <p:cond delay="11500"/>
                                </p:stCondLst>
                                <p:childTnLst>
                                  <p:par>
                                    <p:cTn id="138" presetID="12" presetClass="entr" presetSubtype="8" fill="hold" grpId="0" nodeType="afterEffect">
                                      <p:stCondLst>
                                        <p:cond delay="0"/>
                                      </p:stCondLst>
                                      <p:childTnLst>
                                        <p:set>
                                          <p:cBhvr>
                                            <p:cTn id="139" dur="1" fill="hold">
                                              <p:stCondLst>
                                                <p:cond delay="0"/>
                                              </p:stCondLst>
                                            </p:cTn>
                                            <p:tgtEl>
                                              <p:spTgt spid="98"/>
                                            </p:tgtEl>
                                            <p:attrNameLst>
                                              <p:attrName>style.visibility</p:attrName>
                                            </p:attrNameLst>
                                          </p:cBhvr>
                                          <p:to>
                                            <p:strVal val="visible"/>
                                          </p:to>
                                        </p:set>
                                        <p:anim calcmode="lin" valueType="num">
                                          <p:cBhvr additive="base">
                                            <p:cTn id="140" dur="500"/>
                                            <p:tgtEl>
                                              <p:spTgt spid="98"/>
                                            </p:tgtEl>
                                            <p:attrNameLst>
                                              <p:attrName>ppt_x</p:attrName>
                                            </p:attrNameLst>
                                          </p:cBhvr>
                                          <p:tavLst>
                                            <p:tav tm="0">
                                              <p:val>
                                                <p:strVal val="#ppt_x-#ppt_w*1.125000"/>
                                              </p:val>
                                            </p:tav>
                                            <p:tav tm="100000">
                                              <p:val>
                                                <p:strVal val="#ppt_x"/>
                                              </p:val>
                                            </p:tav>
                                          </p:tavLst>
                                        </p:anim>
                                        <p:animEffect transition="in" filter="wipe(right)">
                                          <p:cBhvr>
                                            <p:cTn id="141" dur="500"/>
                                            <p:tgtEl>
                                              <p:spTgt spid="98"/>
                                            </p:tgtEl>
                                          </p:cBhvr>
                                        </p:animEffect>
                                      </p:childTnLst>
                                    </p:cTn>
                                  </p:par>
                                </p:childTnLst>
                              </p:cTn>
                            </p:par>
                            <p:par>
                              <p:cTn id="142" fill="hold">
                                <p:stCondLst>
                                  <p:cond delay="12000"/>
                                </p:stCondLst>
                                <p:childTnLst>
                                  <p:par>
                                    <p:cTn id="143" presetID="10" presetClass="entr" presetSubtype="0" fill="hold" grpId="0"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fade">
                                          <p:cBhvr>
                                            <p:cTn id="145" dur="1000"/>
                                            <p:tgtEl>
                                              <p:spTgt spid="102"/>
                                            </p:tgtEl>
                                          </p:cBhvr>
                                        </p:animEffect>
                                      </p:childTnLst>
                                    </p:cTn>
                                  </p:par>
                                  <p:par>
                                    <p:cTn id="146" presetID="53" presetClass="entr" presetSubtype="16" fill="hold" grpId="1" nodeType="withEffect">
                                      <p:stCondLst>
                                        <p:cond delay="0"/>
                                      </p:stCondLst>
                                      <p:childTnLst>
                                        <p:set>
                                          <p:cBhvr>
                                            <p:cTn id="147" dur="1" fill="hold">
                                              <p:stCondLst>
                                                <p:cond delay="0"/>
                                              </p:stCondLst>
                                            </p:cTn>
                                            <p:tgtEl>
                                              <p:spTgt spid="102"/>
                                            </p:tgtEl>
                                            <p:attrNameLst>
                                              <p:attrName>style.visibility</p:attrName>
                                            </p:attrNameLst>
                                          </p:cBhvr>
                                          <p:to>
                                            <p:strVal val="visible"/>
                                          </p:to>
                                        </p:set>
                                        <p:anim calcmode="lin" valueType="num">
                                          <p:cBhvr>
                                            <p:cTn id="148" dur="1000" fill="hold"/>
                                            <p:tgtEl>
                                              <p:spTgt spid="102"/>
                                            </p:tgtEl>
                                            <p:attrNameLst>
                                              <p:attrName>ppt_w</p:attrName>
                                            </p:attrNameLst>
                                          </p:cBhvr>
                                          <p:tavLst>
                                            <p:tav tm="0">
                                              <p:val>
                                                <p:fltVal val="0"/>
                                              </p:val>
                                            </p:tav>
                                            <p:tav tm="100000">
                                              <p:val>
                                                <p:strVal val="#ppt_w"/>
                                              </p:val>
                                            </p:tav>
                                          </p:tavLst>
                                        </p:anim>
                                        <p:anim calcmode="lin" valueType="num">
                                          <p:cBhvr>
                                            <p:cTn id="149" dur="1000" fill="hold"/>
                                            <p:tgtEl>
                                              <p:spTgt spid="102"/>
                                            </p:tgtEl>
                                            <p:attrNameLst>
                                              <p:attrName>ppt_h</p:attrName>
                                            </p:attrNameLst>
                                          </p:cBhvr>
                                          <p:tavLst>
                                            <p:tav tm="0">
                                              <p:val>
                                                <p:fltVal val="0"/>
                                              </p:val>
                                            </p:tav>
                                            <p:tav tm="100000">
                                              <p:val>
                                                <p:strVal val="#ppt_h"/>
                                              </p:val>
                                            </p:tav>
                                          </p:tavLst>
                                        </p:anim>
                                        <p:animEffect transition="in" filter="fade">
                                          <p:cBhvr>
                                            <p:cTn id="150" dur="1000"/>
                                            <p:tgtEl>
                                              <p:spTgt spid="102"/>
                                            </p:tgtEl>
                                          </p:cBhvr>
                                        </p:animEffect>
                                      </p:childTnLst>
                                    </p:cTn>
                                  </p:par>
                                  <p:par>
                                    <p:cTn id="151" presetID="35" presetClass="path" presetSubtype="0" accel="50000" decel="50000" fill="hold" grpId="2" nodeType="withEffect">
                                      <p:stCondLst>
                                        <p:cond delay="0"/>
                                      </p:stCondLst>
                                      <p:childTnLst>
                                        <p:animMotion origin="layout" path="M 3.88889E-6 1.23457E-6 L -0.10452 1.23457E-6 " pathEditMode="relative" rAng="0" ptsTypes="AA">
                                          <p:cBhvr>
                                            <p:cTn id="152" dur="1000" spd="-100000" fill="hold"/>
                                            <p:tgtEl>
                                              <p:spTgt spid="102"/>
                                            </p:tgtEl>
                                            <p:attrNameLst>
                                              <p:attrName>ppt_x</p:attrName>
                                              <p:attrName>ppt_y</p:attrName>
                                            </p:attrNameLst>
                                          </p:cBhvr>
                                          <p:rCtr x="-5226" y="0"/>
                                        </p:animMotion>
                                      </p:childTnLst>
                                    </p:cTn>
                                  </p:par>
                                </p:childTnLst>
                              </p:cTn>
                            </p:par>
                            <p:par>
                              <p:cTn id="153" fill="hold">
                                <p:stCondLst>
                                  <p:cond delay="13000"/>
                                </p:stCondLst>
                                <p:childTnLst>
                                  <p:par>
                                    <p:cTn id="154" presetID="53" presetClass="entr" presetSubtype="528" fill="hold" nodeType="afterEffect">
                                      <p:stCondLst>
                                        <p:cond delay="0"/>
                                      </p:stCondLst>
                                      <p:childTnLst>
                                        <p:set>
                                          <p:cBhvr>
                                            <p:cTn id="155" dur="1" fill="hold">
                                              <p:stCondLst>
                                                <p:cond delay="0"/>
                                              </p:stCondLst>
                                            </p:cTn>
                                            <p:tgtEl>
                                              <p:spTgt spid="104"/>
                                            </p:tgtEl>
                                            <p:attrNameLst>
                                              <p:attrName>style.visibility</p:attrName>
                                            </p:attrNameLst>
                                          </p:cBhvr>
                                          <p:to>
                                            <p:strVal val="visible"/>
                                          </p:to>
                                        </p:set>
                                        <p:anim calcmode="lin" valueType="num">
                                          <p:cBhvr>
                                            <p:cTn id="156" dur="500" fill="hold"/>
                                            <p:tgtEl>
                                              <p:spTgt spid="104"/>
                                            </p:tgtEl>
                                            <p:attrNameLst>
                                              <p:attrName>ppt_w</p:attrName>
                                            </p:attrNameLst>
                                          </p:cBhvr>
                                          <p:tavLst>
                                            <p:tav tm="0">
                                              <p:val>
                                                <p:fltVal val="0"/>
                                              </p:val>
                                            </p:tav>
                                            <p:tav tm="100000">
                                              <p:val>
                                                <p:strVal val="#ppt_w"/>
                                              </p:val>
                                            </p:tav>
                                          </p:tavLst>
                                        </p:anim>
                                        <p:anim calcmode="lin" valueType="num">
                                          <p:cBhvr>
                                            <p:cTn id="157" dur="500" fill="hold"/>
                                            <p:tgtEl>
                                              <p:spTgt spid="104"/>
                                            </p:tgtEl>
                                            <p:attrNameLst>
                                              <p:attrName>ppt_h</p:attrName>
                                            </p:attrNameLst>
                                          </p:cBhvr>
                                          <p:tavLst>
                                            <p:tav tm="0">
                                              <p:val>
                                                <p:fltVal val="0"/>
                                              </p:val>
                                            </p:tav>
                                            <p:tav tm="100000">
                                              <p:val>
                                                <p:strVal val="#ppt_h"/>
                                              </p:val>
                                            </p:tav>
                                          </p:tavLst>
                                        </p:anim>
                                        <p:animEffect transition="in" filter="fade">
                                          <p:cBhvr>
                                            <p:cTn id="158" dur="500"/>
                                            <p:tgtEl>
                                              <p:spTgt spid="104"/>
                                            </p:tgtEl>
                                          </p:cBhvr>
                                        </p:animEffect>
                                        <p:anim calcmode="lin" valueType="num">
                                          <p:cBhvr>
                                            <p:cTn id="159" dur="500" fill="hold"/>
                                            <p:tgtEl>
                                              <p:spTgt spid="104"/>
                                            </p:tgtEl>
                                            <p:attrNameLst>
                                              <p:attrName>ppt_x</p:attrName>
                                            </p:attrNameLst>
                                          </p:cBhvr>
                                          <p:tavLst>
                                            <p:tav tm="0">
                                              <p:val>
                                                <p:fltVal val="0.5"/>
                                              </p:val>
                                            </p:tav>
                                            <p:tav tm="100000">
                                              <p:val>
                                                <p:strVal val="#ppt_x"/>
                                              </p:val>
                                            </p:tav>
                                          </p:tavLst>
                                        </p:anim>
                                        <p:anim calcmode="lin" valueType="num">
                                          <p:cBhvr>
                                            <p:cTn id="160" dur="500" fill="hold"/>
                                            <p:tgtEl>
                                              <p:spTgt spid="104"/>
                                            </p:tgtEl>
                                            <p:attrNameLst>
                                              <p:attrName>ppt_y</p:attrName>
                                            </p:attrNameLst>
                                          </p:cBhvr>
                                          <p:tavLst>
                                            <p:tav tm="0">
                                              <p:val>
                                                <p:fltVal val="0.5"/>
                                              </p:val>
                                            </p:tav>
                                            <p:tav tm="100000">
                                              <p:val>
                                                <p:strVal val="#ppt_y"/>
                                              </p:val>
                                            </p:tav>
                                          </p:tavLst>
                                        </p:anim>
                                      </p:childTnLst>
                                    </p:cTn>
                                  </p:par>
                                </p:childTnLst>
                              </p:cTn>
                            </p:par>
                            <p:par>
                              <p:cTn id="161" fill="hold">
                                <p:stCondLst>
                                  <p:cond delay="13500"/>
                                </p:stCondLst>
                                <p:childTnLst>
                                  <p:par>
                                    <p:cTn id="162" presetID="12" presetClass="entr" presetSubtype="8" fill="hold" grpId="0" nodeType="afterEffect">
                                      <p:stCondLst>
                                        <p:cond delay="0"/>
                                      </p:stCondLst>
                                      <p:childTnLst>
                                        <p:set>
                                          <p:cBhvr>
                                            <p:cTn id="163" dur="1" fill="hold">
                                              <p:stCondLst>
                                                <p:cond delay="0"/>
                                              </p:stCondLst>
                                            </p:cTn>
                                            <p:tgtEl>
                                              <p:spTgt spid="103"/>
                                            </p:tgtEl>
                                            <p:attrNameLst>
                                              <p:attrName>style.visibility</p:attrName>
                                            </p:attrNameLst>
                                          </p:cBhvr>
                                          <p:to>
                                            <p:strVal val="visible"/>
                                          </p:to>
                                        </p:set>
                                        <p:anim calcmode="lin" valueType="num">
                                          <p:cBhvr additive="base">
                                            <p:cTn id="164" dur="500"/>
                                            <p:tgtEl>
                                              <p:spTgt spid="103"/>
                                            </p:tgtEl>
                                            <p:attrNameLst>
                                              <p:attrName>ppt_x</p:attrName>
                                            </p:attrNameLst>
                                          </p:cBhvr>
                                          <p:tavLst>
                                            <p:tav tm="0">
                                              <p:val>
                                                <p:strVal val="#ppt_x-#ppt_w*1.125000"/>
                                              </p:val>
                                            </p:tav>
                                            <p:tav tm="100000">
                                              <p:val>
                                                <p:strVal val="#ppt_x"/>
                                              </p:val>
                                            </p:tav>
                                          </p:tavLst>
                                        </p:anim>
                                        <p:animEffect transition="in" filter="wipe(right)">
                                          <p:cBhvr>
                                            <p:cTn id="165" dur="500"/>
                                            <p:tgtEl>
                                              <p:spTgt spid="103"/>
                                            </p:tgtEl>
                                          </p:cBhvr>
                                        </p:animEffect>
                                      </p:childTnLst>
                                    </p:cTn>
                                  </p:par>
                                </p:childTnLst>
                              </p:cTn>
                            </p:par>
                            <p:par>
                              <p:cTn id="166" fill="hold">
                                <p:stCondLst>
                                  <p:cond delay="14000"/>
                                </p:stCondLst>
                                <p:childTnLst>
                                  <p:par>
                                    <p:cTn id="167" presetID="10" presetClass="entr" presetSubtype="0" fill="hold" grpId="0" nodeType="afterEffect">
                                      <p:stCondLst>
                                        <p:cond delay="0"/>
                                      </p:stCondLst>
                                      <p:childTnLst>
                                        <p:set>
                                          <p:cBhvr>
                                            <p:cTn id="168" dur="1" fill="hold">
                                              <p:stCondLst>
                                                <p:cond delay="0"/>
                                              </p:stCondLst>
                                            </p:cTn>
                                            <p:tgtEl>
                                              <p:spTgt spid="107"/>
                                            </p:tgtEl>
                                            <p:attrNameLst>
                                              <p:attrName>style.visibility</p:attrName>
                                            </p:attrNameLst>
                                          </p:cBhvr>
                                          <p:to>
                                            <p:strVal val="visible"/>
                                          </p:to>
                                        </p:set>
                                        <p:animEffect transition="in" filter="fade">
                                          <p:cBhvr>
                                            <p:cTn id="169" dur="1000"/>
                                            <p:tgtEl>
                                              <p:spTgt spid="107"/>
                                            </p:tgtEl>
                                          </p:cBhvr>
                                        </p:animEffect>
                                      </p:childTnLst>
                                    </p:cTn>
                                  </p:par>
                                  <p:par>
                                    <p:cTn id="170" presetID="53" presetClass="entr" presetSubtype="16" fill="hold" grpId="1" nodeType="withEffect">
                                      <p:stCondLst>
                                        <p:cond delay="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1000" fill="hold"/>
                                            <p:tgtEl>
                                              <p:spTgt spid="107"/>
                                            </p:tgtEl>
                                            <p:attrNameLst>
                                              <p:attrName>ppt_w</p:attrName>
                                            </p:attrNameLst>
                                          </p:cBhvr>
                                          <p:tavLst>
                                            <p:tav tm="0">
                                              <p:val>
                                                <p:fltVal val="0"/>
                                              </p:val>
                                            </p:tav>
                                            <p:tav tm="100000">
                                              <p:val>
                                                <p:strVal val="#ppt_w"/>
                                              </p:val>
                                            </p:tav>
                                          </p:tavLst>
                                        </p:anim>
                                        <p:anim calcmode="lin" valueType="num">
                                          <p:cBhvr>
                                            <p:cTn id="173" dur="1000" fill="hold"/>
                                            <p:tgtEl>
                                              <p:spTgt spid="107"/>
                                            </p:tgtEl>
                                            <p:attrNameLst>
                                              <p:attrName>ppt_h</p:attrName>
                                            </p:attrNameLst>
                                          </p:cBhvr>
                                          <p:tavLst>
                                            <p:tav tm="0">
                                              <p:val>
                                                <p:fltVal val="0"/>
                                              </p:val>
                                            </p:tav>
                                            <p:tav tm="100000">
                                              <p:val>
                                                <p:strVal val="#ppt_h"/>
                                              </p:val>
                                            </p:tav>
                                          </p:tavLst>
                                        </p:anim>
                                        <p:animEffect transition="in" filter="fade">
                                          <p:cBhvr>
                                            <p:cTn id="174" dur="1000"/>
                                            <p:tgtEl>
                                              <p:spTgt spid="107"/>
                                            </p:tgtEl>
                                          </p:cBhvr>
                                        </p:animEffect>
                                      </p:childTnLst>
                                    </p:cTn>
                                  </p:par>
                                  <p:par>
                                    <p:cTn id="175" presetID="35" presetClass="path" presetSubtype="0" accel="50000" decel="50000" fill="hold" grpId="2" nodeType="withEffect">
                                      <p:stCondLst>
                                        <p:cond delay="0"/>
                                      </p:stCondLst>
                                      <p:childTnLst>
                                        <p:animMotion origin="layout" path="M 4.16667E-7 3.33333E-6 L -0.10456 3.33333E-6 " pathEditMode="relative" rAng="0" ptsTypes="AA">
                                          <p:cBhvr>
                                            <p:cTn id="176" dur="1000" spd="-100000" fill="hold"/>
                                            <p:tgtEl>
                                              <p:spTgt spid="107"/>
                                            </p:tgtEl>
                                            <p:attrNameLst>
                                              <p:attrName>ppt_x</p:attrName>
                                              <p:attrName>ppt_y</p:attrName>
                                            </p:attrNameLst>
                                          </p:cBhvr>
                                          <p:rCtr x="-5234" y="0"/>
                                        </p:animMotion>
                                      </p:childTnLst>
                                    </p:cTn>
                                  </p:par>
                                </p:childTnLst>
                              </p:cTn>
                            </p:par>
                            <p:par>
                              <p:cTn id="177" fill="hold">
                                <p:stCondLst>
                                  <p:cond delay="15000"/>
                                </p:stCondLst>
                                <p:childTnLst>
                                  <p:par>
                                    <p:cTn id="178" presetID="53" presetClass="entr" presetSubtype="528" fill="hold" nodeType="afterEffect">
                                      <p:stCondLst>
                                        <p:cond delay="0"/>
                                      </p:stCondLst>
                                      <p:childTnLst>
                                        <p:set>
                                          <p:cBhvr>
                                            <p:cTn id="179" dur="1" fill="hold">
                                              <p:stCondLst>
                                                <p:cond delay="0"/>
                                              </p:stCondLst>
                                            </p:cTn>
                                            <p:tgtEl>
                                              <p:spTgt spid="109"/>
                                            </p:tgtEl>
                                            <p:attrNameLst>
                                              <p:attrName>style.visibility</p:attrName>
                                            </p:attrNameLst>
                                          </p:cBhvr>
                                          <p:to>
                                            <p:strVal val="visible"/>
                                          </p:to>
                                        </p:set>
                                        <p:anim calcmode="lin" valueType="num">
                                          <p:cBhvr>
                                            <p:cTn id="180" dur="500" fill="hold"/>
                                            <p:tgtEl>
                                              <p:spTgt spid="109"/>
                                            </p:tgtEl>
                                            <p:attrNameLst>
                                              <p:attrName>ppt_w</p:attrName>
                                            </p:attrNameLst>
                                          </p:cBhvr>
                                          <p:tavLst>
                                            <p:tav tm="0">
                                              <p:val>
                                                <p:fltVal val="0"/>
                                              </p:val>
                                            </p:tav>
                                            <p:tav tm="100000">
                                              <p:val>
                                                <p:strVal val="#ppt_w"/>
                                              </p:val>
                                            </p:tav>
                                          </p:tavLst>
                                        </p:anim>
                                        <p:anim calcmode="lin" valueType="num">
                                          <p:cBhvr>
                                            <p:cTn id="181" dur="500" fill="hold"/>
                                            <p:tgtEl>
                                              <p:spTgt spid="109"/>
                                            </p:tgtEl>
                                            <p:attrNameLst>
                                              <p:attrName>ppt_h</p:attrName>
                                            </p:attrNameLst>
                                          </p:cBhvr>
                                          <p:tavLst>
                                            <p:tav tm="0">
                                              <p:val>
                                                <p:fltVal val="0"/>
                                              </p:val>
                                            </p:tav>
                                            <p:tav tm="100000">
                                              <p:val>
                                                <p:strVal val="#ppt_h"/>
                                              </p:val>
                                            </p:tav>
                                          </p:tavLst>
                                        </p:anim>
                                        <p:animEffect transition="in" filter="fade">
                                          <p:cBhvr>
                                            <p:cTn id="182" dur="500"/>
                                            <p:tgtEl>
                                              <p:spTgt spid="109"/>
                                            </p:tgtEl>
                                          </p:cBhvr>
                                        </p:animEffect>
                                        <p:anim calcmode="lin" valueType="num">
                                          <p:cBhvr>
                                            <p:cTn id="183" dur="500" fill="hold"/>
                                            <p:tgtEl>
                                              <p:spTgt spid="109"/>
                                            </p:tgtEl>
                                            <p:attrNameLst>
                                              <p:attrName>ppt_x</p:attrName>
                                            </p:attrNameLst>
                                          </p:cBhvr>
                                          <p:tavLst>
                                            <p:tav tm="0">
                                              <p:val>
                                                <p:fltVal val="0.5"/>
                                              </p:val>
                                            </p:tav>
                                            <p:tav tm="100000">
                                              <p:val>
                                                <p:strVal val="#ppt_x"/>
                                              </p:val>
                                            </p:tav>
                                          </p:tavLst>
                                        </p:anim>
                                        <p:anim calcmode="lin" valueType="num">
                                          <p:cBhvr>
                                            <p:cTn id="184" dur="500" fill="hold"/>
                                            <p:tgtEl>
                                              <p:spTgt spid="109"/>
                                            </p:tgtEl>
                                            <p:attrNameLst>
                                              <p:attrName>ppt_y</p:attrName>
                                            </p:attrNameLst>
                                          </p:cBhvr>
                                          <p:tavLst>
                                            <p:tav tm="0">
                                              <p:val>
                                                <p:fltVal val="0.5"/>
                                              </p:val>
                                            </p:tav>
                                            <p:tav tm="100000">
                                              <p:val>
                                                <p:strVal val="#ppt_y"/>
                                              </p:val>
                                            </p:tav>
                                          </p:tavLst>
                                        </p:anim>
                                      </p:childTnLst>
                                    </p:cTn>
                                  </p:par>
                                </p:childTnLst>
                              </p:cTn>
                            </p:par>
                            <p:par>
                              <p:cTn id="185" fill="hold">
                                <p:stCondLst>
                                  <p:cond delay="15500"/>
                                </p:stCondLst>
                                <p:childTnLst>
                                  <p:par>
                                    <p:cTn id="186" presetID="12" presetClass="entr" presetSubtype="8" fill="hold" grpId="0" nodeType="afterEffect">
                                      <p:stCondLst>
                                        <p:cond delay="0"/>
                                      </p:stCondLst>
                                      <p:childTnLst>
                                        <p:set>
                                          <p:cBhvr>
                                            <p:cTn id="187" dur="1" fill="hold">
                                              <p:stCondLst>
                                                <p:cond delay="0"/>
                                              </p:stCondLst>
                                            </p:cTn>
                                            <p:tgtEl>
                                              <p:spTgt spid="108"/>
                                            </p:tgtEl>
                                            <p:attrNameLst>
                                              <p:attrName>style.visibility</p:attrName>
                                            </p:attrNameLst>
                                          </p:cBhvr>
                                          <p:to>
                                            <p:strVal val="visible"/>
                                          </p:to>
                                        </p:set>
                                        <p:anim calcmode="lin" valueType="num">
                                          <p:cBhvr additive="base">
                                            <p:cTn id="188" dur="500"/>
                                            <p:tgtEl>
                                              <p:spTgt spid="108"/>
                                            </p:tgtEl>
                                            <p:attrNameLst>
                                              <p:attrName>ppt_x</p:attrName>
                                            </p:attrNameLst>
                                          </p:cBhvr>
                                          <p:tavLst>
                                            <p:tav tm="0">
                                              <p:val>
                                                <p:strVal val="#ppt_x-#ppt_w*1.125000"/>
                                              </p:val>
                                            </p:tav>
                                            <p:tav tm="100000">
                                              <p:val>
                                                <p:strVal val="#ppt_x"/>
                                              </p:val>
                                            </p:tav>
                                          </p:tavLst>
                                        </p:anim>
                                        <p:animEffect transition="in" filter="wipe(right)">
                                          <p:cBhvr>
                                            <p:cTn id="189" dur="500"/>
                                            <p:tgtEl>
                                              <p:spTgt spid="108"/>
                                            </p:tgtEl>
                                          </p:cBhvr>
                                        </p:animEffect>
                                      </p:childTnLst>
                                    </p:cTn>
                                  </p:par>
                                </p:childTnLst>
                              </p:cTn>
                            </p:par>
                            <p:par>
                              <p:cTn id="190" fill="hold">
                                <p:stCondLst>
                                  <p:cond delay="16000"/>
                                </p:stCondLst>
                                <p:childTnLst>
                                  <p:par>
                                    <p:cTn id="191" presetID="10" presetClass="entr" presetSubtype="0" fill="hold" grpId="0" nodeType="afterEffect">
                                      <p:stCondLst>
                                        <p:cond delay="0"/>
                                      </p:stCondLst>
                                      <p:childTnLst>
                                        <p:set>
                                          <p:cBhvr>
                                            <p:cTn id="192" dur="1" fill="hold">
                                              <p:stCondLst>
                                                <p:cond delay="0"/>
                                              </p:stCondLst>
                                            </p:cTn>
                                            <p:tgtEl>
                                              <p:spTgt spid="112"/>
                                            </p:tgtEl>
                                            <p:attrNameLst>
                                              <p:attrName>style.visibility</p:attrName>
                                            </p:attrNameLst>
                                          </p:cBhvr>
                                          <p:to>
                                            <p:strVal val="visible"/>
                                          </p:to>
                                        </p:set>
                                        <p:animEffect transition="in" filter="fade">
                                          <p:cBhvr>
                                            <p:cTn id="193" dur="1000"/>
                                            <p:tgtEl>
                                              <p:spTgt spid="112"/>
                                            </p:tgtEl>
                                          </p:cBhvr>
                                        </p:animEffect>
                                      </p:childTnLst>
                                    </p:cTn>
                                  </p:par>
                                  <p:par>
                                    <p:cTn id="194" presetID="53" presetClass="entr" presetSubtype="16" fill="hold" grpId="1" nodeType="withEffect">
                                      <p:stCondLst>
                                        <p:cond delay="0"/>
                                      </p:stCondLst>
                                      <p:childTnLst>
                                        <p:set>
                                          <p:cBhvr>
                                            <p:cTn id="195" dur="1" fill="hold">
                                              <p:stCondLst>
                                                <p:cond delay="0"/>
                                              </p:stCondLst>
                                            </p:cTn>
                                            <p:tgtEl>
                                              <p:spTgt spid="112"/>
                                            </p:tgtEl>
                                            <p:attrNameLst>
                                              <p:attrName>style.visibility</p:attrName>
                                            </p:attrNameLst>
                                          </p:cBhvr>
                                          <p:to>
                                            <p:strVal val="visible"/>
                                          </p:to>
                                        </p:set>
                                        <p:anim calcmode="lin" valueType="num">
                                          <p:cBhvr>
                                            <p:cTn id="196" dur="1000" fill="hold"/>
                                            <p:tgtEl>
                                              <p:spTgt spid="112"/>
                                            </p:tgtEl>
                                            <p:attrNameLst>
                                              <p:attrName>ppt_w</p:attrName>
                                            </p:attrNameLst>
                                          </p:cBhvr>
                                          <p:tavLst>
                                            <p:tav tm="0">
                                              <p:val>
                                                <p:fltVal val="0"/>
                                              </p:val>
                                            </p:tav>
                                            <p:tav tm="100000">
                                              <p:val>
                                                <p:strVal val="#ppt_w"/>
                                              </p:val>
                                            </p:tav>
                                          </p:tavLst>
                                        </p:anim>
                                        <p:anim calcmode="lin" valueType="num">
                                          <p:cBhvr>
                                            <p:cTn id="197" dur="1000" fill="hold"/>
                                            <p:tgtEl>
                                              <p:spTgt spid="112"/>
                                            </p:tgtEl>
                                            <p:attrNameLst>
                                              <p:attrName>ppt_h</p:attrName>
                                            </p:attrNameLst>
                                          </p:cBhvr>
                                          <p:tavLst>
                                            <p:tav tm="0">
                                              <p:val>
                                                <p:fltVal val="0"/>
                                              </p:val>
                                            </p:tav>
                                            <p:tav tm="100000">
                                              <p:val>
                                                <p:strVal val="#ppt_h"/>
                                              </p:val>
                                            </p:tav>
                                          </p:tavLst>
                                        </p:anim>
                                        <p:animEffect transition="in" filter="fade">
                                          <p:cBhvr>
                                            <p:cTn id="198" dur="1000"/>
                                            <p:tgtEl>
                                              <p:spTgt spid="112"/>
                                            </p:tgtEl>
                                          </p:cBhvr>
                                        </p:animEffect>
                                      </p:childTnLst>
                                    </p:cTn>
                                  </p:par>
                                  <p:par>
                                    <p:cTn id="199" presetID="35" presetClass="path" presetSubtype="0" accel="50000" decel="50000" fill="hold" grpId="2" nodeType="withEffect">
                                      <p:stCondLst>
                                        <p:cond delay="0"/>
                                      </p:stCondLst>
                                      <p:childTnLst>
                                        <p:animMotion origin="layout" path="M 4.16667E-7 3.7037E-6 L -0.10456 3.7037E-6 " pathEditMode="relative" rAng="0" ptsTypes="AA">
                                          <p:cBhvr>
                                            <p:cTn id="200" dur="1000" spd="-100000" fill="hold"/>
                                            <p:tgtEl>
                                              <p:spTgt spid="112"/>
                                            </p:tgtEl>
                                            <p:attrNameLst>
                                              <p:attrName>ppt_x</p:attrName>
                                              <p:attrName>ppt_y</p:attrName>
                                            </p:attrNameLst>
                                          </p:cBhvr>
                                          <p:rCtr x="-5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8" grpId="1" animBg="1"/>
          <p:bldP spid="48" grpId="2" animBg="1"/>
          <p:bldP spid="50" grpId="0" animBg="1"/>
          <p:bldP spid="77" grpId="0" animBg="1"/>
          <p:bldP spid="77" grpId="1" animBg="1"/>
          <p:bldP spid="77" grpId="2" animBg="1"/>
          <p:bldP spid="78" grpId="0" animBg="1"/>
          <p:bldP spid="82" grpId="0" animBg="1"/>
          <p:bldP spid="82" grpId="1" animBg="1"/>
          <p:bldP spid="82" grpId="2" animBg="1"/>
          <p:bldP spid="83" grpId="0" animBg="1"/>
          <p:bldP spid="87" grpId="0" animBg="1"/>
          <p:bldP spid="87" grpId="1" animBg="1"/>
          <p:bldP spid="87" grpId="2" animBg="1"/>
          <p:bldP spid="93" grpId="0" animBg="1"/>
          <p:bldP spid="97" grpId="0" animBg="1"/>
          <p:bldP spid="97" grpId="1" animBg="1"/>
          <p:bldP spid="97" grpId="2" animBg="1"/>
          <p:bldP spid="98" grpId="0" animBg="1"/>
          <p:bldP spid="102" grpId="0" animBg="1"/>
          <p:bldP spid="102" grpId="1" animBg="1"/>
          <p:bldP spid="102" grpId="2" animBg="1"/>
          <p:bldP spid="103" grpId="0" animBg="1"/>
          <p:bldP spid="107" grpId="0" animBg="1"/>
          <p:bldP spid="107" grpId="1" animBg="1"/>
          <p:bldP spid="107" grpId="2" animBg="1"/>
          <p:bldP spid="108" grpId="0" animBg="1"/>
          <p:bldP spid="112" grpId="0" animBg="1"/>
          <p:bldP spid="112" grpId="1" animBg="1"/>
          <p:bldP spid="112" grpId="2"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178" y="4394415"/>
            <a:ext cx="2946400" cy="2209800"/>
          </a:xfrm>
          <a:prstGeom prst="rect">
            <a:avLst/>
          </a:prstGeom>
        </p:spPr>
      </p:pic>
      <p:sp>
        <p:nvSpPr>
          <p:cNvPr id="27" name="文本框 26"/>
          <p:cNvSpPr txBox="1"/>
          <p:nvPr>
            <p:custDataLst>
              <p:tags r:id="rId3"/>
            </p:custDataLst>
          </p:nvPr>
        </p:nvSpPr>
        <p:spPr>
          <a:xfrm>
            <a:off x="595704" y="938562"/>
            <a:ext cx="4854575"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五是加大对违法行为的惩处力度</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Oval 41"/>
          <p:cNvSpPr/>
          <p:nvPr>
            <p:custDataLst>
              <p:tags r:id="rId4"/>
            </p:custDataLst>
          </p:nvPr>
        </p:nvSpPr>
        <p:spPr>
          <a:xfrm>
            <a:off x="693289" y="200506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Freeform 6"/>
          <p:cNvSpPr/>
          <p:nvPr>
            <p:custDataLst>
              <p:tags r:id="rId5"/>
            </p:custDataLst>
          </p:nvPr>
        </p:nvSpPr>
        <p:spPr bwMode="auto">
          <a:xfrm>
            <a:off x="764372" y="208553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文本框 29"/>
          <p:cNvSpPr txBox="1"/>
          <p:nvPr>
            <p:custDataLst>
              <p:tags r:id="rId6"/>
            </p:custDataLst>
          </p:nvPr>
        </p:nvSpPr>
        <p:spPr>
          <a:xfrm>
            <a:off x="1039569" y="1745012"/>
            <a:ext cx="1019429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第一，罚款金额更高。</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这次修改普遍提高了对违法行为的罚款数额，就大家关注的</a:t>
            </a:r>
            <a:r>
              <a:rPr lang="zh-CN" altLang="en-US" spc="0" dirty="0">
                <a:solidFill>
                  <a:srgbClr val="C00000"/>
                </a:solidFill>
                <a:uFillTx/>
                <a:cs typeface="字魂58号-创中黑" panose="00000500000000000000" charset="-122"/>
                <a:sym typeface="Arial" panose="020B0604020202020204" pitchFamily="34" charset="0"/>
              </a:rPr>
              <a:t>事故罚款</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，由现行法规定的20万元至</a:t>
            </a:r>
            <a:r>
              <a:rPr lang="zh-CN" altLang="en-US" spc="0" dirty="0">
                <a:solidFill>
                  <a:srgbClr val="C00000"/>
                </a:solidFill>
                <a:uFillTx/>
                <a:cs typeface="字魂58号-创中黑" panose="00000500000000000000" charset="-122"/>
                <a:sym typeface="Arial" panose="020B0604020202020204" pitchFamily="34" charset="0"/>
              </a:rPr>
              <a:t>2000万元，</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提高至30万元至</a:t>
            </a:r>
            <a:r>
              <a:rPr lang="zh-CN" altLang="en-US" spc="0" dirty="0">
                <a:solidFill>
                  <a:srgbClr val="C00000"/>
                </a:solidFill>
                <a:uFillTx/>
                <a:cs typeface="字魂58号-创中黑" panose="00000500000000000000" charset="-122"/>
                <a:sym typeface="Arial" panose="020B0604020202020204" pitchFamily="34" charset="0"/>
              </a:rPr>
              <a:t>1亿元；</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对</a:t>
            </a:r>
            <a:r>
              <a:rPr lang="zh-CN" altLang="en-US" spc="0" dirty="0">
                <a:solidFill>
                  <a:srgbClr val="C00000"/>
                </a:solidFill>
                <a:uFillTx/>
                <a:cs typeface="字魂58号-创中黑" panose="00000500000000000000" charset="-122"/>
                <a:sym typeface="Arial" panose="020B0604020202020204" pitchFamily="34" charset="0"/>
              </a:rPr>
              <a:t>单位主要负责人的事故罚款数额</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由年收入的30%至</a:t>
            </a:r>
            <a:r>
              <a:rPr lang="zh-CN" altLang="en-US" spc="0" dirty="0">
                <a:solidFill>
                  <a:srgbClr val="C00000"/>
                </a:solidFill>
                <a:uFillTx/>
                <a:cs typeface="字魂58号-创中黑" panose="00000500000000000000" charset="-122"/>
                <a:sym typeface="Arial" panose="020B0604020202020204" pitchFamily="34" charset="0"/>
              </a:rPr>
              <a:t>80%</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，提高至40%至</a:t>
            </a:r>
            <a:r>
              <a:rPr lang="zh-CN" altLang="en-US" spc="0" dirty="0">
                <a:solidFill>
                  <a:srgbClr val="C00000"/>
                </a:solidFill>
                <a:uFillTx/>
                <a:cs typeface="字魂58号-创中黑" panose="00000500000000000000" charset="-122"/>
                <a:sym typeface="Arial" panose="020B0604020202020204" pitchFamily="34" charset="0"/>
              </a:rPr>
              <a:t>100%</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。现在对特别重大事故的罚款，最高可以达到1亿元的罚款。</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sp>
        <p:nvSpPr>
          <p:cNvPr id="31" name="Oval 41"/>
          <p:cNvSpPr/>
          <p:nvPr>
            <p:custDataLst>
              <p:tags r:id="rId7"/>
            </p:custDataLst>
          </p:nvPr>
        </p:nvSpPr>
        <p:spPr>
          <a:xfrm>
            <a:off x="693289" y="374750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Freeform 6"/>
          <p:cNvSpPr/>
          <p:nvPr>
            <p:custDataLst>
              <p:tags r:id="rId8"/>
            </p:custDataLst>
          </p:nvPr>
        </p:nvSpPr>
        <p:spPr bwMode="auto">
          <a:xfrm>
            <a:off x="764372" y="382797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Oval 41"/>
          <p:cNvSpPr/>
          <p:nvPr>
            <p:custDataLst>
              <p:tags r:id="rId9"/>
            </p:custDataLst>
          </p:nvPr>
        </p:nvSpPr>
        <p:spPr>
          <a:xfrm>
            <a:off x="693289" y="493495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Freeform 6"/>
          <p:cNvSpPr/>
          <p:nvPr>
            <p:custDataLst>
              <p:tags r:id="rId10"/>
            </p:custDataLst>
          </p:nvPr>
        </p:nvSpPr>
        <p:spPr bwMode="auto">
          <a:xfrm>
            <a:off x="764372" y="501542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文本框 34"/>
          <p:cNvSpPr txBox="1"/>
          <p:nvPr>
            <p:custDataLst>
              <p:tags r:id="rId11"/>
            </p:custDataLst>
          </p:nvPr>
        </p:nvSpPr>
        <p:spPr>
          <a:xfrm>
            <a:off x="1039569" y="4567587"/>
            <a:ext cx="825631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第三，惩戒力度更大。</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采取联合惩戒方式，最严重的要进行行业或者职业禁入等联合惩戒措施。通过“利剑高悬”，有效打击震慑违法企业，保障守法企业合法权益。</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grpSp>
        <p:nvGrpSpPr>
          <p:cNvPr id="37" name="组合 36"/>
          <p:cNvGrpSpPr/>
          <p:nvPr/>
        </p:nvGrpSpPr>
        <p:grpSpPr>
          <a:xfrm>
            <a:off x="1039569" y="3213132"/>
            <a:ext cx="10194290" cy="1624330"/>
            <a:chOff x="840740" y="3482975"/>
            <a:chExt cx="10194290" cy="1624330"/>
          </a:xfrm>
        </p:grpSpPr>
        <p:sp>
          <p:nvSpPr>
            <p:cNvPr id="38" name="文本框 37"/>
            <p:cNvSpPr txBox="1"/>
            <p:nvPr>
              <p:custDataLst>
                <p:tags r:id="rId12"/>
              </p:custDataLst>
            </p:nvPr>
          </p:nvSpPr>
          <p:spPr>
            <a:xfrm>
              <a:off x="840740" y="3482975"/>
              <a:ext cx="1019429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第二，处罚方式更严。</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违法行为一经发现，即责令整改并处罚款，拒不整改的，责令停产停业整改整顿，并且可以按日连续计罚。</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pic>
          <p:nvPicPr>
            <p:cNvPr id="39" name="图片 38"/>
            <p:cNvPicPr>
              <a:picLocks noChangeAspect="1"/>
            </p:cNvPicPr>
            <p:nvPr/>
          </p:nvPicPr>
          <p:blipFill>
            <a:blip r:embed="rId13"/>
            <a:stretch>
              <a:fillRect/>
            </a:stretch>
          </p:blipFill>
          <p:spPr>
            <a:xfrm>
              <a:off x="3913041" y="4434295"/>
              <a:ext cx="3560373" cy="493819"/>
            </a:xfrm>
            <a:prstGeom prst="rect">
              <a:avLst/>
            </a:prstGeom>
          </p:spPr>
        </p:pic>
      </p:gr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14"/>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ppt_x</p:attrName>
                                        </p:attrNameLst>
                                      </p:cBhvr>
                                      <p:tavLst>
                                        <p:tav tm="0">
                                          <p:val>
                                            <p:strVal val="#ppt_x-.2"/>
                                          </p:val>
                                        </p:tav>
                                        <p:tav tm="100000">
                                          <p:val>
                                            <p:strVal val="#ppt_x"/>
                                          </p:val>
                                        </p:tav>
                                      </p:tavLst>
                                    </p:anim>
                                    <p:anim calcmode="lin" valueType="num">
                                      <p:cBhvr>
                                        <p:cTn id="1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ppt_x</p:attrName>
                                        </p:attrNameLst>
                                      </p:cBhvr>
                                      <p:tavLst>
                                        <p:tav tm="0">
                                          <p:val>
                                            <p:strVal val="#ppt_x-.2"/>
                                          </p:val>
                                        </p:tav>
                                        <p:tav tm="100000">
                                          <p:val>
                                            <p:strVal val="#ppt_x"/>
                                          </p:val>
                                        </p:tav>
                                      </p:tavLst>
                                    </p:anim>
                                    <p:anim calcmode="lin" valueType="num">
                                      <p:cBhvr>
                                        <p:cTn id="2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ppt_x</p:attrName>
                                        </p:attrNameLst>
                                      </p:cBhvr>
                                      <p:tavLst>
                                        <p:tav tm="0">
                                          <p:val>
                                            <p:strVal val="#ppt_x-.2"/>
                                          </p:val>
                                        </p:tav>
                                        <p:tav tm="100000">
                                          <p:val>
                                            <p:strVal val="#ppt_x"/>
                                          </p:val>
                                        </p:tav>
                                      </p:tavLst>
                                    </p:anim>
                                    <p:anim calcmode="lin" valueType="num">
                                      <p:cBhvr>
                                        <p:cTn id="3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ppt_x</p:attrName>
                                        </p:attrNameLst>
                                      </p:cBhvr>
                                      <p:tavLst>
                                        <p:tav tm="0">
                                          <p:val>
                                            <p:strVal val="#ppt_x-.2"/>
                                          </p:val>
                                        </p:tav>
                                        <p:tav tm="100000">
                                          <p:val>
                                            <p:strVal val="#ppt_x"/>
                                          </p:val>
                                        </p:tav>
                                      </p:tavLst>
                                    </p:anim>
                                    <p:anim calcmode="lin" valueType="num">
                                      <p:cBhvr>
                                        <p:cTn id="3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ppt_x</p:attrName>
                                        </p:attrNameLst>
                                      </p:cBhvr>
                                      <p:tavLst>
                                        <p:tav tm="0">
                                          <p:val>
                                            <p:strVal val="#ppt_x-.2"/>
                                          </p:val>
                                        </p:tav>
                                        <p:tav tm="100000">
                                          <p:val>
                                            <p:strVal val="#ppt_x"/>
                                          </p:val>
                                        </p:tav>
                                      </p:tavLst>
                                    </p:anim>
                                    <p:anim calcmode="lin" valueType="num">
                                      <p:cBhvr>
                                        <p:cTn id="4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1"/>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ppt_x</p:attrName>
                                        </p:attrNameLst>
                                      </p:cBhvr>
                                      <p:tavLst>
                                        <p:tav tm="0">
                                          <p:val>
                                            <p:strVal val="#ppt_x-.2"/>
                                          </p:val>
                                        </p:tav>
                                        <p:tav tm="100000">
                                          <p:val>
                                            <p:strVal val="#ppt_x"/>
                                          </p:val>
                                        </p:tav>
                                      </p:tavLst>
                                    </p:anim>
                                    <p:anim calcmode="lin" valueType="num">
                                      <p:cBhvr>
                                        <p:cTn id="54"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3"/>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ppt_x</p:attrName>
                                        </p:attrNameLst>
                                      </p:cBhvr>
                                      <p:tavLst>
                                        <p:tav tm="0">
                                          <p:val>
                                            <p:strVal val="#ppt_x-.2"/>
                                          </p:val>
                                        </p:tav>
                                        <p:tav tm="100000">
                                          <p:val>
                                            <p:strVal val="#ppt_x"/>
                                          </p:val>
                                        </p:tav>
                                      </p:tavLst>
                                    </p:anim>
                                    <p:anim calcmode="lin" valueType="num">
                                      <p:cBhvr>
                                        <p:cTn id="6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7" grpId="1"/>
      <p:bldP spid="28" grpId="0" bldLvl="0" animBg="1"/>
      <p:bldP spid="28" grpId="1" animBg="1"/>
      <p:bldP spid="29" grpId="0" bldLvl="0" animBg="1"/>
      <p:bldP spid="29" grpId="1" animBg="1"/>
      <p:bldP spid="30" grpId="0"/>
      <p:bldP spid="30" grpId="1"/>
      <p:bldP spid="31" grpId="0" bldLvl="0" animBg="1"/>
      <p:bldP spid="31" grpId="1" animBg="1"/>
      <p:bldP spid="32" grpId="0" bldLvl="0" animBg="1"/>
      <p:bldP spid="32" grpId="1" animBg="1"/>
      <p:bldP spid="33" grpId="0" bldLvl="0" animBg="1"/>
      <p:bldP spid="33" grpId="1" animBg="1"/>
      <p:bldP spid="34" grpId="0" bldLvl="0" animBg="1"/>
      <p:bldP spid="34" grpId="1" animBg="1"/>
      <p:bldP spid="35" grpId="0"/>
      <p:bldP spid="3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04</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安全生产“十五条重要举措”</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296">
        <p:blinds dir="vert"/>
      </p:transition>
    </mc:Choice>
    <mc:Fallback>
      <p:transition spd="slow" advTm="429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22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1209412" y="2205096"/>
            <a:ext cx="8722543"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级地方党委必须自觉承担起促一方发展保一方平安的政治责任，牢固树立不能以牺牲人的生命为代价的观念。组织认真学习贯彻总书记关于安全生产重要论述，严格落实地方党的领导干部安全生产责任制规定，严格落实“党政同责，一岗双责”“齐抓共管，失职追责”，切实加强对安全生产工作。党委主要负责人要立即主持党委常委会分析形势，研究安全生产监管重大问题，真正抓扎实抓出成效。</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35" name="TextBox 8"/>
          <p:cNvSpPr txBox="1"/>
          <p:nvPr/>
        </p:nvSpPr>
        <p:spPr>
          <a:xfrm>
            <a:off x="793291" y="1086297"/>
            <a:ext cx="9416415" cy="535940"/>
          </a:xfrm>
          <a:prstGeom prst="rect">
            <a:avLst/>
          </a:prstGeom>
          <a:noFill/>
          <a:ln w="9525">
            <a:noFill/>
          </a:ln>
        </p:spPr>
        <p:txBody>
          <a:bodyPr wrap="square" lIns="91399" tIns="45699" rIns="91399" bIns="45699">
            <a:spAutoFit/>
          </a:bodyPr>
          <a:lstStyle>
            <a:defPPr>
              <a:defRPr lang="zh-CN"/>
            </a:defPPr>
            <a:lvl1pPr marL="0" lvl="0" indent="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1pPr>
            <a:lvl2pPr marL="541655" lvl="1" indent="-8445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1085850" lvl="2" indent="-17145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630680" lvl="3" indent="-25908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2174875" lvl="4"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9pPr>
          </a:lstStyle>
          <a:p>
            <a:r>
              <a:rPr lang="zh-CN" altLang="en-US" sz="2900" b="1" dirty="0">
                <a:solidFill>
                  <a:srgbClr val="FF0000"/>
                </a:solidFill>
                <a:latin typeface="微软雅黑" panose="020B0503020204020204" pitchFamily="34" charset="-122"/>
                <a:ea typeface="微软雅黑" panose="020B0503020204020204" pitchFamily="34" charset="-122"/>
              </a:rPr>
              <a:t>一、严格落实地方党委安全生产责任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218395" y="2253437"/>
            <a:ext cx="8436890" cy="2224327"/>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级政府要把安全发展理念落实到经济社会发展各领域各环节，政府主要负责人要根据地方党委会的要求，及时研究解决突出问题，提出有效的办法。各级安委会要创造条件，实现实体化运行，滚动排查隐患，主动协调跨地区跨区域安全工作。其他领导干部要分工把关，严格履职，切实抓好分管的工作。</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20" name="TextBox 8"/>
          <p:cNvSpPr txBox="1"/>
          <p:nvPr/>
        </p:nvSpPr>
        <p:spPr>
          <a:xfrm>
            <a:off x="615163" y="1085504"/>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二、严格落实地方政府安全生产责任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00839" y="1595869"/>
            <a:ext cx="8677114" cy="4440318"/>
          </a:xfrm>
          <a:prstGeom prst="rect">
            <a:avLst/>
          </a:prstGeom>
          <a:noFill/>
        </p:spPr>
        <p:txBody>
          <a:bodyPr wrap="square">
            <a:spAutoFit/>
          </a:bodyPr>
          <a:lstStyle/>
          <a:p>
            <a:pPr>
              <a:lnSpc>
                <a:spcPct val="200000"/>
              </a:lnSpc>
            </a:pPr>
            <a:r>
              <a:rPr lang="zh-CN" altLang="en-US" sz="18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有关部门要按照管行业必须管安全，管业务必须管安全，管生产经营必须管安全和谁主管谁负责的原则，依法依规的安全清单，尽快的加以落实。对职能交叉新业态风险，各级安委会会同编制部门按照谁主管谁牵头，谁为主，谁牵头，谁靠近的原则，及时明确责任，对危化品、道路交通等环节多的有关部门链条监管，对关系安全生产，但是已经下放的事项，要实事求是开展一次评估，那些基层接不住，监管跟不上的要及时纠正，必要的要收回来。应急部门要理直气壮履行安全办公室的职责，促进各部门落实监管责任。各地方各部门有关企业可以提出一批有利于提升安全水平的项目，抓紧上报审批，有利于长期的发展。</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900839" y="936944"/>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三、严格落实部门安全监管责任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51559" y="2296909"/>
            <a:ext cx="7993440"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党中央明确要求，对不履行职责造成较大以上事故的责任，既要追究直接责任，而且要上追一层，就是说追究到党委政府领导的责任，有关部门的监管责任，特别是重特大事故，追究主要领导分管领导对严重违法违规行为没有采取有效措施，甚至放任不管的，要依法追究各级的责任，可能会追究到县，追究到乡主要负责人的责任，构成犯罪的移交公安追究刑事责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文本框 21"/>
          <p:cNvSpPr txBox="1"/>
          <p:nvPr/>
        </p:nvSpPr>
        <p:spPr>
          <a:xfrm>
            <a:off x="951559" y="1208290"/>
            <a:ext cx="6094708" cy="538609"/>
          </a:xfrm>
          <a:prstGeom prst="rect">
            <a:avLst/>
          </a:prstGeom>
          <a:noFill/>
        </p:spPr>
        <p:txBody>
          <a:bodyPr wrap="square">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四、严肃追究领导责任和监管责任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24086" y="2273853"/>
            <a:ext cx="7993440"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企业法人代表实际控制人实际负责人，要严格履行安全生产第一责任人的责任，对本单位安全生产工作全面负责。要直接追究集团公司主要负责人分管负责人的责任。要严格落实重大风险源与安全包保责任制，矿长带班下井等制度，对弄虚作假，搞挂名矿场逃避责任的依法追究，对重特大事故负有主要责任的，在追究刑事责任的同时，明确终身不得担任本行业本单位主要负责人。</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185919"/>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五、企业主要负责人必须严格履行第一责任人责任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26922" y="1721970"/>
            <a:ext cx="9013763" cy="4994316"/>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国务院安委会将尽快组织开展安全生产大检查，各有关部门有关地区要做好准备，全面深入排查重大风险隐患，列出清单，明确要求压实责任，限期整改，坚决防止风险隐患演变为特大事故。要牢牢盯守矿山、危化品、民航、道路、水上交通、建筑施工、燃气、消防等重点行业领域，特别是对可能造成群死群伤的重大风险，由省市级安委会和中央企业总部挂名督办，对拒不整改要采取追究刑责等坚决果断的措施。要统筹疫情防治公共安全，对商场、影院、医院、养老院、学校、幼儿园和高层建筑人员密集场所封闭安全出口的封闭疏散通道的，对整改不认真，未列入清单，查实属于重大风险隐患可能发生事故的，要当作事故对待，引发事故的更要从严追究责任，基层难以解决的问题，要报本级安委会上级行业主管部门。</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726922" y="1030352"/>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六、立即深入扎实开展全国安全生产大检查</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24086" y="2158601"/>
            <a:ext cx="7993440"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当前经济社会发展压力大，但对每一个项目每一个环节都要以安全为前提，不能有丝毫漏洞。对各级部门要建立完善安全风险评估论证机制，严把项目审批安全关，不得边审批边设计边施工，对危化品、矿山、烟花爆竹、建筑施工、冶金等行业高危项目人员聚集场所，不得降低安全门槛。部分传统行业由东部沿海地区向中西部地区转移，要严格执行国家规定行业标准，严格安全监管，坚决淘汰落后产能。</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099107"/>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七、牢牢守住项目审批安全红线</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30357" y="2412352"/>
            <a:ext cx="7439022"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立即采取行动，对高危行业违法分包转包行为，严肃追究发包方承包方法律责任，坚持谁的资质谁负责，谁挂的牌子谁负责，对发生安全事故的要严格追究责任。国企央企要发挥表率作用，国企总部央企总部要建立专业化技术管理团队，加强对下属企业的指导监督考核，惩处不具备条件的，不能盲目承接相关业务。</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666708" y="128457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八、严厉查处违法分包转包和挂靠资质行为</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01</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什么是安全生产月</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207">
        <p:blinds dir="vert"/>
      </p:transition>
    </mc:Choice>
    <mc:Fallback>
      <p:transition spd="slow" advTm="420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700"/>
                            </p:stCondLst>
                            <p:childTnLst>
                              <p:par>
                                <p:cTn id="17" presetID="26" presetClass="emph" presetSubtype="0" fill="hold" grpId="2"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6831" y="2272868"/>
            <a:ext cx="8057182"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生产安全经营单位接受劳务派遣人员从事作业的，要将劳务派遣人员、灵活用工人员纳入本单位统一管理，履行安全生产保证责任，危险岗位要严控劳务派遣用工数量，未经培训合格的不能上岗。对劳务派遣、灵活用工数量较多的行业，有关主管部门要重点加以检查，对全员安全生产责任制不到位的，责令限期整改。</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472293" y="1085312"/>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九、切实加强劳务派遣和灵活用工人员安全管理</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69842" y="2233958"/>
            <a:ext cx="8111426"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有关部门、地区要精心组织开展“打非治违”专项活动，并对重点及地区进行集中整治，对矿山违法盗采、油气管道乱挖乱钻、客车、客船和危化品非法运营等各种典型非法违纪行为采取精准办法。狠抓一批违法违规行为和事件的处理，对顶风作案屡禁不改以及责任不落实，监管不到位，失职渎职的，要依法依规从严惩处，绝不手软。同时加大曝光的力度，起到威慑作用。要坚决打击违法行为背后的保护伞，对腐败行为，要移交纪检监察部门严肃处理。</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95704" y="1065857"/>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十、重拳出击开展“打非治违”</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5772" y="1909643"/>
            <a:ext cx="7439022"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安全生产执法要理直气壮，不得选择性执法，不能宽松软走过程，强化精准执法，按照省市县三级执法管理权限，确定各级管辖企业名单，明确重点检查企业严重违法行为，举一反三，加强执法检查，强化专业执法，组织专家参与执法过程，要创新监管方式，大力推进异地交叉检查，要充分利用新技术信息化手段，及时发现违法行为，对关停的矿山要停止供电，派人现场盯守，严防明停暗开。</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02458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十一、坚决整治执法检查宽松软问题</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66708" y="2166350"/>
            <a:ext cx="7993440" cy="3332322"/>
          </a:xfrm>
          <a:prstGeom prst="rect">
            <a:avLst/>
          </a:prstGeom>
          <a:noFill/>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地区要尽快配齐市县两级监管执法队伍，确保有足够力量承担监管任务，不得以改革为名，层层下放执法责任，对个别地区撤销市级执法队伍的错误做法坚决予以纠正。各地在探索跨地区、跨部门、跨领域综合行政执法时，要充分考虑这项工作的专业性特殊性，不得简单撤并安全执法队伍，加强执法队伍专业化建设，配强领导班子，加强专业执法装备配备，健全经费保障机制，各级财政一定要给予大力支持，提高专业执法能力和保障水平。</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515540" y="1169319"/>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十二、着力加强安全监管执法队伍建设</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58075" y="2328097"/>
            <a:ext cx="7537988" cy="2778325"/>
          </a:xfrm>
          <a:prstGeom prst="rect">
            <a:avLst/>
          </a:prstGeom>
          <a:noFill/>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拓宽举报宣传渠道，鼓励社会公众通过市民热线、部门举报热线和网站来信来访等多种方式，对重大风险隐患违法行为进行举报，用好吹哨人制度，鼓励企业内部职工举报违法行为，负有监管部门责任的部门要及时处理，依法处理，依法保护举报人，不得私自泄露有关个人信息，对举报重大风险隐患或举报违法违约行为的有功人员实行重奖。</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515540" y="1089766"/>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十三、重奖激励安全生产隐患举报</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93090" y="2791051"/>
            <a:ext cx="7282266" cy="1670329"/>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要严格落实事故直报制度，谎报、瞒报或者推延不报的，对直接负责人和负有管理领导责任的人员，依法依规依纪从严追究责任。对初步认定的瞒报事故，一律由上级安委会挂牌督办，必要时调查。</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281118" y="1321243"/>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十四、严肃查处瞒报谎报迟报漏报事故行为</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412640" y="1844378"/>
            <a:ext cx="9304797" cy="4197944"/>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从当前形势看，做好这三项工作是一个整体，要注意调动各方面积极性，提倡互相协作，相互尊重，齐心合力，共同解决好面对的复杂问题。各级监管部门要注意从实际出发，处理好红灯、绿灯、黄灯之间的关系，使得各项工作协调有序推进，引导形成良好市场预期，既要亮红灯，又要给黄灯给绿灯。要高度重视特困行业纾困问题，国务院正在专门研究民航业遇到的困难，并将采取有效的措施给予必要的补助。交通、民航部门和有关企业要深入进行整改，同时要注意做好飞行员的思想工作，心理疏导，其他各行业都要从实际出发，发挥一线人员做好安全生产工作的主动性。对各类事故遇难人员要认真做好善后，以人为本，生命至上，逝者为大，体现中国特色社会主义人权观。各级党委政府要把握好政策基调，做到稳中求进，高质量统筹做好各方面工作，真正体现党的执政能力水平，让党中央放心，让全国人民放心。</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301022" y="100014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十五、统筹做好经济发展、疫情防控和安全生产工作</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05</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安全生产十大禁令</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7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023028" y="151446"/>
            <a:ext cx="3057248"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安全生产十大禁令</a:t>
            </a:r>
            <a:endParaRPr lang="zh-CN" altLang="en-US" sz="2800" b="1"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24257" y="1611475"/>
            <a:ext cx="7504378" cy="608093"/>
            <a:chOff x="2771800" y="1530308"/>
            <a:chExt cx="7504378" cy="760726"/>
          </a:xfrm>
        </p:grpSpPr>
        <p:sp>
          <p:nvSpPr>
            <p:cNvPr id="34" name="圆角矩形 3"/>
            <p:cNvSpPr/>
            <p:nvPr/>
          </p:nvSpPr>
          <p:spPr>
            <a:xfrm>
              <a:off x="2771800" y="1675833"/>
              <a:ext cx="7504378"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6" name="矩形 35"/>
            <p:cNvSpPr/>
            <p:nvPr/>
          </p:nvSpPr>
          <p:spPr>
            <a:xfrm>
              <a:off x="3319602" y="1530308"/>
              <a:ext cx="581889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安全教育和岗位技术考核不合格者，严禁独立顶岗操作</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7" name="组合 36"/>
          <p:cNvGrpSpPr/>
          <p:nvPr/>
        </p:nvGrpSpPr>
        <p:grpSpPr>
          <a:xfrm>
            <a:off x="1424257" y="2564668"/>
            <a:ext cx="7504377" cy="608093"/>
            <a:chOff x="2771800" y="1530308"/>
            <a:chExt cx="7504377" cy="760726"/>
          </a:xfrm>
        </p:grpSpPr>
        <p:sp>
          <p:nvSpPr>
            <p:cNvPr id="38" name="圆角矩形 7"/>
            <p:cNvSpPr/>
            <p:nvPr/>
          </p:nvSpPr>
          <p:spPr>
            <a:xfrm>
              <a:off x="2771800" y="1675833"/>
              <a:ext cx="7504377"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0" name="矩形 39"/>
            <p:cNvSpPr/>
            <p:nvPr/>
          </p:nvSpPr>
          <p:spPr>
            <a:xfrm>
              <a:off x="3319602" y="1530308"/>
              <a:ext cx="563813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不按规定着装或班前饮酒者，严禁进入生产岗位或施工现场</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2" name="组合 41"/>
          <p:cNvGrpSpPr/>
          <p:nvPr/>
        </p:nvGrpSpPr>
        <p:grpSpPr>
          <a:xfrm>
            <a:off x="1424257" y="3449654"/>
            <a:ext cx="7504379" cy="608093"/>
            <a:chOff x="2771799" y="1530308"/>
            <a:chExt cx="7504379" cy="760726"/>
          </a:xfrm>
        </p:grpSpPr>
        <p:sp>
          <p:nvSpPr>
            <p:cNvPr id="43" name="圆角矩形 11"/>
            <p:cNvSpPr/>
            <p:nvPr/>
          </p:nvSpPr>
          <p:spPr>
            <a:xfrm>
              <a:off x="2771799" y="1675833"/>
              <a:ext cx="7504379"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4"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5" name="矩形 44"/>
            <p:cNvSpPr/>
            <p:nvPr/>
          </p:nvSpPr>
          <p:spPr>
            <a:xfrm>
              <a:off x="3319603" y="1530308"/>
              <a:ext cx="49789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不戴好安全帽，严禁进入检修，施工现场或交叉作业现场</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6" name="组合 45"/>
          <p:cNvGrpSpPr/>
          <p:nvPr/>
        </p:nvGrpSpPr>
        <p:grpSpPr>
          <a:xfrm>
            <a:off x="1424257" y="4274647"/>
            <a:ext cx="7504380" cy="608093"/>
            <a:chOff x="2771799" y="1530308"/>
            <a:chExt cx="7504380" cy="760726"/>
          </a:xfrm>
        </p:grpSpPr>
        <p:sp>
          <p:nvSpPr>
            <p:cNvPr id="57" name="圆角矩形 15"/>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58"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59" name="矩形 58"/>
            <p:cNvSpPr/>
            <p:nvPr/>
          </p:nvSpPr>
          <p:spPr>
            <a:xfrm>
              <a:off x="3319603" y="1530308"/>
              <a:ext cx="4798166"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未办理安全作业票及不系安全带者，严禁高处作业</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0" name="组合 59"/>
          <p:cNvGrpSpPr/>
          <p:nvPr/>
        </p:nvGrpSpPr>
        <p:grpSpPr>
          <a:xfrm>
            <a:off x="1424257" y="5200495"/>
            <a:ext cx="7504380" cy="608093"/>
            <a:chOff x="2771799" y="1530308"/>
            <a:chExt cx="7504380" cy="760726"/>
          </a:xfrm>
        </p:grpSpPr>
        <p:sp>
          <p:nvSpPr>
            <p:cNvPr id="61" name="圆角矩形 19"/>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2"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3" name="矩形 62"/>
            <p:cNvSpPr/>
            <p:nvPr/>
          </p:nvSpPr>
          <p:spPr>
            <a:xfrm>
              <a:off x="3319603" y="1530308"/>
              <a:ext cx="673329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未办理安全作业票，严禁进入塔、容器、罐、油舱、反应器、下水井、电缆沟等有毒、有害、缺氧场所作业</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2"/>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000"/>
                                        <p:tgtEl>
                                          <p:spTgt spid="31"/>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1000"/>
                                        <p:tgtEl>
                                          <p:spTgt spid="42"/>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1000"/>
                                        <p:tgtEl>
                                          <p:spTgt spid="46"/>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023028" y="151446"/>
            <a:ext cx="3057248"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安全生产十大禁令</a:t>
            </a:r>
            <a:endParaRPr lang="zh-CN" altLang="en-US" sz="2800" b="1"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318735" y="1205210"/>
            <a:ext cx="7504378" cy="608093"/>
            <a:chOff x="2771800" y="1530308"/>
            <a:chExt cx="7504378" cy="760726"/>
          </a:xfrm>
        </p:grpSpPr>
        <p:sp>
          <p:nvSpPr>
            <p:cNvPr id="68" name="圆角矩形 3"/>
            <p:cNvSpPr/>
            <p:nvPr/>
          </p:nvSpPr>
          <p:spPr>
            <a:xfrm>
              <a:off x="2771800" y="1675833"/>
              <a:ext cx="7504378"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dirty="0">
                <a:solidFill>
                  <a:srgbClr val="FFFFFF"/>
                </a:solidFill>
                <a:ea typeface="微软雅黑" panose="020B0503020204020204" pitchFamily="34" charset="-122"/>
              </a:endParaRPr>
            </a:p>
          </p:txBody>
        </p:sp>
        <p:sp>
          <p:nvSpPr>
            <p:cNvPr id="69"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0" name="矩形 69"/>
            <p:cNvSpPr/>
            <p:nvPr/>
          </p:nvSpPr>
          <p:spPr>
            <a:xfrm>
              <a:off x="3319602" y="1530308"/>
              <a:ext cx="581889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未办理维修工作票，严禁拆卸停用的与系统联通的管道、机泵等设备</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71" name="组合 70"/>
          <p:cNvGrpSpPr/>
          <p:nvPr/>
        </p:nvGrpSpPr>
        <p:grpSpPr>
          <a:xfrm>
            <a:off x="1318735" y="2172511"/>
            <a:ext cx="7504377" cy="608093"/>
            <a:chOff x="2771800" y="1530308"/>
            <a:chExt cx="7504377" cy="760726"/>
          </a:xfrm>
        </p:grpSpPr>
        <p:sp>
          <p:nvSpPr>
            <p:cNvPr id="73" name="圆角矩形 7"/>
            <p:cNvSpPr/>
            <p:nvPr/>
          </p:nvSpPr>
          <p:spPr>
            <a:xfrm>
              <a:off x="2771800" y="1675833"/>
              <a:ext cx="7504377"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4"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07</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5" name="矩形 74"/>
            <p:cNvSpPr/>
            <p:nvPr/>
          </p:nvSpPr>
          <p:spPr>
            <a:xfrm>
              <a:off x="3319602" y="1530308"/>
              <a:ext cx="563813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未办理电气作业“三票”，严禁电气施工作业</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76" name="组合 75"/>
          <p:cNvGrpSpPr/>
          <p:nvPr/>
        </p:nvGrpSpPr>
        <p:grpSpPr>
          <a:xfrm>
            <a:off x="1318733" y="3256139"/>
            <a:ext cx="7504379" cy="608093"/>
            <a:chOff x="2771799" y="1530308"/>
            <a:chExt cx="7504379" cy="760726"/>
          </a:xfrm>
        </p:grpSpPr>
        <p:sp>
          <p:nvSpPr>
            <p:cNvPr id="77" name="圆角矩形 11"/>
            <p:cNvSpPr/>
            <p:nvPr/>
          </p:nvSpPr>
          <p:spPr>
            <a:xfrm>
              <a:off x="2771799" y="1675833"/>
              <a:ext cx="7504379"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8"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08</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9" name="矩形 78"/>
            <p:cNvSpPr/>
            <p:nvPr/>
          </p:nvSpPr>
          <p:spPr>
            <a:xfrm>
              <a:off x="3319603" y="1530308"/>
              <a:ext cx="49789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未办理施工破土工作票，严禁破土施工</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80" name="组合 79"/>
          <p:cNvGrpSpPr/>
          <p:nvPr/>
        </p:nvGrpSpPr>
        <p:grpSpPr>
          <a:xfrm>
            <a:off x="1318733" y="4285573"/>
            <a:ext cx="7627992" cy="608093"/>
            <a:chOff x="2771799" y="1530308"/>
            <a:chExt cx="7627992" cy="760726"/>
          </a:xfrm>
        </p:grpSpPr>
        <p:sp>
          <p:nvSpPr>
            <p:cNvPr id="81" name="圆角矩形 15"/>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82"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09</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83" name="矩形 82"/>
            <p:cNvSpPr/>
            <p:nvPr/>
          </p:nvSpPr>
          <p:spPr>
            <a:xfrm>
              <a:off x="3319603" y="1530308"/>
              <a:ext cx="708018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机动设备或受压容器的安全附件，防护装置不齐全好用，严禁启动使用</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84" name="组合 83"/>
          <p:cNvGrpSpPr/>
          <p:nvPr/>
        </p:nvGrpSpPr>
        <p:grpSpPr>
          <a:xfrm>
            <a:off x="1328086" y="5382478"/>
            <a:ext cx="7504380" cy="608093"/>
            <a:chOff x="2771799" y="1530308"/>
            <a:chExt cx="7504380" cy="760726"/>
          </a:xfrm>
        </p:grpSpPr>
        <p:sp>
          <p:nvSpPr>
            <p:cNvPr id="85" name="圆角矩形 19"/>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86"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10</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87" name="矩形 86"/>
            <p:cNvSpPr/>
            <p:nvPr/>
          </p:nvSpPr>
          <p:spPr>
            <a:xfrm>
              <a:off x="3319603" y="1530308"/>
              <a:ext cx="673329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机动设备的转动部件，严禁在运转中擦洗或拆卸</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1000"/>
                                        <p:tgtEl>
                                          <p:spTgt spid="64"/>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1000"/>
                                        <p:tgtEl>
                                          <p:spTgt spid="71"/>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1000"/>
                                        <p:tgtEl>
                                          <p:spTgt spid="76"/>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left)">
                                      <p:cBhvr>
                                        <p:cTn id="28" dur="1000"/>
                                        <p:tgtEl>
                                          <p:spTgt spid="80"/>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a:off x="494216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a:off x="5496587"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648144" y="151446"/>
            <a:ext cx="3057247"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什么是安全生产月</a:t>
            </a:r>
            <a:endParaRPr lang="zh-CN" altLang="en-US" sz="2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987" y="4987001"/>
            <a:ext cx="5632025" cy="1870999"/>
          </a:xfrm>
          <a:prstGeom prst="rect">
            <a:avLst/>
          </a:prstGeom>
        </p:spPr>
      </p:pic>
      <p:sp>
        <p:nvSpPr>
          <p:cNvPr id="26" name="TextBox 10"/>
          <p:cNvSpPr txBox="1"/>
          <p:nvPr/>
        </p:nvSpPr>
        <p:spPr>
          <a:xfrm>
            <a:off x="2074636" y="3672158"/>
            <a:ext cx="7919499" cy="1061829"/>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安全生产月是经国务院批准，由国家经委、国家建委、国防工办、国务院财贸小组、国家农委、公安部、卫生部、国家劳动总局、全国总工会和中央广播事业局等十个部门共同作出决定，于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月在全国开展安全生产月，并确定今后每年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月都开展安全生产月，使之经常化、制度化。</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074636" y="1824597"/>
            <a:ext cx="7585544" cy="4509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微软雅黑" panose="020B0503020204020204" pitchFamily="34" charset="-122"/>
                <a:ea typeface="微软雅黑" panose="020B0503020204020204" pitchFamily="34" charset="-122"/>
              </a:rPr>
              <a:t>2022</a:t>
            </a:r>
            <a:r>
              <a:rPr lang="zh-CN" altLang="en-US" sz="1800" dirty="0">
                <a:latin typeface="微软雅黑" panose="020B0503020204020204" pitchFamily="34" charset="-122"/>
                <a:ea typeface="微软雅黑" panose="020B0503020204020204" pitchFamily="34" charset="-122"/>
              </a:rPr>
              <a:t>年第</a:t>
            </a:r>
            <a:r>
              <a:rPr lang="en-US" altLang="zh-CN" sz="1800" dirty="0">
                <a:latin typeface="微软雅黑" panose="020B0503020204020204" pitchFamily="34" charset="-122"/>
                <a:ea typeface="微软雅黑" panose="020B0503020204020204" pitchFamily="34" charset="-122"/>
              </a:rPr>
              <a:t>21</a:t>
            </a:r>
            <a:r>
              <a:rPr lang="zh-CN" altLang="en-US" sz="1800" dirty="0">
                <a:latin typeface="微软雅黑" panose="020B0503020204020204" pitchFamily="34" charset="-122"/>
                <a:ea typeface="微软雅黑" panose="020B0503020204020204" pitchFamily="34" charset="-122"/>
              </a:rPr>
              <a:t>个安全生产月主题</a:t>
            </a:r>
            <a:endParaRPr lang="zh-CN" altLang="en-US" sz="1800" dirty="0">
              <a:latin typeface="微软雅黑" panose="020B0503020204020204" pitchFamily="34" charset="-122"/>
              <a:ea typeface="微软雅黑" panose="020B0503020204020204" pitchFamily="34" charset="-122"/>
            </a:endParaRPr>
          </a:p>
        </p:txBody>
      </p:sp>
      <p:sp>
        <p:nvSpPr>
          <p:cNvPr id="29" name="TextBox 15"/>
          <p:cNvSpPr txBox="1"/>
          <p:nvPr/>
        </p:nvSpPr>
        <p:spPr>
          <a:xfrm>
            <a:off x="2056624" y="2585837"/>
            <a:ext cx="833498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遵守安全生产法，当好安全第一责任人</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12" name="TextBox 49"/>
          <p:cNvSpPr txBox="1"/>
          <p:nvPr/>
        </p:nvSpPr>
        <p:spPr>
          <a:xfrm>
            <a:off x="10027285" y="6016625"/>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stretch>
            <a:fillRect/>
          </a:stretch>
        </p:blipFill>
        <p:spPr>
          <a:xfrm>
            <a:off x="9170253" y="5980862"/>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29">
        <p:blinds dir="vert"/>
      </p:transition>
    </mc:Choice>
    <mc:Fallback>
      <p:transition spd="slow" advTm="492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6" presetClass="entr" presetSubtype="2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1000"/>
                                        <p:tgtEl>
                                          <p:spTgt spid="27"/>
                                        </p:tgtEl>
                                      </p:cBhvr>
                                    </p:animEffect>
                                  </p:childTnLst>
                                </p:cTn>
                              </p:par>
                            </p:childTnLst>
                          </p:cTn>
                        </p:par>
                        <p:par>
                          <p:cTn id="23" fill="hold">
                            <p:stCondLst>
                              <p:cond delay="350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29"/>
                                        </p:tgtEl>
                                        <p:attrNameLst>
                                          <p:attrName>style.visibility</p:attrName>
                                        </p:attrNameLst>
                                      </p:cBhvr>
                                      <p:to>
                                        <p:strVal val="visible"/>
                                      </p:to>
                                    </p:set>
                                    <p:animScale>
                                      <p:cBhvr>
                                        <p:cTn id="2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9"/>
                                        </p:tgtEl>
                                        <p:attrNameLst>
                                          <p:attrName>ppt_x</p:attrName>
                                          <p:attrName>ppt_y</p:attrName>
                                        </p:attrNameLst>
                                      </p:cBhvr>
                                    </p:animMotion>
                                    <p:animEffect transition="in" filter="fade">
                                      <p:cBhvr>
                                        <p:cTn id="28" dur="1000"/>
                                        <p:tgtEl>
                                          <p:spTgt spid="29"/>
                                        </p:tgtEl>
                                      </p:cBhvr>
                                    </p:animEffect>
                                  </p:childTnLst>
                                </p:cTn>
                              </p:par>
                            </p:childTnLst>
                          </p:cTn>
                        </p:par>
                        <p:par>
                          <p:cTn id="29" fill="hold">
                            <p:stCondLst>
                              <p:cond delay="4849"/>
                            </p:stCondLst>
                            <p:childTnLst>
                              <p:par>
                                <p:cTn id="30" presetID="22" presetClass="entr" presetSubtype="1"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2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06</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安全生产十二忌</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6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安全生产十二忌</a:t>
            </a:r>
            <a:endParaRPr lang="zh-CN" altLang="en-US" sz="28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395420" y="1968553"/>
            <a:ext cx="790113" cy="790110"/>
            <a:chOff x="1484661" y="1335542"/>
            <a:chExt cx="1648026" cy="1648022"/>
          </a:xfrm>
          <a:solidFill>
            <a:srgbClr val="FF0000"/>
          </a:solidFill>
        </p:grpSpPr>
        <p:sp>
          <p:nvSpPr>
            <p:cNvPr id="42"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01</a:t>
              </a:r>
              <a:endParaRPr lang="en-US" sz="2400" dirty="0">
                <a:latin typeface="Impact" panose="020B0806030902050204" pitchFamily="34" charset="0"/>
                <a:ea typeface="微软雅黑" panose="020B0503020204020204" pitchFamily="34" charset="-122"/>
              </a:endParaRPr>
            </a:p>
          </p:txBody>
        </p:sp>
      </p:grpSp>
      <p:sp>
        <p:nvSpPr>
          <p:cNvPr id="44" name="文本框 43"/>
          <p:cNvSpPr txBox="1"/>
          <p:nvPr/>
        </p:nvSpPr>
        <p:spPr>
          <a:xfrm>
            <a:off x="2273916" y="2028352"/>
            <a:ext cx="3526686" cy="646331"/>
          </a:xfrm>
          <a:prstGeom prst="rect">
            <a:avLst/>
          </a:prstGeom>
          <a:noFill/>
        </p:spPr>
        <p:txBody>
          <a:bodyPr wrap="square" rtlCol="0">
            <a:spAutoFit/>
          </a:bodyPr>
          <a:lstStyle/>
          <a:p>
            <a:pPr defTabSz="914400">
              <a:lnSpc>
                <a:spcPct val="180000"/>
              </a:lnSpc>
            </a:pPr>
            <a:r>
              <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忌盲目操作，不懂装懂</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395419" y="3145740"/>
            <a:ext cx="790113" cy="790110"/>
            <a:chOff x="1484661" y="1335542"/>
            <a:chExt cx="1648026" cy="1648022"/>
          </a:xfrm>
          <a:solidFill>
            <a:srgbClr val="FF0000"/>
          </a:solidFill>
        </p:grpSpPr>
        <p:sp>
          <p:nvSpPr>
            <p:cNvPr id="4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02</a:t>
              </a:r>
              <a:endParaRPr lang="en-US" sz="2400" dirty="0">
                <a:latin typeface="Impact" panose="020B0806030902050204" pitchFamily="34" charset="0"/>
                <a:ea typeface="微软雅黑" panose="020B0503020204020204" pitchFamily="34" charset="-122"/>
              </a:endParaRPr>
            </a:p>
          </p:txBody>
        </p:sp>
      </p:grpSp>
      <p:sp>
        <p:nvSpPr>
          <p:cNvPr id="58" name="文本框 57"/>
          <p:cNvSpPr txBox="1"/>
          <p:nvPr/>
        </p:nvSpPr>
        <p:spPr>
          <a:xfrm>
            <a:off x="2273916" y="3171194"/>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忌马虎操作，粗心大意</a:t>
            </a:r>
            <a:endPar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372439" y="4267700"/>
            <a:ext cx="790113" cy="790110"/>
            <a:chOff x="1484661" y="1335542"/>
            <a:chExt cx="1648026" cy="1648022"/>
          </a:xfrm>
          <a:solidFill>
            <a:srgbClr val="FF0000"/>
          </a:solidFill>
        </p:grpSpPr>
        <p:sp>
          <p:nvSpPr>
            <p:cNvPr id="60"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1"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03</a:t>
              </a:r>
              <a:endParaRPr lang="en-US" sz="2400" dirty="0">
                <a:latin typeface="Impact" panose="020B0806030902050204" pitchFamily="34" charset="0"/>
                <a:ea typeface="微软雅黑" panose="020B0503020204020204" pitchFamily="34" charset="-122"/>
              </a:endParaRPr>
            </a:p>
          </p:txBody>
        </p:sp>
      </p:grpSp>
      <p:sp>
        <p:nvSpPr>
          <p:cNvPr id="62" name="文本框 61"/>
          <p:cNvSpPr txBox="1"/>
          <p:nvPr/>
        </p:nvSpPr>
        <p:spPr>
          <a:xfrm>
            <a:off x="2273916" y="4367161"/>
            <a:ext cx="3526686" cy="568874"/>
          </a:xfrm>
          <a:prstGeom prst="rect">
            <a:avLst/>
          </a:prstGeom>
          <a:noFill/>
        </p:spPr>
        <p:txBody>
          <a:bodyPr wrap="square" rtlCol="0">
            <a:spAutoFit/>
          </a:bodyPr>
          <a:lstStyle/>
          <a:p>
            <a:pPr defTabSz="914400">
              <a:lnSpc>
                <a:spcPct val="180000"/>
              </a:lnSpc>
            </a:pPr>
            <a:r>
              <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忌急躁操作，忙中出错</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354276" y="2028352"/>
            <a:ext cx="790113" cy="790110"/>
            <a:chOff x="1484661" y="1335542"/>
            <a:chExt cx="1648026" cy="1648022"/>
          </a:xfrm>
          <a:solidFill>
            <a:srgbClr val="FF0000"/>
          </a:solidFill>
        </p:grpSpPr>
        <p:sp>
          <p:nvSpPr>
            <p:cNvPr id="64"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8"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04</a:t>
              </a:r>
              <a:endParaRPr lang="en-US" sz="2400" dirty="0">
                <a:latin typeface="Impact" panose="020B0806030902050204" pitchFamily="34" charset="0"/>
                <a:ea typeface="微软雅黑" panose="020B0503020204020204" pitchFamily="34" charset="-122"/>
              </a:endParaRPr>
            </a:p>
          </p:txBody>
        </p:sp>
      </p:grpSp>
      <p:sp>
        <p:nvSpPr>
          <p:cNvPr id="69" name="文本框 68"/>
          <p:cNvSpPr txBox="1"/>
          <p:nvPr/>
        </p:nvSpPr>
        <p:spPr>
          <a:xfrm>
            <a:off x="6232772" y="2088151"/>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忌只顾操作，不顾相关</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354275" y="3205539"/>
            <a:ext cx="790113" cy="790110"/>
            <a:chOff x="1484661" y="1335542"/>
            <a:chExt cx="1648026" cy="1648022"/>
          </a:xfrm>
          <a:solidFill>
            <a:srgbClr val="FF0000"/>
          </a:solidFill>
        </p:grpSpPr>
        <p:sp>
          <p:nvSpPr>
            <p:cNvPr id="71"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05</a:t>
              </a:r>
              <a:endParaRPr lang="en-US" sz="2400" dirty="0">
                <a:latin typeface="Impact" panose="020B0806030902050204" pitchFamily="34" charset="0"/>
                <a:ea typeface="微软雅黑" panose="020B0503020204020204" pitchFamily="34" charset="-122"/>
              </a:endParaRPr>
            </a:p>
          </p:txBody>
        </p:sp>
      </p:grpSp>
      <p:sp>
        <p:nvSpPr>
          <p:cNvPr id="74" name="文本框 73"/>
          <p:cNvSpPr txBox="1"/>
          <p:nvPr/>
        </p:nvSpPr>
        <p:spPr>
          <a:xfrm>
            <a:off x="6232772" y="3230993"/>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忌忙乱操作，顾此失彼</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331295" y="4327499"/>
            <a:ext cx="790113" cy="790110"/>
            <a:chOff x="1484661" y="1335542"/>
            <a:chExt cx="1648026" cy="1648022"/>
          </a:xfrm>
          <a:solidFill>
            <a:srgbClr val="FF0000"/>
          </a:solidFill>
        </p:grpSpPr>
        <p:sp>
          <p:nvSpPr>
            <p:cNvPr id="7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06</a:t>
              </a:r>
              <a:endParaRPr lang="en-US" sz="2400" dirty="0">
                <a:latin typeface="Impact" panose="020B0806030902050204" pitchFamily="34" charset="0"/>
                <a:ea typeface="微软雅黑" panose="020B0503020204020204" pitchFamily="34" charset="-122"/>
              </a:endParaRPr>
            </a:p>
          </p:txBody>
        </p:sp>
      </p:grpSp>
      <p:sp>
        <p:nvSpPr>
          <p:cNvPr id="78" name="文本框 77"/>
          <p:cNvSpPr txBox="1"/>
          <p:nvPr/>
        </p:nvSpPr>
        <p:spPr>
          <a:xfrm>
            <a:off x="6232772" y="4426960"/>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心慈手软，扩大事端</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6*min(max(#ppt_w*#ppt_h,.3),1)-7.4)/-.7*#ppt_w"/>
                                          </p:val>
                                        </p:tav>
                                        <p:tav tm="100000">
                                          <p:val>
                                            <p:strVal val="#ppt_w"/>
                                          </p:val>
                                        </p:tav>
                                      </p:tavLst>
                                    </p:anim>
                                    <p:anim calcmode="lin" valueType="num">
                                      <p:cBhvr>
                                        <p:cTn id="18" dur="500" fill="hold"/>
                                        <p:tgtEl>
                                          <p:spTgt spid="40"/>
                                        </p:tgtEl>
                                        <p:attrNameLst>
                                          <p:attrName>ppt_h</p:attrName>
                                        </p:attrNameLst>
                                      </p:cBhvr>
                                      <p:tavLst>
                                        <p:tav tm="0">
                                          <p:val>
                                            <p:strVal val="(6*min(max(#ppt_w*#ppt_h,.3),1)-7.4)/-.7*#ppt_h"/>
                                          </p:val>
                                        </p:tav>
                                        <p:tav tm="100000">
                                          <p:val>
                                            <p:strVal val="#ppt_h"/>
                                          </p:val>
                                        </p:tav>
                                      </p:tavLst>
                                    </p:anim>
                                    <p:anim calcmode="lin" valueType="num">
                                      <p:cBhvr>
                                        <p:cTn id="19" dur="500" fill="hold"/>
                                        <p:tgtEl>
                                          <p:spTgt spid="40"/>
                                        </p:tgtEl>
                                        <p:attrNameLst>
                                          <p:attrName>ppt_x</p:attrName>
                                        </p:attrNameLst>
                                      </p:cBhvr>
                                      <p:tavLst>
                                        <p:tav tm="0">
                                          <p:val>
                                            <p:fltVal val="0.5"/>
                                          </p:val>
                                        </p:tav>
                                        <p:tav tm="100000">
                                          <p:val>
                                            <p:strVal val="#ppt_x"/>
                                          </p:val>
                                        </p:tav>
                                      </p:tavLst>
                                    </p:anim>
                                    <p:anim calcmode="lin" valueType="num">
                                      <p:cBhvr>
                                        <p:cTn id="2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11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6*min(max(#ppt_w*#ppt_h,.3),1)-7.4)/-.7*#ppt_w"/>
                                          </p:val>
                                        </p:tav>
                                        <p:tav tm="100000">
                                          <p:val>
                                            <p:strVal val="#ppt_w"/>
                                          </p:val>
                                        </p:tav>
                                      </p:tavLst>
                                    </p:anim>
                                    <p:anim calcmode="lin" valueType="num">
                                      <p:cBhvr>
                                        <p:cTn id="30" dur="500" fill="hold"/>
                                        <p:tgtEl>
                                          <p:spTgt spid="45"/>
                                        </p:tgtEl>
                                        <p:attrNameLst>
                                          <p:attrName>ppt_h</p:attrName>
                                        </p:attrNameLst>
                                      </p:cBhvr>
                                      <p:tavLst>
                                        <p:tav tm="0">
                                          <p:val>
                                            <p:strVal val="(6*min(max(#ppt_w*#ppt_h,.3),1)-7.4)/-.7*#ppt_h"/>
                                          </p:val>
                                        </p:tav>
                                        <p:tav tm="100000">
                                          <p:val>
                                            <p:strVal val="#ppt_h"/>
                                          </p:val>
                                        </p:tav>
                                      </p:tavLst>
                                    </p:anim>
                                    <p:anim calcmode="lin" valueType="num">
                                      <p:cBhvr>
                                        <p:cTn id="31" dur="500" fill="hold"/>
                                        <p:tgtEl>
                                          <p:spTgt spid="45"/>
                                        </p:tgtEl>
                                        <p:attrNameLst>
                                          <p:attrName>ppt_x</p:attrName>
                                        </p:attrNameLst>
                                      </p:cBhvr>
                                      <p:tavLst>
                                        <p:tav tm="0">
                                          <p:val>
                                            <p:fltVal val="0.5"/>
                                          </p:val>
                                        </p:tav>
                                        <p:tav tm="100000">
                                          <p:val>
                                            <p:strVal val="#ppt_x"/>
                                          </p:val>
                                        </p:tav>
                                      </p:tavLst>
                                    </p:anim>
                                    <p:anim calcmode="lin" valueType="num">
                                      <p:cBhvr>
                                        <p:cTn id="32"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11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strVal val="(6*min(max(#ppt_w*#ppt_h,.3),1)-7.4)/-.7*#ppt_w"/>
                                          </p:val>
                                        </p:tav>
                                        <p:tav tm="100000">
                                          <p:val>
                                            <p:strVal val="#ppt_w"/>
                                          </p:val>
                                        </p:tav>
                                      </p:tavLst>
                                    </p:anim>
                                    <p:anim calcmode="lin" valueType="num">
                                      <p:cBhvr>
                                        <p:cTn id="42" dur="500" fill="hold"/>
                                        <p:tgtEl>
                                          <p:spTgt spid="59"/>
                                        </p:tgtEl>
                                        <p:attrNameLst>
                                          <p:attrName>ppt_h</p:attrName>
                                        </p:attrNameLst>
                                      </p:cBhvr>
                                      <p:tavLst>
                                        <p:tav tm="0">
                                          <p:val>
                                            <p:strVal val="(6*min(max(#ppt_w*#ppt_h,.3),1)-7.4)/-.7*#ppt_h"/>
                                          </p:val>
                                        </p:tav>
                                        <p:tav tm="100000">
                                          <p:val>
                                            <p:strVal val="#ppt_h"/>
                                          </p:val>
                                        </p:tav>
                                      </p:tavLst>
                                    </p:anim>
                                    <p:anim calcmode="lin" valueType="num">
                                      <p:cBhvr>
                                        <p:cTn id="43" dur="500" fill="hold"/>
                                        <p:tgtEl>
                                          <p:spTgt spid="59"/>
                                        </p:tgtEl>
                                        <p:attrNameLst>
                                          <p:attrName>ppt_x</p:attrName>
                                        </p:attrNameLst>
                                      </p:cBhvr>
                                      <p:tavLst>
                                        <p:tav tm="0">
                                          <p:val>
                                            <p:fltVal val="0.5"/>
                                          </p:val>
                                        </p:tav>
                                        <p:tav tm="100000">
                                          <p:val>
                                            <p:strVal val="#ppt_x"/>
                                          </p:val>
                                        </p:tav>
                                      </p:tavLst>
                                    </p:anim>
                                    <p:anim calcmode="lin" valueType="num">
                                      <p:cBhvr>
                                        <p:cTn id="44"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11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36"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ppt_w</p:attrName>
                                        </p:attrNameLst>
                                      </p:cBhvr>
                                      <p:tavLst>
                                        <p:tav tm="0">
                                          <p:val>
                                            <p:strVal val="(6*min(max(#ppt_w*#ppt_h,.3),1)-7.4)/-.7*#ppt_w"/>
                                          </p:val>
                                        </p:tav>
                                        <p:tav tm="100000">
                                          <p:val>
                                            <p:strVal val="#ppt_w"/>
                                          </p:val>
                                        </p:tav>
                                      </p:tavLst>
                                    </p:anim>
                                    <p:anim calcmode="lin" valueType="num">
                                      <p:cBhvr>
                                        <p:cTn id="54" dur="500" fill="hold"/>
                                        <p:tgtEl>
                                          <p:spTgt spid="63"/>
                                        </p:tgtEl>
                                        <p:attrNameLst>
                                          <p:attrName>ppt_h</p:attrName>
                                        </p:attrNameLst>
                                      </p:cBhvr>
                                      <p:tavLst>
                                        <p:tav tm="0">
                                          <p:val>
                                            <p:strVal val="(6*min(max(#ppt_w*#ppt_h,.3),1)-7.4)/-.7*#ppt_h"/>
                                          </p:val>
                                        </p:tav>
                                        <p:tav tm="100000">
                                          <p:val>
                                            <p:strVal val="#ppt_h"/>
                                          </p:val>
                                        </p:tav>
                                      </p:tavLst>
                                    </p:anim>
                                    <p:anim calcmode="lin" valueType="num">
                                      <p:cBhvr>
                                        <p:cTn id="55" dur="500" fill="hold"/>
                                        <p:tgtEl>
                                          <p:spTgt spid="63"/>
                                        </p:tgtEl>
                                        <p:attrNameLst>
                                          <p:attrName>ppt_x</p:attrName>
                                        </p:attrNameLst>
                                      </p:cBhvr>
                                      <p:tavLst>
                                        <p:tav tm="0">
                                          <p:val>
                                            <p:fltVal val="0.5"/>
                                          </p:val>
                                        </p:tav>
                                        <p:tav tm="100000">
                                          <p:val>
                                            <p:strVal val="#ppt_x"/>
                                          </p:val>
                                        </p:tav>
                                      </p:tavLst>
                                    </p:anim>
                                    <p:anim calcmode="lin" valueType="num">
                                      <p:cBhvr>
                                        <p:cTn id="56"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11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36"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strVal val="(6*min(max(#ppt_w*#ppt_h,.3),1)-7.4)/-.7*#ppt_w"/>
                                          </p:val>
                                        </p:tav>
                                        <p:tav tm="100000">
                                          <p:val>
                                            <p:strVal val="#ppt_w"/>
                                          </p:val>
                                        </p:tav>
                                      </p:tavLst>
                                    </p:anim>
                                    <p:anim calcmode="lin" valueType="num">
                                      <p:cBhvr>
                                        <p:cTn id="66" dur="500" fill="hold"/>
                                        <p:tgtEl>
                                          <p:spTgt spid="70"/>
                                        </p:tgtEl>
                                        <p:attrNameLst>
                                          <p:attrName>ppt_h</p:attrName>
                                        </p:attrNameLst>
                                      </p:cBhvr>
                                      <p:tavLst>
                                        <p:tav tm="0">
                                          <p:val>
                                            <p:strVal val="(6*min(max(#ppt_w*#ppt_h,.3),1)-7.4)/-.7*#ppt_h"/>
                                          </p:val>
                                        </p:tav>
                                        <p:tav tm="100000">
                                          <p:val>
                                            <p:strVal val="#ppt_h"/>
                                          </p:val>
                                        </p:tav>
                                      </p:tavLst>
                                    </p:anim>
                                    <p:anim calcmode="lin" valueType="num">
                                      <p:cBhvr>
                                        <p:cTn id="67" dur="500" fill="hold"/>
                                        <p:tgtEl>
                                          <p:spTgt spid="70"/>
                                        </p:tgtEl>
                                        <p:attrNameLst>
                                          <p:attrName>ppt_x</p:attrName>
                                        </p:attrNameLst>
                                      </p:cBhvr>
                                      <p:tavLst>
                                        <p:tav tm="0">
                                          <p:val>
                                            <p:fltVal val="0.5"/>
                                          </p:val>
                                        </p:tav>
                                        <p:tav tm="100000">
                                          <p:val>
                                            <p:strVal val="#ppt_x"/>
                                          </p:val>
                                        </p:tav>
                                      </p:tavLst>
                                    </p:anim>
                                    <p:anim calcmode="lin" valueType="num">
                                      <p:cBhvr>
                                        <p:cTn id="68"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11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36"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strVal val="(6*min(max(#ppt_w*#ppt_h,.3),1)-7.4)/-.7*#ppt_w"/>
                                          </p:val>
                                        </p:tav>
                                        <p:tav tm="100000">
                                          <p:val>
                                            <p:strVal val="#ppt_w"/>
                                          </p:val>
                                        </p:tav>
                                      </p:tavLst>
                                    </p:anim>
                                    <p:anim calcmode="lin" valueType="num">
                                      <p:cBhvr>
                                        <p:cTn id="78" dur="500" fill="hold"/>
                                        <p:tgtEl>
                                          <p:spTgt spid="75"/>
                                        </p:tgtEl>
                                        <p:attrNameLst>
                                          <p:attrName>ppt_h</p:attrName>
                                        </p:attrNameLst>
                                      </p:cBhvr>
                                      <p:tavLst>
                                        <p:tav tm="0">
                                          <p:val>
                                            <p:strVal val="(6*min(max(#ppt_w*#ppt_h,.3),1)-7.4)/-.7*#ppt_h"/>
                                          </p:val>
                                        </p:tav>
                                        <p:tav tm="100000">
                                          <p:val>
                                            <p:strVal val="#ppt_h"/>
                                          </p:val>
                                        </p:tav>
                                      </p:tavLst>
                                    </p:anim>
                                    <p:anim calcmode="lin" valueType="num">
                                      <p:cBhvr>
                                        <p:cTn id="79" dur="500" fill="hold"/>
                                        <p:tgtEl>
                                          <p:spTgt spid="75"/>
                                        </p:tgtEl>
                                        <p:attrNameLst>
                                          <p:attrName>ppt_x</p:attrName>
                                        </p:attrNameLst>
                                      </p:cBhvr>
                                      <p:tavLst>
                                        <p:tav tm="0">
                                          <p:val>
                                            <p:fltVal val="0.5"/>
                                          </p:val>
                                        </p:tav>
                                        <p:tav tm="100000">
                                          <p:val>
                                            <p:strVal val="#ppt_x"/>
                                          </p:val>
                                        </p:tav>
                                      </p:tavLst>
                                    </p:anim>
                                    <p:anim calcmode="lin" valueType="num">
                                      <p:cBhvr>
                                        <p:cTn id="8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1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58" grpId="0"/>
      <p:bldP spid="62" grpId="0"/>
      <p:bldP spid="69" grpId="0"/>
      <p:bldP spid="74" grpId="0"/>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安全生产十二忌</a:t>
            </a:r>
            <a:endParaRPr lang="zh-CN" altLang="en-US" sz="28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410918" y="1960804"/>
            <a:ext cx="790113" cy="790110"/>
            <a:chOff x="1484661" y="1335542"/>
            <a:chExt cx="1648026" cy="1648022"/>
          </a:xfrm>
          <a:solidFill>
            <a:srgbClr val="FF0000"/>
          </a:solidFill>
        </p:grpSpPr>
        <p:sp>
          <p:nvSpPr>
            <p:cNvPr id="42"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07</a:t>
              </a:r>
              <a:endParaRPr lang="en-US" sz="2400" dirty="0">
                <a:latin typeface="Impact" panose="020B0806030902050204" pitchFamily="34" charset="0"/>
                <a:ea typeface="微软雅黑" panose="020B0503020204020204" pitchFamily="34" charset="-122"/>
              </a:endParaRPr>
            </a:p>
          </p:txBody>
        </p:sp>
      </p:grpSp>
      <p:sp>
        <p:nvSpPr>
          <p:cNvPr id="44" name="文本框 43"/>
          <p:cNvSpPr txBox="1"/>
          <p:nvPr/>
        </p:nvSpPr>
        <p:spPr>
          <a:xfrm>
            <a:off x="2289414" y="2020603"/>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忌程序不清，次序颠倒</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410917" y="3137991"/>
            <a:ext cx="790113" cy="790110"/>
            <a:chOff x="1484661" y="1335542"/>
            <a:chExt cx="1648026" cy="1648022"/>
          </a:xfrm>
          <a:solidFill>
            <a:srgbClr val="FF0000"/>
          </a:solidFill>
        </p:grpSpPr>
        <p:sp>
          <p:nvSpPr>
            <p:cNvPr id="4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08</a:t>
              </a:r>
              <a:endParaRPr lang="en-US" sz="2400" dirty="0">
                <a:latin typeface="Impact" panose="020B0806030902050204" pitchFamily="34" charset="0"/>
                <a:ea typeface="微软雅黑" panose="020B0503020204020204" pitchFamily="34" charset="-122"/>
              </a:endParaRPr>
            </a:p>
          </p:txBody>
        </p:sp>
      </p:grpSp>
      <p:sp>
        <p:nvSpPr>
          <p:cNvPr id="58" name="文本框 57"/>
          <p:cNvSpPr txBox="1"/>
          <p:nvPr/>
        </p:nvSpPr>
        <p:spPr>
          <a:xfrm>
            <a:off x="2289414" y="3163445"/>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忌单一操作，监护不力</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387937" y="4259951"/>
            <a:ext cx="790113" cy="790110"/>
            <a:chOff x="1484661" y="1335542"/>
            <a:chExt cx="1648026" cy="1648022"/>
          </a:xfrm>
          <a:solidFill>
            <a:srgbClr val="FF0000"/>
          </a:solidFill>
        </p:grpSpPr>
        <p:sp>
          <p:nvSpPr>
            <p:cNvPr id="60"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1"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09</a:t>
              </a:r>
              <a:endParaRPr lang="en-US" sz="2400" dirty="0">
                <a:latin typeface="Impact" panose="020B0806030902050204" pitchFamily="34" charset="0"/>
                <a:ea typeface="微软雅黑" panose="020B0503020204020204" pitchFamily="34" charset="-122"/>
              </a:endParaRPr>
            </a:p>
          </p:txBody>
        </p:sp>
      </p:grpSp>
      <p:sp>
        <p:nvSpPr>
          <p:cNvPr id="62" name="文本框 61"/>
          <p:cNvSpPr txBox="1"/>
          <p:nvPr/>
        </p:nvSpPr>
        <p:spPr>
          <a:xfrm>
            <a:off x="2289414" y="4359412"/>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忌有章不循，胡干蛮干</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369774" y="2020603"/>
            <a:ext cx="790113" cy="790110"/>
            <a:chOff x="1484661" y="1335542"/>
            <a:chExt cx="1648026" cy="1648022"/>
          </a:xfrm>
          <a:solidFill>
            <a:srgbClr val="FF0000"/>
          </a:solidFill>
        </p:grpSpPr>
        <p:sp>
          <p:nvSpPr>
            <p:cNvPr id="64"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8"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10</a:t>
              </a:r>
              <a:endParaRPr lang="en-US" sz="2400" dirty="0">
                <a:latin typeface="Impact" panose="020B0806030902050204" pitchFamily="34" charset="0"/>
                <a:ea typeface="微软雅黑" panose="020B0503020204020204" pitchFamily="34" charset="-122"/>
              </a:endParaRPr>
            </a:p>
          </p:txBody>
        </p:sp>
      </p:grpSp>
      <p:sp>
        <p:nvSpPr>
          <p:cNvPr id="69" name="文本框 68"/>
          <p:cNvSpPr txBox="1"/>
          <p:nvPr/>
        </p:nvSpPr>
        <p:spPr>
          <a:xfrm>
            <a:off x="6248270" y="2080402"/>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忌不分主次，轻重缓急</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369773" y="3197790"/>
            <a:ext cx="790113" cy="790110"/>
            <a:chOff x="1484661" y="1335542"/>
            <a:chExt cx="1648026" cy="1648022"/>
          </a:xfrm>
          <a:solidFill>
            <a:srgbClr val="FF0000"/>
          </a:solidFill>
        </p:grpSpPr>
        <p:sp>
          <p:nvSpPr>
            <p:cNvPr id="71"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11</a:t>
              </a:r>
              <a:endParaRPr lang="en-US" sz="2400" dirty="0">
                <a:latin typeface="Impact" panose="020B0806030902050204" pitchFamily="34" charset="0"/>
                <a:ea typeface="微软雅黑" panose="020B0503020204020204" pitchFamily="34" charset="-122"/>
              </a:endParaRPr>
            </a:p>
          </p:txBody>
        </p:sp>
      </p:grpSp>
      <p:sp>
        <p:nvSpPr>
          <p:cNvPr id="74" name="文本框 73"/>
          <p:cNvSpPr txBox="1"/>
          <p:nvPr/>
        </p:nvSpPr>
        <p:spPr>
          <a:xfrm>
            <a:off x="6248270" y="3223244"/>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忌情绪波动，带人工作</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346793" y="4319750"/>
            <a:ext cx="790113" cy="790110"/>
            <a:chOff x="1484661" y="1335542"/>
            <a:chExt cx="1648026" cy="1648022"/>
          </a:xfrm>
          <a:solidFill>
            <a:srgbClr val="FF0000"/>
          </a:solidFill>
        </p:grpSpPr>
        <p:sp>
          <p:nvSpPr>
            <p:cNvPr id="7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12</a:t>
              </a:r>
              <a:endParaRPr lang="en-US" sz="2400" dirty="0">
                <a:latin typeface="Impact" panose="020B0806030902050204" pitchFamily="34" charset="0"/>
                <a:ea typeface="微软雅黑" panose="020B0503020204020204" pitchFamily="34" charset="-122"/>
              </a:endParaRPr>
            </a:p>
          </p:txBody>
        </p:sp>
      </p:grpSp>
      <p:sp>
        <p:nvSpPr>
          <p:cNvPr id="78" name="文本框 77"/>
          <p:cNvSpPr txBox="1"/>
          <p:nvPr/>
        </p:nvSpPr>
        <p:spPr>
          <a:xfrm>
            <a:off x="6248270" y="4419211"/>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忌麻痹大意，轻视隐患</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2"/>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6*min(max(#ppt_w*#ppt_h,.3),1)-7.4)/-.7*#ppt_w"/>
                                          </p:val>
                                        </p:tav>
                                        <p:tav tm="100000">
                                          <p:val>
                                            <p:strVal val="#ppt_w"/>
                                          </p:val>
                                        </p:tav>
                                      </p:tavLst>
                                    </p:anim>
                                    <p:anim calcmode="lin" valueType="num">
                                      <p:cBhvr>
                                        <p:cTn id="18" dur="500" fill="hold"/>
                                        <p:tgtEl>
                                          <p:spTgt spid="40"/>
                                        </p:tgtEl>
                                        <p:attrNameLst>
                                          <p:attrName>ppt_h</p:attrName>
                                        </p:attrNameLst>
                                      </p:cBhvr>
                                      <p:tavLst>
                                        <p:tav tm="0">
                                          <p:val>
                                            <p:strVal val="(6*min(max(#ppt_w*#ppt_h,.3),1)-7.4)/-.7*#ppt_h"/>
                                          </p:val>
                                        </p:tav>
                                        <p:tav tm="100000">
                                          <p:val>
                                            <p:strVal val="#ppt_h"/>
                                          </p:val>
                                        </p:tav>
                                      </p:tavLst>
                                    </p:anim>
                                    <p:anim calcmode="lin" valueType="num">
                                      <p:cBhvr>
                                        <p:cTn id="19" dur="500" fill="hold"/>
                                        <p:tgtEl>
                                          <p:spTgt spid="40"/>
                                        </p:tgtEl>
                                        <p:attrNameLst>
                                          <p:attrName>ppt_x</p:attrName>
                                        </p:attrNameLst>
                                      </p:cBhvr>
                                      <p:tavLst>
                                        <p:tav tm="0">
                                          <p:val>
                                            <p:fltVal val="0.5"/>
                                          </p:val>
                                        </p:tav>
                                        <p:tav tm="100000">
                                          <p:val>
                                            <p:strVal val="#ppt_x"/>
                                          </p:val>
                                        </p:tav>
                                      </p:tavLst>
                                    </p:anim>
                                    <p:anim calcmode="lin" valueType="num">
                                      <p:cBhvr>
                                        <p:cTn id="2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11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6*min(max(#ppt_w*#ppt_h,.3),1)-7.4)/-.7*#ppt_w"/>
                                          </p:val>
                                        </p:tav>
                                        <p:tav tm="100000">
                                          <p:val>
                                            <p:strVal val="#ppt_w"/>
                                          </p:val>
                                        </p:tav>
                                      </p:tavLst>
                                    </p:anim>
                                    <p:anim calcmode="lin" valueType="num">
                                      <p:cBhvr>
                                        <p:cTn id="30" dur="500" fill="hold"/>
                                        <p:tgtEl>
                                          <p:spTgt spid="45"/>
                                        </p:tgtEl>
                                        <p:attrNameLst>
                                          <p:attrName>ppt_h</p:attrName>
                                        </p:attrNameLst>
                                      </p:cBhvr>
                                      <p:tavLst>
                                        <p:tav tm="0">
                                          <p:val>
                                            <p:strVal val="(6*min(max(#ppt_w*#ppt_h,.3),1)-7.4)/-.7*#ppt_h"/>
                                          </p:val>
                                        </p:tav>
                                        <p:tav tm="100000">
                                          <p:val>
                                            <p:strVal val="#ppt_h"/>
                                          </p:val>
                                        </p:tav>
                                      </p:tavLst>
                                    </p:anim>
                                    <p:anim calcmode="lin" valueType="num">
                                      <p:cBhvr>
                                        <p:cTn id="31" dur="500" fill="hold"/>
                                        <p:tgtEl>
                                          <p:spTgt spid="45"/>
                                        </p:tgtEl>
                                        <p:attrNameLst>
                                          <p:attrName>ppt_x</p:attrName>
                                        </p:attrNameLst>
                                      </p:cBhvr>
                                      <p:tavLst>
                                        <p:tav tm="0">
                                          <p:val>
                                            <p:fltVal val="0.5"/>
                                          </p:val>
                                        </p:tav>
                                        <p:tav tm="100000">
                                          <p:val>
                                            <p:strVal val="#ppt_x"/>
                                          </p:val>
                                        </p:tav>
                                      </p:tavLst>
                                    </p:anim>
                                    <p:anim calcmode="lin" valueType="num">
                                      <p:cBhvr>
                                        <p:cTn id="32"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11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strVal val="(6*min(max(#ppt_w*#ppt_h,.3),1)-7.4)/-.7*#ppt_w"/>
                                          </p:val>
                                        </p:tav>
                                        <p:tav tm="100000">
                                          <p:val>
                                            <p:strVal val="#ppt_w"/>
                                          </p:val>
                                        </p:tav>
                                      </p:tavLst>
                                    </p:anim>
                                    <p:anim calcmode="lin" valueType="num">
                                      <p:cBhvr>
                                        <p:cTn id="42" dur="500" fill="hold"/>
                                        <p:tgtEl>
                                          <p:spTgt spid="59"/>
                                        </p:tgtEl>
                                        <p:attrNameLst>
                                          <p:attrName>ppt_h</p:attrName>
                                        </p:attrNameLst>
                                      </p:cBhvr>
                                      <p:tavLst>
                                        <p:tav tm="0">
                                          <p:val>
                                            <p:strVal val="(6*min(max(#ppt_w*#ppt_h,.3),1)-7.4)/-.7*#ppt_h"/>
                                          </p:val>
                                        </p:tav>
                                        <p:tav tm="100000">
                                          <p:val>
                                            <p:strVal val="#ppt_h"/>
                                          </p:val>
                                        </p:tav>
                                      </p:tavLst>
                                    </p:anim>
                                    <p:anim calcmode="lin" valueType="num">
                                      <p:cBhvr>
                                        <p:cTn id="43" dur="500" fill="hold"/>
                                        <p:tgtEl>
                                          <p:spTgt spid="59"/>
                                        </p:tgtEl>
                                        <p:attrNameLst>
                                          <p:attrName>ppt_x</p:attrName>
                                        </p:attrNameLst>
                                      </p:cBhvr>
                                      <p:tavLst>
                                        <p:tav tm="0">
                                          <p:val>
                                            <p:fltVal val="0.5"/>
                                          </p:val>
                                        </p:tav>
                                        <p:tav tm="100000">
                                          <p:val>
                                            <p:strVal val="#ppt_x"/>
                                          </p:val>
                                        </p:tav>
                                      </p:tavLst>
                                    </p:anim>
                                    <p:anim calcmode="lin" valueType="num">
                                      <p:cBhvr>
                                        <p:cTn id="44"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11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36"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ppt_w</p:attrName>
                                        </p:attrNameLst>
                                      </p:cBhvr>
                                      <p:tavLst>
                                        <p:tav tm="0">
                                          <p:val>
                                            <p:strVal val="(6*min(max(#ppt_w*#ppt_h,.3),1)-7.4)/-.7*#ppt_w"/>
                                          </p:val>
                                        </p:tav>
                                        <p:tav tm="100000">
                                          <p:val>
                                            <p:strVal val="#ppt_w"/>
                                          </p:val>
                                        </p:tav>
                                      </p:tavLst>
                                    </p:anim>
                                    <p:anim calcmode="lin" valueType="num">
                                      <p:cBhvr>
                                        <p:cTn id="54" dur="500" fill="hold"/>
                                        <p:tgtEl>
                                          <p:spTgt spid="63"/>
                                        </p:tgtEl>
                                        <p:attrNameLst>
                                          <p:attrName>ppt_h</p:attrName>
                                        </p:attrNameLst>
                                      </p:cBhvr>
                                      <p:tavLst>
                                        <p:tav tm="0">
                                          <p:val>
                                            <p:strVal val="(6*min(max(#ppt_w*#ppt_h,.3),1)-7.4)/-.7*#ppt_h"/>
                                          </p:val>
                                        </p:tav>
                                        <p:tav tm="100000">
                                          <p:val>
                                            <p:strVal val="#ppt_h"/>
                                          </p:val>
                                        </p:tav>
                                      </p:tavLst>
                                    </p:anim>
                                    <p:anim calcmode="lin" valueType="num">
                                      <p:cBhvr>
                                        <p:cTn id="55" dur="500" fill="hold"/>
                                        <p:tgtEl>
                                          <p:spTgt spid="63"/>
                                        </p:tgtEl>
                                        <p:attrNameLst>
                                          <p:attrName>ppt_x</p:attrName>
                                        </p:attrNameLst>
                                      </p:cBhvr>
                                      <p:tavLst>
                                        <p:tav tm="0">
                                          <p:val>
                                            <p:fltVal val="0.5"/>
                                          </p:val>
                                        </p:tav>
                                        <p:tav tm="100000">
                                          <p:val>
                                            <p:strVal val="#ppt_x"/>
                                          </p:val>
                                        </p:tav>
                                      </p:tavLst>
                                    </p:anim>
                                    <p:anim calcmode="lin" valueType="num">
                                      <p:cBhvr>
                                        <p:cTn id="56"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11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36"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strVal val="(6*min(max(#ppt_w*#ppt_h,.3),1)-7.4)/-.7*#ppt_w"/>
                                          </p:val>
                                        </p:tav>
                                        <p:tav tm="100000">
                                          <p:val>
                                            <p:strVal val="#ppt_w"/>
                                          </p:val>
                                        </p:tav>
                                      </p:tavLst>
                                    </p:anim>
                                    <p:anim calcmode="lin" valueType="num">
                                      <p:cBhvr>
                                        <p:cTn id="66" dur="500" fill="hold"/>
                                        <p:tgtEl>
                                          <p:spTgt spid="70"/>
                                        </p:tgtEl>
                                        <p:attrNameLst>
                                          <p:attrName>ppt_h</p:attrName>
                                        </p:attrNameLst>
                                      </p:cBhvr>
                                      <p:tavLst>
                                        <p:tav tm="0">
                                          <p:val>
                                            <p:strVal val="(6*min(max(#ppt_w*#ppt_h,.3),1)-7.4)/-.7*#ppt_h"/>
                                          </p:val>
                                        </p:tav>
                                        <p:tav tm="100000">
                                          <p:val>
                                            <p:strVal val="#ppt_h"/>
                                          </p:val>
                                        </p:tav>
                                      </p:tavLst>
                                    </p:anim>
                                    <p:anim calcmode="lin" valueType="num">
                                      <p:cBhvr>
                                        <p:cTn id="67" dur="500" fill="hold"/>
                                        <p:tgtEl>
                                          <p:spTgt spid="70"/>
                                        </p:tgtEl>
                                        <p:attrNameLst>
                                          <p:attrName>ppt_x</p:attrName>
                                        </p:attrNameLst>
                                      </p:cBhvr>
                                      <p:tavLst>
                                        <p:tav tm="0">
                                          <p:val>
                                            <p:fltVal val="0.5"/>
                                          </p:val>
                                        </p:tav>
                                        <p:tav tm="100000">
                                          <p:val>
                                            <p:strVal val="#ppt_x"/>
                                          </p:val>
                                        </p:tav>
                                      </p:tavLst>
                                    </p:anim>
                                    <p:anim calcmode="lin" valueType="num">
                                      <p:cBhvr>
                                        <p:cTn id="68"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11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36"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strVal val="(6*min(max(#ppt_w*#ppt_h,.3),1)-7.4)/-.7*#ppt_w"/>
                                          </p:val>
                                        </p:tav>
                                        <p:tav tm="100000">
                                          <p:val>
                                            <p:strVal val="#ppt_w"/>
                                          </p:val>
                                        </p:tav>
                                      </p:tavLst>
                                    </p:anim>
                                    <p:anim calcmode="lin" valueType="num">
                                      <p:cBhvr>
                                        <p:cTn id="78" dur="500" fill="hold"/>
                                        <p:tgtEl>
                                          <p:spTgt spid="75"/>
                                        </p:tgtEl>
                                        <p:attrNameLst>
                                          <p:attrName>ppt_h</p:attrName>
                                        </p:attrNameLst>
                                      </p:cBhvr>
                                      <p:tavLst>
                                        <p:tav tm="0">
                                          <p:val>
                                            <p:strVal val="(6*min(max(#ppt_w*#ppt_h,.3),1)-7.4)/-.7*#ppt_h"/>
                                          </p:val>
                                        </p:tav>
                                        <p:tav tm="100000">
                                          <p:val>
                                            <p:strVal val="#ppt_h"/>
                                          </p:val>
                                        </p:tav>
                                      </p:tavLst>
                                    </p:anim>
                                    <p:anim calcmode="lin" valueType="num">
                                      <p:cBhvr>
                                        <p:cTn id="79" dur="500" fill="hold"/>
                                        <p:tgtEl>
                                          <p:spTgt spid="75"/>
                                        </p:tgtEl>
                                        <p:attrNameLst>
                                          <p:attrName>ppt_x</p:attrName>
                                        </p:attrNameLst>
                                      </p:cBhvr>
                                      <p:tavLst>
                                        <p:tav tm="0">
                                          <p:val>
                                            <p:fltVal val="0.5"/>
                                          </p:val>
                                        </p:tav>
                                        <p:tav tm="100000">
                                          <p:val>
                                            <p:strVal val="#ppt_x"/>
                                          </p:val>
                                        </p:tav>
                                      </p:tavLst>
                                    </p:anim>
                                    <p:anim calcmode="lin" valueType="num">
                                      <p:cBhvr>
                                        <p:cTn id="8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1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58" grpId="0"/>
      <p:bldP spid="62" grpId="0"/>
      <p:bldP spid="69" grpId="0"/>
      <p:bldP spid="74" grpId="0"/>
      <p:bldP spid="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07</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消防安全小常识</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6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763296" y="1713346"/>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消防安全常识之灭火四法</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bwMode="auto">
          <a:xfrm>
            <a:off x="1371414" y="2508132"/>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0" name="组合 19"/>
          <p:cNvGrpSpPr/>
          <p:nvPr/>
        </p:nvGrpSpPr>
        <p:grpSpPr>
          <a:xfrm>
            <a:off x="1600376" y="2394786"/>
            <a:ext cx="3150302" cy="659410"/>
            <a:chOff x="1245265" y="1827568"/>
            <a:chExt cx="4200402" cy="879213"/>
          </a:xfrm>
          <a:solidFill>
            <a:srgbClr val="FF0000"/>
          </a:solidFill>
        </p:grpSpPr>
        <p:sp>
          <p:nvSpPr>
            <p:cNvPr id="22"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3" name="Freeform 7"/>
            <p:cNvSpPr/>
            <p:nvPr/>
          </p:nvSpPr>
          <p:spPr bwMode="auto">
            <a:xfrm>
              <a:off x="1525808"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24" name="矩形 23"/>
            <p:cNvSpPr/>
            <p:nvPr/>
          </p:nvSpPr>
          <p:spPr>
            <a:xfrm>
              <a:off x="2436861" y="2013792"/>
              <a:ext cx="1785104" cy="492442"/>
            </a:xfrm>
            <a:prstGeom prst="rect">
              <a:avLst/>
            </a:prstGeom>
            <a:grpFill/>
          </p:spPr>
          <p:txBody>
            <a:bodyPr wrap="non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隔离灭火法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25" name="TextBox 10"/>
          <p:cNvSpPr txBox="1"/>
          <p:nvPr/>
        </p:nvSpPr>
        <p:spPr>
          <a:xfrm>
            <a:off x="1485458" y="3156176"/>
            <a:ext cx="3476522" cy="1754326"/>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就是将火源处或其周围的可燃物质隔离或移开，燃烧会因缺少可燃物而停止。如将火源附近的可燃、易燃、易爆和助燃物品搬走；关闭可燃气体、液体管路的阀门，以减少和阻止可燃物质进入燃烧区；设法阻拦流散的液体；拆除与火源毗连的易燃建筑物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5359882" y="2508132"/>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7" name="组合 26"/>
          <p:cNvGrpSpPr/>
          <p:nvPr/>
        </p:nvGrpSpPr>
        <p:grpSpPr>
          <a:xfrm>
            <a:off x="5652010" y="2394786"/>
            <a:ext cx="3150302" cy="659410"/>
            <a:chOff x="6647444" y="1827568"/>
            <a:chExt cx="4200402" cy="879213"/>
          </a:xfrm>
          <a:solidFill>
            <a:srgbClr val="FF0000"/>
          </a:solidFill>
        </p:grpSpPr>
        <p:sp>
          <p:nvSpPr>
            <p:cNvPr id="28"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9"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30" name="矩形 29"/>
            <p:cNvSpPr/>
            <p:nvPr/>
          </p:nvSpPr>
          <p:spPr>
            <a:xfrm>
              <a:off x="6927987" y="1988443"/>
              <a:ext cx="3671401" cy="492442"/>
            </a:xfrm>
            <a:prstGeom prst="rect">
              <a:avLst/>
            </a:prstGeom>
            <a:grpFill/>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窒息灭火法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15"/>
          <p:cNvSpPr txBox="1"/>
          <p:nvPr/>
        </p:nvSpPr>
        <p:spPr>
          <a:xfrm>
            <a:off x="5585666" y="3387317"/>
            <a:ext cx="3307052" cy="1078116"/>
          </a:xfrm>
          <a:prstGeom prst="rect">
            <a:avLst/>
          </a:prstGeom>
          <a:noFill/>
        </p:spPr>
        <p:txBody>
          <a:bodyPr wrap="square" rtlCol="0">
            <a:spAutoFit/>
          </a:bodyPr>
          <a:lstStyle/>
          <a:p>
            <a:pPr algn="ct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就是阻止空气流入燃烧区或用不燃物质冲淡空气，使燃烧物质得不到足够的氧气而熄灭。如用不燃或难燃物捂盖燃烧物；将水蒸气或情性气体灌注容器设备；封闭起火的建筑、设备的孔洞等。</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par>
                          <p:cTn id="17" fill="hold">
                            <p:stCondLst>
                              <p:cond delay="25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4000"/>
                            </p:stCondLst>
                            <p:childTnLst>
                              <p:par>
                                <p:cTn id="30" presetID="16" presetClass="entr" presetSubtype="37"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1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P spid="25" grpId="0"/>
      <p:bldP spid="26" grpId="0" animBg="1"/>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32" name="TextBox 27"/>
          <p:cNvSpPr>
            <a:spLocks noChangeArrowheads="1"/>
          </p:cNvSpPr>
          <p:nvPr/>
        </p:nvSpPr>
        <p:spPr bwMode="auto">
          <a:xfrm>
            <a:off x="1662557" y="1767591"/>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消防安全常识之灭火四法</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bwMode="auto">
          <a:xfrm>
            <a:off x="1270675" y="2562377"/>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34" name="组合 33"/>
          <p:cNvGrpSpPr/>
          <p:nvPr/>
        </p:nvGrpSpPr>
        <p:grpSpPr>
          <a:xfrm>
            <a:off x="1499637" y="2449031"/>
            <a:ext cx="3150302" cy="659410"/>
            <a:chOff x="1245265" y="1827568"/>
            <a:chExt cx="4200402" cy="879213"/>
          </a:xfrm>
          <a:solidFill>
            <a:srgbClr val="FF0000"/>
          </a:solidFill>
        </p:grpSpPr>
        <p:sp>
          <p:nvSpPr>
            <p:cNvPr id="35"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36" name="Freeform 7"/>
            <p:cNvSpPr/>
            <p:nvPr/>
          </p:nvSpPr>
          <p:spPr bwMode="auto">
            <a:xfrm>
              <a:off x="1525808"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37" name="矩形 36"/>
            <p:cNvSpPr/>
            <p:nvPr/>
          </p:nvSpPr>
          <p:spPr>
            <a:xfrm>
              <a:off x="2436861" y="2013792"/>
              <a:ext cx="1785104" cy="492442"/>
            </a:xfrm>
            <a:prstGeom prst="rect">
              <a:avLst/>
            </a:prstGeom>
            <a:grpFill/>
          </p:spPr>
          <p:txBody>
            <a:bodyPr wrap="non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冷却灭火法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8" name="TextBox 10"/>
          <p:cNvSpPr txBox="1"/>
          <p:nvPr/>
        </p:nvSpPr>
        <p:spPr>
          <a:xfrm>
            <a:off x="1397522" y="3351986"/>
            <a:ext cx="3476522" cy="1167692"/>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就是将灭火剂直接喷射到燃烧物上，以增加散热量，降低燃烧物的温度于燃点以下，使燃烧停止；或者将灭火剂喷洒在火源附近的物体上，使其不受火焰辐射热的威胁，避免形成新的火。</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bwMode="auto">
          <a:xfrm>
            <a:off x="5259143" y="2562377"/>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40" name="组合 39"/>
          <p:cNvGrpSpPr/>
          <p:nvPr/>
        </p:nvGrpSpPr>
        <p:grpSpPr>
          <a:xfrm>
            <a:off x="5551271" y="2449031"/>
            <a:ext cx="3150302" cy="659410"/>
            <a:chOff x="6647444" y="1827568"/>
            <a:chExt cx="4200402" cy="879213"/>
          </a:xfrm>
          <a:solidFill>
            <a:srgbClr val="FF0000"/>
          </a:solidFill>
        </p:grpSpPr>
        <p:sp>
          <p:nvSpPr>
            <p:cNvPr id="42"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43"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44" name="矩形 43"/>
            <p:cNvSpPr/>
            <p:nvPr/>
          </p:nvSpPr>
          <p:spPr>
            <a:xfrm>
              <a:off x="6927987" y="1988443"/>
              <a:ext cx="3671401" cy="492442"/>
            </a:xfrm>
            <a:prstGeom prst="rect">
              <a:avLst/>
            </a:prstGeom>
            <a:grpFill/>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抑制灭火法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45" name="TextBox 15"/>
          <p:cNvSpPr txBox="1"/>
          <p:nvPr/>
        </p:nvSpPr>
        <p:spPr>
          <a:xfrm>
            <a:off x="5484927" y="3441562"/>
            <a:ext cx="3307052" cy="824200"/>
          </a:xfrm>
          <a:prstGeom prst="rect">
            <a:avLst/>
          </a:prstGeom>
          <a:noFill/>
        </p:spPr>
        <p:txBody>
          <a:bodyPr wrap="square" rtlCol="0">
            <a:spAutoFit/>
          </a:bodyPr>
          <a:lstStyle/>
          <a:p>
            <a:pPr algn="ct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就是使灭火剂参与到燃烧反应过程中去，使燃烧过程中产生游离基消失，而形成稳定分子或低活性的游离基，使燃烧反应因缺少游离基而停止。</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childTnLst>
                          </p:cTn>
                        </p:par>
                        <p:par>
                          <p:cTn id="17" fill="hold">
                            <p:stCondLst>
                              <p:cond delay="2500"/>
                            </p:stCondLst>
                            <p:childTnLst>
                              <p:par>
                                <p:cTn id="18" presetID="16" presetClass="entr" presetSubtype="37"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outVertical)">
                                      <p:cBhvr>
                                        <p:cTn id="20" dur="500"/>
                                        <p:tgtEl>
                                          <p:spTgt spid="34"/>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childTnLst>
                          </p:cTn>
                        </p:par>
                        <p:par>
                          <p:cTn id="29" fill="hold">
                            <p:stCondLst>
                              <p:cond delay="4000"/>
                            </p:stCondLst>
                            <p:childTnLst>
                              <p:par>
                                <p:cTn id="30" presetID="16" presetClass="entr" presetSubtype="37"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1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33" grpId="0" animBg="1"/>
      <p:bldP spid="38" grpId="0"/>
      <p:bldP spid="39" grpId="0" animBg="1"/>
      <p:bldP spid="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2146446" y="1072726"/>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消防安全常识之火场逃生十二要诀</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974501" y="2007031"/>
            <a:ext cx="3349525" cy="2036705"/>
            <a:chOff x="712380" y="1574816"/>
            <a:chExt cx="2456122" cy="1657482"/>
          </a:xfrm>
        </p:grpSpPr>
        <p:sp>
          <p:nvSpPr>
            <p:cNvPr id="20" name="矩形 19"/>
            <p:cNvSpPr/>
            <p:nvPr/>
          </p:nvSpPr>
          <p:spPr>
            <a:xfrm>
              <a:off x="712381" y="1574816"/>
              <a:ext cx="2456121" cy="12853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第一诀：熟悉环境，暗记出口</a:t>
              </a:r>
              <a:endParaRPr lang="zh-CN" altLang="en-US"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527335" y="2007032"/>
            <a:ext cx="3186934" cy="1952242"/>
            <a:chOff x="712380" y="1574816"/>
            <a:chExt cx="2456122" cy="1657482"/>
          </a:xfrm>
        </p:grpSpPr>
        <p:sp>
          <p:nvSpPr>
            <p:cNvPr id="24" name="矩形 23"/>
            <p:cNvSpPr/>
            <p:nvPr/>
          </p:nvSpPr>
          <p:spPr>
            <a:xfrm>
              <a:off x="712381" y="1574816"/>
              <a:ext cx="2456121" cy="12853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第二诀：通道出口，畅通无阻</a:t>
              </a:r>
              <a:endParaRPr lang="zh-CN" altLang="en-US"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917577" y="2007032"/>
            <a:ext cx="3526786" cy="1952242"/>
            <a:chOff x="712380" y="1574816"/>
            <a:chExt cx="2456122" cy="1657482"/>
          </a:xfrm>
        </p:grpSpPr>
        <p:sp>
          <p:nvSpPr>
            <p:cNvPr id="27" name="矩形 26"/>
            <p:cNvSpPr/>
            <p:nvPr/>
          </p:nvSpPr>
          <p:spPr>
            <a:xfrm>
              <a:off x="712381" y="1574816"/>
              <a:ext cx="2456121" cy="12853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第三诀：扑灭小火，惠及他人</a:t>
              </a:r>
              <a:endParaRPr lang="zh-CN" altLang="en-US"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98766" y="4238786"/>
            <a:ext cx="3258053" cy="2094469"/>
            <a:chOff x="712380" y="1574816"/>
            <a:chExt cx="2456122" cy="1657482"/>
          </a:xfrm>
        </p:grpSpPr>
        <p:sp>
          <p:nvSpPr>
            <p:cNvPr id="30" name="矩形 29"/>
            <p:cNvSpPr/>
            <p:nvPr/>
          </p:nvSpPr>
          <p:spPr>
            <a:xfrm>
              <a:off x="712381" y="1574816"/>
              <a:ext cx="2456121" cy="12853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第四诀：明辨方向，有序撤离</a:t>
              </a:r>
              <a:endParaRPr lang="zh-CN" altLang="en-US"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527335" y="4271953"/>
            <a:ext cx="3186936" cy="2061302"/>
            <a:chOff x="712380" y="1574816"/>
            <a:chExt cx="2456122" cy="1657482"/>
          </a:xfrm>
        </p:grpSpPr>
        <p:sp>
          <p:nvSpPr>
            <p:cNvPr id="33" name="矩形 32"/>
            <p:cNvSpPr/>
            <p:nvPr/>
          </p:nvSpPr>
          <p:spPr>
            <a:xfrm>
              <a:off x="712381" y="1574816"/>
              <a:ext cx="2456121" cy="12853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第五诀：不入险地，不贪财物</a:t>
              </a:r>
              <a:endParaRPr lang="zh-CN" altLang="en-US"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49707" y="4271953"/>
            <a:ext cx="3526787" cy="2061302"/>
            <a:chOff x="712380" y="1574816"/>
            <a:chExt cx="2456122" cy="1657482"/>
          </a:xfrm>
        </p:grpSpPr>
        <p:sp>
          <p:nvSpPr>
            <p:cNvPr id="36" name="矩形 35"/>
            <p:cNvSpPr/>
            <p:nvPr/>
          </p:nvSpPr>
          <p:spPr>
            <a:xfrm>
              <a:off x="712381" y="1574816"/>
              <a:ext cx="2456121" cy="12853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第六诀：简易防护，蒙鼻匍匐</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par>
                          <p:cTn id="17" fill="hold">
                            <p:stCondLst>
                              <p:cond delay="2500"/>
                            </p:stCondLst>
                            <p:childTnLst>
                              <p:par>
                                <p:cTn id="18" presetID="1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800"/>
                                        <p:tgtEl>
                                          <p:spTgt spid="19"/>
                                        </p:tgtEl>
                                        <p:attrNameLst>
                                          <p:attrName>ppt_y</p:attrName>
                                        </p:attrNameLst>
                                      </p:cBhvr>
                                      <p:tavLst>
                                        <p:tav tm="0">
                                          <p:val>
                                            <p:strVal val="#ppt_y+#ppt_h*1.125000"/>
                                          </p:val>
                                        </p:tav>
                                        <p:tav tm="100000">
                                          <p:val>
                                            <p:strVal val="#ppt_y"/>
                                          </p:val>
                                        </p:tav>
                                      </p:tavLst>
                                    </p:anim>
                                    <p:animEffect transition="in" filter="wipe(up)">
                                      <p:cBhvr>
                                        <p:cTn id="21" dur="800"/>
                                        <p:tgtEl>
                                          <p:spTgt spid="19"/>
                                        </p:tgtEl>
                                      </p:cBhvr>
                                    </p:animEffect>
                                  </p:childTnLst>
                                </p:cTn>
                              </p:par>
                            </p:childTnLst>
                          </p:cTn>
                        </p:par>
                        <p:par>
                          <p:cTn id="22" fill="hold">
                            <p:stCondLst>
                              <p:cond delay="3500"/>
                            </p:stCondLst>
                            <p:childTnLst>
                              <p:par>
                                <p:cTn id="23" presetID="1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800"/>
                                        <p:tgtEl>
                                          <p:spTgt spid="23"/>
                                        </p:tgtEl>
                                        <p:attrNameLst>
                                          <p:attrName>ppt_y</p:attrName>
                                        </p:attrNameLst>
                                      </p:cBhvr>
                                      <p:tavLst>
                                        <p:tav tm="0">
                                          <p:val>
                                            <p:strVal val="#ppt_y+#ppt_h*1.125000"/>
                                          </p:val>
                                        </p:tav>
                                        <p:tav tm="100000">
                                          <p:val>
                                            <p:strVal val="#ppt_y"/>
                                          </p:val>
                                        </p:tav>
                                      </p:tavLst>
                                    </p:anim>
                                    <p:animEffect transition="in" filter="wipe(up)">
                                      <p:cBhvr>
                                        <p:cTn id="26" dur="800"/>
                                        <p:tgtEl>
                                          <p:spTgt spid="23"/>
                                        </p:tgtEl>
                                      </p:cBhvr>
                                    </p:animEffect>
                                  </p:childTnLst>
                                </p:cTn>
                              </p:par>
                            </p:childTnLst>
                          </p:cTn>
                        </p:par>
                        <p:par>
                          <p:cTn id="27" fill="hold">
                            <p:stCondLst>
                              <p:cond delay="4500"/>
                            </p:stCondLst>
                            <p:childTnLst>
                              <p:par>
                                <p:cTn id="28" presetID="1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800"/>
                                        <p:tgtEl>
                                          <p:spTgt spid="26"/>
                                        </p:tgtEl>
                                        <p:attrNameLst>
                                          <p:attrName>ppt_y</p:attrName>
                                        </p:attrNameLst>
                                      </p:cBhvr>
                                      <p:tavLst>
                                        <p:tav tm="0">
                                          <p:val>
                                            <p:strVal val="#ppt_y+#ppt_h*1.125000"/>
                                          </p:val>
                                        </p:tav>
                                        <p:tav tm="100000">
                                          <p:val>
                                            <p:strVal val="#ppt_y"/>
                                          </p:val>
                                        </p:tav>
                                      </p:tavLst>
                                    </p:anim>
                                    <p:animEffect transition="in" filter="wipe(up)">
                                      <p:cBhvr>
                                        <p:cTn id="31" dur="800"/>
                                        <p:tgtEl>
                                          <p:spTgt spid="26"/>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800"/>
                                        <p:tgtEl>
                                          <p:spTgt spid="29"/>
                                        </p:tgtEl>
                                        <p:attrNameLst>
                                          <p:attrName>ppt_y</p:attrName>
                                        </p:attrNameLst>
                                      </p:cBhvr>
                                      <p:tavLst>
                                        <p:tav tm="0">
                                          <p:val>
                                            <p:strVal val="#ppt_y+#ppt_h*1.125000"/>
                                          </p:val>
                                        </p:tav>
                                        <p:tav tm="100000">
                                          <p:val>
                                            <p:strVal val="#ppt_y"/>
                                          </p:val>
                                        </p:tav>
                                      </p:tavLst>
                                    </p:anim>
                                    <p:animEffect transition="in" filter="wipe(up)">
                                      <p:cBhvr>
                                        <p:cTn id="36" dur="800"/>
                                        <p:tgtEl>
                                          <p:spTgt spid="29"/>
                                        </p:tgtEl>
                                      </p:cBhvr>
                                    </p:animEffect>
                                  </p:childTnLst>
                                </p:cTn>
                              </p:par>
                            </p:childTnLst>
                          </p:cTn>
                        </p:par>
                        <p:par>
                          <p:cTn id="37" fill="hold">
                            <p:stCondLst>
                              <p:cond delay="6500"/>
                            </p:stCondLst>
                            <p:childTnLst>
                              <p:par>
                                <p:cTn id="38" presetID="1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800"/>
                                        <p:tgtEl>
                                          <p:spTgt spid="32"/>
                                        </p:tgtEl>
                                        <p:attrNameLst>
                                          <p:attrName>ppt_y</p:attrName>
                                        </p:attrNameLst>
                                      </p:cBhvr>
                                      <p:tavLst>
                                        <p:tav tm="0">
                                          <p:val>
                                            <p:strVal val="#ppt_y+#ppt_h*1.125000"/>
                                          </p:val>
                                        </p:tav>
                                        <p:tav tm="100000">
                                          <p:val>
                                            <p:strVal val="#ppt_y"/>
                                          </p:val>
                                        </p:tav>
                                      </p:tavLst>
                                    </p:anim>
                                    <p:animEffect transition="in" filter="wipe(up)">
                                      <p:cBhvr>
                                        <p:cTn id="41" dur="800"/>
                                        <p:tgtEl>
                                          <p:spTgt spid="32"/>
                                        </p:tgtEl>
                                      </p:cBhvr>
                                    </p:animEffect>
                                  </p:childTnLst>
                                </p:cTn>
                              </p:par>
                            </p:childTnLst>
                          </p:cTn>
                        </p:par>
                        <p:par>
                          <p:cTn id="42" fill="hold">
                            <p:stCondLst>
                              <p:cond delay="7500"/>
                            </p:stCondLst>
                            <p:childTnLst>
                              <p:par>
                                <p:cTn id="43" presetID="12" presetClass="entr" presetSubtype="4"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800"/>
                                        <p:tgtEl>
                                          <p:spTgt spid="35"/>
                                        </p:tgtEl>
                                        <p:attrNameLst>
                                          <p:attrName>ppt_y</p:attrName>
                                        </p:attrNameLst>
                                      </p:cBhvr>
                                      <p:tavLst>
                                        <p:tav tm="0">
                                          <p:val>
                                            <p:strVal val="#ppt_y+#ppt_h*1.125000"/>
                                          </p:val>
                                        </p:tav>
                                        <p:tav tm="100000">
                                          <p:val>
                                            <p:strVal val="#ppt_y"/>
                                          </p:val>
                                        </p:tav>
                                      </p:tavLst>
                                    </p:anim>
                                    <p:animEffect transition="in" filter="wipe(up)">
                                      <p:cBhvr>
                                        <p:cTn id="46" dur="8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31" name="TextBox 27"/>
          <p:cNvSpPr>
            <a:spLocks noChangeArrowheads="1"/>
          </p:cNvSpPr>
          <p:nvPr/>
        </p:nvSpPr>
        <p:spPr bwMode="auto">
          <a:xfrm>
            <a:off x="2757666" y="1251779"/>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消防安全常识之火场逃生十二要诀</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组合 45"/>
          <p:cNvGrpSpPr/>
          <p:nvPr/>
        </p:nvGrpSpPr>
        <p:grpSpPr>
          <a:xfrm>
            <a:off x="965876" y="2224300"/>
            <a:ext cx="3505385" cy="1657482"/>
            <a:chOff x="712380" y="1574816"/>
            <a:chExt cx="2456122" cy="1657482"/>
          </a:xfrm>
        </p:grpSpPr>
        <p:sp>
          <p:nvSpPr>
            <p:cNvPr id="57" name="矩形 56"/>
            <p:cNvSpPr/>
            <p:nvPr/>
          </p:nvSpPr>
          <p:spPr>
            <a:xfrm>
              <a:off x="712381" y="1574816"/>
              <a:ext cx="2456121" cy="12853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第七诀：善用通道，莫入电梯</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884014" y="2224300"/>
            <a:ext cx="3505384" cy="1657482"/>
            <a:chOff x="712380" y="1574816"/>
            <a:chExt cx="2456122" cy="1657482"/>
          </a:xfrm>
        </p:grpSpPr>
        <p:sp>
          <p:nvSpPr>
            <p:cNvPr id="60" name="矩形 59"/>
            <p:cNvSpPr/>
            <p:nvPr/>
          </p:nvSpPr>
          <p:spPr>
            <a:xfrm>
              <a:off x="712381" y="1574816"/>
              <a:ext cx="2456121" cy="12853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第八诀：缓降逃生，滑绳自救</a:t>
              </a:r>
              <a:endParaRPr lang="zh-CN" altLang="en-US" dirty="0">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725430" y="2263339"/>
            <a:ext cx="3270258" cy="1657482"/>
            <a:chOff x="712380" y="1574816"/>
            <a:chExt cx="2456122" cy="1657482"/>
          </a:xfrm>
        </p:grpSpPr>
        <p:sp>
          <p:nvSpPr>
            <p:cNvPr id="63" name="矩形 62"/>
            <p:cNvSpPr/>
            <p:nvPr/>
          </p:nvSpPr>
          <p:spPr>
            <a:xfrm>
              <a:off x="712381" y="1574816"/>
              <a:ext cx="2456121" cy="12853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第九诀：避难场所，固守待援</a:t>
              </a: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87576" y="4524652"/>
            <a:ext cx="3397705" cy="1827496"/>
            <a:chOff x="712380" y="1574816"/>
            <a:chExt cx="2456122" cy="1657482"/>
          </a:xfrm>
        </p:grpSpPr>
        <p:sp>
          <p:nvSpPr>
            <p:cNvPr id="69" name="矩形 68"/>
            <p:cNvSpPr/>
            <p:nvPr/>
          </p:nvSpPr>
          <p:spPr>
            <a:xfrm>
              <a:off x="712381" y="1574816"/>
              <a:ext cx="2456121" cy="12853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第十诀：缓晃轻抛，寻求援助</a:t>
              </a:r>
              <a:endParaRPr lang="zh-CN" altLang="en-US" dirty="0">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900739" y="4452892"/>
            <a:ext cx="3475978" cy="1899256"/>
            <a:chOff x="712380" y="1574816"/>
            <a:chExt cx="2456122" cy="1657482"/>
          </a:xfrm>
        </p:grpSpPr>
        <p:sp>
          <p:nvSpPr>
            <p:cNvPr id="73" name="矩形 72"/>
            <p:cNvSpPr/>
            <p:nvPr/>
          </p:nvSpPr>
          <p:spPr>
            <a:xfrm>
              <a:off x="712381" y="1574816"/>
              <a:ext cx="2456121" cy="12853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第十一诀：火已及身，切勿惊跑</a:t>
              </a:r>
              <a:endParaRPr lang="zh-CN" altLang="en-US"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8725430" y="4524652"/>
            <a:ext cx="3270257" cy="1827496"/>
            <a:chOff x="712380" y="1574816"/>
            <a:chExt cx="2456122" cy="1657482"/>
          </a:xfrm>
        </p:grpSpPr>
        <p:sp>
          <p:nvSpPr>
            <p:cNvPr id="76" name="矩形 75"/>
            <p:cNvSpPr/>
            <p:nvPr/>
          </p:nvSpPr>
          <p:spPr>
            <a:xfrm>
              <a:off x="712381" y="1574816"/>
              <a:ext cx="2456121" cy="12853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第十二诀：跳楼有术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虽损求生</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000"/>
                                        <p:tgtEl>
                                          <p:spTgt spid="31"/>
                                        </p:tgtEl>
                                      </p:cBhvr>
                                    </p:animEffect>
                                  </p:childTnLst>
                                </p:cTn>
                              </p:par>
                            </p:childTnLst>
                          </p:cTn>
                        </p:par>
                        <p:par>
                          <p:cTn id="17" fill="hold">
                            <p:stCondLst>
                              <p:cond delay="2500"/>
                            </p:stCondLst>
                            <p:childTnLst>
                              <p:par>
                                <p:cTn id="18" presetID="12" presetClass="entr" presetSubtype="4"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800"/>
                                        <p:tgtEl>
                                          <p:spTgt spid="46"/>
                                        </p:tgtEl>
                                        <p:attrNameLst>
                                          <p:attrName>ppt_y</p:attrName>
                                        </p:attrNameLst>
                                      </p:cBhvr>
                                      <p:tavLst>
                                        <p:tav tm="0">
                                          <p:val>
                                            <p:strVal val="#ppt_y+#ppt_h*1.125000"/>
                                          </p:val>
                                        </p:tav>
                                        <p:tav tm="100000">
                                          <p:val>
                                            <p:strVal val="#ppt_y"/>
                                          </p:val>
                                        </p:tav>
                                      </p:tavLst>
                                    </p:anim>
                                    <p:animEffect transition="in" filter="wipe(up)">
                                      <p:cBhvr>
                                        <p:cTn id="21" dur="800"/>
                                        <p:tgtEl>
                                          <p:spTgt spid="46"/>
                                        </p:tgtEl>
                                      </p:cBhvr>
                                    </p:animEffect>
                                  </p:childTnLst>
                                </p:cTn>
                              </p:par>
                            </p:childTnLst>
                          </p:cTn>
                        </p:par>
                        <p:par>
                          <p:cTn id="22" fill="hold">
                            <p:stCondLst>
                              <p:cond delay="3500"/>
                            </p:stCondLst>
                            <p:childTnLst>
                              <p:par>
                                <p:cTn id="23" presetID="12" presetClass="entr" presetSubtype="4"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800"/>
                                        <p:tgtEl>
                                          <p:spTgt spid="59"/>
                                        </p:tgtEl>
                                        <p:attrNameLst>
                                          <p:attrName>ppt_y</p:attrName>
                                        </p:attrNameLst>
                                      </p:cBhvr>
                                      <p:tavLst>
                                        <p:tav tm="0">
                                          <p:val>
                                            <p:strVal val="#ppt_y+#ppt_h*1.125000"/>
                                          </p:val>
                                        </p:tav>
                                        <p:tav tm="100000">
                                          <p:val>
                                            <p:strVal val="#ppt_y"/>
                                          </p:val>
                                        </p:tav>
                                      </p:tavLst>
                                    </p:anim>
                                    <p:animEffect transition="in" filter="wipe(up)">
                                      <p:cBhvr>
                                        <p:cTn id="26" dur="800"/>
                                        <p:tgtEl>
                                          <p:spTgt spid="59"/>
                                        </p:tgtEl>
                                      </p:cBhvr>
                                    </p:animEffect>
                                  </p:childTnLst>
                                </p:cTn>
                              </p:par>
                            </p:childTnLst>
                          </p:cTn>
                        </p:par>
                        <p:par>
                          <p:cTn id="27" fill="hold">
                            <p:stCondLst>
                              <p:cond delay="4500"/>
                            </p:stCondLst>
                            <p:childTnLst>
                              <p:par>
                                <p:cTn id="28" presetID="1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800"/>
                                        <p:tgtEl>
                                          <p:spTgt spid="62"/>
                                        </p:tgtEl>
                                        <p:attrNameLst>
                                          <p:attrName>ppt_y</p:attrName>
                                        </p:attrNameLst>
                                      </p:cBhvr>
                                      <p:tavLst>
                                        <p:tav tm="0">
                                          <p:val>
                                            <p:strVal val="#ppt_y+#ppt_h*1.125000"/>
                                          </p:val>
                                        </p:tav>
                                        <p:tav tm="100000">
                                          <p:val>
                                            <p:strVal val="#ppt_y"/>
                                          </p:val>
                                        </p:tav>
                                      </p:tavLst>
                                    </p:anim>
                                    <p:animEffect transition="in" filter="wipe(up)">
                                      <p:cBhvr>
                                        <p:cTn id="31" dur="800"/>
                                        <p:tgtEl>
                                          <p:spTgt spid="62"/>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800"/>
                                        <p:tgtEl>
                                          <p:spTgt spid="68"/>
                                        </p:tgtEl>
                                        <p:attrNameLst>
                                          <p:attrName>ppt_y</p:attrName>
                                        </p:attrNameLst>
                                      </p:cBhvr>
                                      <p:tavLst>
                                        <p:tav tm="0">
                                          <p:val>
                                            <p:strVal val="#ppt_y+#ppt_h*1.125000"/>
                                          </p:val>
                                        </p:tav>
                                        <p:tav tm="100000">
                                          <p:val>
                                            <p:strVal val="#ppt_y"/>
                                          </p:val>
                                        </p:tav>
                                      </p:tavLst>
                                    </p:anim>
                                    <p:animEffect transition="in" filter="wipe(up)">
                                      <p:cBhvr>
                                        <p:cTn id="36" dur="800"/>
                                        <p:tgtEl>
                                          <p:spTgt spid="68"/>
                                        </p:tgtEl>
                                      </p:cBhvr>
                                    </p:animEffect>
                                  </p:childTnLst>
                                </p:cTn>
                              </p:par>
                            </p:childTnLst>
                          </p:cTn>
                        </p:par>
                        <p:par>
                          <p:cTn id="37" fill="hold">
                            <p:stCondLst>
                              <p:cond delay="6500"/>
                            </p:stCondLst>
                            <p:childTnLst>
                              <p:par>
                                <p:cTn id="38" presetID="12" presetClass="entr" presetSubtype="4"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800"/>
                                        <p:tgtEl>
                                          <p:spTgt spid="71"/>
                                        </p:tgtEl>
                                        <p:attrNameLst>
                                          <p:attrName>ppt_y</p:attrName>
                                        </p:attrNameLst>
                                      </p:cBhvr>
                                      <p:tavLst>
                                        <p:tav tm="0">
                                          <p:val>
                                            <p:strVal val="#ppt_y+#ppt_h*1.125000"/>
                                          </p:val>
                                        </p:tav>
                                        <p:tav tm="100000">
                                          <p:val>
                                            <p:strVal val="#ppt_y"/>
                                          </p:val>
                                        </p:tav>
                                      </p:tavLst>
                                    </p:anim>
                                    <p:animEffect transition="in" filter="wipe(up)">
                                      <p:cBhvr>
                                        <p:cTn id="41" dur="800"/>
                                        <p:tgtEl>
                                          <p:spTgt spid="71"/>
                                        </p:tgtEl>
                                      </p:cBhvr>
                                    </p:animEffect>
                                  </p:childTnLst>
                                </p:cTn>
                              </p:par>
                            </p:childTnLst>
                          </p:cTn>
                        </p:par>
                        <p:par>
                          <p:cTn id="42" fill="hold">
                            <p:stCondLst>
                              <p:cond delay="7500"/>
                            </p:stCondLst>
                            <p:childTnLst>
                              <p:par>
                                <p:cTn id="43" presetID="12" presetClass="entr" presetSubtype="4"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800"/>
                                        <p:tgtEl>
                                          <p:spTgt spid="75"/>
                                        </p:tgtEl>
                                        <p:attrNameLst>
                                          <p:attrName>ppt_y</p:attrName>
                                        </p:attrNameLst>
                                      </p:cBhvr>
                                      <p:tavLst>
                                        <p:tav tm="0">
                                          <p:val>
                                            <p:strVal val="#ppt_y+#ppt_h*1.125000"/>
                                          </p:val>
                                        </p:tav>
                                        <p:tav tm="100000">
                                          <p:val>
                                            <p:strVal val="#ppt_y"/>
                                          </p:val>
                                        </p:tav>
                                      </p:tavLst>
                                    </p:anim>
                                    <p:animEffect transition="in" filter="wipe(up)">
                                      <p:cBhvr>
                                        <p:cTn id="46" dur="8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08</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安全用电常识</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592231" y="1610899"/>
            <a:ext cx="3685424" cy="608093"/>
            <a:chOff x="2771800" y="1530308"/>
            <a:chExt cx="3685424" cy="760726"/>
          </a:xfrm>
        </p:grpSpPr>
        <p:sp>
          <p:nvSpPr>
            <p:cNvPr id="19" name="圆角矩形 3"/>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0"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2" name="矩形 21"/>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保险丝切忌用铜丝或铁丝代替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3" name="组合 22"/>
          <p:cNvGrpSpPr/>
          <p:nvPr/>
        </p:nvGrpSpPr>
        <p:grpSpPr>
          <a:xfrm>
            <a:off x="1592232" y="2487272"/>
            <a:ext cx="3685423" cy="608093"/>
            <a:chOff x="2771800" y="1530308"/>
            <a:chExt cx="3685423" cy="760726"/>
          </a:xfrm>
        </p:grpSpPr>
        <p:sp>
          <p:nvSpPr>
            <p:cNvPr id="24" name="圆角矩形 7"/>
            <p:cNvSpPr/>
            <p:nvPr/>
          </p:nvSpPr>
          <p:spPr>
            <a:xfrm>
              <a:off x="2771800" y="1675833"/>
              <a:ext cx="3685423"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6" name="矩形 25"/>
            <p:cNvSpPr/>
            <p:nvPr/>
          </p:nvSpPr>
          <p:spPr>
            <a:xfrm>
              <a:off x="3319602" y="1530308"/>
              <a:ext cx="313761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更换或擦拭灯泡、灯管时，切忌用湿手湿布</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7" name="组合 26"/>
          <p:cNvGrpSpPr/>
          <p:nvPr/>
        </p:nvGrpSpPr>
        <p:grpSpPr>
          <a:xfrm>
            <a:off x="1618813" y="3342586"/>
            <a:ext cx="3685424" cy="608093"/>
            <a:chOff x="2771800" y="1530308"/>
            <a:chExt cx="3685424" cy="760726"/>
          </a:xfrm>
        </p:grpSpPr>
        <p:sp>
          <p:nvSpPr>
            <p:cNvPr id="28" name="圆角矩形 11"/>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0" name="矩形 29"/>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检修或更换灯头，切忌用手触及</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1" name="组合 30"/>
          <p:cNvGrpSpPr/>
          <p:nvPr/>
        </p:nvGrpSpPr>
        <p:grpSpPr>
          <a:xfrm>
            <a:off x="1618812" y="4253124"/>
            <a:ext cx="3685424" cy="608093"/>
            <a:chOff x="2771800" y="1560149"/>
            <a:chExt cx="3685424" cy="760726"/>
          </a:xfrm>
        </p:grpSpPr>
        <p:sp>
          <p:nvSpPr>
            <p:cNvPr id="32" name="圆角矩形 15"/>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3"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4" name="矩形 33"/>
            <p:cNvSpPr/>
            <p:nvPr/>
          </p:nvSpPr>
          <p:spPr>
            <a:xfrm>
              <a:off x="3319603" y="1560149"/>
              <a:ext cx="2839454" cy="760726"/>
            </a:xfrm>
            <a:prstGeom prst="rect">
              <a:avLst/>
            </a:prstGeom>
            <a:noFill/>
            <a:ln w="12700" cap="flat" cmpd="sng" algn="ctr">
              <a:noFill/>
              <a:prstDash val="solid"/>
            </a:ln>
            <a:effectLst/>
          </p:spPr>
          <p:txBody>
            <a:bodyPr lIns="0" tIns="0" rIns="0" bIns="0" rtlCol="0" anchor="ctr"/>
            <a:lstStyle/>
            <a:p>
              <a:pPr defTabSz="914400"/>
              <a:r>
                <a:rPr lang="zh-CN" altLang="en-US" sz="105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电线破损，切忌用伤湿膏代替绝缘胶布包裹</a:t>
              </a:r>
              <a:endParaRPr lang="zh-CN" altLang="en-US" sz="105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5" name="组合 34"/>
          <p:cNvGrpSpPr/>
          <p:nvPr/>
        </p:nvGrpSpPr>
        <p:grpSpPr>
          <a:xfrm>
            <a:off x="1592231" y="5166082"/>
            <a:ext cx="3809035" cy="608093"/>
            <a:chOff x="2771800" y="1530308"/>
            <a:chExt cx="3809035" cy="760726"/>
          </a:xfrm>
        </p:grpSpPr>
        <p:sp>
          <p:nvSpPr>
            <p:cNvPr id="36" name="圆角矩形 19"/>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7"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8" name="矩形 37"/>
            <p:cNvSpPr/>
            <p:nvPr/>
          </p:nvSpPr>
          <p:spPr>
            <a:xfrm>
              <a:off x="3319603" y="1530308"/>
              <a:ext cx="326123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切削带电的电线，切忌用普通剪刀</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9" name="组合 38"/>
          <p:cNvGrpSpPr/>
          <p:nvPr/>
        </p:nvGrpSpPr>
        <p:grpSpPr>
          <a:xfrm>
            <a:off x="6149310" y="1612896"/>
            <a:ext cx="3685424" cy="608093"/>
            <a:chOff x="2771800" y="1530308"/>
            <a:chExt cx="3685424" cy="760726"/>
          </a:xfrm>
        </p:grpSpPr>
        <p:sp>
          <p:nvSpPr>
            <p:cNvPr id="40" name="圆角矩形 23"/>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2"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3" name="矩形 42"/>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铺设墙壁暗线，切忌用软线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4" name="组合 43"/>
          <p:cNvGrpSpPr/>
          <p:nvPr/>
        </p:nvGrpSpPr>
        <p:grpSpPr>
          <a:xfrm>
            <a:off x="6149313" y="2459252"/>
            <a:ext cx="4106497" cy="608093"/>
            <a:chOff x="2771800" y="1530308"/>
            <a:chExt cx="4106497" cy="760726"/>
          </a:xfrm>
        </p:grpSpPr>
        <p:sp>
          <p:nvSpPr>
            <p:cNvPr id="45" name="圆角矩形 27"/>
            <p:cNvSpPr/>
            <p:nvPr/>
          </p:nvSpPr>
          <p:spPr>
            <a:xfrm>
              <a:off x="2771800" y="1675833"/>
              <a:ext cx="3685423"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6"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07</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57" name="矩形 56"/>
            <p:cNvSpPr/>
            <p:nvPr/>
          </p:nvSpPr>
          <p:spPr>
            <a:xfrm>
              <a:off x="3319602" y="1530308"/>
              <a:ext cx="3558695"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如遇电器发生火灾，切忌直接用水灭火</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58" name="组合 57"/>
          <p:cNvGrpSpPr/>
          <p:nvPr/>
        </p:nvGrpSpPr>
        <p:grpSpPr>
          <a:xfrm>
            <a:off x="6170106" y="3336514"/>
            <a:ext cx="3809034" cy="608093"/>
            <a:chOff x="2771800" y="1543610"/>
            <a:chExt cx="3809034" cy="760726"/>
          </a:xfrm>
        </p:grpSpPr>
        <p:sp>
          <p:nvSpPr>
            <p:cNvPr id="59" name="圆角矩形 31"/>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0"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08</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1" name="矩形 60"/>
            <p:cNvSpPr/>
            <p:nvPr/>
          </p:nvSpPr>
          <p:spPr>
            <a:xfrm>
              <a:off x="3266437" y="1543610"/>
              <a:ext cx="3314397"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安装</a:t>
              </a:r>
              <a:r>
                <a:rPr lang="en-US" altLang="zh-CN"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8w</a:t>
              </a: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台灯，切忌将镇流器直接固定在金属外壳上</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2" name="组合 61"/>
          <p:cNvGrpSpPr/>
          <p:nvPr/>
        </p:nvGrpSpPr>
        <p:grpSpPr>
          <a:xfrm>
            <a:off x="6143492" y="4194998"/>
            <a:ext cx="3685424" cy="608093"/>
            <a:chOff x="2771800" y="1530308"/>
            <a:chExt cx="3685424" cy="760726"/>
          </a:xfrm>
        </p:grpSpPr>
        <p:sp>
          <p:nvSpPr>
            <p:cNvPr id="63" name="圆角矩形 35"/>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4"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09</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8" name="矩形 67"/>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r>
                <a:rPr lang="zh-CN" altLang="en-US" sz="1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台扇、落地扇以及洗衣机、电冰箱等电气切忌用两孔电 源插头，并要安装可靠的地线</a:t>
              </a:r>
              <a:endParaRPr lang="zh-CN" altLang="en-US" sz="1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9" name="组合 68"/>
          <p:cNvGrpSpPr/>
          <p:nvPr/>
        </p:nvGrpSpPr>
        <p:grpSpPr>
          <a:xfrm>
            <a:off x="6143492" y="5113831"/>
            <a:ext cx="3685424" cy="608093"/>
            <a:chOff x="2771800" y="1530308"/>
            <a:chExt cx="3685424" cy="760726"/>
          </a:xfrm>
        </p:grpSpPr>
        <p:sp>
          <p:nvSpPr>
            <p:cNvPr id="70" name="圆角矩形 39"/>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1"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10</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3" name="矩形 72"/>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发现有人触电，切忌用手直接去拉救</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2"/>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 presetClass="entr" presetSubtype="8" fill="hold" nodeType="afterEffect" p14:presetBounceEnd="33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33000">
                                          <p:cBhvr additive="base">
                                            <p:cTn id="16" dur="1500" fill="hold"/>
                                            <p:tgtEl>
                                              <p:spTgt spid="18"/>
                                            </p:tgtEl>
                                            <p:attrNameLst>
                                              <p:attrName>ppt_x</p:attrName>
                                            </p:attrNameLst>
                                          </p:cBhvr>
                                          <p:tavLst>
                                            <p:tav tm="0">
                                              <p:val>
                                                <p:strVal val="0-#ppt_w/2"/>
                                              </p:val>
                                            </p:tav>
                                            <p:tav tm="100000">
                                              <p:val>
                                                <p:strVal val="#ppt_x"/>
                                              </p:val>
                                            </p:tav>
                                          </p:tavLst>
                                        </p:anim>
                                        <p:anim calcmode="lin" valueType="num" p14:bounceEnd="33000">
                                          <p:cBhvr additive="base">
                                            <p:cTn id="17" dur="1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14:presetBounceEnd="33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33000">
                                          <p:cBhvr additive="base">
                                            <p:cTn id="21" dur="1500" fill="hold"/>
                                            <p:tgtEl>
                                              <p:spTgt spid="23"/>
                                            </p:tgtEl>
                                            <p:attrNameLst>
                                              <p:attrName>ppt_x</p:attrName>
                                            </p:attrNameLst>
                                          </p:cBhvr>
                                          <p:tavLst>
                                            <p:tav tm="0">
                                              <p:val>
                                                <p:strVal val="0-#ppt_w/2"/>
                                              </p:val>
                                            </p:tav>
                                            <p:tav tm="100000">
                                              <p:val>
                                                <p:strVal val="#ppt_x"/>
                                              </p:val>
                                            </p:tav>
                                          </p:tavLst>
                                        </p:anim>
                                        <p:anim calcmode="lin" valueType="num" p14:bounceEnd="33000">
                                          <p:cBhvr additive="base">
                                            <p:cTn id="22" dur="1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14:presetBounceEnd="33000">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14:bounceEnd="33000">
                                          <p:cBhvr additive="base">
                                            <p:cTn id="26" dur="1500" fill="hold"/>
                                            <p:tgtEl>
                                              <p:spTgt spid="27"/>
                                            </p:tgtEl>
                                            <p:attrNameLst>
                                              <p:attrName>ppt_x</p:attrName>
                                            </p:attrNameLst>
                                          </p:cBhvr>
                                          <p:tavLst>
                                            <p:tav tm="0">
                                              <p:val>
                                                <p:strVal val="0-#ppt_w/2"/>
                                              </p:val>
                                            </p:tav>
                                            <p:tav tm="100000">
                                              <p:val>
                                                <p:strVal val="#ppt_x"/>
                                              </p:val>
                                            </p:tav>
                                          </p:tavLst>
                                        </p:anim>
                                        <p:anim calcmode="lin" valueType="num" p14:bounceEnd="33000">
                                          <p:cBhvr additive="base">
                                            <p:cTn id="27" dur="1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 presetClass="entr" presetSubtype="8" fill="hold" nodeType="afterEffect" p14:presetBounceEnd="33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33000">
                                          <p:cBhvr additive="base">
                                            <p:cTn id="31" dur="1500" fill="hold"/>
                                            <p:tgtEl>
                                              <p:spTgt spid="31"/>
                                            </p:tgtEl>
                                            <p:attrNameLst>
                                              <p:attrName>ppt_x</p:attrName>
                                            </p:attrNameLst>
                                          </p:cBhvr>
                                          <p:tavLst>
                                            <p:tav tm="0">
                                              <p:val>
                                                <p:strVal val="0-#ppt_w/2"/>
                                              </p:val>
                                            </p:tav>
                                            <p:tav tm="100000">
                                              <p:val>
                                                <p:strVal val="#ppt_x"/>
                                              </p:val>
                                            </p:tav>
                                          </p:tavLst>
                                        </p:anim>
                                        <p:anim calcmode="lin" valueType="num" p14:bounceEnd="33000">
                                          <p:cBhvr additive="base">
                                            <p:cTn id="32" dur="1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2" presetClass="entr" presetSubtype="8" fill="hold" nodeType="afterEffect" p14:presetBounceEnd="33000">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14:bounceEnd="33000">
                                          <p:cBhvr additive="base">
                                            <p:cTn id="36" dur="1500" fill="hold"/>
                                            <p:tgtEl>
                                              <p:spTgt spid="35"/>
                                            </p:tgtEl>
                                            <p:attrNameLst>
                                              <p:attrName>ppt_x</p:attrName>
                                            </p:attrNameLst>
                                          </p:cBhvr>
                                          <p:tavLst>
                                            <p:tav tm="0">
                                              <p:val>
                                                <p:strVal val="0-#ppt_w/2"/>
                                              </p:val>
                                            </p:tav>
                                            <p:tav tm="100000">
                                              <p:val>
                                                <p:strVal val="#ppt_x"/>
                                              </p:val>
                                            </p:tav>
                                          </p:tavLst>
                                        </p:anim>
                                        <p:anim calcmode="lin" valueType="num" p14:bounceEnd="33000">
                                          <p:cBhvr additive="base">
                                            <p:cTn id="37" dur="1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9000"/>
                                </p:stCondLst>
                                <p:childTnLst>
                                  <p:par>
                                    <p:cTn id="39" presetID="2" presetClass="entr" presetSubtype="2" fill="hold" nodeType="afterEffect" p14:presetBounceEnd="33000">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14:bounceEnd="33000">
                                          <p:cBhvr additive="base">
                                            <p:cTn id="41" dur="1500" fill="hold"/>
                                            <p:tgtEl>
                                              <p:spTgt spid="39"/>
                                            </p:tgtEl>
                                            <p:attrNameLst>
                                              <p:attrName>ppt_x</p:attrName>
                                            </p:attrNameLst>
                                          </p:cBhvr>
                                          <p:tavLst>
                                            <p:tav tm="0">
                                              <p:val>
                                                <p:strVal val="1+#ppt_w/2"/>
                                              </p:val>
                                            </p:tav>
                                            <p:tav tm="100000">
                                              <p:val>
                                                <p:strVal val="#ppt_x"/>
                                              </p:val>
                                            </p:tav>
                                          </p:tavLst>
                                        </p:anim>
                                        <p:anim calcmode="lin" valueType="num" p14:bounceEnd="33000">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10500"/>
                                </p:stCondLst>
                                <p:childTnLst>
                                  <p:par>
                                    <p:cTn id="44" presetID="2" presetClass="entr" presetSubtype="2" fill="hold" nodeType="afterEffect" p14:presetBounceEnd="33000">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14:bounceEnd="33000">
                                          <p:cBhvr additive="base">
                                            <p:cTn id="46" dur="1500" fill="hold"/>
                                            <p:tgtEl>
                                              <p:spTgt spid="44"/>
                                            </p:tgtEl>
                                            <p:attrNameLst>
                                              <p:attrName>ppt_x</p:attrName>
                                            </p:attrNameLst>
                                          </p:cBhvr>
                                          <p:tavLst>
                                            <p:tav tm="0">
                                              <p:val>
                                                <p:strVal val="1+#ppt_w/2"/>
                                              </p:val>
                                            </p:tav>
                                            <p:tav tm="100000">
                                              <p:val>
                                                <p:strVal val="#ppt_x"/>
                                              </p:val>
                                            </p:tav>
                                          </p:tavLst>
                                        </p:anim>
                                        <p:anim calcmode="lin" valueType="num" p14:bounceEnd="33000">
                                          <p:cBhvr additive="base">
                                            <p:cTn id="47" dur="1500" fill="hold"/>
                                            <p:tgtEl>
                                              <p:spTgt spid="44"/>
                                            </p:tgtEl>
                                            <p:attrNameLst>
                                              <p:attrName>ppt_y</p:attrName>
                                            </p:attrNameLst>
                                          </p:cBhvr>
                                          <p:tavLst>
                                            <p:tav tm="0">
                                              <p:val>
                                                <p:strVal val="#ppt_y"/>
                                              </p:val>
                                            </p:tav>
                                            <p:tav tm="100000">
                                              <p:val>
                                                <p:strVal val="#ppt_y"/>
                                              </p:val>
                                            </p:tav>
                                          </p:tavLst>
                                        </p:anim>
                                      </p:childTnLst>
                                    </p:cTn>
                                  </p:par>
                                </p:childTnLst>
                              </p:cTn>
                            </p:par>
                            <p:par>
                              <p:cTn id="48" fill="hold">
                                <p:stCondLst>
                                  <p:cond delay="12000"/>
                                </p:stCondLst>
                                <p:childTnLst>
                                  <p:par>
                                    <p:cTn id="49" presetID="2" presetClass="entr" presetSubtype="2" fill="hold" nodeType="afterEffect" p14:presetBounceEnd="33000">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14:bounceEnd="33000">
                                          <p:cBhvr additive="base">
                                            <p:cTn id="51" dur="1500" fill="hold"/>
                                            <p:tgtEl>
                                              <p:spTgt spid="58"/>
                                            </p:tgtEl>
                                            <p:attrNameLst>
                                              <p:attrName>ppt_x</p:attrName>
                                            </p:attrNameLst>
                                          </p:cBhvr>
                                          <p:tavLst>
                                            <p:tav tm="0">
                                              <p:val>
                                                <p:strVal val="1+#ppt_w/2"/>
                                              </p:val>
                                            </p:tav>
                                            <p:tav tm="100000">
                                              <p:val>
                                                <p:strVal val="#ppt_x"/>
                                              </p:val>
                                            </p:tav>
                                          </p:tavLst>
                                        </p:anim>
                                        <p:anim calcmode="lin" valueType="num" p14:bounceEnd="33000">
                                          <p:cBhvr additive="base">
                                            <p:cTn id="52" dur="1500" fill="hold"/>
                                            <p:tgtEl>
                                              <p:spTgt spid="58"/>
                                            </p:tgtEl>
                                            <p:attrNameLst>
                                              <p:attrName>ppt_y</p:attrName>
                                            </p:attrNameLst>
                                          </p:cBhvr>
                                          <p:tavLst>
                                            <p:tav tm="0">
                                              <p:val>
                                                <p:strVal val="#ppt_y"/>
                                              </p:val>
                                            </p:tav>
                                            <p:tav tm="100000">
                                              <p:val>
                                                <p:strVal val="#ppt_y"/>
                                              </p:val>
                                            </p:tav>
                                          </p:tavLst>
                                        </p:anim>
                                      </p:childTnLst>
                                    </p:cTn>
                                  </p:par>
                                </p:childTnLst>
                              </p:cTn>
                            </p:par>
                            <p:par>
                              <p:cTn id="53" fill="hold">
                                <p:stCondLst>
                                  <p:cond delay="13500"/>
                                </p:stCondLst>
                                <p:childTnLst>
                                  <p:par>
                                    <p:cTn id="54" presetID="2" presetClass="entr" presetSubtype="2" fill="hold" nodeType="afterEffect" p14:presetBounceEnd="33000">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14:bounceEnd="33000">
                                          <p:cBhvr additive="base">
                                            <p:cTn id="56" dur="1500" fill="hold"/>
                                            <p:tgtEl>
                                              <p:spTgt spid="62"/>
                                            </p:tgtEl>
                                            <p:attrNameLst>
                                              <p:attrName>ppt_x</p:attrName>
                                            </p:attrNameLst>
                                          </p:cBhvr>
                                          <p:tavLst>
                                            <p:tav tm="0">
                                              <p:val>
                                                <p:strVal val="1+#ppt_w/2"/>
                                              </p:val>
                                            </p:tav>
                                            <p:tav tm="100000">
                                              <p:val>
                                                <p:strVal val="#ppt_x"/>
                                              </p:val>
                                            </p:tav>
                                          </p:tavLst>
                                        </p:anim>
                                        <p:anim calcmode="lin" valueType="num" p14:bounceEnd="33000">
                                          <p:cBhvr additive="base">
                                            <p:cTn id="57" dur="15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15000"/>
                                </p:stCondLst>
                                <p:childTnLst>
                                  <p:par>
                                    <p:cTn id="59" presetID="2" presetClass="entr" presetSubtype="2" fill="hold" nodeType="afterEffect" p14:presetBounceEnd="33000">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14:bounceEnd="33000">
                                          <p:cBhvr additive="base">
                                            <p:cTn id="61" dur="1500" fill="hold"/>
                                            <p:tgtEl>
                                              <p:spTgt spid="69"/>
                                            </p:tgtEl>
                                            <p:attrNameLst>
                                              <p:attrName>ppt_x</p:attrName>
                                            </p:attrNameLst>
                                          </p:cBhvr>
                                          <p:tavLst>
                                            <p:tav tm="0">
                                              <p:val>
                                                <p:strVal val="1+#ppt_w/2"/>
                                              </p:val>
                                            </p:tav>
                                            <p:tav tm="100000">
                                              <p:val>
                                                <p:strVal val="#ppt_x"/>
                                              </p:val>
                                            </p:tav>
                                          </p:tavLst>
                                        </p:anim>
                                        <p:anim calcmode="lin" valueType="num" p14:bounceEnd="33000">
                                          <p:cBhvr additive="base">
                                            <p:cTn id="62"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500" fill="hold"/>
                                            <p:tgtEl>
                                              <p:spTgt spid="18"/>
                                            </p:tgtEl>
                                            <p:attrNameLst>
                                              <p:attrName>ppt_x</p:attrName>
                                            </p:attrNameLst>
                                          </p:cBhvr>
                                          <p:tavLst>
                                            <p:tav tm="0">
                                              <p:val>
                                                <p:strVal val="0-#ppt_w/2"/>
                                              </p:val>
                                            </p:tav>
                                            <p:tav tm="100000">
                                              <p:val>
                                                <p:strVal val="#ppt_x"/>
                                              </p:val>
                                            </p:tav>
                                          </p:tavLst>
                                        </p:anim>
                                        <p:anim calcmode="lin" valueType="num">
                                          <p:cBhvr additive="base">
                                            <p:cTn id="17" dur="1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500" fill="hold"/>
                                            <p:tgtEl>
                                              <p:spTgt spid="23"/>
                                            </p:tgtEl>
                                            <p:attrNameLst>
                                              <p:attrName>ppt_x</p:attrName>
                                            </p:attrNameLst>
                                          </p:cBhvr>
                                          <p:tavLst>
                                            <p:tav tm="0">
                                              <p:val>
                                                <p:strVal val="0-#ppt_w/2"/>
                                              </p:val>
                                            </p:tav>
                                            <p:tav tm="100000">
                                              <p:val>
                                                <p:strVal val="#ppt_x"/>
                                              </p:val>
                                            </p:tav>
                                          </p:tavLst>
                                        </p:anim>
                                        <p:anim calcmode="lin" valueType="num">
                                          <p:cBhvr additive="base">
                                            <p:cTn id="22" dur="1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500" fill="hold"/>
                                            <p:tgtEl>
                                              <p:spTgt spid="27"/>
                                            </p:tgtEl>
                                            <p:attrNameLst>
                                              <p:attrName>ppt_x</p:attrName>
                                            </p:attrNameLst>
                                          </p:cBhvr>
                                          <p:tavLst>
                                            <p:tav tm="0">
                                              <p:val>
                                                <p:strVal val="0-#ppt_w/2"/>
                                              </p:val>
                                            </p:tav>
                                            <p:tav tm="100000">
                                              <p:val>
                                                <p:strVal val="#ppt_x"/>
                                              </p:val>
                                            </p:tav>
                                          </p:tavLst>
                                        </p:anim>
                                        <p:anim calcmode="lin" valueType="num">
                                          <p:cBhvr additive="base">
                                            <p:cTn id="27" dur="1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500" fill="hold"/>
                                            <p:tgtEl>
                                              <p:spTgt spid="31"/>
                                            </p:tgtEl>
                                            <p:attrNameLst>
                                              <p:attrName>ppt_x</p:attrName>
                                            </p:attrNameLst>
                                          </p:cBhvr>
                                          <p:tavLst>
                                            <p:tav tm="0">
                                              <p:val>
                                                <p:strVal val="0-#ppt_w/2"/>
                                              </p:val>
                                            </p:tav>
                                            <p:tav tm="100000">
                                              <p:val>
                                                <p:strVal val="#ppt_x"/>
                                              </p:val>
                                            </p:tav>
                                          </p:tavLst>
                                        </p:anim>
                                        <p:anim calcmode="lin" valueType="num">
                                          <p:cBhvr additive="base">
                                            <p:cTn id="32" dur="1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1500" fill="hold"/>
                                            <p:tgtEl>
                                              <p:spTgt spid="35"/>
                                            </p:tgtEl>
                                            <p:attrNameLst>
                                              <p:attrName>ppt_x</p:attrName>
                                            </p:attrNameLst>
                                          </p:cBhvr>
                                          <p:tavLst>
                                            <p:tav tm="0">
                                              <p:val>
                                                <p:strVal val="0-#ppt_w/2"/>
                                              </p:val>
                                            </p:tav>
                                            <p:tav tm="100000">
                                              <p:val>
                                                <p:strVal val="#ppt_x"/>
                                              </p:val>
                                            </p:tav>
                                          </p:tavLst>
                                        </p:anim>
                                        <p:anim calcmode="lin" valueType="num">
                                          <p:cBhvr additive="base">
                                            <p:cTn id="37" dur="1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9000"/>
                                </p:stCondLst>
                                <p:childTnLst>
                                  <p:par>
                                    <p:cTn id="39" presetID="2" presetClass="entr" presetSubtype="2"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1500" fill="hold"/>
                                            <p:tgtEl>
                                              <p:spTgt spid="39"/>
                                            </p:tgtEl>
                                            <p:attrNameLst>
                                              <p:attrName>ppt_x</p:attrName>
                                            </p:attrNameLst>
                                          </p:cBhvr>
                                          <p:tavLst>
                                            <p:tav tm="0">
                                              <p:val>
                                                <p:strVal val="1+#ppt_w/2"/>
                                              </p:val>
                                            </p:tav>
                                            <p:tav tm="100000">
                                              <p:val>
                                                <p:strVal val="#ppt_x"/>
                                              </p:val>
                                            </p:tav>
                                          </p:tavLst>
                                        </p:anim>
                                        <p:anim calcmode="lin" valueType="num">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10500"/>
                                </p:stCondLst>
                                <p:childTnLst>
                                  <p:par>
                                    <p:cTn id="44" presetID="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1500" fill="hold"/>
                                            <p:tgtEl>
                                              <p:spTgt spid="44"/>
                                            </p:tgtEl>
                                            <p:attrNameLst>
                                              <p:attrName>ppt_x</p:attrName>
                                            </p:attrNameLst>
                                          </p:cBhvr>
                                          <p:tavLst>
                                            <p:tav tm="0">
                                              <p:val>
                                                <p:strVal val="1+#ppt_w/2"/>
                                              </p:val>
                                            </p:tav>
                                            <p:tav tm="100000">
                                              <p:val>
                                                <p:strVal val="#ppt_x"/>
                                              </p:val>
                                            </p:tav>
                                          </p:tavLst>
                                        </p:anim>
                                        <p:anim calcmode="lin" valueType="num">
                                          <p:cBhvr additive="base">
                                            <p:cTn id="47" dur="1500" fill="hold"/>
                                            <p:tgtEl>
                                              <p:spTgt spid="44"/>
                                            </p:tgtEl>
                                            <p:attrNameLst>
                                              <p:attrName>ppt_y</p:attrName>
                                            </p:attrNameLst>
                                          </p:cBhvr>
                                          <p:tavLst>
                                            <p:tav tm="0">
                                              <p:val>
                                                <p:strVal val="#ppt_y"/>
                                              </p:val>
                                            </p:tav>
                                            <p:tav tm="100000">
                                              <p:val>
                                                <p:strVal val="#ppt_y"/>
                                              </p:val>
                                            </p:tav>
                                          </p:tavLst>
                                        </p:anim>
                                      </p:childTnLst>
                                    </p:cTn>
                                  </p:par>
                                </p:childTnLst>
                              </p:cTn>
                            </p:par>
                            <p:par>
                              <p:cTn id="48" fill="hold">
                                <p:stCondLst>
                                  <p:cond delay="12000"/>
                                </p:stCondLst>
                                <p:childTnLst>
                                  <p:par>
                                    <p:cTn id="49" presetID="2" presetClass="entr" presetSubtype="2"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1500" fill="hold"/>
                                            <p:tgtEl>
                                              <p:spTgt spid="58"/>
                                            </p:tgtEl>
                                            <p:attrNameLst>
                                              <p:attrName>ppt_x</p:attrName>
                                            </p:attrNameLst>
                                          </p:cBhvr>
                                          <p:tavLst>
                                            <p:tav tm="0">
                                              <p:val>
                                                <p:strVal val="1+#ppt_w/2"/>
                                              </p:val>
                                            </p:tav>
                                            <p:tav tm="100000">
                                              <p:val>
                                                <p:strVal val="#ppt_x"/>
                                              </p:val>
                                            </p:tav>
                                          </p:tavLst>
                                        </p:anim>
                                        <p:anim calcmode="lin" valueType="num">
                                          <p:cBhvr additive="base">
                                            <p:cTn id="52" dur="1500" fill="hold"/>
                                            <p:tgtEl>
                                              <p:spTgt spid="58"/>
                                            </p:tgtEl>
                                            <p:attrNameLst>
                                              <p:attrName>ppt_y</p:attrName>
                                            </p:attrNameLst>
                                          </p:cBhvr>
                                          <p:tavLst>
                                            <p:tav tm="0">
                                              <p:val>
                                                <p:strVal val="#ppt_y"/>
                                              </p:val>
                                            </p:tav>
                                            <p:tav tm="100000">
                                              <p:val>
                                                <p:strVal val="#ppt_y"/>
                                              </p:val>
                                            </p:tav>
                                          </p:tavLst>
                                        </p:anim>
                                      </p:childTnLst>
                                    </p:cTn>
                                  </p:par>
                                </p:childTnLst>
                              </p:cTn>
                            </p:par>
                            <p:par>
                              <p:cTn id="53" fill="hold">
                                <p:stCondLst>
                                  <p:cond delay="13500"/>
                                </p:stCondLst>
                                <p:childTnLst>
                                  <p:par>
                                    <p:cTn id="54" presetID="2" presetClass="entr" presetSubtype="2"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500" fill="hold"/>
                                            <p:tgtEl>
                                              <p:spTgt spid="62"/>
                                            </p:tgtEl>
                                            <p:attrNameLst>
                                              <p:attrName>ppt_x</p:attrName>
                                            </p:attrNameLst>
                                          </p:cBhvr>
                                          <p:tavLst>
                                            <p:tav tm="0">
                                              <p:val>
                                                <p:strVal val="1+#ppt_w/2"/>
                                              </p:val>
                                            </p:tav>
                                            <p:tav tm="100000">
                                              <p:val>
                                                <p:strVal val="#ppt_x"/>
                                              </p:val>
                                            </p:tav>
                                          </p:tavLst>
                                        </p:anim>
                                        <p:anim calcmode="lin" valueType="num">
                                          <p:cBhvr additive="base">
                                            <p:cTn id="57" dur="15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15000"/>
                                </p:stCondLst>
                                <p:childTnLst>
                                  <p:par>
                                    <p:cTn id="59" presetID="2" presetClass="entr" presetSubtype="2"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1500" fill="hold"/>
                                            <p:tgtEl>
                                              <p:spTgt spid="69"/>
                                            </p:tgtEl>
                                            <p:attrNameLst>
                                              <p:attrName>ppt_x</p:attrName>
                                            </p:attrNameLst>
                                          </p:cBhvr>
                                          <p:tavLst>
                                            <p:tav tm="0">
                                              <p:val>
                                                <p:strVal val="1+#ppt_w/2"/>
                                              </p:val>
                                            </p:tav>
                                            <p:tav tm="100000">
                                              <p:val>
                                                <p:strVal val="#ppt_x"/>
                                              </p:val>
                                            </p:tav>
                                          </p:tavLst>
                                        </p:anim>
                                        <p:anim calcmode="lin" valueType="num">
                                          <p:cBhvr additive="base">
                                            <p:cTn id="62"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02</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2022</a:t>
            </a: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年安全生产月</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05">
        <p:blinds dir="vert"/>
      </p:transition>
    </mc:Choice>
    <mc:Fallback>
      <p:transition spd="slow" advTm="400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899"/>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383349" y="1145368"/>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怎样预防常见用电事故</a:t>
            </a:r>
            <a:r>
              <a:rPr lang="en-US" altLang="zh-CN"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799720" y="1978559"/>
            <a:ext cx="3164077" cy="4001330"/>
          </a:xfrm>
          <a:prstGeom prst="rect">
            <a:avLst/>
          </a:prstGeom>
          <a:blipFill>
            <a:blip r:embed="rId2"/>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385893" y="1862232"/>
            <a:ext cx="4427294" cy="608093"/>
            <a:chOff x="2771800" y="1530308"/>
            <a:chExt cx="4427294" cy="760726"/>
          </a:xfrm>
        </p:grpSpPr>
        <p:sp>
          <p:nvSpPr>
            <p:cNvPr id="22" name="圆角矩形 5"/>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3"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4" name="矩形 23"/>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不要乱拉乱接电线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5" name="组合 24"/>
          <p:cNvGrpSpPr/>
          <p:nvPr/>
        </p:nvGrpSpPr>
        <p:grpSpPr>
          <a:xfrm>
            <a:off x="4395820" y="2605216"/>
            <a:ext cx="4427294" cy="608093"/>
            <a:chOff x="2771800" y="1556912"/>
            <a:chExt cx="4427294" cy="760726"/>
          </a:xfrm>
        </p:grpSpPr>
        <p:sp>
          <p:nvSpPr>
            <p:cNvPr id="26" name="圆角矩形 9"/>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7"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8" name="矩形 27"/>
            <p:cNvSpPr/>
            <p:nvPr/>
          </p:nvSpPr>
          <p:spPr>
            <a:xfrm>
              <a:off x="3319603" y="1556912"/>
              <a:ext cx="3349050" cy="760726"/>
            </a:xfrm>
            <a:prstGeom prst="rect">
              <a:avLst/>
            </a:prstGeom>
            <a:noFill/>
            <a:ln w="12700" cap="flat" cmpd="sng" algn="ctr">
              <a:noFill/>
              <a:prstDash val="solid"/>
            </a:ln>
            <a:effectLst/>
          </p:spPr>
          <p:txBody>
            <a:bodyPr lIns="0" tIns="0" rIns="0" bIns="0" rtlCol="0" anchor="ctr"/>
            <a:lstStyle/>
            <a:p>
              <a:pPr defTabSz="914400"/>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在更换熔断丝、拆修电器或移动电器设备时必须切断电源，不要冒险带电操作</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9" name="组合 28"/>
          <p:cNvGrpSpPr/>
          <p:nvPr/>
        </p:nvGrpSpPr>
        <p:grpSpPr>
          <a:xfrm>
            <a:off x="4395820" y="3306436"/>
            <a:ext cx="4550906" cy="608093"/>
            <a:chOff x="2771799" y="1530308"/>
            <a:chExt cx="4550906" cy="760726"/>
          </a:xfrm>
        </p:grpSpPr>
        <p:sp>
          <p:nvSpPr>
            <p:cNvPr id="30" name="圆角矩形 13"/>
            <p:cNvSpPr/>
            <p:nvPr/>
          </p:nvSpPr>
          <p:spPr>
            <a:xfrm>
              <a:off x="2771799" y="1675833"/>
              <a:ext cx="4427295"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1"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2" name="矩形 31"/>
            <p:cNvSpPr/>
            <p:nvPr/>
          </p:nvSpPr>
          <p:spPr>
            <a:xfrm>
              <a:off x="3319602" y="1530308"/>
              <a:ext cx="400310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使用电熨斗、电吹风、电炉等家用电热器时，人不要离开</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3" name="组合 32"/>
          <p:cNvGrpSpPr/>
          <p:nvPr/>
        </p:nvGrpSpPr>
        <p:grpSpPr>
          <a:xfrm>
            <a:off x="4385893" y="4000956"/>
            <a:ext cx="4765451" cy="608093"/>
            <a:chOff x="2771800" y="1530308"/>
            <a:chExt cx="4765451" cy="760726"/>
          </a:xfrm>
        </p:grpSpPr>
        <p:sp>
          <p:nvSpPr>
            <p:cNvPr id="34" name="圆角矩形 17"/>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6" name="矩形 35"/>
            <p:cNvSpPr/>
            <p:nvPr/>
          </p:nvSpPr>
          <p:spPr>
            <a:xfrm>
              <a:off x="3319603" y="1530308"/>
              <a:ext cx="421764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发现电器设备冒烟或闻到异味时，要迅速切断电源进行检查</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7" name="组合 36"/>
          <p:cNvGrpSpPr/>
          <p:nvPr/>
        </p:nvGrpSpPr>
        <p:grpSpPr>
          <a:xfrm>
            <a:off x="4395820" y="4769772"/>
            <a:ext cx="4427294" cy="608093"/>
            <a:chOff x="2794776" y="1530308"/>
            <a:chExt cx="4427294" cy="760726"/>
          </a:xfrm>
        </p:grpSpPr>
        <p:sp>
          <p:nvSpPr>
            <p:cNvPr id="38" name="圆角矩形 21"/>
            <p:cNvSpPr/>
            <p:nvPr/>
          </p:nvSpPr>
          <p:spPr>
            <a:xfrm>
              <a:off x="2794776" y="168136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0" name="矩形 39"/>
            <p:cNvSpPr/>
            <p:nvPr/>
          </p:nvSpPr>
          <p:spPr>
            <a:xfrm>
              <a:off x="3319603" y="1530308"/>
              <a:ext cx="376046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电加热设备上不能烘烤衣物</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2" name="组合 41"/>
          <p:cNvGrpSpPr/>
          <p:nvPr/>
        </p:nvGrpSpPr>
        <p:grpSpPr>
          <a:xfrm>
            <a:off x="4452011" y="5534289"/>
            <a:ext cx="4581689" cy="608093"/>
            <a:chOff x="2718894" y="1526195"/>
            <a:chExt cx="4581689" cy="760726"/>
          </a:xfrm>
        </p:grpSpPr>
        <p:sp>
          <p:nvSpPr>
            <p:cNvPr id="43" name="圆角矩形 25"/>
            <p:cNvSpPr/>
            <p:nvPr/>
          </p:nvSpPr>
          <p:spPr>
            <a:xfrm>
              <a:off x="2718894" y="1670712"/>
              <a:ext cx="4427295"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4" name="TextBox 14"/>
            <p:cNvSpPr txBox="1"/>
            <p:nvPr/>
          </p:nvSpPr>
          <p:spPr>
            <a:xfrm>
              <a:off x="2801349" y="174297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5" name="矩形 44"/>
            <p:cNvSpPr/>
            <p:nvPr/>
          </p:nvSpPr>
          <p:spPr>
            <a:xfrm>
              <a:off x="3210506" y="1526195"/>
              <a:ext cx="4090077"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要爱护电力设施，不要在架空电线和配电变压器附近放风筝</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2" presetClass="entr" presetSubtype="8" fill="hold" nodeType="afterEffect" p14:presetBounceEnd="33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33000">
                                          <p:cBhvr additive="base">
                                            <p:cTn id="26" dur="1500" fill="hold"/>
                                            <p:tgtEl>
                                              <p:spTgt spid="20"/>
                                            </p:tgtEl>
                                            <p:attrNameLst>
                                              <p:attrName>ppt_x</p:attrName>
                                            </p:attrNameLst>
                                          </p:cBhvr>
                                          <p:tavLst>
                                            <p:tav tm="0">
                                              <p:val>
                                                <p:strVal val="0-#ppt_w/2"/>
                                              </p:val>
                                            </p:tav>
                                            <p:tav tm="100000">
                                              <p:val>
                                                <p:strVal val="#ppt_x"/>
                                              </p:val>
                                            </p:tav>
                                          </p:tavLst>
                                        </p:anim>
                                        <p:anim calcmode="lin" valueType="num" p14:bounceEnd="33000">
                                          <p:cBhvr additive="base">
                                            <p:cTn id="27" dur="1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33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33000">
                                          <p:cBhvr additive="base">
                                            <p:cTn id="31" dur="1500" fill="hold"/>
                                            <p:tgtEl>
                                              <p:spTgt spid="25"/>
                                            </p:tgtEl>
                                            <p:attrNameLst>
                                              <p:attrName>ppt_x</p:attrName>
                                            </p:attrNameLst>
                                          </p:cBhvr>
                                          <p:tavLst>
                                            <p:tav tm="0">
                                              <p:val>
                                                <p:strVal val="0-#ppt_w/2"/>
                                              </p:val>
                                            </p:tav>
                                            <p:tav tm="100000">
                                              <p:val>
                                                <p:strVal val="#ppt_x"/>
                                              </p:val>
                                            </p:tav>
                                          </p:tavLst>
                                        </p:anim>
                                        <p:anim calcmode="lin" valueType="num" p14:bounceEnd="33000">
                                          <p:cBhvr additive="base">
                                            <p:cTn id="32" dur="1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14:presetBounceEnd="33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33000">
                                          <p:cBhvr additive="base">
                                            <p:cTn id="36" dur="1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37" dur="1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nodeType="afterEffect" p14:presetBounceEnd="33000">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14:bounceEnd="33000">
                                          <p:cBhvr additive="base">
                                            <p:cTn id="41" dur="1500" fill="hold"/>
                                            <p:tgtEl>
                                              <p:spTgt spid="33"/>
                                            </p:tgtEl>
                                            <p:attrNameLst>
                                              <p:attrName>ppt_x</p:attrName>
                                            </p:attrNameLst>
                                          </p:cBhvr>
                                          <p:tavLst>
                                            <p:tav tm="0">
                                              <p:val>
                                                <p:strVal val="0-#ppt_w/2"/>
                                              </p:val>
                                            </p:tav>
                                            <p:tav tm="100000">
                                              <p:val>
                                                <p:strVal val="#ppt_x"/>
                                              </p:val>
                                            </p:tav>
                                          </p:tavLst>
                                        </p:anim>
                                        <p:anim calcmode="lin" valueType="num" p14:bounceEnd="33000">
                                          <p:cBhvr additive="base">
                                            <p:cTn id="42" dur="1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8" fill="hold" nodeType="afterEffect" p14:presetBounceEnd="33000">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14:bounceEnd="33000">
                                          <p:cBhvr additive="base">
                                            <p:cTn id="46" dur="1500" fill="hold"/>
                                            <p:tgtEl>
                                              <p:spTgt spid="37"/>
                                            </p:tgtEl>
                                            <p:attrNameLst>
                                              <p:attrName>ppt_x</p:attrName>
                                            </p:attrNameLst>
                                          </p:cBhvr>
                                          <p:tavLst>
                                            <p:tav tm="0">
                                              <p:val>
                                                <p:strVal val="0-#ppt_w/2"/>
                                              </p:val>
                                            </p:tav>
                                            <p:tav tm="100000">
                                              <p:val>
                                                <p:strVal val="#ppt_x"/>
                                              </p:val>
                                            </p:tav>
                                          </p:tavLst>
                                        </p:anim>
                                        <p:anim calcmode="lin" valueType="num" p14:bounceEnd="33000">
                                          <p:cBhvr additive="base">
                                            <p:cTn id="47" dur="1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8" fill="hold" nodeType="afterEffect" p14:presetBounceEnd="33000">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14:bounceEnd="33000">
                                          <p:cBhvr additive="base">
                                            <p:cTn id="51" dur="1500" fill="hold"/>
                                            <p:tgtEl>
                                              <p:spTgt spid="42"/>
                                            </p:tgtEl>
                                            <p:attrNameLst>
                                              <p:attrName>ppt_x</p:attrName>
                                            </p:attrNameLst>
                                          </p:cBhvr>
                                          <p:tavLst>
                                            <p:tav tm="0">
                                              <p:val>
                                                <p:strVal val="0-#ppt_w/2"/>
                                              </p:val>
                                            </p:tav>
                                            <p:tav tm="100000">
                                              <p:val>
                                                <p:strVal val="#ppt_x"/>
                                              </p:val>
                                            </p:tav>
                                          </p:tavLst>
                                        </p:anim>
                                        <p:anim calcmode="lin" valueType="num" p14:bounceEnd="33000">
                                          <p:cBhvr additive="base">
                                            <p:cTn id="52"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500" fill="hold"/>
                                            <p:tgtEl>
                                              <p:spTgt spid="20"/>
                                            </p:tgtEl>
                                            <p:attrNameLst>
                                              <p:attrName>ppt_x</p:attrName>
                                            </p:attrNameLst>
                                          </p:cBhvr>
                                          <p:tavLst>
                                            <p:tav tm="0">
                                              <p:val>
                                                <p:strVal val="0-#ppt_w/2"/>
                                              </p:val>
                                            </p:tav>
                                            <p:tav tm="100000">
                                              <p:val>
                                                <p:strVal val="#ppt_x"/>
                                              </p:val>
                                            </p:tav>
                                          </p:tavLst>
                                        </p:anim>
                                        <p:anim calcmode="lin" valueType="num">
                                          <p:cBhvr additive="base">
                                            <p:cTn id="27" dur="1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0-#ppt_w/2"/>
                                              </p:val>
                                            </p:tav>
                                            <p:tav tm="100000">
                                              <p:val>
                                                <p:strVal val="#ppt_x"/>
                                              </p:val>
                                            </p:tav>
                                          </p:tavLst>
                                        </p:anim>
                                        <p:anim calcmode="lin" valueType="num">
                                          <p:cBhvr additive="base">
                                            <p:cTn id="32" dur="1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500" fill="hold"/>
                                            <p:tgtEl>
                                              <p:spTgt spid="29"/>
                                            </p:tgtEl>
                                            <p:attrNameLst>
                                              <p:attrName>ppt_x</p:attrName>
                                            </p:attrNameLst>
                                          </p:cBhvr>
                                          <p:tavLst>
                                            <p:tav tm="0">
                                              <p:val>
                                                <p:strVal val="0-#ppt_w/2"/>
                                              </p:val>
                                            </p:tav>
                                            <p:tav tm="100000">
                                              <p:val>
                                                <p:strVal val="#ppt_x"/>
                                              </p:val>
                                            </p:tav>
                                          </p:tavLst>
                                        </p:anim>
                                        <p:anim calcmode="lin" valueType="num">
                                          <p:cBhvr additive="base">
                                            <p:cTn id="37" dur="1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500" fill="hold"/>
                                            <p:tgtEl>
                                              <p:spTgt spid="33"/>
                                            </p:tgtEl>
                                            <p:attrNameLst>
                                              <p:attrName>ppt_x</p:attrName>
                                            </p:attrNameLst>
                                          </p:cBhvr>
                                          <p:tavLst>
                                            <p:tav tm="0">
                                              <p:val>
                                                <p:strVal val="0-#ppt_w/2"/>
                                              </p:val>
                                            </p:tav>
                                            <p:tav tm="100000">
                                              <p:val>
                                                <p:strVal val="#ppt_x"/>
                                              </p:val>
                                            </p:tav>
                                          </p:tavLst>
                                        </p:anim>
                                        <p:anim calcmode="lin" valueType="num">
                                          <p:cBhvr additive="base">
                                            <p:cTn id="42" dur="1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500" fill="hold"/>
                                            <p:tgtEl>
                                              <p:spTgt spid="37"/>
                                            </p:tgtEl>
                                            <p:attrNameLst>
                                              <p:attrName>ppt_x</p:attrName>
                                            </p:attrNameLst>
                                          </p:cBhvr>
                                          <p:tavLst>
                                            <p:tav tm="0">
                                              <p:val>
                                                <p:strVal val="0-#ppt_w/2"/>
                                              </p:val>
                                            </p:tav>
                                            <p:tav tm="100000">
                                              <p:val>
                                                <p:strVal val="#ppt_x"/>
                                              </p:val>
                                            </p:tav>
                                          </p:tavLst>
                                        </p:anim>
                                        <p:anim calcmode="lin" valueType="num">
                                          <p:cBhvr additive="base">
                                            <p:cTn id="47" dur="1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500" fill="hold"/>
                                            <p:tgtEl>
                                              <p:spTgt spid="42"/>
                                            </p:tgtEl>
                                            <p:attrNameLst>
                                              <p:attrName>ppt_x</p:attrName>
                                            </p:attrNameLst>
                                          </p:cBhvr>
                                          <p:tavLst>
                                            <p:tav tm="0">
                                              <p:val>
                                                <p:strVal val="0-#ppt_w/2"/>
                                              </p:val>
                                            </p:tav>
                                            <p:tav tm="100000">
                                              <p:val>
                                                <p:strVal val="#ppt_x"/>
                                              </p:val>
                                            </p:tav>
                                          </p:tavLst>
                                        </p:anim>
                                        <p:anim calcmode="lin" valueType="num">
                                          <p:cBhvr additive="base">
                                            <p:cTn id="52"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284934" y="1444492"/>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如何扑救电气火灾</a:t>
            </a:r>
            <a:r>
              <a:rPr lang="en-US" altLang="zh-CN"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728421" y="2038026"/>
            <a:ext cx="2483074" cy="3797085"/>
          </a:xfrm>
          <a:prstGeom prst="rect">
            <a:avLst/>
          </a:prstGeom>
          <a:blipFill>
            <a:blip r:embed="rId2"/>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bwMode="auto">
          <a:xfrm>
            <a:off x="4249300" y="3924215"/>
            <a:ext cx="5641392" cy="1573610"/>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2" name="组合 21"/>
          <p:cNvGrpSpPr/>
          <p:nvPr/>
        </p:nvGrpSpPr>
        <p:grpSpPr>
          <a:xfrm>
            <a:off x="5296339" y="3837095"/>
            <a:ext cx="3150302" cy="659410"/>
            <a:chOff x="6647444" y="1827568"/>
            <a:chExt cx="4200402" cy="879213"/>
          </a:xfrm>
        </p:grpSpPr>
        <p:sp>
          <p:nvSpPr>
            <p:cNvPr id="23"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4"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F0000"/>
            </a:solidFill>
            <a:ln>
              <a:noFill/>
            </a:ln>
          </p:spPr>
          <p:txBody>
            <a:bodyPr vert="horz" wrap="square" lIns="68580" tIns="34290" rIns="68580" bIns="34290" numCol="1" anchor="t" anchorCtr="0" compatLnSpc="1"/>
            <a:lstStyle/>
            <a:p>
              <a:endParaRPr lang="zh-CN" altLang="en-US" sz="1015"/>
            </a:p>
          </p:txBody>
        </p:sp>
        <p:sp>
          <p:nvSpPr>
            <p:cNvPr id="25" name="矩形 24"/>
            <p:cNvSpPr/>
            <p:nvPr/>
          </p:nvSpPr>
          <p:spPr>
            <a:xfrm>
              <a:off x="6927987" y="1988443"/>
              <a:ext cx="3671401" cy="492442"/>
            </a:xfrm>
            <a:prstGeom prst="rect">
              <a:avLst/>
            </a:prstGeom>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警 示</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26" name="TextBox 15"/>
          <p:cNvSpPr txBox="1"/>
          <p:nvPr/>
        </p:nvSpPr>
        <p:spPr>
          <a:xfrm>
            <a:off x="4496348" y="4694757"/>
            <a:ext cx="4565003" cy="600164"/>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电源尚未切断时，切勿把水浇到电气用具或开关上</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如果电气用具或插头仍在着火，切勿用手碰及电气用具的开关</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153606" y="2148381"/>
            <a:ext cx="6575832" cy="1643527"/>
          </a:xfrm>
          <a:prstGeom prst="rect">
            <a:avLst/>
          </a:prstGeom>
          <a:noFill/>
        </p:spPr>
        <p:txBody>
          <a:bodyPr wrap="square" rtlCol="0">
            <a:spAutoFit/>
          </a:bodyPr>
          <a:lstStyle/>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、立即切断电源</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2</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、用灭火器把火扑灭，但电视机、 电脑着火应用毛毯、棉被等物品扑灭火焰</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3</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、无法切断电源时，应用不导电的灭火剂灭火，不要用水及泡沫灭火剂</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4</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、迅速拨打“</a:t>
            </a: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110”</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或“</a:t>
            </a: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119”</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报警电话 </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100"/>
                                        <p:tgtEl>
                                          <p:spTgt spid="26"/>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P spid="20" grpId="0" animBg="1"/>
      <p:bldP spid="26"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28" name="矩形 27"/>
          <p:cNvSpPr/>
          <p:nvPr/>
        </p:nvSpPr>
        <p:spPr>
          <a:xfrm>
            <a:off x="844658" y="1831588"/>
            <a:ext cx="2836730" cy="4166256"/>
          </a:xfrm>
          <a:prstGeom prst="rect">
            <a:avLst/>
          </a:prstGeom>
          <a:blipFill>
            <a:blip r:embed="rId2"/>
            <a:stretch>
              <a:fillRect/>
            </a:stretch>
          </a:blipFill>
          <a:ln>
            <a:solidFill>
              <a:srgbClr val="458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7"/>
          <p:cNvSpPr>
            <a:spLocks noChangeArrowheads="1"/>
          </p:cNvSpPr>
          <p:nvPr/>
        </p:nvSpPr>
        <p:spPr bwMode="auto">
          <a:xfrm>
            <a:off x="4019244" y="1679231"/>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触电事故处理措施</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4045001" y="2429436"/>
            <a:ext cx="463626" cy="463624"/>
            <a:chOff x="5613944" y="2348233"/>
            <a:chExt cx="920788" cy="920788"/>
          </a:xfrm>
          <a:solidFill>
            <a:srgbClr val="FF0000"/>
          </a:solidFill>
        </p:grpSpPr>
        <p:sp>
          <p:nvSpPr>
            <p:cNvPr id="31" name="椭圆 30"/>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32" name="TextBox 20"/>
            <p:cNvSpPr txBox="1"/>
            <p:nvPr/>
          </p:nvSpPr>
          <p:spPr>
            <a:xfrm>
              <a:off x="5894463" y="2470132"/>
              <a:ext cx="359754"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01</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33" name="文本框 3"/>
          <p:cNvSpPr txBox="1"/>
          <p:nvPr/>
        </p:nvSpPr>
        <p:spPr>
          <a:xfrm>
            <a:off x="4537202" y="2378179"/>
            <a:ext cx="4917666" cy="553998"/>
          </a:xfrm>
          <a:prstGeom prst="rect">
            <a:avLst/>
          </a:prstGeom>
          <a:noFill/>
        </p:spPr>
        <p:txBody>
          <a:bodyPr wrap="square" rtlCol="0">
            <a:spAutoFit/>
          </a:bodyPr>
          <a:lstStyle/>
          <a:p>
            <a:pPr>
              <a:lnSpc>
                <a:spcPct val="150000"/>
              </a:lnSpc>
            </a:pP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要使触电者迅速脱离电源</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应立即拉下电源开关或拔掉电源插头</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若无法及时找到或断开电源时</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可用干燥的竹竿、木棒等绝缘物挑开电线。</a:t>
            </a:r>
            <a:endParaRPr lang="zh-CN" altLang="en-US" sz="10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045001" y="3316335"/>
            <a:ext cx="463626" cy="463624"/>
            <a:chOff x="5613944" y="2348233"/>
            <a:chExt cx="920788" cy="920788"/>
          </a:xfrm>
          <a:solidFill>
            <a:srgbClr val="FF0000"/>
          </a:solidFill>
        </p:grpSpPr>
        <p:sp>
          <p:nvSpPr>
            <p:cNvPr id="35" name="椭圆 3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36" name="TextBox 20"/>
            <p:cNvSpPr txBox="1"/>
            <p:nvPr/>
          </p:nvSpPr>
          <p:spPr>
            <a:xfrm>
              <a:off x="5841930" y="2470132"/>
              <a:ext cx="464815"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02</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37" name="文本框 3"/>
          <p:cNvSpPr txBox="1"/>
          <p:nvPr/>
        </p:nvSpPr>
        <p:spPr>
          <a:xfrm>
            <a:off x="4508627" y="3248655"/>
            <a:ext cx="4850548" cy="577081"/>
          </a:xfrm>
          <a:prstGeom prst="rect">
            <a:avLst/>
          </a:prstGeom>
          <a:noFill/>
        </p:spPr>
        <p:txBody>
          <a:bodyPr wrap="square" rtlCol="0">
            <a:spAutoFit/>
          </a:bodyPr>
          <a:lstStyle/>
          <a:p>
            <a:pPr>
              <a:lnSpc>
                <a:spcPct val="150000"/>
              </a:lnSpc>
            </a:pPr>
            <a:r>
              <a:rPr lang="zh-CN" altLang="en-US" sz="105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将脱离电源的触电者迅速移至通风干燥处仰卧，将其上衣和裤带放松，观察触电者有无呼吸，摸一摸颈动脉有无搏动。</a:t>
            </a:r>
            <a:endParaRPr lang="zh-CN" altLang="en-US" sz="105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45001" y="4242192"/>
            <a:ext cx="463626" cy="463624"/>
            <a:chOff x="5613944" y="2348233"/>
            <a:chExt cx="920788" cy="920788"/>
          </a:xfrm>
          <a:solidFill>
            <a:srgbClr val="FF0000"/>
          </a:solidFill>
        </p:grpSpPr>
        <p:sp>
          <p:nvSpPr>
            <p:cNvPr id="39" name="椭圆 38"/>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40" name="TextBox 20"/>
            <p:cNvSpPr txBox="1"/>
            <p:nvPr/>
          </p:nvSpPr>
          <p:spPr>
            <a:xfrm>
              <a:off x="5837153" y="2470132"/>
              <a:ext cx="474366"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03</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42" name="文本框 3"/>
          <p:cNvSpPr txBox="1"/>
          <p:nvPr/>
        </p:nvSpPr>
        <p:spPr>
          <a:xfrm>
            <a:off x="4554224" y="4157268"/>
            <a:ext cx="4804951" cy="577081"/>
          </a:xfrm>
          <a:prstGeom prst="rect">
            <a:avLst/>
          </a:prstGeom>
          <a:noFill/>
        </p:spPr>
        <p:txBody>
          <a:bodyPr wrap="square" rtlCol="0">
            <a:spAutoFit/>
          </a:bodyPr>
          <a:lstStyle/>
          <a:p>
            <a:pPr>
              <a:lnSpc>
                <a:spcPct val="150000"/>
              </a:lnSpc>
            </a:pPr>
            <a:r>
              <a:rPr lang="zh-CN" altLang="en-US" sz="105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施行急救。若触电者呼吸及心跳均停止时，应在做人工呼吸的同时实施心肺复苏抢救，另要及时打电话呼叫救护车。</a:t>
            </a:r>
            <a:endParaRPr lang="zh-CN" altLang="en-US" sz="105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063360" y="5180382"/>
            <a:ext cx="463626" cy="463624"/>
            <a:chOff x="5613944" y="2348233"/>
            <a:chExt cx="920788" cy="920788"/>
          </a:xfrm>
          <a:solidFill>
            <a:srgbClr val="FF0000"/>
          </a:solidFill>
        </p:grpSpPr>
        <p:sp>
          <p:nvSpPr>
            <p:cNvPr id="44" name="椭圆 43"/>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45" name="TextBox 20"/>
            <p:cNvSpPr txBox="1"/>
            <p:nvPr/>
          </p:nvSpPr>
          <p:spPr>
            <a:xfrm>
              <a:off x="5838746" y="2470132"/>
              <a:ext cx="471180"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04</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46" name="文本框 3"/>
          <p:cNvSpPr txBox="1"/>
          <p:nvPr/>
        </p:nvSpPr>
        <p:spPr>
          <a:xfrm>
            <a:off x="4572583" y="5185493"/>
            <a:ext cx="4804951" cy="461665"/>
          </a:xfrm>
          <a:prstGeom prst="rect">
            <a:avLst/>
          </a:prstGeom>
          <a:noFill/>
        </p:spPr>
        <p:txBody>
          <a:bodyPr wrap="square" rtlCol="0">
            <a:spAutoFit/>
          </a:bodyPr>
          <a:lstStyle/>
          <a:p>
            <a:pPr>
              <a:lnSpc>
                <a:spcPct val="150000"/>
              </a:lnSpc>
            </a:pPr>
            <a:r>
              <a:rPr lang="zh-CN" altLang="en-US" sz="16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尽快送往医院，途中应继续施救。</a:t>
            </a:r>
            <a:endParaRPr lang="zh-CN" altLang="en-US" sz="16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sp>
        <p:nvSpPr>
          <p:cNvPr id="12" name="TextBox 49"/>
          <p:cNvSpPr txBox="1"/>
          <p:nvPr/>
        </p:nvSpPr>
        <p:spPr>
          <a:xfrm>
            <a:off x="9878695" y="782320"/>
            <a:ext cx="2348230" cy="669290"/>
          </a:xfrm>
          <a:prstGeom prst="rect">
            <a:avLst/>
          </a:prstGeom>
          <a:noFill/>
        </p:spPr>
        <p:txBody>
          <a:bodyPr wrap="square" lIns="0" tIns="0" rIns="0" bIns="0" rtlCol="0">
            <a:spAutoFit/>
          </a:bodyPr>
          <a:lstStyle/>
          <a:p>
            <a:pPr marL="0" marR="0" lvl="0" indent="0" algn="l" defTabSz="91440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工知</a:t>
            </a:r>
            <a:r>
              <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rPr>
              <a:t>- </a:t>
            </a:r>
            <a:r>
              <a:rPr lang="zh-CN" altLang="en-US" sz="1200" dirty="0" smtClean="0">
                <a:solidFill>
                  <a:srgbClr val="002060"/>
                </a:solidFill>
                <a:latin typeface="微软雅黑" panose="020B0503020204020204" pitchFamily="34" charset="-122"/>
                <a:ea typeface="微软雅黑" panose="020B0503020204020204" pitchFamily="34" charset="-122"/>
                <a:cs typeface="+mn-ea"/>
                <a:sym typeface="+mn-lt"/>
              </a:rPr>
              <a:t>安全人的免费资料库</a:t>
            </a:r>
            <a:endParaRPr lang="en-US" altLang="zh-CN" sz="120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免费下载安全资料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扫码加入</a:t>
            </a:r>
            <a:endPar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endParaRPr>
          </a:p>
          <a:p>
            <a:pPr eaLnBrk="0" hangingPunct="0">
              <a:lnSpc>
                <a:spcPct val="100000"/>
              </a:lnSpc>
            </a:pP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PC</a:t>
            </a:r>
            <a:r>
              <a:rPr lang="zh-CN" altLang="en-US" sz="1050" dirty="0" smtClean="0">
                <a:solidFill>
                  <a:srgbClr val="002060"/>
                </a:solidFill>
                <a:latin typeface="微软雅黑" panose="020B0503020204020204" pitchFamily="34" charset="-122"/>
                <a:ea typeface="微软雅黑" panose="020B0503020204020204" pitchFamily="34" charset="-122"/>
                <a:cs typeface="+mn-ea"/>
                <a:sym typeface="+mn-lt"/>
              </a:rPr>
              <a:t>网站：</a:t>
            </a:r>
            <a:r>
              <a:rPr lang="en-US" altLang="zh-CN" sz="1050" dirty="0" smtClean="0">
                <a:solidFill>
                  <a:srgbClr val="002060"/>
                </a:solidFill>
                <a:latin typeface="微软雅黑" panose="020B0503020204020204" pitchFamily="34" charset="-122"/>
                <a:ea typeface="微软雅黑" panose="020B0503020204020204" pitchFamily="34" charset="-122"/>
                <a:cs typeface="+mn-ea"/>
                <a:sym typeface="+mn-lt"/>
              </a:rPr>
              <a:t>www.gongzhiapp.com</a:t>
            </a:r>
            <a:endParaRPr lang="zh-CN" altLang="en-US" sz="105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3"/>
          <a:stretch>
            <a:fillRect/>
          </a:stretch>
        </p:blipFill>
        <p:spPr>
          <a:xfrm>
            <a:off x="9021663" y="746557"/>
            <a:ext cx="761980" cy="759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p:tgtEl>
                                          <p:spTgt spid="28"/>
                                        </p:tgtEl>
                                        <p:attrNameLst>
                                          <p:attrName>ppt_y</p:attrName>
                                        </p:attrNameLst>
                                      </p:cBhvr>
                                      <p:tavLst>
                                        <p:tav tm="0">
                                          <p:val>
                                            <p:strVal val="#ppt_y+#ppt_h*1.125000"/>
                                          </p:val>
                                        </p:tav>
                                        <p:tav tm="100000">
                                          <p:val>
                                            <p:strVal val="#ppt_y"/>
                                          </p:val>
                                        </p:tav>
                                      </p:tavLst>
                                    </p:anim>
                                    <p:animEffect transition="in" filter="wipe(up)">
                                      <p:cBhvr>
                                        <p:cTn id="18" dur="1000"/>
                                        <p:tgtEl>
                                          <p:spTgt spid="2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par>
                          <p:cTn id="23" fill="hold">
                            <p:stCondLst>
                              <p:cond delay="2000"/>
                            </p:stCondLst>
                            <p:childTnLst>
                              <p:par>
                                <p:cTn id="24" presetID="53" presetClass="entr" presetSubtype="52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fltVal val="0.5"/>
                                          </p:val>
                                        </p:tav>
                                        <p:tav tm="100000">
                                          <p:val>
                                            <p:strVal val="#ppt_x"/>
                                          </p:val>
                                        </p:tav>
                                      </p:tavLst>
                                    </p:anim>
                                    <p:anim calcmode="lin" valueType="num">
                                      <p:cBhvr>
                                        <p:cTn id="30" dur="500" fill="hold"/>
                                        <p:tgtEl>
                                          <p:spTgt spid="30"/>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1800"/>
                                        <p:tgtEl>
                                          <p:spTgt spid="33"/>
                                        </p:tgtEl>
                                      </p:cBhvr>
                                    </p:animEffect>
                                  </p:childTnLst>
                                </p:cTn>
                              </p:par>
                            </p:childTnLst>
                          </p:cTn>
                        </p:par>
                        <p:par>
                          <p:cTn id="35" fill="hold">
                            <p:stCondLst>
                              <p:cond delay="4500"/>
                            </p:stCondLst>
                            <p:childTnLst>
                              <p:par>
                                <p:cTn id="36" presetID="53" presetClass="entr" presetSubtype="52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anim calcmode="lin" valueType="num">
                                      <p:cBhvr>
                                        <p:cTn id="41" dur="500" fill="hold"/>
                                        <p:tgtEl>
                                          <p:spTgt spid="34"/>
                                        </p:tgtEl>
                                        <p:attrNameLst>
                                          <p:attrName>ppt_x</p:attrName>
                                        </p:attrNameLst>
                                      </p:cBhvr>
                                      <p:tavLst>
                                        <p:tav tm="0">
                                          <p:val>
                                            <p:fltVal val="0.5"/>
                                          </p:val>
                                        </p:tav>
                                        <p:tav tm="100000">
                                          <p:val>
                                            <p:strVal val="#ppt_x"/>
                                          </p:val>
                                        </p:tav>
                                      </p:tavLst>
                                    </p:anim>
                                    <p:anim calcmode="lin" valueType="num">
                                      <p:cBhvr>
                                        <p:cTn id="42" dur="500" fill="hold"/>
                                        <p:tgtEl>
                                          <p:spTgt spid="34"/>
                                        </p:tgtEl>
                                        <p:attrNameLst>
                                          <p:attrName>ppt_y</p:attrName>
                                        </p:attrNameLst>
                                      </p:cBhvr>
                                      <p:tavLst>
                                        <p:tav tm="0">
                                          <p:val>
                                            <p:fltVal val="0.5"/>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1800"/>
                                        <p:tgtEl>
                                          <p:spTgt spid="37"/>
                                        </p:tgtEl>
                                      </p:cBhvr>
                                    </p:animEffect>
                                  </p:childTnLst>
                                </p:cTn>
                              </p:par>
                            </p:childTnLst>
                          </p:cTn>
                        </p:par>
                        <p:par>
                          <p:cTn id="47" fill="hold">
                            <p:stCondLst>
                              <p:cond delay="7000"/>
                            </p:stCondLst>
                            <p:childTnLst>
                              <p:par>
                                <p:cTn id="48" presetID="53" presetClass="entr" presetSubtype="52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1800"/>
                                        <p:tgtEl>
                                          <p:spTgt spid="42"/>
                                        </p:tgtEl>
                                      </p:cBhvr>
                                    </p:animEffect>
                                  </p:childTnLst>
                                </p:cTn>
                              </p:par>
                            </p:childTnLst>
                          </p:cTn>
                        </p:par>
                        <p:par>
                          <p:cTn id="59" fill="hold">
                            <p:stCondLst>
                              <p:cond delay="9500"/>
                            </p:stCondLst>
                            <p:childTnLst>
                              <p:par>
                                <p:cTn id="60" presetID="53" presetClass="entr" presetSubtype="52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anim calcmode="lin" valueType="num">
                                      <p:cBhvr>
                                        <p:cTn id="65" dur="500" fill="hold"/>
                                        <p:tgtEl>
                                          <p:spTgt spid="43"/>
                                        </p:tgtEl>
                                        <p:attrNameLst>
                                          <p:attrName>ppt_x</p:attrName>
                                        </p:attrNameLst>
                                      </p:cBhvr>
                                      <p:tavLst>
                                        <p:tav tm="0">
                                          <p:val>
                                            <p:fltVal val="0.5"/>
                                          </p:val>
                                        </p:tav>
                                        <p:tav tm="100000">
                                          <p:val>
                                            <p:strVal val="#ppt_x"/>
                                          </p:val>
                                        </p:tav>
                                      </p:tavLst>
                                    </p:anim>
                                    <p:anim calcmode="lin" valueType="num">
                                      <p:cBhvr>
                                        <p:cTn id="66" dur="500" fill="hold"/>
                                        <p:tgtEl>
                                          <p:spTgt spid="43"/>
                                        </p:tgtEl>
                                        <p:attrNameLst>
                                          <p:attrName>ppt_y</p:attrName>
                                        </p:attrNameLst>
                                      </p:cBhvr>
                                      <p:tavLst>
                                        <p:tav tm="0">
                                          <p:val>
                                            <p:fltVal val="0.5"/>
                                          </p:val>
                                        </p:tav>
                                        <p:tav tm="100000">
                                          <p:val>
                                            <p:strVal val="#ppt_y"/>
                                          </p:val>
                                        </p:tav>
                                      </p:tavLst>
                                    </p:anim>
                                  </p:childTnLst>
                                </p:cTn>
                              </p:par>
                            </p:childTnLst>
                          </p:cTn>
                        </p:par>
                        <p:par>
                          <p:cTn id="67" fill="hold">
                            <p:stCondLst>
                              <p:cond delay="10000"/>
                            </p:stCondLst>
                            <p:childTnLst>
                              <p:par>
                                <p:cTn id="68" presetID="22" presetClass="entr" presetSubtype="8"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18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animBg="1"/>
      <p:bldP spid="29" grpId="0"/>
      <p:bldP spid="33" grpId="0"/>
      <p:bldP spid="37" grpId="0"/>
      <p:bldP spid="42"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b="26654"/>
          <a:stretch>
            <a:fillRect/>
          </a:stretch>
        </p:blipFill>
        <p:spPr>
          <a:xfrm flipH="1">
            <a:off x="66675" y="4851400"/>
            <a:ext cx="2511681" cy="184785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4600575"/>
            <a:ext cx="11096625" cy="207645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0" y="1425575"/>
            <a:ext cx="1781175" cy="136207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7730">
            <a:off x="7194549" y="390526"/>
            <a:ext cx="4943475" cy="161925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75" y="-12700"/>
            <a:ext cx="3857625" cy="1438275"/>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462"/>
            <a:ext cx="4352925" cy="13716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499" y="4618038"/>
            <a:ext cx="8772525" cy="2247900"/>
          </a:xfrm>
          <a:prstGeom prst="rect">
            <a:avLst/>
          </a:prstGeom>
        </p:spPr>
      </p:pic>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62" y="2675830"/>
            <a:ext cx="3832224" cy="402342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1532" y="2079171"/>
            <a:ext cx="2238375" cy="4752975"/>
          </a:xfrm>
          <a:prstGeom prst="rect">
            <a:avLst/>
          </a:prstGeom>
        </p:spPr>
      </p:pic>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6"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9700" y="806842"/>
            <a:ext cx="1752600" cy="1752598"/>
          </a:xfrm>
          <a:prstGeom prst="rect">
            <a:avLst/>
          </a:prstGeom>
        </p:spPr>
      </p:pic>
      <p:pic>
        <p:nvPicPr>
          <p:cNvPr id="38" name="图片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50449" y="5949951"/>
            <a:ext cx="1647825" cy="933450"/>
          </a:xfrm>
          <a:prstGeom prst="rect">
            <a:avLst/>
          </a:prstGeom>
        </p:spPr>
      </p:pic>
      <p:sp>
        <p:nvSpPr>
          <p:cNvPr id="48" name="矩形 47"/>
          <p:cNvSpPr/>
          <p:nvPr/>
        </p:nvSpPr>
        <p:spPr>
          <a:xfrm>
            <a:off x="5320360" y="4567233"/>
            <a:ext cx="1569661"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每日安全生产</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3" name="矩形 42"/>
          <p:cNvSpPr/>
          <p:nvPr>
            <p:custDataLst>
              <p:tags r:id="rId13"/>
            </p:custDataLst>
          </p:nvPr>
        </p:nvSpPr>
        <p:spPr>
          <a:xfrm>
            <a:off x="105790" y="2620220"/>
            <a:ext cx="11998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0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演讲结束 感谢观看</a:t>
            </a:r>
            <a:endParaRPr lang="zh-CN" altLang="en-US" sz="80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sp>
        <p:nvSpPr>
          <p:cNvPr id="54" name="矩形 69"/>
          <p:cNvSpPr/>
          <p:nvPr>
            <p:custDataLst>
              <p:tags r:id="rId14"/>
            </p:custDataLst>
          </p:nvPr>
        </p:nvSpPr>
        <p:spPr>
          <a:xfrm>
            <a:off x="3897321" y="3928901"/>
            <a:ext cx="4397358" cy="461665"/>
          </a:xfrm>
          <a:prstGeom prst="rect">
            <a:avLst/>
          </a:prstGeom>
          <a:noFill/>
        </p:spPr>
        <p:txBody>
          <a:bodyPr wrap="none" rtlCol="0">
            <a:spAutoFit/>
          </a:bodyPr>
          <a:lstStyle/>
          <a:p>
            <a:pPr algn="ctr"/>
            <a:r>
              <a:rPr lang="en-US" altLang="zh-CN" sz="2400" b="1" dirty="0">
                <a:latin typeface="微软雅黑" panose="020B0503020204020204" pitchFamily="34" charset="-122"/>
                <a:ea typeface="微软雅黑" panose="020B0503020204020204" pitchFamily="34" charset="-122"/>
              </a:rPr>
              <a:t>2022</a:t>
            </a:r>
            <a:r>
              <a:rPr lang="zh-CN" altLang="en-US" sz="2400" b="1" dirty="0">
                <a:latin typeface="微软雅黑" panose="020B0503020204020204" pitchFamily="34" charset="-122"/>
                <a:ea typeface="微软雅黑" panose="020B0503020204020204" pitchFamily="34" charset="-122"/>
              </a:rPr>
              <a:t>年第</a:t>
            </a:r>
            <a:r>
              <a:rPr lang="en-US" altLang="zh-CN" sz="2400" b="1" dirty="0">
                <a:latin typeface="微软雅黑" panose="020B0503020204020204" pitchFamily="34" charset="-122"/>
                <a:ea typeface="微软雅黑" panose="020B0503020204020204" pitchFamily="34" charset="-122"/>
              </a:rPr>
              <a:t>21</a:t>
            </a:r>
            <a:r>
              <a:rPr lang="zh-CN" altLang="en-US" sz="2400" b="1" dirty="0">
                <a:latin typeface="微软雅黑" panose="020B0503020204020204" pitchFamily="34" charset="-122"/>
                <a:ea typeface="微软雅黑" panose="020B0503020204020204" pitchFamily="34" charset="-122"/>
              </a:rPr>
              <a:t>个全国安全生产月</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809">
        <p:blinds dir="vert"/>
      </p:transition>
    </mc:Choice>
    <mc:Fallback>
      <p:transition spd="slow" advTm="6809">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14:presetBounceEnd="6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60000">
                                          <p:cBhvr additive="base">
                                            <p:cTn id="41"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363441" y="151446"/>
            <a:ext cx="4852611" cy="523220"/>
          </a:xfrm>
          <a:prstGeom prst="rect">
            <a:avLst/>
          </a:prstGeom>
        </p:spPr>
        <p:txBody>
          <a:bodyPr wrap="none">
            <a:spAutoFit/>
          </a:bodyPr>
          <a:lstStyle/>
          <a:p>
            <a:pPr algn="ctr"/>
            <a:r>
              <a:rPr lang="zh-CN" altLang="en-US" sz="2800" b="1">
                <a:latin typeface="微软雅黑" panose="020B0503020204020204" pitchFamily="34" charset="-122"/>
                <a:ea typeface="微软雅黑" panose="020B0503020204020204" pitchFamily="34" charset="-122"/>
              </a:rPr>
              <a:t>全国安全生产月活动主要内容</a:t>
            </a:r>
            <a:endParaRPr lang="zh-CN" altLang="en-US" sz="28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682171" y="813960"/>
            <a:ext cx="10827658" cy="1318114"/>
            <a:chOff x="666708" y="813960"/>
            <a:chExt cx="9819668" cy="1318114"/>
          </a:xfrm>
        </p:grpSpPr>
        <p:sp>
          <p:nvSpPr>
            <p:cNvPr id="2" name="矩形: 圆角 1"/>
            <p:cNvSpPr/>
            <p:nvPr/>
          </p:nvSpPr>
          <p:spPr>
            <a:xfrm>
              <a:off x="666708" y="813960"/>
              <a:ext cx="9819668" cy="1318114"/>
            </a:xfrm>
            <a:prstGeom prst="roundRect">
              <a:avLst>
                <a:gd name="adj" fmla="val 50000"/>
              </a:avLst>
            </a:prstGeom>
            <a:solidFill>
              <a:schemeClr val="bg1">
                <a:alpha val="61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10798" y="1000295"/>
              <a:ext cx="8731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2022</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年</a:t>
              </a: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6</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月是全国第</a:t>
              </a: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21</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个“安全生产月”，国务院安委会办公室将以“遵守安全生产法，当好第一安全责任人”为主题，开展全国“安全生产月”和“安全生产万里行”活动。</a:t>
              </a:r>
              <a:endPar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endParaRPr>
            </a:p>
          </p:txBody>
        </p:sp>
      </p:grpSp>
      <p:grpSp>
        <p:nvGrpSpPr>
          <p:cNvPr id="10" name="组合 9"/>
          <p:cNvGrpSpPr/>
          <p:nvPr/>
        </p:nvGrpSpPr>
        <p:grpSpPr>
          <a:xfrm>
            <a:off x="935258" y="2379361"/>
            <a:ext cx="10619568" cy="2104938"/>
            <a:chOff x="1590148" y="2367274"/>
            <a:chExt cx="9791961" cy="2104938"/>
          </a:xfrm>
        </p:grpSpPr>
        <p:grpSp>
          <p:nvGrpSpPr>
            <p:cNvPr id="6" name="组合 5"/>
            <p:cNvGrpSpPr/>
            <p:nvPr/>
          </p:nvGrpSpPr>
          <p:grpSpPr>
            <a:xfrm>
              <a:off x="1590148" y="2367274"/>
              <a:ext cx="9791961" cy="707886"/>
              <a:chOff x="1337447" y="2264877"/>
              <a:chExt cx="9791961" cy="600789"/>
            </a:xfrm>
          </p:grpSpPr>
          <p:sp>
            <p:nvSpPr>
              <p:cNvPr id="4" name="矩形 3"/>
              <p:cNvSpPr/>
              <p:nvPr/>
            </p:nvSpPr>
            <p:spPr>
              <a:xfrm>
                <a:off x="1493868" y="2279974"/>
                <a:ext cx="9161567"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矩形 4"/>
              <p:cNvSpPr/>
              <p:nvPr/>
            </p:nvSpPr>
            <p:spPr>
              <a:xfrm>
                <a:off x="1337447" y="2264877"/>
                <a:ext cx="9791961" cy="600789"/>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深入学习贯彻习近平总书记关于安全生产重要论述，推动落实安全生产十五条措施</a:t>
                </a:r>
                <a:br>
                  <a:rPr lang="zh-CN" altLang="en-US" sz="2000" dirty="0"/>
                </a:b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746569" y="4472212"/>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94151" y="2846683"/>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各地区、各有关部门和单位要持续深入学习贯彻习近平总书记关于安全生产重要论述，集中学习</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生命重于泰山</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电视专题片，通过专题研讨、集中宣讲、培训辅导等多种形式，推动向市、县、乡镇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街道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组织和企事业单位延伸，切实把学习成果转化为推动安全发展的工作实效。认真组织学习宣传安全生产十五条措施，深刻领会安全生产十五条措施的重要意义、突出特点、部署安排、具体要求等，党政“一把手”带头讲安全，企业第一责任人专题讲安全，一线工作者互动讲安全，开展安全生产“公开课”“大家谈”“班组会”等学习活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突出责任落实、源头治理、督查检查、严格执法、打非治违，推动贯彻落实安全生产十五条措施，全力抓好安全防范工作，坚决稳控安全形势，为党的二十大胜利召开创造良好安全环境。</a:t>
            </a:r>
            <a:endParaRPr lang="zh-CN" altLang="en-US" sz="14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094546" y="4589337"/>
            <a:ext cx="9982200" cy="2105563"/>
            <a:chOff x="1746569" y="2337544"/>
            <a:chExt cx="9204264" cy="2105563"/>
          </a:xfrm>
        </p:grpSpPr>
        <p:grpSp>
          <p:nvGrpSpPr>
            <p:cNvPr id="43" name="组合 42"/>
            <p:cNvGrpSpPr/>
            <p:nvPr/>
          </p:nvGrpSpPr>
          <p:grpSpPr>
            <a:xfrm>
              <a:off x="2885641" y="2337544"/>
              <a:ext cx="6868863" cy="409513"/>
              <a:chOff x="2632940" y="2239644"/>
              <a:chExt cx="6868863" cy="347557"/>
            </a:xfrm>
          </p:grpSpPr>
          <p:sp>
            <p:nvSpPr>
              <p:cNvPr id="58" name="矩形 57"/>
              <p:cNvSpPr/>
              <p:nvPr/>
            </p:nvSpPr>
            <p:spPr>
              <a:xfrm>
                <a:off x="2690194" y="2273876"/>
                <a:ext cx="6811609"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9" name="矩形 58"/>
              <p:cNvSpPr/>
              <p:nvPr/>
            </p:nvSpPr>
            <p:spPr>
              <a:xfrm>
                <a:off x="2632940" y="2239644"/>
                <a:ext cx="6319076" cy="339577"/>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宣传贯彻安全生产法，推动“第一责任人”守法履责</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45" name="直接连接符 44"/>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746569" y="4443107"/>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1294151" y="5078640"/>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各地区、各有关部门和单位要广泛开展安全生产法主题宣传活动，督促企业法定代表人、实际控制人、实际负责人自觉把安全放在第一位，贯穿工作全过程各方面，切实担起安全生产“第一责任人”责任，严格履行安全生产法规定的</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项职责，带头尊法、学法、守法，主动研判风险、排查隐患，向职代会报告安全生产工作情况，认真组织开展全员应急救援演练和知识技能培训，积极参加“第一责任人安全倡议书”活动。加大以案释法和以案普法的宣传力度，对企业主体责任落实不到位被实行“一案双罚”的执法案例、安全生产行刑衔接的典型案例，以及因发生生产安全事故构成重大责任事故罪的典型案例，加大曝光力度，形成舆论声势。广泛开展“我是安全吹哨人”“查找身边的隐患”等活动，调动职工参与监督企业和主要负责人落实安全生产责任的主动性和自觉性。</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792">
        <p:blinds dir="vert"/>
      </p:transition>
    </mc:Choice>
    <mc:Fallback>
      <p:transition spd="slow" advTm="479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p:tgtEl>
                                          <p:spTgt spid="60"/>
                                        </p:tgtEl>
                                        <p:attrNameLst>
                                          <p:attrName>ppt_y</p:attrName>
                                        </p:attrNameLst>
                                      </p:cBhvr>
                                      <p:tavLst>
                                        <p:tav tm="0">
                                          <p:val>
                                            <p:strVal val="#ppt_y+#ppt_h*1.125000"/>
                                          </p:val>
                                        </p:tav>
                                        <p:tav tm="100000">
                                          <p:val>
                                            <p:strVal val="#ppt_y"/>
                                          </p:val>
                                        </p:tav>
                                      </p:tavLst>
                                    </p:anim>
                                    <p:animEffect transition="in" filter="wipe(up)">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363441" y="151446"/>
            <a:ext cx="4852611" cy="523220"/>
          </a:xfrm>
          <a:prstGeom prst="rect">
            <a:avLst/>
          </a:prstGeom>
        </p:spPr>
        <p:txBody>
          <a:bodyPr wrap="none">
            <a:spAutoFit/>
          </a:bodyPr>
          <a:lstStyle/>
          <a:p>
            <a:pPr algn="ctr"/>
            <a:r>
              <a:rPr lang="zh-CN" altLang="en-US" sz="2800" b="1">
                <a:latin typeface="微软雅黑" panose="020B0503020204020204" pitchFamily="34" charset="-122"/>
                <a:ea typeface="微软雅黑" panose="020B0503020204020204" pitchFamily="34" charset="-122"/>
              </a:rPr>
              <a:t>全国安全生产月活动主要内容</a:t>
            </a:r>
            <a:endParaRPr lang="zh-CN" altLang="en-US" sz="2800" b="1">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04900" y="942757"/>
            <a:ext cx="9982200" cy="2103426"/>
            <a:chOff x="1746569" y="2368786"/>
            <a:chExt cx="9204264" cy="2103426"/>
          </a:xfrm>
        </p:grpSpPr>
        <p:grpSp>
          <p:nvGrpSpPr>
            <p:cNvPr id="6" name="组合 5"/>
            <p:cNvGrpSpPr/>
            <p:nvPr/>
          </p:nvGrpSpPr>
          <p:grpSpPr>
            <a:xfrm>
              <a:off x="2987500" y="2368786"/>
              <a:ext cx="6722401" cy="400110"/>
              <a:chOff x="2734799" y="2266162"/>
              <a:chExt cx="6722401" cy="339577"/>
            </a:xfrm>
          </p:grpSpPr>
          <p:sp>
            <p:nvSpPr>
              <p:cNvPr id="4" name="矩形 3"/>
              <p:cNvSpPr/>
              <p:nvPr/>
            </p:nvSpPr>
            <p:spPr>
              <a:xfrm>
                <a:off x="2734799" y="2279974"/>
                <a:ext cx="6722401"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矩形 4"/>
              <p:cNvSpPr/>
              <p:nvPr/>
            </p:nvSpPr>
            <p:spPr>
              <a:xfrm>
                <a:off x="2734799" y="2266162"/>
                <a:ext cx="6555569" cy="339577"/>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持续开展“安全生产万里行”活动，分类强化警示教育</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746569" y="4472212"/>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94151" y="1408567"/>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今年</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月至</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月，各地区、各有关部门和单位要结合工作实际和区域特点，采取多种形式组织开展“安全生产万里行”专题行区域行、网上行等活动，宣传推广各地好的经验做法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畅通监督渠道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开展警示教育</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观看安全生产警示教育片、专题展。深化全国安全生产专项整治三年行动，围绕危险化学品、燃气安全“两个集中治理”，以及打击盗采矿产，查处建筑领域违法分包转包，强化水上交通事故追责，严查化工、矿山劳务派遣违规用工等，报道各地打非治违和排查治理进展成效。结合安全生产大检查、安全生产考核巡查、明查暗访，鼓励社会公众举报安全生产重大隐患和违法行为，发挥媒体监督作用，集中曝光突出问题。各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自治区、直辖市</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每月至少在省级主流媒体曝光</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个典型案例，并向全国“安全生产月”活动组委会办公室报送情况。</a:t>
            </a:r>
            <a:endParaRPr lang="zh-CN" altLang="en-US" sz="14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68876" y="3688060"/>
            <a:ext cx="11726289" cy="2650228"/>
            <a:chOff x="975698" y="2368786"/>
            <a:chExt cx="10812432" cy="2650228"/>
          </a:xfrm>
        </p:grpSpPr>
        <p:grpSp>
          <p:nvGrpSpPr>
            <p:cNvPr id="43" name="组合 42"/>
            <p:cNvGrpSpPr/>
            <p:nvPr/>
          </p:nvGrpSpPr>
          <p:grpSpPr>
            <a:xfrm>
              <a:off x="975698" y="2368786"/>
              <a:ext cx="10812432" cy="400110"/>
              <a:chOff x="722997" y="2266162"/>
              <a:chExt cx="10812432" cy="339577"/>
            </a:xfrm>
          </p:grpSpPr>
          <p:sp>
            <p:nvSpPr>
              <p:cNvPr id="58" name="矩形 57"/>
              <p:cNvSpPr/>
              <p:nvPr/>
            </p:nvSpPr>
            <p:spPr>
              <a:xfrm>
                <a:off x="853773" y="2279974"/>
                <a:ext cx="10681656"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9" name="矩形 58"/>
              <p:cNvSpPr/>
              <p:nvPr/>
            </p:nvSpPr>
            <p:spPr>
              <a:xfrm>
                <a:off x="722997" y="2266162"/>
                <a:ext cx="10812432" cy="339577"/>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广泛开展“安全宣传咨询日”和安全宣传“五进”活动，提升社会公众安全意识和自救互救能力</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45" name="直接连接符 44"/>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746569" y="5019014"/>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1294150" y="4243460"/>
            <a:ext cx="9603698" cy="2031325"/>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16</a:t>
            </a:r>
            <a:r>
              <a:rPr lang="zh-CN" altLang="en-US" sz="1400" dirty="0">
                <a:latin typeface="微软雅黑" panose="020B0503020204020204" pitchFamily="34" charset="-122"/>
                <a:ea typeface="微软雅黑" panose="020B0503020204020204" pitchFamily="34" charset="-122"/>
              </a:rPr>
              <a:t>日前后，各地区、各有关部门和单位要结合地区和行业实际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创新开展群众喜闻乐见形式多样线上线下相结合的安全宣传咨询活动。邀请有影响的公众人物、行业专家、媒体人员等开展“主播讲安全”“专家远程会诊”“美好生活从安全开始话题征集”“新安法知多少”“救援技能趣味测试”等活动，组织开展“安全宣传全屏传播”</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制作公益广告、海报、短视频、提示语音等，利用各传播载体集中推送，在全社会大力营造“关爱生命、关注安全”的浓厚氛围。各级安委会办公室要发挥牵头抓总作用，推动各成员单位加强协调联动和资源投入，结合精神文明创建、社会治安综合治理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安全监管人员、消防救援人员、灾害信息员、社区网格员安全志愿者等，积极参与“进门入户送安全”“安全志愿者在行动”和各类应急演练体验活动，共同推动安全宣传进企业、进农村、进社区、进学校、进家庭，提升公众安全意识和应急处置能力。各地区、各有关部门和单位要高度重视、强化统筹，根据各地疫情防控形势变化及时科学调整工作安排，在严格落实疫情防控措施前提下，认真组织开展“安全生产月”各项活动。</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956">
        <p:blinds dir="vert"/>
      </p:transition>
    </mc:Choice>
    <mc:Fallback>
      <p:transition spd="slow" advTm="595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p:tgtEl>
                                          <p:spTgt spid="60"/>
                                        </p:tgtEl>
                                        <p:attrNameLst>
                                          <p:attrName>ppt_y</p:attrName>
                                        </p:attrNameLst>
                                      </p:cBhvr>
                                      <p:tavLst>
                                        <p:tav tm="0">
                                          <p:val>
                                            <p:strVal val="#ppt_y+#ppt_h*1.125000"/>
                                          </p:val>
                                        </p:tav>
                                        <p:tav tm="100000">
                                          <p:val>
                                            <p:strVal val="#ppt_y"/>
                                          </p:val>
                                        </p:tav>
                                      </p:tavLst>
                                    </p:anim>
                                    <p:animEffect transition="in" filter="wipe(up)">
                                      <p:cBhvr>
                                        <p:cTn id="3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03</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6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新安全生产法重要内容解读</a:t>
            </a:r>
            <a:endParaRPr lang="zh-CN" altLang="en-US" sz="66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90">
        <p:blinds dir="vert"/>
      </p:transition>
    </mc:Choice>
    <mc:Fallback>
      <p:transition spd="slow" advTm="40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2099"/>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grpSp>
        <p:nvGrpSpPr>
          <p:cNvPr id="20" name="组合 19"/>
          <p:cNvGrpSpPr/>
          <p:nvPr>
            <p:custDataLst>
              <p:tags r:id="rId2"/>
            </p:custDataLst>
          </p:nvPr>
        </p:nvGrpSpPr>
        <p:grpSpPr>
          <a:xfrm>
            <a:off x="1012222" y="1863930"/>
            <a:ext cx="10400030" cy="676275"/>
            <a:chOff x="1073" y="7567"/>
            <a:chExt cx="16387" cy="2347"/>
          </a:xfrm>
        </p:grpSpPr>
        <p:sp>
          <p:nvSpPr>
            <p:cNvPr id="22" name="对角圆角矩形 41"/>
            <p:cNvSpPr/>
            <p:nvPr>
              <p:custDataLst>
                <p:tags r:id="rId3"/>
              </p:custDataLst>
            </p:nvPr>
          </p:nvSpPr>
          <p:spPr>
            <a:xfrm>
              <a:off x="1184" y="7692"/>
              <a:ext cx="16277" cy="2222"/>
            </a:xfrm>
            <a:prstGeom prst="round2DiagRect">
              <a:avLst/>
            </a:prstGeom>
            <a:solidFill>
              <a:srgbClr val="C00000"/>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对角圆角矩形 42"/>
            <p:cNvSpPr/>
            <p:nvPr>
              <p:custDataLst>
                <p:tags r:id="rId4"/>
              </p:custDataLst>
            </p:nvPr>
          </p:nvSpPr>
          <p:spPr>
            <a:xfrm>
              <a:off x="1073" y="7567"/>
              <a:ext cx="16277" cy="2222"/>
            </a:xfrm>
            <a:prstGeom prst="round2DiagRect">
              <a:avLst/>
            </a:prstGeom>
            <a:solidFill>
              <a:schemeClr val="bg1"/>
            </a:solidFill>
            <a:ln w="1270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24" name="Title 6"/>
          <p:cNvSpPr txBox="1"/>
          <p:nvPr>
            <p:custDataLst>
              <p:tags r:id="rId5"/>
            </p:custDataLst>
          </p:nvPr>
        </p:nvSpPr>
        <p:spPr>
          <a:xfrm>
            <a:off x="1012222" y="1935050"/>
            <a:ext cx="10400030" cy="431272"/>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dist" fontAlgn="auto">
              <a:lnSpc>
                <a:spcPct val="130000"/>
              </a:lnSpc>
              <a:spcBef>
                <a:spcPts val="800"/>
              </a:spcBef>
              <a:spcAft>
                <a:spcPts val="0"/>
              </a:spcAft>
              <a:buSzPct val="100000"/>
              <a:buFont typeface="宋体" panose="02010600030101010101" pitchFamily="2" charset="-122"/>
              <a:buChar char="◎"/>
            </a:pPr>
            <a:r>
              <a:rPr lang="zh-CN" altLang="en-US" sz="1900" spc="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进一步压实了生产经营单位的安全生产主体责任，主要是建立了以下几项重要的法律制度。</a:t>
            </a:r>
            <a:r>
              <a:rPr lang="zh-CN" altLang="en-US" sz="1900" spc="15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 </a:t>
            </a:r>
            <a:endParaRPr lang="zh-CN" altLang="en-US" sz="1900" spc="15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文本框 24"/>
          <p:cNvSpPr txBox="1"/>
          <p:nvPr/>
        </p:nvSpPr>
        <p:spPr>
          <a:xfrm>
            <a:off x="937927" y="1156540"/>
            <a:ext cx="5608320" cy="525850"/>
          </a:xfrm>
          <a:prstGeom prst="rect">
            <a:avLst/>
          </a:prstGeom>
          <a:noFill/>
        </p:spPr>
        <p:txBody>
          <a:bodyPr wrap="square" rtlCol="0">
            <a:spAutoFit/>
          </a:bodyPr>
          <a:lstStyle/>
          <a:p>
            <a:pPr lvl="0" indent="0" algn="l" fontAlgn="auto">
              <a:lnSpc>
                <a:spcPct val="130000"/>
              </a:lnSpc>
              <a:spcBef>
                <a:spcPts val="800"/>
              </a:spcBef>
              <a:spcAft>
                <a:spcPts val="0"/>
              </a:spcAft>
              <a:buSzPct val="100000"/>
              <a:buFont typeface="+mj-lt"/>
            </a:pPr>
            <a:r>
              <a:rPr lang="zh-CN" altLang="en-US" sz="2400" b="1" spc="15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这次修改安全生产法的一大亮点就是</a:t>
            </a:r>
            <a:endParaRPr lang="zh-CN" altLang="en-US" sz="2400" b="1" spc="15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文本框 25"/>
          <p:cNvSpPr txBox="1"/>
          <p:nvPr>
            <p:custDataLst>
              <p:tags r:id="rId6"/>
            </p:custDataLst>
          </p:nvPr>
        </p:nvSpPr>
        <p:spPr>
          <a:xfrm>
            <a:off x="923957" y="2635455"/>
            <a:ext cx="51549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一是生产经营单位全员安全责任制</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7" name="组合 26"/>
          <p:cNvGrpSpPr/>
          <p:nvPr>
            <p:custDataLst>
              <p:tags r:id="rId7"/>
            </p:custDataLst>
          </p:nvPr>
        </p:nvGrpSpPr>
        <p:grpSpPr>
          <a:xfrm>
            <a:off x="1012222" y="3501591"/>
            <a:ext cx="9967595" cy="619125"/>
            <a:chOff x="1915886" y="2714700"/>
            <a:chExt cx="11445718" cy="761363"/>
          </a:xfrm>
        </p:grpSpPr>
        <p:sp>
          <p:nvSpPr>
            <p:cNvPr id="28" name="弦形 27"/>
            <p:cNvSpPr/>
            <p:nvPr>
              <p:custDataLst>
                <p:tags r:id="rId8"/>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矩形 28"/>
            <p:cNvSpPr/>
            <p:nvPr>
              <p:custDataLst>
                <p:tags r:id="rId9"/>
              </p:custDataLst>
            </p:nvPr>
          </p:nvSpPr>
          <p:spPr>
            <a:xfrm>
              <a:off x="2534948" y="2714700"/>
              <a:ext cx="10826656" cy="761363"/>
            </a:xfrm>
            <a:prstGeom prst="rect">
              <a:avLst/>
            </a:prstGeom>
          </p:spPr>
          <p:txBody>
            <a:bodyPr wrap="square" lIns="0" tIns="0" rIns="0" bIns="0"/>
            <a:lstStyle/>
            <a:p>
              <a:pPr marL="0" lvl="0" indent="0" algn="l" fontAlgn="auto">
                <a:lnSpc>
                  <a:spcPct val="180000"/>
                </a:lnSpc>
                <a:spcBef>
                  <a:spcPts val="0"/>
                </a:spcBef>
                <a:spcAft>
                  <a:spcPts val="0"/>
                </a:spcAft>
                <a:buSzPct val="100000"/>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生产经营单位每一个部门、每一个岗位、每一个员工都不同程度直接或间接影响安全生产。</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0" name="组合 29"/>
          <p:cNvGrpSpPr/>
          <p:nvPr>
            <p:custDataLst>
              <p:tags r:id="rId10"/>
            </p:custDataLst>
          </p:nvPr>
        </p:nvGrpSpPr>
        <p:grpSpPr>
          <a:xfrm>
            <a:off x="1012116" y="4265049"/>
            <a:ext cx="9966960" cy="555625"/>
            <a:chOff x="1915886" y="2715124"/>
            <a:chExt cx="12465441" cy="683275"/>
          </a:xfrm>
        </p:grpSpPr>
        <p:sp>
          <p:nvSpPr>
            <p:cNvPr id="31" name="弦形 30"/>
            <p:cNvSpPr/>
            <p:nvPr>
              <p:custDataLst>
                <p:tags r:id="rId11"/>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矩形 31"/>
            <p:cNvSpPr/>
            <p:nvPr>
              <p:custDataLst>
                <p:tags r:id="rId12"/>
              </p:custDataLst>
            </p:nvPr>
          </p:nvSpPr>
          <p:spPr>
            <a:xfrm>
              <a:off x="2600469" y="2715124"/>
              <a:ext cx="11780858" cy="683275"/>
            </a:xfrm>
            <a:prstGeom prst="rect">
              <a:avLst/>
            </a:prstGeom>
          </p:spPr>
          <p:txBody>
            <a:bodyPr wrap="square" lIns="0" tIns="0" rIns="0" bIns="0">
              <a:noAutofit/>
            </a:bodyPr>
            <a:lstStyle/>
            <a:p>
              <a:pPr marL="0" lvl="0" algn="l">
                <a:lnSpc>
                  <a:spcPct val="180000"/>
                </a:lnSpc>
                <a:spcBef>
                  <a:spcPts val="0"/>
                </a:spcBef>
                <a:spcAft>
                  <a:spcPts val="0"/>
                </a:spcAft>
                <a:buClrTx/>
                <a:buSzTx/>
                <a:buFontTx/>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安全生产人人都是主角，没有旁观者。</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3" name="组合 32"/>
          <p:cNvGrpSpPr/>
          <p:nvPr>
            <p:custDataLst>
              <p:tags r:id="rId13"/>
            </p:custDataLst>
          </p:nvPr>
        </p:nvGrpSpPr>
        <p:grpSpPr>
          <a:xfrm>
            <a:off x="1003861" y="5000379"/>
            <a:ext cx="10962640" cy="1092200"/>
            <a:chOff x="1915886" y="2669053"/>
            <a:chExt cx="13710715" cy="1343123"/>
          </a:xfrm>
        </p:grpSpPr>
        <p:sp>
          <p:nvSpPr>
            <p:cNvPr id="34" name="弦形 33"/>
            <p:cNvSpPr/>
            <p:nvPr>
              <p:custDataLst>
                <p:tags r:id="rId14"/>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矩形 34"/>
            <p:cNvSpPr/>
            <p:nvPr>
              <p:custDataLst>
                <p:tags r:id="rId15"/>
              </p:custDataLst>
            </p:nvPr>
          </p:nvSpPr>
          <p:spPr>
            <a:xfrm>
              <a:off x="2600469" y="2669053"/>
              <a:ext cx="13026132" cy="1343123"/>
            </a:xfrm>
            <a:prstGeom prst="rect">
              <a:avLst/>
            </a:prstGeom>
          </p:spPr>
          <p:txBody>
            <a:bodyPr wrap="square" lIns="0" tIns="0" rIns="0" bIns="0">
              <a:noAutofit/>
            </a:bodyPr>
            <a:lstStyle/>
            <a:p>
              <a:pPr marL="0" lvl="0" algn="l">
                <a:lnSpc>
                  <a:spcPct val="180000"/>
                </a:lnSpc>
                <a:spcBef>
                  <a:spcPts val="0"/>
                </a:spcBef>
                <a:spcAft>
                  <a:spcPts val="0"/>
                </a:spcAft>
                <a:buClrTx/>
                <a:buSzTx/>
                <a:buFontTx/>
              </a:pP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这次修改新增全员安全责任制的规定，</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就是要把生产经营单位全体员工的积极性和创造性调动起来，形成</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人人关心安全生产、人人提升安全素质、人人做好安全生产</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的局面，从而整体提升安全生产水平。 </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to="" calcmode="lin" valueType="num">
                                      <p:cBhvr>
                                        <p:cTn id="17"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to="" calcmode="lin" valueType="num">
                                      <p:cBhvr>
                                        <p:cTn id="21" dur="750" fill="hold">
                                          <p:stCondLst>
                                            <p:cond delay="0"/>
                                          </p:stCondLst>
                                        </p:cTn>
                                        <p:tgtEl>
                                          <p:spTgt spid="2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to="" calcmode="lin" valueType="num">
                                      <p:cBhvr>
                                        <p:cTn id="25" dur="750" fill="hold">
                                          <p:stCondLst>
                                            <p:cond delay="0"/>
                                          </p:stCondLst>
                                        </p:cTn>
                                        <p:tgtEl>
                                          <p:spTgt spid="3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3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7" presetID="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to="" calcmode="lin" valueType="num">
                                      <p:cBhvr>
                                        <p:cTn id="29" dur="750" fill="hold">
                                          <p:stCondLst>
                                            <p:cond delay="0"/>
                                          </p:stCondLst>
                                        </p:cTn>
                                        <p:tgtEl>
                                          <p:spTgt spid="3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11.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12.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13.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14.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1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16.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17.xml><?xml version="1.0" encoding="utf-8"?>
<p:tagLst xmlns:p="http://schemas.openxmlformats.org/presentationml/2006/main">
  <p:tag name="KSO_WM_FULL_TEXT_BEAUTIFY_COPY_ID" val="2"/>
</p:tagLst>
</file>

<file path=ppt/tags/tag18.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19.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21.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22.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23.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24.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2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26.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27.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28.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29.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3.xml><?xml version="1.0" encoding="utf-8"?>
<p:tagLst xmlns:p="http://schemas.openxmlformats.org/presentationml/2006/main">
  <p:tag name="KSO_WM_UNIT_TEXTBOXSTYLE_GUID" val="{aa9204ae-0ba5-464d-94fe-2472f4e6f2d9}"/>
</p:tagLst>
</file>

<file path=ppt/tags/tag30.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31.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32.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33.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34.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3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36.xml><?xml version="1.0" encoding="utf-8"?>
<p:tagLst xmlns:p="http://schemas.openxmlformats.org/presentationml/2006/main">
  <p:tag name="KSO_WM_FULL_TEXT_BEAUTIFY_COPY_ID" val="2"/>
</p:tagLst>
</file>

<file path=ppt/tags/tag3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46_2*m_h_f*1_1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46_2*m_h_i*1_1_1"/>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39.xml><?xml version="1.0" encoding="utf-8"?>
<p:tagLst xmlns:p="http://schemas.openxmlformats.org/presentationml/2006/main">
  <p:tag name="KSO_WM_UNIT_VALUE" val="68*88"/>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160046_2*m_h_x*1_1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4.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44*i*1"/>
  <p:tag name="KSO_WM_TEMPLATE_CATEGORY" val="mixed"/>
  <p:tag name="KSO_WM_TEMPLATE_INDEX" val="20201941"/>
  <p:tag name="KSO_WM_UNIT_LAYERLEVEL" val="1"/>
  <p:tag name="KSO_WM_TAG_VERSION" val="1.0"/>
  <p:tag name="KSO_WM_BEAUTIFY_FLAG" val="#wm#"/>
  <p:tag name="KSO_WM_UNIT_TEXTBOXSTYLE_GUID" val="{aa9204ae-0ba5-464d-94fe-2472f4e6f2d9}"/>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46_2*m_h_i*1_2_1"/>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1.xml><?xml version="1.0" encoding="utf-8"?>
<p:tagLst xmlns:p="http://schemas.openxmlformats.org/presentationml/2006/main">
  <p:tag name="KSO_WM_UNIT_VALUE" val="81*68"/>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160046_2*m_h_x*1_2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2.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46_2*m_h_f*1_2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46_2*m_h_i*1_2_2"/>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046_2*m_h_i*1_2_3"/>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160046_2*m_h_i*1_2_4"/>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160046_2*m_h_i*1_2_5"/>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46_2*m_h_i*1_3_1"/>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48.xml><?xml version="1.0" encoding="utf-8"?>
<p:tagLst xmlns:p="http://schemas.openxmlformats.org/presentationml/2006/main">
  <p:tag name="KSO_WM_UNIT_VALUE" val="90*88"/>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160046_2*m_h_x*1_3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4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046_2*m_h_f*1_3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44*i*2"/>
  <p:tag name="KSO_WM_TEMPLATE_CATEGORY" val="mixed"/>
  <p:tag name="KSO_WM_TEMPLATE_INDEX" val="20201941"/>
  <p:tag name="KSO_WM_UNIT_LAYERLEVEL" val="1"/>
  <p:tag name="KSO_WM_TAG_VERSION" val="1.0"/>
  <p:tag name="KSO_WM_BEAUTIFY_FLAG" val="#wm#"/>
  <p:tag name="KSO_WM_UNIT_TEXTBOXSTYLE_GUID" val="{aa9204ae-0ba5-464d-94fe-2472f4e6f2d9}"/>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046_2*m_h_i*1_3_2"/>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046_2*m_h_i*1_3_3"/>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46_2*m_h_i*1_3_4"/>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160046_2*m_h_i*1_3_5"/>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54.xml><?xml version="1.0" encoding="utf-8"?>
<p:tagLst xmlns:p="http://schemas.openxmlformats.org/presentationml/2006/main">
  <p:tag name="KSO_WM_UNIT_SUBTYPE" val="a"/>
  <p:tag name="KSO_WM_UNIT_PRESET_TEXT" val="作为单位的一员，就必须要具备吃苦耐劳的精神，以单位的利益为中心，端正工作态度，不为失败找理由，要视结果为导向，勇于付出，敢于拼搏，才能蓄势待发的朝着更高更远的目标前进"/>
  <p:tag name="KSO_WM_UNIT_NOCLEAR" val="0"/>
  <p:tag name="KSO_WM_UNIT_VALUE" val="94"/>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1385_1*f*1"/>
  <p:tag name="KSO_WM_TEMPLATE_CATEGORY" val="diagram"/>
  <p:tag name="KSO_WM_TEMPLATE_INDEX" val="20201385"/>
  <p:tag name="KSO_WM_UNIT_LAYERLEVEL" val="1"/>
  <p:tag name="KSO_WM_TAG_VERSION" val="1.0"/>
  <p:tag name="KSO_WM_BEAUTIFY_FLAG" val="#wm#"/>
  <p:tag name="KSO_WM_UNIT_TEXT_FILL_FORE_SCHEMECOLOR_INDEX" val="13"/>
  <p:tag name="KSO_WM_UNIT_TEXT_FILL_TYPE" val="1"/>
  <p:tag name="KSO_WM_UNIT_USESOURCEFORMAT_APPLY" val="1"/>
  <p:tag name="KSO_WM_FULL_TEXT_BEAUTIFY_COPY_ID" val="36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9883_2*l_i*1_1"/>
  <p:tag name="KSO_WM_TEMPLATE_CATEGORY" val="diagram"/>
  <p:tag name="KSO_WM_TEMPLATE_INDEX" val="2016988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FULL_TEXT_BEAUTIFY_COPY_ID" val="1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9883_2*l_i*1_2"/>
  <p:tag name="KSO_WM_TEMPLATE_CATEGORY" val="diagram"/>
  <p:tag name="KSO_WM_TEMPLATE_INDEX" val="2016988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FULL_TEXT_BEAUTIFY_COPY_ID" val="1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69883_2*l_i*1_3"/>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 name="KSO_WM_FULL_TEXT_BEAUTIFY_COPY_ID" val="13"/>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69883_2*l_i*1_4"/>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 name="KSO_WM_FULL_TEXT_BEAUTIFY_COPY_ID" val="1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69883_2*l_i*1_5"/>
  <p:tag name="KSO_WM_TEMPLATE_CATEGORY" val="diagram"/>
  <p:tag name="KSO_WM_TEMPLATE_INDEX" val="20169883"/>
  <p:tag name="KSO_WM_UNIT_LAYERLEVEL" val="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 name="KSO_WM_FULL_TEXT_BEAUTIFY_COPY_ID" val="15"/>
</p:tagLst>
</file>

<file path=ppt/tags/tag6.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44*f*1"/>
  <p:tag name="KSO_WM_TEMPLATE_CATEGORY" val="mixed"/>
  <p:tag name="KSO_WM_TEMPLATE_INDEX" val="20201941"/>
  <p:tag name="KSO_WM_UNIT_LAYERLEVEL" val="1"/>
  <p:tag name="KSO_WM_TAG_VERSION" val="1.0"/>
  <p:tag name="KSO_WM_BEAUTIFY_FLAG" val="#wm#"/>
  <p:tag name="KSO_WM_UNIT_TEXTBOXSTYLE_GUID" val="{aa9204ae-0ba5-464d-94fe-2472f4e6f2d9}"/>
  <p:tag name="KSO_WM_UNIT_TEXTBOXSTYLE_TEMPLATEID" val="3135234"/>
  <p:tag name="KSO_WM_UNIT_TEXTBOXSTYLE_TYPE" val="8"/>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69883_2*l_i*1_6"/>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 name="KSO_WM_FULL_TEXT_BEAUTIFY_COPY_ID" val="1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3.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567_5*m_h_f*1_1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68.xml><?xml version="1.0" encoding="utf-8"?>
<p:tagLst xmlns:p="http://schemas.openxmlformats.org/presentationml/2006/main">
  <p:tag name="KSO_WM_FULL_TEXT_BEAUTIFY_COPY_ID" val="2"/>
</p:tagLst>
</file>

<file path=ppt/tags/tag6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2*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 name="KSO_WM_UNIT_USESOURCEFORMAT_APPLY" val="0"/>
  <p:tag name="KSO_WM_FULL_TEXT_BEAUTIFY_COPY_ID" val="324"/>
</p:tagLst>
</file>

<file path=ppt/tags/tag7.xml><?xml version="1.0" encoding="utf-8"?>
<p:tagLst xmlns:p="http://schemas.openxmlformats.org/presentationml/2006/main">
  <p:tag name="KSO_WM_FULL_TEXT_BEAUTIFY_COPY_ID" val="2"/>
</p:tagLst>
</file>

<file path=ppt/tags/tag7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2*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 name="KSO_WM_FULL_TEXT_BEAUTIFY_COPY_ID" val="326"/>
</p:tagLst>
</file>

<file path=ppt/tags/tag71.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599_2*l_h_f*1_2_1"/>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27"/>
</p:tagLst>
</file>

<file path=ppt/tags/tag7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2*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 name="KSO_WM_UNIT_USESOURCEFORMAT_APPLY" val="0"/>
  <p:tag name="KSO_WM_FULL_TEXT_BEAUTIFY_COPY_ID" val="328"/>
</p:tagLst>
</file>

<file path=ppt/tags/tag7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ags/tag74.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75.xml><?xml version="1.0" encoding="utf-8"?>
<p:tagLst xmlns:p="http://schemas.openxmlformats.org/presentationml/2006/main">
  <p:tag name="KSO_WM_FULL_TEXT_BEAUTIFY_COPY_ID" val="2"/>
</p:tagLst>
</file>

<file path=ppt/tags/tag76.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77.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78.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7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ags/tag8.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80.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81.xml><?xml version="1.0" encoding="utf-8"?>
<p:tagLst xmlns:p="http://schemas.openxmlformats.org/presentationml/2006/main">
  <p:tag name="KSO_WM_FULL_TEXT_BEAUTIFY_COPY_ID" val="2"/>
</p:tagLst>
</file>

<file path=ppt/tags/tag8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ags/tag83.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50_1*a*1"/>
  <p:tag name="KSO_WM_TEMPLATE_CATEGORY" val="diagram"/>
  <p:tag name="KSO_WM_TEMPLATE_INDEX" val="20200850"/>
  <p:tag name="KSO_WM_UNIT_LAYERLEVEL" val="1"/>
  <p:tag name="KSO_WM_TAG_VERSION" val="1.0"/>
  <p:tag name="KSO_WM_BEAUTIFY_FLAG" val="#wm#"/>
  <p:tag name="KSO_WM_UNIT_ISCONTENTSTITLE" val="0"/>
  <p:tag name="KSO_WM_UNIT_PRESET_TEXT" val="点击添加标题内容"/>
  <p:tag name="KSO_WM_UNIT_NOCLEAR" val="0"/>
  <p:tag name="KSO_WM_UNIT_VALUE" val="26"/>
  <p:tag name="KSO_WM_UNIT_TYPE" val="a"/>
  <p:tag name="KSO_WM_UNIT_INDEX"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87.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PA" val="v5.2.5"/>
</p:tagLst>
</file>

<file path=ppt/tags/tag95.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10391</Words>
  <Application>WPS 演示</Application>
  <PresentationFormat>宽屏</PresentationFormat>
  <Paragraphs>651</Paragraphs>
  <Slides>53</Slides>
  <Notes>53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53</vt:i4>
      </vt:variant>
    </vt:vector>
  </HeadingPairs>
  <TitlesOfParts>
    <vt:vector size="73" baseType="lpstr">
      <vt:lpstr>Arial</vt:lpstr>
      <vt:lpstr>宋体</vt:lpstr>
      <vt:lpstr>Wingdings</vt:lpstr>
      <vt:lpstr>Calibri</vt:lpstr>
      <vt:lpstr>微软雅黑</vt:lpstr>
      <vt:lpstr>文鼎习</vt:lpstr>
      <vt:lpstr>Agency FB</vt:lpstr>
      <vt:lpstr>字魂58号-创中黑</vt:lpstr>
      <vt:lpstr>Segoe UI</vt:lpstr>
      <vt:lpstr>黑体</vt:lpstr>
      <vt:lpstr>等线</vt:lpstr>
      <vt:lpstr>Arial Unicode MS</vt:lpstr>
      <vt:lpstr>等线 Light</vt:lpstr>
      <vt:lpstr>Wingdings 2</vt:lpstr>
      <vt:lpstr>Calibri</vt:lpstr>
      <vt:lpstr>Impact</vt:lpstr>
      <vt:lpstr>Roboto Light</vt:lpstr>
      <vt:lpstr>Roboto</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获取资料咨询微信：ansyingcysafety</dc:description>
  <dc:subject>获取资料咨询微信：ansyingcysafety</dc:subject>
  <cp:category>EHS</cp:category>
  <cp:lastModifiedBy>张亚男</cp:lastModifiedBy>
  <cp:revision>36</cp:revision>
  <dcterms:created xsi:type="dcterms:W3CDTF">1900-01-01T00:00:00Z</dcterms:created>
  <dcterms:modified xsi:type="dcterms:W3CDTF">2022-05-05T08:43:17Z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6C4CC4B2675E44668C5CD623A6FBF3AC</vt:lpwstr>
  </property>
</Properties>
</file>