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64.xml" ContentType="application/vnd.openxmlformats-officedocument.presentationml.tags+xml"/>
  <Override PartName="/ppt/theme/themeOverride2.xml" ContentType="application/vnd.openxmlformats-officedocument.themeOverr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heme/themeOverride3.xml" ContentType="application/vnd.openxmlformats-officedocument.themeOverride+xml"/>
  <Override PartName="/ppt/tags/tag6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tags/tag7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5.xml" ContentType="application/vnd.openxmlformats-officedocument.themeOverride+xml"/>
  <Override PartName="/ppt/tags/tag7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6.xml" ContentType="application/vnd.openxmlformats-officedocument.themeOverride+xml"/>
  <Override PartName="/ppt/tags/tag7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7.xml" ContentType="application/vnd.openxmlformats-officedocument.themeOverride+xml"/>
  <Override PartName="/ppt/tags/tag73.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8.xml" ContentType="application/vnd.openxmlformats-officedocument.themeOverride+xml"/>
  <Override PartName="/ppt/tags/tag7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9.xml" ContentType="application/vnd.openxmlformats-officedocument.themeOverride+xml"/>
  <Override PartName="/ppt/tags/tag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68"/>
  </p:notesMasterIdLst>
  <p:sldIdLst>
    <p:sldId id="256" r:id="rId3"/>
    <p:sldId id="257" r:id="rId4"/>
    <p:sldId id="460" r:id="rId5"/>
    <p:sldId id="259" r:id="rId6"/>
    <p:sldId id="260" r:id="rId7"/>
    <p:sldId id="261" r:id="rId8"/>
    <p:sldId id="262" r:id="rId9"/>
    <p:sldId id="264" r:id="rId10"/>
    <p:sldId id="396" r:id="rId11"/>
    <p:sldId id="267" r:id="rId12"/>
    <p:sldId id="268" r:id="rId13"/>
    <p:sldId id="269" r:id="rId14"/>
    <p:sldId id="270" r:id="rId15"/>
    <p:sldId id="271" r:id="rId16"/>
    <p:sldId id="272" r:id="rId17"/>
    <p:sldId id="273" r:id="rId18"/>
    <p:sldId id="274" r:id="rId19"/>
    <p:sldId id="438" r:id="rId20"/>
    <p:sldId id="439" r:id="rId21"/>
    <p:sldId id="440"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4"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456" r:id="rId51"/>
    <p:sldId id="291" r:id="rId52"/>
    <p:sldId id="292" r:id="rId53"/>
    <p:sldId id="293" r:id="rId54"/>
    <p:sldId id="294" r:id="rId55"/>
    <p:sldId id="457" r:id="rId56"/>
    <p:sldId id="296" r:id="rId57"/>
    <p:sldId id="297" r:id="rId58"/>
    <p:sldId id="298" r:id="rId59"/>
    <p:sldId id="458" r:id="rId60"/>
    <p:sldId id="300" r:id="rId61"/>
    <p:sldId id="301" r:id="rId62"/>
    <p:sldId id="302" r:id="rId63"/>
    <p:sldId id="303" r:id="rId64"/>
    <p:sldId id="304" r:id="rId65"/>
    <p:sldId id="305" r:id="rId66"/>
    <p:sldId id="459" r:id="rId67"/>
  </p:sldIdLst>
  <p:sldSz cx="12192000" cy="6858000"/>
  <p:notesSz cx="6858000" cy="9144000"/>
  <p:custDataLst>
    <p:tags r:id="rId6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3">
          <p15:clr>
            <a:srgbClr val="A4A3A4"/>
          </p15:clr>
        </p15:guide>
        <p15:guide id="2" pos="38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1318"/>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94145" autoAdjust="0"/>
  </p:normalViewPr>
  <p:slideViewPr>
    <p:cSldViewPr snapToGrid="0" showGuides="1">
      <p:cViewPr varScale="1">
        <p:scale>
          <a:sx n="93" d="100"/>
          <a:sy n="93" d="100"/>
        </p:scale>
        <p:origin x="116" y="44"/>
      </p:cViewPr>
      <p:guideLst>
        <p:guide orient="horz" pos="2093"/>
        <p:guide pos="384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solidFill>
                  <a:schemeClr val="accent6">
                    <a:lumMod val="85000"/>
                    <a:lumOff val="15000"/>
                  </a:schemeClr>
                </a:solidFill>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solidFill>
                  <a:schemeClr val="accent6">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t>2022/5/11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t>2022/5/11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a:defRPr>
                <a:solidFill>
                  <a:schemeClr val="accent6">
                    <a:lumMod val="65000"/>
                    <a:lumOff val="35000"/>
                  </a:schemeClr>
                </a:solidFill>
              </a:defRPr>
            </a:lvl1pPr>
            <a:lvl2pPr>
              <a:defRPr>
                <a:solidFill>
                  <a:schemeClr val="accent6">
                    <a:lumMod val="65000"/>
                    <a:lumOff val="35000"/>
                  </a:schemeClr>
                </a:solidFill>
              </a:defRPr>
            </a:lvl2pPr>
            <a:lvl3pPr>
              <a:defRPr>
                <a:solidFill>
                  <a:schemeClr val="accent6">
                    <a:lumMod val="65000"/>
                    <a:lumOff val="35000"/>
                  </a:schemeClr>
                </a:solidFill>
              </a:defRPr>
            </a:lvl3pPr>
            <a:lvl4pPr>
              <a:defRPr>
                <a:solidFill>
                  <a:schemeClr val="accent6">
                    <a:lumMod val="65000"/>
                    <a:lumOff val="35000"/>
                  </a:schemeClr>
                </a:solidFill>
              </a:defRPr>
            </a:lvl4pPr>
            <a:lvl5pPr>
              <a:defRPr>
                <a:solidFill>
                  <a:schemeClr val="accent6">
                    <a:lumMod val="65000"/>
                    <a:lumOff val="3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t>2022/5/11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solidFill>
                  <a:schemeClr val="accent6">
                    <a:lumMod val="85000"/>
                    <a:lumOff val="15000"/>
                  </a:schemeClr>
                </a:solidFill>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solidFill>
                  <a:schemeClr val="accent6">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 name="Freeform 7"/>
          <p:cNvSpPr/>
          <p:nvPr userDrawn="1"/>
        </p:nvSpPr>
        <p:spPr bwMode="auto">
          <a:xfrm>
            <a:off x="11632075" y="6300638"/>
            <a:ext cx="525462" cy="525463"/>
          </a:xfrm>
          <a:custGeom>
            <a:avLst/>
            <a:gdLst>
              <a:gd name="T0" fmla="*/ 2147483647 w 1007"/>
              <a:gd name="T1" fmla="*/ 0 h 1007"/>
              <a:gd name="T2" fmla="*/ 2147483647 w 1007"/>
              <a:gd name="T3" fmla="*/ 2147483647 h 1007"/>
              <a:gd name="T4" fmla="*/ 2147483647 w 1007"/>
              <a:gd name="T5" fmla="*/ 2147483647 h 1007"/>
              <a:gd name="T6" fmla="*/ 0 w 1007"/>
              <a:gd name="T7" fmla="*/ 2147483647 h 1007"/>
              <a:gd name="T8" fmla="*/ 2147483647 w 1007"/>
              <a:gd name="T9" fmla="*/ 0 h 10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7" h="1007">
                <a:moveTo>
                  <a:pt x="1007" y="0"/>
                </a:moveTo>
                <a:lnTo>
                  <a:pt x="1007" y="881"/>
                </a:lnTo>
                <a:cubicBezTo>
                  <a:pt x="1007" y="950"/>
                  <a:pt x="951" y="1007"/>
                  <a:pt x="882" y="1007"/>
                </a:cubicBezTo>
                <a:lnTo>
                  <a:pt x="0" y="1007"/>
                </a:lnTo>
                <a:lnTo>
                  <a:pt x="1007" y="0"/>
                </a:lnTo>
                <a:close/>
              </a:path>
            </a:pathLst>
          </a:custGeom>
          <a:gradFill>
            <a:gsLst>
              <a:gs pos="0">
                <a:srgbClr val="FF0000"/>
              </a:gs>
              <a:gs pos="100000">
                <a:srgbClr val="C00000"/>
              </a:gs>
            </a:gsLst>
            <a:lin ang="5400000" scaled="0"/>
          </a:gra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21" name="TextBox 4"/>
          <p:cNvSpPr txBox="1">
            <a:spLocks noChangeArrowheads="1"/>
          </p:cNvSpPr>
          <p:nvPr userDrawn="1"/>
        </p:nvSpPr>
        <p:spPr bwMode="auto">
          <a:xfrm>
            <a:off x="11801937" y="6505426"/>
            <a:ext cx="40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fld id="{8336505E-F310-43CE-A46C-5BBD1F6A4383}" type="slidenum">
              <a:rPr kumimoji="0" lang="zh-CN" altLang="en-US" sz="1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a:t>
            </a:fld>
            <a:endParaRPr kumimoji="0" lang="zh-CN" altLang="en-US" sz="14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7" name="组合 6"/>
          <p:cNvGrpSpPr/>
          <p:nvPr userDrawn="1"/>
        </p:nvGrpSpPr>
        <p:grpSpPr>
          <a:xfrm>
            <a:off x="0" y="367466"/>
            <a:ext cx="1005502" cy="398490"/>
            <a:chOff x="0" y="385051"/>
            <a:chExt cx="1005502" cy="398490"/>
          </a:xfrm>
        </p:grpSpPr>
        <p:sp>
          <p:nvSpPr>
            <p:cNvPr id="8" name="矩形 7"/>
            <p:cNvSpPr/>
            <p:nvPr/>
          </p:nvSpPr>
          <p:spPr>
            <a:xfrm>
              <a:off x="0" y="385051"/>
              <a:ext cx="660398" cy="398490"/>
            </a:xfrm>
            <a:prstGeom prst="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3555" y="385051"/>
              <a:ext cx="191947" cy="398490"/>
            </a:xfrm>
            <a:prstGeom prst="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userDrawn="1"/>
        </p:nvSpPr>
        <p:spPr>
          <a:xfrm>
            <a:off x="9280220" y="367466"/>
            <a:ext cx="191947" cy="398490"/>
          </a:xfrm>
          <a:prstGeom prst="rect">
            <a:avLst/>
          </a:prstGeom>
          <a:gradFill>
            <a:gsLst>
              <a:gs pos="0">
                <a:srgbClr val="FF0000">
                  <a:alpha val="10000"/>
                </a:srgbClr>
              </a:gs>
              <a:gs pos="100000">
                <a:srgbClr val="C00000">
                  <a:alpha val="1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9689424" y="367466"/>
            <a:ext cx="191947" cy="398490"/>
          </a:xfrm>
          <a:prstGeom prst="rect">
            <a:avLst/>
          </a:prstGeom>
          <a:gradFill>
            <a:gsLst>
              <a:gs pos="0">
                <a:srgbClr val="FF0000">
                  <a:alpha val="20000"/>
                </a:srgbClr>
              </a:gs>
              <a:gs pos="100000">
                <a:srgbClr val="C00000">
                  <a:alpha val="2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0098628" y="367466"/>
            <a:ext cx="191947" cy="398490"/>
          </a:xfrm>
          <a:prstGeom prst="rect">
            <a:avLst/>
          </a:prstGeom>
          <a:gradFill>
            <a:gsLst>
              <a:gs pos="0">
                <a:srgbClr val="FF0000">
                  <a:alpha val="30000"/>
                </a:srgbClr>
              </a:gs>
              <a:gs pos="100000">
                <a:srgbClr val="C00000">
                  <a:alpha val="3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0507832" y="367466"/>
            <a:ext cx="191947" cy="398490"/>
          </a:xfrm>
          <a:prstGeom prst="rect">
            <a:avLst/>
          </a:prstGeom>
          <a:gradFill>
            <a:gsLst>
              <a:gs pos="0">
                <a:srgbClr val="FF0000">
                  <a:alpha val="40000"/>
                </a:srgbClr>
              </a:gs>
              <a:gs pos="100000">
                <a:srgbClr val="C00000">
                  <a:alpha val="4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0917036" y="367466"/>
            <a:ext cx="191947" cy="398490"/>
          </a:xfrm>
          <a:prstGeom prst="rect">
            <a:avLst/>
          </a:prstGeom>
          <a:gradFill>
            <a:gsLst>
              <a:gs pos="0">
                <a:srgbClr val="FF0000">
                  <a:alpha val="50000"/>
                </a:srgbClr>
              </a:gs>
              <a:gs pos="100000">
                <a:srgbClr val="C00000">
                  <a:alpha val="5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1326240" y="367466"/>
            <a:ext cx="191947" cy="398490"/>
          </a:xfrm>
          <a:prstGeom prst="rect">
            <a:avLst/>
          </a:prstGeom>
          <a:gradFill>
            <a:gsLst>
              <a:gs pos="0">
                <a:srgbClr val="FF0000">
                  <a:alpha val="70000"/>
                </a:srgbClr>
              </a:gs>
              <a:gs pos="100000">
                <a:srgbClr val="C00000">
                  <a:alpha val="7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11735444" y="367466"/>
            <a:ext cx="191947" cy="398490"/>
          </a:xfrm>
          <a:prstGeom prst="rect">
            <a:avLst/>
          </a:prstGeom>
          <a:gradFill>
            <a:gsLst>
              <a:gs pos="0">
                <a:srgbClr val="FF0000">
                  <a:alpha val="90000"/>
                </a:srgbClr>
              </a:gs>
              <a:gs pos="100000">
                <a:srgbClr val="C00000">
                  <a:alpha val="9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19" name="直接连接符 18"/>
          <p:cNvCxnSpPr/>
          <p:nvPr userDrawn="1"/>
        </p:nvCxnSpPr>
        <p:spPr>
          <a:xfrm>
            <a:off x="622935" y="817880"/>
            <a:ext cx="11569065" cy="0"/>
          </a:xfrm>
          <a:prstGeom prst="line">
            <a:avLst/>
          </a:prstGeom>
          <a:ln>
            <a:solidFill>
              <a:schemeClr val="accent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Freeform 7"/>
          <p:cNvSpPr/>
          <p:nvPr userDrawn="1"/>
        </p:nvSpPr>
        <p:spPr bwMode="auto">
          <a:xfrm>
            <a:off x="11632075" y="6300638"/>
            <a:ext cx="525462" cy="525463"/>
          </a:xfrm>
          <a:custGeom>
            <a:avLst/>
            <a:gdLst>
              <a:gd name="T0" fmla="*/ 2147483647 w 1007"/>
              <a:gd name="T1" fmla="*/ 0 h 1007"/>
              <a:gd name="T2" fmla="*/ 2147483647 w 1007"/>
              <a:gd name="T3" fmla="*/ 2147483647 h 1007"/>
              <a:gd name="T4" fmla="*/ 2147483647 w 1007"/>
              <a:gd name="T5" fmla="*/ 2147483647 h 1007"/>
              <a:gd name="T6" fmla="*/ 0 w 1007"/>
              <a:gd name="T7" fmla="*/ 2147483647 h 1007"/>
              <a:gd name="T8" fmla="*/ 2147483647 w 1007"/>
              <a:gd name="T9" fmla="*/ 0 h 10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7" h="1007">
                <a:moveTo>
                  <a:pt x="1007" y="0"/>
                </a:moveTo>
                <a:lnTo>
                  <a:pt x="1007" y="881"/>
                </a:lnTo>
                <a:cubicBezTo>
                  <a:pt x="1007" y="950"/>
                  <a:pt x="951" y="1007"/>
                  <a:pt x="882" y="1007"/>
                </a:cubicBezTo>
                <a:lnTo>
                  <a:pt x="0" y="1007"/>
                </a:lnTo>
                <a:lnTo>
                  <a:pt x="1007"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21" name="TextBox 4"/>
          <p:cNvSpPr txBox="1">
            <a:spLocks noChangeArrowheads="1"/>
          </p:cNvSpPr>
          <p:nvPr userDrawn="1"/>
        </p:nvSpPr>
        <p:spPr bwMode="auto">
          <a:xfrm>
            <a:off x="11801937" y="6505426"/>
            <a:ext cx="40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fld id="{8336505E-F310-43CE-A46C-5BBD1F6A4383}" type="slidenum">
              <a:rPr kumimoji="0" lang="zh-CN" altLang="en-US" sz="1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a:t>
            </a:fld>
            <a:endParaRPr kumimoji="0" lang="zh-CN" altLang="en-US" sz="14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3" name="组合 2"/>
          <p:cNvGrpSpPr/>
          <p:nvPr userDrawn="1"/>
        </p:nvGrpSpPr>
        <p:grpSpPr>
          <a:xfrm>
            <a:off x="99060" y="-36195"/>
            <a:ext cx="3602990" cy="986790"/>
            <a:chOff x="618" y="229"/>
            <a:chExt cx="5674" cy="1554"/>
          </a:xfrm>
        </p:grpSpPr>
        <p:pic>
          <p:nvPicPr>
            <p:cNvPr id="12" name="图片 11" descr="图片包含 游戏机, 灯, 动物, 画&#10;&#10;描述已自动生成"/>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l="66569" b="54890"/>
            <a:stretch>
              <a:fillRect/>
            </a:stretch>
          </p:blipFill>
          <p:spPr>
            <a:xfrm>
              <a:off x="817" y="229"/>
              <a:ext cx="5101" cy="1554"/>
            </a:xfrm>
            <a:prstGeom prst="rect">
              <a:avLst/>
            </a:prstGeom>
          </p:spPr>
        </p:pic>
        <p:sp>
          <p:nvSpPr>
            <p:cNvPr id="15" name="TextBox 20"/>
            <p:cNvSpPr txBox="1"/>
            <p:nvPr userDrawn="1"/>
          </p:nvSpPr>
          <p:spPr>
            <a:xfrm>
              <a:off x="1336" y="677"/>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2022</a:t>
              </a:r>
              <a:r>
                <a:rPr kumimoji="0" lang="zh-CN" altLang="en-US"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年安全生产月</a:t>
              </a:r>
              <a:endPar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endParaRPr>
            </a:p>
          </p:txBody>
        </p:sp>
        <p:sp>
          <p:nvSpPr>
            <p:cNvPr id="16" name="TextBox 19"/>
            <p:cNvSpPr txBox="1"/>
            <p:nvPr userDrawn="1"/>
          </p:nvSpPr>
          <p:spPr>
            <a:xfrm>
              <a:off x="2044" y="1139"/>
              <a:ext cx="4248" cy="459"/>
            </a:xfrm>
            <a:prstGeom prst="rect">
              <a:avLst/>
            </a:prstGeom>
            <a:noFill/>
            <a:effectLst/>
          </p:spPr>
          <p:txBody>
            <a:bodyPr wrap="none" rtlCol="0">
              <a:spAutoFit/>
            </a:bodyPr>
            <a:lstStyle/>
            <a:p>
              <a:pPr lvl="0" algn="ctr">
                <a:defRPr/>
              </a:pPr>
              <a:r>
                <a:rPr lang="en-US" altLang="zh-CN" sz="1300" spc="-100" dirty="0">
                  <a:solidFill>
                    <a:schemeClr val="accent6">
                      <a:lumMod val="50000"/>
                    </a:schemeClr>
                  </a:solidFill>
                  <a:uFillTx/>
                  <a:latin typeface="思源黑体 Light" charset="0"/>
                  <a:ea typeface="思源黑体 Light" panose="020B0300000000000000" charset="-122"/>
                </a:rPr>
                <a:t>National safe production month 2022 </a:t>
              </a:r>
              <a:endParaRPr kumimoji="0" lang="en-US" altLang="zh-CN" sz="1300" b="0" i="0" spc="-100" baseline="0" noProof="0" dirty="0">
                <a:ln>
                  <a:noFill/>
                </a:ln>
                <a:solidFill>
                  <a:schemeClr val="accent6">
                    <a:lumMod val="50000"/>
                  </a:schemeClr>
                </a:solidFill>
                <a:effectLst/>
                <a:uLnTx/>
                <a:uFillTx/>
                <a:latin typeface="思源黑体 Light" charset="0"/>
                <a:ea typeface="思源黑体 Light" panose="020B0300000000000000" charset="-122"/>
              </a:endParaRPr>
            </a:p>
          </p:txBody>
        </p:sp>
        <p:pic>
          <p:nvPicPr>
            <p:cNvPr id="2" name="图片 1" descr="51miz-E1176160-7A6F775C"/>
            <p:cNvPicPr>
              <a:picLocks noChangeAspect="1"/>
            </p:cNvPicPr>
            <p:nvPr userDrawn="1"/>
          </p:nvPicPr>
          <p:blipFill>
            <a:blip r:embed="rId3"/>
            <a:srcRect l="35594" t="48906" r="48182" b="26219"/>
            <a:stretch>
              <a:fillRect/>
            </a:stretch>
          </p:blipFill>
          <p:spPr>
            <a:xfrm>
              <a:off x="618" y="434"/>
              <a:ext cx="1424" cy="1092"/>
            </a:xfrm>
            <a:prstGeom prst="rect">
              <a:avLst/>
            </a:prstGeom>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19" name="直接连接符 18"/>
          <p:cNvCxnSpPr/>
          <p:nvPr userDrawn="1"/>
        </p:nvCxnSpPr>
        <p:spPr>
          <a:xfrm>
            <a:off x="622935" y="817880"/>
            <a:ext cx="11569065" cy="0"/>
          </a:xfrm>
          <a:prstGeom prst="line">
            <a:avLst/>
          </a:prstGeom>
          <a:ln>
            <a:solidFill>
              <a:schemeClr val="accent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Freeform 7"/>
          <p:cNvSpPr/>
          <p:nvPr userDrawn="1"/>
        </p:nvSpPr>
        <p:spPr bwMode="auto">
          <a:xfrm>
            <a:off x="11632075" y="6300638"/>
            <a:ext cx="525462" cy="525463"/>
          </a:xfrm>
          <a:custGeom>
            <a:avLst/>
            <a:gdLst>
              <a:gd name="T0" fmla="*/ 2147483647 w 1007"/>
              <a:gd name="T1" fmla="*/ 0 h 1007"/>
              <a:gd name="T2" fmla="*/ 2147483647 w 1007"/>
              <a:gd name="T3" fmla="*/ 2147483647 h 1007"/>
              <a:gd name="T4" fmla="*/ 2147483647 w 1007"/>
              <a:gd name="T5" fmla="*/ 2147483647 h 1007"/>
              <a:gd name="T6" fmla="*/ 0 w 1007"/>
              <a:gd name="T7" fmla="*/ 2147483647 h 1007"/>
              <a:gd name="T8" fmla="*/ 2147483647 w 1007"/>
              <a:gd name="T9" fmla="*/ 0 h 10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7" h="1007">
                <a:moveTo>
                  <a:pt x="1007" y="0"/>
                </a:moveTo>
                <a:lnTo>
                  <a:pt x="1007" y="881"/>
                </a:lnTo>
                <a:cubicBezTo>
                  <a:pt x="1007" y="950"/>
                  <a:pt x="951" y="1007"/>
                  <a:pt x="882" y="1007"/>
                </a:cubicBezTo>
                <a:lnTo>
                  <a:pt x="0" y="1007"/>
                </a:lnTo>
                <a:lnTo>
                  <a:pt x="1007"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21" name="TextBox 4"/>
          <p:cNvSpPr txBox="1">
            <a:spLocks noChangeArrowheads="1"/>
          </p:cNvSpPr>
          <p:nvPr userDrawn="1"/>
        </p:nvSpPr>
        <p:spPr bwMode="auto">
          <a:xfrm>
            <a:off x="11801937" y="6505426"/>
            <a:ext cx="40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fld id="{8336505E-F310-43CE-A46C-5BBD1F6A4383}" type="slidenum">
              <a:rPr kumimoji="0" lang="zh-CN" altLang="en-US" sz="1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a:t>
            </a:fld>
            <a:endParaRPr kumimoji="0" lang="zh-CN" altLang="en-US" sz="14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3" name="组合 2"/>
          <p:cNvGrpSpPr/>
          <p:nvPr userDrawn="1"/>
        </p:nvGrpSpPr>
        <p:grpSpPr>
          <a:xfrm>
            <a:off x="99060" y="-36195"/>
            <a:ext cx="3602990" cy="986790"/>
            <a:chOff x="618" y="229"/>
            <a:chExt cx="5674" cy="1554"/>
          </a:xfrm>
        </p:grpSpPr>
        <p:pic>
          <p:nvPicPr>
            <p:cNvPr id="12" name="图片 11" descr="图片包含 游戏机, 灯, 动物, 画&#10;&#10;描述已自动生成"/>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l="66569" b="54890"/>
            <a:stretch>
              <a:fillRect/>
            </a:stretch>
          </p:blipFill>
          <p:spPr>
            <a:xfrm>
              <a:off x="817" y="229"/>
              <a:ext cx="5101" cy="1554"/>
            </a:xfrm>
            <a:prstGeom prst="rect">
              <a:avLst/>
            </a:prstGeom>
          </p:spPr>
        </p:pic>
        <p:sp>
          <p:nvSpPr>
            <p:cNvPr id="15" name="TextBox 20"/>
            <p:cNvSpPr txBox="1"/>
            <p:nvPr userDrawn="1"/>
          </p:nvSpPr>
          <p:spPr>
            <a:xfrm>
              <a:off x="1320" y="692"/>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2022</a:t>
              </a:r>
              <a:r>
                <a:rPr kumimoji="0" lang="zh-CN" altLang="en-US"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年安全生产月</a:t>
              </a:r>
            </a:p>
          </p:txBody>
        </p:sp>
        <p:sp>
          <p:nvSpPr>
            <p:cNvPr id="16" name="TextBox 19"/>
            <p:cNvSpPr txBox="1"/>
            <p:nvPr userDrawn="1"/>
          </p:nvSpPr>
          <p:spPr>
            <a:xfrm>
              <a:off x="2044" y="1139"/>
              <a:ext cx="4248" cy="459"/>
            </a:xfrm>
            <a:prstGeom prst="rect">
              <a:avLst/>
            </a:prstGeom>
            <a:noFill/>
            <a:effectLst/>
          </p:spPr>
          <p:txBody>
            <a:bodyPr wrap="none" rtlCol="0">
              <a:spAutoFit/>
            </a:bodyPr>
            <a:lstStyle/>
            <a:p>
              <a:pPr lvl="0" algn="ctr">
                <a:defRPr/>
              </a:pPr>
              <a:r>
                <a:rPr lang="en-US" altLang="zh-CN" sz="1300" spc="-100" dirty="0">
                  <a:solidFill>
                    <a:schemeClr val="accent6">
                      <a:lumMod val="50000"/>
                    </a:schemeClr>
                  </a:solidFill>
                  <a:uFillTx/>
                  <a:latin typeface="思源黑体 Light" charset="0"/>
                  <a:ea typeface="思源黑体 Light" panose="020B0300000000000000" charset="-122"/>
                </a:rPr>
                <a:t>National safe production month 2022 </a:t>
              </a:r>
              <a:endParaRPr kumimoji="0" lang="en-US" altLang="zh-CN" sz="1300" b="0" i="0" spc="-100" baseline="0" noProof="0" dirty="0">
                <a:ln>
                  <a:noFill/>
                </a:ln>
                <a:solidFill>
                  <a:schemeClr val="accent6">
                    <a:lumMod val="50000"/>
                  </a:schemeClr>
                </a:solidFill>
                <a:effectLst/>
                <a:uLnTx/>
                <a:uFillTx/>
                <a:latin typeface="思源黑体 Light" charset="0"/>
                <a:ea typeface="思源黑体 Light" panose="020B0300000000000000" charset="-122"/>
              </a:endParaRPr>
            </a:p>
          </p:txBody>
        </p:sp>
        <p:pic>
          <p:nvPicPr>
            <p:cNvPr id="2" name="图片 1" descr="51miz-E1176160-7A6F775C"/>
            <p:cNvPicPr>
              <a:picLocks noChangeAspect="1"/>
            </p:cNvPicPr>
            <p:nvPr userDrawn="1"/>
          </p:nvPicPr>
          <p:blipFill>
            <a:blip r:embed="rId3"/>
            <a:srcRect l="35594" t="48906" r="48182" b="26219"/>
            <a:stretch>
              <a:fillRect/>
            </a:stretch>
          </p:blipFill>
          <p:spPr>
            <a:xfrm>
              <a:off x="618" y="434"/>
              <a:ext cx="1424" cy="1092"/>
            </a:xfrm>
            <a:prstGeom prst="rect">
              <a:avLst/>
            </a:prstGeom>
          </p:spPr>
        </p:pic>
      </p:grpSp>
      <p:sp>
        <p:nvSpPr>
          <p:cNvPr id="4" name="TextBox 20"/>
          <p:cNvSpPr txBox="1"/>
          <p:nvPr userDrawn="1"/>
        </p:nvSpPr>
        <p:spPr>
          <a:xfrm>
            <a:off x="8788400" y="388620"/>
            <a:ext cx="3139440" cy="398780"/>
          </a:xfrm>
          <a:prstGeom prst="rect">
            <a:avLst/>
          </a:prstGeom>
          <a:noFill/>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安全生产十五条措施</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a:defRPr>
                <a:solidFill>
                  <a:schemeClr val="accent6">
                    <a:lumMod val="85000"/>
                    <a:lumOff val="15000"/>
                  </a:schemeClr>
                </a:solidFill>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a:defRPr>
                <a:solidFill>
                  <a:schemeClr val="accent6">
                    <a:lumMod val="65000"/>
                    <a:lumOff val="35000"/>
                  </a:schemeClr>
                </a:solidFill>
              </a:defRPr>
            </a:lvl1pPr>
            <a:lvl2pPr>
              <a:defRPr>
                <a:solidFill>
                  <a:schemeClr val="accent6">
                    <a:lumMod val="65000"/>
                    <a:lumOff val="35000"/>
                  </a:schemeClr>
                </a:solidFill>
              </a:defRPr>
            </a:lvl2pPr>
            <a:lvl3pPr>
              <a:defRPr>
                <a:solidFill>
                  <a:schemeClr val="accent6">
                    <a:lumMod val="65000"/>
                    <a:lumOff val="35000"/>
                  </a:schemeClr>
                </a:solidFill>
              </a:defRPr>
            </a:lvl3pPr>
            <a:lvl4pPr>
              <a:defRPr>
                <a:solidFill>
                  <a:schemeClr val="accent6">
                    <a:lumMod val="65000"/>
                    <a:lumOff val="35000"/>
                  </a:schemeClr>
                </a:solidFill>
              </a:defRPr>
            </a:lvl4pPr>
            <a:lvl5pPr>
              <a:defRPr>
                <a:solidFill>
                  <a:schemeClr val="accent6">
                    <a:lumMod val="65000"/>
                    <a:lumOff val="35000"/>
                  </a:schemeClr>
                </a:solidFill>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t>2022/5/11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solidFill>
                  <a:schemeClr val="accent6">
                    <a:lumMod val="85000"/>
                    <a:lumOff val="15000"/>
                  </a:schemeClr>
                </a:solidFill>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accent6">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t>2022/5/11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a:defRPr>
                <a:solidFill>
                  <a:schemeClr val="accent6">
                    <a:lumMod val="85000"/>
                    <a:lumOff val="15000"/>
                  </a:schemeClr>
                </a:solidFill>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a:defRPr>
                <a:solidFill>
                  <a:schemeClr val="accent6">
                    <a:lumMod val="65000"/>
                    <a:lumOff val="35000"/>
                  </a:schemeClr>
                </a:solidFill>
              </a:defRPr>
            </a:lvl1pPr>
            <a:lvl2pPr>
              <a:defRPr>
                <a:solidFill>
                  <a:schemeClr val="accent6">
                    <a:lumMod val="65000"/>
                    <a:lumOff val="35000"/>
                  </a:schemeClr>
                </a:solidFill>
              </a:defRPr>
            </a:lvl2pPr>
            <a:lvl3pPr>
              <a:defRPr>
                <a:solidFill>
                  <a:schemeClr val="accent6">
                    <a:lumMod val="65000"/>
                    <a:lumOff val="35000"/>
                  </a:schemeClr>
                </a:solidFill>
              </a:defRPr>
            </a:lvl3pPr>
            <a:lvl4pPr>
              <a:defRPr>
                <a:solidFill>
                  <a:schemeClr val="accent6">
                    <a:lumMod val="65000"/>
                    <a:lumOff val="35000"/>
                  </a:schemeClr>
                </a:solidFill>
              </a:defRPr>
            </a:lvl4pPr>
            <a:lvl5pPr>
              <a:defRPr>
                <a:solidFill>
                  <a:schemeClr val="accent6">
                    <a:lumMod val="65000"/>
                    <a:lumOff val="35000"/>
                  </a:schemeClr>
                </a:solidFill>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a:defRPr>
                <a:solidFill>
                  <a:schemeClr val="accent6">
                    <a:lumMod val="65000"/>
                    <a:lumOff val="35000"/>
                  </a:schemeClr>
                </a:solidFill>
              </a:defRPr>
            </a:lvl1pPr>
            <a:lvl2pPr>
              <a:defRPr>
                <a:solidFill>
                  <a:schemeClr val="accent6">
                    <a:lumMod val="65000"/>
                    <a:lumOff val="35000"/>
                  </a:schemeClr>
                </a:solidFill>
              </a:defRPr>
            </a:lvl2pPr>
            <a:lvl3pPr>
              <a:defRPr>
                <a:solidFill>
                  <a:schemeClr val="accent6">
                    <a:lumMod val="65000"/>
                    <a:lumOff val="35000"/>
                  </a:schemeClr>
                </a:solidFill>
              </a:defRPr>
            </a:lvl3pPr>
            <a:lvl4pPr>
              <a:defRPr>
                <a:solidFill>
                  <a:schemeClr val="accent6">
                    <a:lumMod val="65000"/>
                    <a:lumOff val="35000"/>
                  </a:schemeClr>
                </a:solidFill>
              </a:defRPr>
            </a:lvl4pPr>
            <a:lvl5pPr>
              <a:defRPr>
                <a:solidFill>
                  <a:schemeClr val="accent6">
                    <a:lumMod val="65000"/>
                    <a:lumOff val="3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t>2022/5/11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a:defRPr>
                <a:solidFill>
                  <a:schemeClr val="accent6">
                    <a:lumMod val="85000"/>
                    <a:lumOff val="15000"/>
                  </a:schemeClr>
                </a:solidFill>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accent6">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a:defRPr>
                <a:solidFill>
                  <a:schemeClr val="accent6">
                    <a:lumMod val="65000"/>
                    <a:lumOff val="35000"/>
                  </a:schemeClr>
                </a:solidFill>
              </a:defRPr>
            </a:lvl1pPr>
            <a:lvl2pPr>
              <a:defRPr>
                <a:solidFill>
                  <a:schemeClr val="accent6">
                    <a:lumMod val="65000"/>
                    <a:lumOff val="35000"/>
                  </a:schemeClr>
                </a:solidFill>
              </a:defRPr>
            </a:lvl2pPr>
            <a:lvl3pPr>
              <a:defRPr>
                <a:solidFill>
                  <a:schemeClr val="accent6">
                    <a:lumMod val="65000"/>
                    <a:lumOff val="35000"/>
                  </a:schemeClr>
                </a:solidFill>
              </a:defRPr>
            </a:lvl3pPr>
            <a:lvl4pPr>
              <a:defRPr>
                <a:solidFill>
                  <a:schemeClr val="accent6">
                    <a:lumMod val="65000"/>
                    <a:lumOff val="35000"/>
                  </a:schemeClr>
                </a:solidFill>
              </a:defRPr>
            </a:lvl4pPr>
            <a:lvl5pPr>
              <a:defRPr>
                <a:solidFill>
                  <a:schemeClr val="accent6">
                    <a:lumMod val="65000"/>
                    <a:lumOff val="35000"/>
                  </a:schemeClr>
                </a:solidFill>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accent6">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a:defRPr>
                <a:solidFill>
                  <a:schemeClr val="accent6">
                    <a:lumMod val="65000"/>
                    <a:lumOff val="35000"/>
                  </a:schemeClr>
                </a:solidFill>
              </a:defRPr>
            </a:lvl1pPr>
            <a:lvl2pPr>
              <a:defRPr>
                <a:solidFill>
                  <a:schemeClr val="accent6">
                    <a:lumMod val="65000"/>
                    <a:lumOff val="35000"/>
                  </a:schemeClr>
                </a:solidFill>
              </a:defRPr>
            </a:lvl2pPr>
            <a:lvl3pPr>
              <a:defRPr>
                <a:solidFill>
                  <a:schemeClr val="accent6">
                    <a:lumMod val="65000"/>
                    <a:lumOff val="35000"/>
                  </a:schemeClr>
                </a:solidFill>
              </a:defRPr>
            </a:lvl3pPr>
            <a:lvl4pPr>
              <a:defRPr>
                <a:solidFill>
                  <a:schemeClr val="accent6">
                    <a:lumMod val="65000"/>
                    <a:lumOff val="35000"/>
                  </a:schemeClr>
                </a:solidFill>
              </a:defRPr>
            </a:lvl4pPr>
            <a:lvl5pPr>
              <a:defRPr>
                <a:solidFill>
                  <a:schemeClr val="accent6">
                    <a:lumMod val="65000"/>
                    <a:lumOff val="35000"/>
                  </a:schemeClr>
                </a:solidFill>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t>2022/5/11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a:defRPr>
                <a:solidFill>
                  <a:schemeClr val="accent6">
                    <a:lumMod val="85000"/>
                    <a:lumOff val="15000"/>
                  </a:schemeClr>
                </a:solidFill>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t>2022/5/11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t>2022/5/11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solidFill>
                  <a:schemeClr val="accent6">
                    <a:lumMod val="65000"/>
                    <a:lumOff val="35000"/>
                  </a:schemeClr>
                </a:solidFill>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lvl1pPr>
              <a:defRPr>
                <a:solidFill>
                  <a:schemeClr val="accent6">
                    <a:lumMod val="100000"/>
                    <a:tint val="75000"/>
                  </a:schemeClr>
                </a:solidFill>
              </a:defRPr>
            </a:lvl1pPr>
          </a:lstStyle>
          <a:p>
            <a:fld id="{9EFD9D74-47D9-4702-A33C-335B63B48DBF}" type="datetimeFigureOut">
              <a:rPr lang="zh-CN" altLang="en-US" smtClean="0"/>
              <a:t>2022/5/11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lvl1pPr>
              <a:defRPr>
                <a:solidFill>
                  <a:schemeClr val="accent6">
                    <a:lumMod val="100000"/>
                    <a:tint val="75000"/>
                  </a:schemeClr>
                </a:solidFill>
              </a:defRPr>
            </a:lvl1p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a:solidFill>
                  <a:schemeClr val="accent6">
                    <a:lumMod val="85000"/>
                    <a:lumOff val="15000"/>
                  </a:schemeClr>
                </a:solidFill>
              </a:defRPr>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solidFill>
                  <a:schemeClr val="accent6">
                    <a:lumMod val="85000"/>
                    <a:lumOff val="15000"/>
                  </a:schemeClr>
                </a:solidFill>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solidFill>
                  <a:schemeClr val="accent6">
                    <a:lumMod val="65000"/>
                    <a:lumOff val="35000"/>
                  </a:schemeClr>
                </a:solidFill>
              </a:defRPr>
            </a:lvl1pPr>
            <a:lvl2pPr marL="685800" indent="-228600">
              <a:defRPr spc="300">
                <a:solidFill>
                  <a:schemeClr val="accent6">
                    <a:lumMod val="65000"/>
                    <a:lumOff val="35000"/>
                  </a:schemeClr>
                </a:solidFill>
              </a:defRPr>
            </a:lvl2pPr>
            <a:lvl3pPr marL="1143000" indent="-228600">
              <a:defRPr spc="300">
                <a:solidFill>
                  <a:schemeClr val="accent6">
                    <a:lumMod val="65000"/>
                    <a:lumOff val="35000"/>
                  </a:schemeClr>
                </a:solidFill>
              </a:defRPr>
            </a:lvl3pPr>
            <a:lvl4pPr marL="1600200" indent="-228600">
              <a:defRPr spc="300">
                <a:solidFill>
                  <a:schemeClr val="accent6">
                    <a:lumMod val="65000"/>
                    <a:lumOff val="35000"/>
                  </a:schemeClr>
                </a:solidFill>
              </a:defRPr>
            </a:lvl4pPr>
            <a:lvl5pPr marL="2057400" indent="-228600">
              <a:defRPr spc="300">
                <a:solidFill>
                  <a:schemeClr val="accent6">
                    <a:lumMod val="65000"/>
                    <a:lumOff val="3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t>2022/5/11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accent6">
                    <a:lumMod val="100000"/>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2022/5/11</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accent6">
                    <a:lumMod val="100000"/>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accent6">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accent6">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accent6">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accent6">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accent6">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accent6">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t="-9000" b="-9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64.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70.xml"/><Relationship Id="rId1" Type="http://schemas.openxmlformats.org/officeDocument/2006/relationships/themeOverride" Target="../theme/themeOverride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65.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71.xml"/><Relationship Id="rId1" Type="http://schemas.openxmlformats.org/officeDocument/2006/relationships/themeOverride" Target="../theme/themeOverride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72.xml"/><Relationship Id="rId1" Type="http://schemas.openxmlformats.org/officeDocument/2006/relationships/themeOverride" Target="../theme/themeOverride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tags" Target="../tags/tag66.xml"/></Relationships>
</file>

<file path=ppt/slides/_rels/slide5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12.sv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29.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73.xml"/><Relationship Id="rId1" Type="http://schemas.openxmlformats.org/officeDocument/2006/relationships/themeOverride" Target="../theme/themeOverride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image" Target="../media/image27.emf"/><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74.xml"/><Relationship Id="rId1" Type="http://schemas.openxmlformats.org/officeDocument/2006/relationships/themeOverride" Target="../theme/themeOverride8.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tags" Target="../tags/tag67.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hyperlink" Target="http://www.shangwuppt.com/" TargetMode="Externa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75.xml"/><Relationship Id="rId1" Type="http://schemas.openxmlformats.org/officeDocument/2006/relationships/themeOverride" Target="../theme/themeOverride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68.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69.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千库网_劳动节建筑工人施工剪影_元素编号13044892"/>
          <p:cNvPicPr>
            <a:picLocks noChangeAspect="1"/>
          </p:cNvPicPr>
          <p:nvPr/>
        </p:nvPicPr>
        <p:blipFill>
          <a:blip r:embed="rId4"/>
          <a:srcRect l="7010" t="22667" b="17292"/>
          <a:stretch>
            <a:fillRect/>
          </a:stretch>
        </p:blipFill>
        <p:spPr>
          <a:xfrm>
            <a:off x="9525" y="3992880"/>
            <a:ext cx="3790315" cy="2447290"/>
          </a:xfrm>
          <a:prstGeom prst="rect">
            <a:avLst/>
          </a:prstGeom>
        </p:spPr>
      </p:pic>
      <p:sp>
        <p:nvSpPr>
          <p:cNvPr id="9" name="矩形 8"/>
          <p:cNvSpPr/>
          <p:nvPr/>
        </p:nvSpPr>
        <p:spPr>
          <a:xfrm>
            <a:off x="2705100" y="3916680"/>
            <a:ext cx="6781165" cy="398780"/>
          </a:xfrm>
          <a:prstGeom prst="rect">
            <a:avLst/>
          </a:prstGeom>
        </p:spPr>
        <p:txBody>
          <a:bodyPr vert="horz" wrap="square">
            <a:spAutoFit/>
          </a:bodyPr>
          <a:lstStyle/>
          <a:p>
            <a:pPr algn="ctr" fontAlgn="auto">
              <a:spcBef>
                <a:spcPts val="0"/>
              </a:spcBef>
              <a:spcAft>
                <a:spcPts val="0"/>
              </a:spcAft>
              <a:defRPr/>
            </a:pPr>
            <a:r>
              <a:rPr lang="en-US" sz="2000" spc="300" dirty="0">
                <a:solidFill>
                  <a:srgbClr val="BA131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2022</a:t>
            </a:r>
            <a:r>
              <a:rPr lang="zh-CN" altLang="en-US" sz="2000" spc="300" dirty="0">
                <a:solidFill>
                  <a:srgbClr val="BA131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年第</a:t>
            </a:r>
            <a:r>
              <a:rPr lang="en-US" altLang="zh-CN" sz="2000" spc="300" dirty="0">
                <a:solidFill>
                  <a:srgbClr val="BA131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21</a:t>
            </a:r>
            <a:r>
              <a:rPr lang="zh-CN" altLang="en-US" sz="2000" spc="300" dirty="0">
                <a:solidFill>
                  <a:srgbClr val="BA131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个全国安全生产月专题</a:t>
            </a:r>
            <a:r>
              <a:rPr lang="en-US" altLang="zh-CN" sz="2000" spc="300" dirty="0">
                <a:solidFill>
                  <a:srgbClr val="BA131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PPT</a:t>
            </a:r>
            <a:r>
              <a:rPr lang="zh-CN" altLang="en-US" sz="2000" spc="300" dirty="0">
                <a:solidFill>
                  <a:srgbClr val="BA131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课件</a:t>
            </a:r>
            <a:r>
              <a:rPr lang="en-US" altLang="zh-CN" sz="2000" spc="300" dirty="0">
                <a:solidFill>
                  <a:srgbClr val="BA131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p>
        </p:txBody>
      </p:sp>
      <p:sp>
        <p:nvSpPr>
          <p:cNvPr id="5" name="矩形 4"/>
          <p:cNvSpPr/>
          <p:nvPr/>
        </p:nvSpPr>
        <p:spPr>
          <a:xfrm flipH="1">
            <a:off x="1892956" y="1487170"/>
            <a:ext cx="8535035" cy="1642110"/>
          </a:xfrm>
          <a:prstGeom prst="rect">
            <a:avLst/>
          </a:prstGeom>
          <a:noFill/>
        </p:spPr>
        <p:txBody>
          <a:bodyPr wrap="square">
            <a:spAutoFit/>
          </a:bodyPr>
          <a:lstStyle/>
          <a:p>
            <a:pPr lvl="0" algn="ctr" fontAlgn="base">
              <a:lnSpc>
                <a:spcPct val="120000"/>
              </a:lnSpc>
              <a:defRPr/>
            </a:pPr>
            <a:r>
              <a:rPr lang="en-US" altLang="zh-CN" sz="84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2022</a:t>
            </a:r>
            <a:r>
              <a:rPr lang="zh-CN" altLang="en-US" sz="78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安全生产月</a:t>
            </a:r>
            <a:endParaRPr kumimoji="0" lang="zh-CN" altLang="en-US" sz="7800" b="0" i="0" u="none" strike="noStrike" kern="1200" cap="none" spc="-150" normalizeH="0" baseline="0" noProof="0" dirty="0">
              <a:ln w="15875">
                <a:noFill/>
              </a:ln>
              <a:solidFill>
                <a:srgbClr val="C00000"/>
              </a:solidFill>
              <a:effectLst>
                <a:glow rad="76200">
                  <a:srgbClr val="FFFFFF"/>
                </a:glow>
              </a:effectLst>
              <a:uLnTx/>
              <a:uFillTx/>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endParaRPr>
          </a:p>
        </p:txBody>
      </p:sp>
      <p:grpSp>
        <p:nvGrpSpPr>
          <p:cNvPr id="11" name="组合 10"/>
          <p:cNvGrpSpPr/>
          <p:nvPr/>
        </p:nvGrpSpPr>
        <p:grpSpPr>
          <a:xfrm>
            <a:off x="106045" y="-103812"/>
            <a:ext cx="3719063" cy="1014402"/>
            <a:chOff x="374" y="44"/>
            <a:chExt cx="5857" cy="1597"/>
          </a:xfrm>
        </p:grpSpPr>
        <p:pic>
          <p:nvPicPr>
            <p:cNvPr id="33" name="图片 32" descr="图片包含 游戏机, 灯, 动物, 画&#10;&#10;描述已自动生成"/>
            <p:cNvPicPr>
              <a:picLocks noChangeAspect="1"/>
            </p:cNvPicPr>
            <p:nvPr/>
          </p:nvPicPr>
          <p:blipFill rotWithShape="1">
            <a:blip r:embed="rId5">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36"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2022</a:t>
              </a:r>
              <a:r>
                <a:rPr kumimoji="0" lang="zh-CN" altLang="en-US"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年安全生产月</a:t>
              </a:r>
              <a:endPar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endParaRPr>
            </a:p>
          </p:txBody>
        </p:sp>
        <p:sp>
          <p:nvSpPr>
            <p:cNvPr id="37" name="TextBox 19"/>
            <p:cNvSpPr txBox="1"/>
            <p:nvPr/>
          </p:nvSpPr>
          <p:spPr>
            <a:xfrm>
              <a:off x="1993" y="1066"/>
              <a:ext cx="4138" cy="459"/>
            </a:xfrm>
            <a:prstGeom prst="rect">
              <a:avLst/>
            </a:prstGeom>
            <a:noFill/>
            <a:effectLst/>
          </p:spPr>
          <p:txBody>
            <a:bodyPr wrap="none" rtlCol="0">
              <a:spAutoFit/>
            </a:bodyPr>
            <a:lstStyle/>
            <a:p>
              <a:pPr lvl="0" algn="ctr">
                <a:defRPr/>
              </a:pPr>
              <a:r>
                <a:rPr lang="en-US" altLang="zh-CN" sz="1300" spc="-100" dirty="0">
                  <a:solidFill>
                    <a:schemeClr val="accent6"/>
                  </a:solidFill>
                  <a:uFillTx/>
                  <a:latin typeface="思源黑体 Light" charset="0"/>
                  <a:ea typeface="思源黑体 Light" panose="020B0300000000000000" charset="-122"/>
                </a:rPr>
                <a:t>National safe production month 2022</a:t>
              </a:r>
              <a:endParaRPr kumimoji="0" lang="en-US" altLang="zh-CN" sz="1300" b="0" i="0" spc="-100" baseline="0" noProof="0" dirty="0">
                <a:ln>
                  <a:noFill/>
                </a:ln>
                <a:solidFill>
                  <a:schemeClr val="accent6"/>
                </a:solidFill>
                <a:effectLst/>
                <a:uLnTx/>
                <a:uFillTx/>
                <a:latin typeface="思源黑体 Light" charset="0"/>
                <a:ea typeface="思源黑体 Light" panose="020B0300000000000000" charset="-122"/>
              </a:endParaRPr>
            </a:p>
          </p:txBody>
        </p:sp>
        <p:pic>
          <p:nvPicPr>
            <p:cNvPr id="18" name="图片 17" descr="51miz-E1176160-7A6F775C"/>
            <p:cNvPicPr>
              <a:picLocks noChangeAspect="1"/>
            </p:cNvPicPr>
            <p:nvPr/>
          </p:nvPicPr>
          <p:blipFill>
            <a:blip r:embed="rId6"/>
            <a:srcRect l="35208" t="48542" r="46979" b="26667"/>
            <a:stretch>
              <a:fillRect/>
            </a:stretch>
          </p:blipFill>
          <p:spPr>
            <a:xfrm>
              <a:off x="374" y="444"/>
              <a:ext cx="1720" cy="1197"/>
            </a:xfrm>
            <a:prstGeom prst="rect">
              <a:avLst/>
            </a:prstGeom>
          </p:spPr>
        </p:pic>
      </p:grpSp>
      <p:pic>
        <p:nvPicPr>
          <p:cNvPr id="2" name="图片 1" descr="51miz-E1006316-CDB9094F"/>
          <p:cNvPicPr>
            <a:picLocks noChangeAspect="1"/>
          </p:cNvPicPr>
          <p:nvPr/>
        </p:nvPicPr>
        <p:blipFill>
          <a:blip r:embed="rId7"/>
          <a:srcRect b="7806"/>
          <a:stretch>
            <a:fillRect/>
          </a:stretch>
        </p:blipFill>
        <p:spPr>
          <a:xfrm>
            <a:off x="10247630" y="3260090"/>
            <a:ext cx="1953895" cy="3599815"/>
          </a:xfrm>
          <a:prstGeom prst="rect">
            <a:avLst/>
          </a:prstGeom>
        </p:spPr>
      </p:pic>
      <p:grpSp>
        <p:nvGrpSpPr>
          <p:cNvPr id="12" name="组合 11"/>
          <p:cNvGrpSpPr/>
          <p:nvPr/>
        </p:nvGrpSpPr>
        <p:grpSpPr>
          <a:xfrm>
            <a:off x="1526540" y="3046095"/>
            <a:ext cx="9138285" cy="765810"/>
            <a:chOff x="1670" y="4846"/>
            <a:chExt cx="14391" cy="1206"/>
          </a:xfrm>
        </p:grpSpPr>
        <p:sp>
          <p:nvSpPr>
            <p:cNvPr id="20" name="文本框 8"/>
            <p:cNvSpPr txBox="1"/>
            <p:nvPr/>
          </p:nvSpPr>
          <p:spPr>
            <a:xfrm>
              <a:off x="2695" y="4846"/>
              <a:ext cx="12540" cy="1207"/>
            </a:xfrm>
            <a:prstGeom prst="rect">
              <a:avLst/>
            </a:prstGeom>
            <a:noFill/>
          </p:spPr>
          <p:txBody>
            <a:bodyPr wrap="square" lIns="121873" tIns="60936" rIns="121873" bIns="60936">
              <a:spAutoFit/>
            </a:bodyPr>
            <a:lstStyle/>
            <a:p>
              <a:pPr lvl="0" algn="ctr">
                <a:defRPr/>
              </a:pPr>
              <a:r>
                <a:rPr lang="zh-CN" altLang="en-US" sz="4200" b="1" dirty="0">
                  <a:ln w="15875">
                    <a:noFill/>
                  </a:ln>
                  <a:solidFill>
                    <a:srgbClr val="C00000"/>
                  </a:solidFill>
                  <a:effectLst>
                    <a:glow rad="76200">
                      <a:srgbClr val="FFFFFF"/>
                    </a:glow>
                  </a:effectLst>
                  <a:latin typeface="微软雅黑" panose="020B0503020204020204" pitchFamily="34" charset="-122"/>
                  <a:ea typeface="微软雅黑" panose="020B0503020204020204" pitchFamily="34" charset="-122"/>
                  <a:cs typeface="微软雅黑" panose="020B0503020204020204" pitchFamily="34" charset="-122"/>
                </a:rPr>
                <a:t>遵守安全生产法 当好第一责任人</a:t>
              </a:r>
            </a:p>
          </p:txBody>
        </p:sp>
        <p:grpSp>
          <p:nvGrpSpPr>
            <p:cNvPr id="7" name="组合 6"/>
            <p:cNvGrpSpPr/>
            <p:nvPr/>
          </p:nvGrpSpPr>
          <p:grpSpPr>
            <a:xfrm>
              <a:off x="1670" y="5238"/>
              <a:ext cx="1021" cy="276"/>
              <a:chOff x="2861833" y="3308621"/>
              <a:chExt cx="648282" cy="175260"/>
            </a:xfrm>
          </p:grpSpPr>
          <p:cxnSp>
            <p:nvCxnSpPr>
              <p:cNvPr id="8" name="直接连接符 7"/>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5041" y="5305"/>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10" name="组合 9"/>
          <p:cNvGrpSpPr/>
          <p:nvPr/>
        </p:nvGrpSpPr>
        <p:grpSpPr>
          <a:xfrm>
            <a:off x="3825240" y="4391025"/>
            <a:ext cx="4351020" cy="359410"/>
            <a:chOff x="6531" y="7200"/>
            <a:chExt cx="6852" cy="566"/>
          </a:xfrm>
        </p:grpSpPr>
        <p:sp>
          <p:nvSpPr>
            <p:cNvPr id="41" name="Rectangle 4"/>
            <p:cNvSpPr txBox="1">
              <a:spLocks noChangeArrowheads="1"/>
            </p:cNvSpPr>
            <p:nvPr/>
          </p:nvSpPr>
          <p:spPr bwMode="auto">
            <a:xfrm>
              <a:off x="6531" y="7200"/>
              <a:ext cx="3576" cy="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600" b="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汇报人：</a:t>
              </a:r>
            </a:p>
          </p:txBody>
        </p:sp>
        <p:sp>
          <p:nvSpPr>
            <p:cNvPr id="43" name="Rectangle 4"/>
            <p:cNvSpPr txBox="1">
              <a:spLocks noChangeArrowheads="1"/>
            </p:cNvSpPr>
            <p:nvPr/>
          </p:nvSpPr>
          <p:spPr bwMode="auto">
            <a:xfrm>
              <a:off x="9982" y="7200"/>
              <a:ext cx="3401" cy="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600" b="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汇报时间：</a:t>
              </a:r>
              <a:r>
                <a:rPr lang="en-US" altLang="zh-CN" sz="1600" b="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2022.05</a:t>
              </a:r>
            </a:p>
          </p:txBody>
        </p:sp>
      </p:grpSp>
      <p:pic>
        <p:nvPicPr>
          <p:cNvPr id="13" name="图片 12" descr="C:\Users\娜娜\Desktop\图片141.png图片141"/>
          <p:cNvPicPr>
            <a:picLocks noChangeAspect="1"/>
          </p:cNvPicPr>
          <p:nvPr/>
        </p:nvPicPr>
        <p:blipFill>
          <a:blip r:embed="rId8"/>
          <a:srcRect/>
          <a:stretch>
            <a:fillRect/>
          </a:stretch>
        </p:blipFill>
        <p:spPr>
          <a:xfrm>
            <a:off x="1270" y="5589270"/>
            <a:ext cx="12190095" cy="1268730"/>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7307412" y="360151"/>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 什么是安全</a:t>
            </a:r>
          </a:p>
        </p:txBody>
      </p:sp>
      <p:grpSp>
        <p:nvGrpSpPr>
          <p:cNvPr id="8" name="组合 7"/>
          <p:cNvGrpSpPr/>
          <p:nvPr/>
        </p:nvGrpSpPr>
        <p:grpSpPr>
          <a:xfrm>
            <a:off x="3776629" y="1732760"/>
            <a:ext cx="2205577" cy="1481016"/>
            <a:chOff x="3731897" y="2034935"/>
            <a:chExt cx="2205577" cy="1481016"/>
          </a:xfrm>
        </p:grpSpPr>
        <p:sp>
          <p:nvSpPr>
            <p:cNvPr id="6" name="六边形 4"/>
            <p:cNvSpPr/>
            <p:nvPr/>
          </p:nvSpPr>
          <p:spPr>
            <a:xfrm>
              <a:off x="4165599" y="2034935"/>
              <a:ext cx="1338175" cy="1481016"/>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7" name="矩形 6"/>
            <p:cNvSpPr/>
            <p:nvPr/>
          </p:nvSpPr>
          <p:spPr>
            <a:xfrm>
              <a:off x="3731897" y="2414367"/>
              <a:ext cx="2205577" cy="722152"/>
            </a:xfrm>
            <a:prstGeom prst="rect">
              <a:avLst/>
            </a:prstGeom>
          </p:spPr>
          <p:txBody>
            <a:bodyPr wrap="square" lIns="105571" tIns="52784" rIns="105571" bIns="52784">
              <a:spAutoFit/>
            </a:bodyPr>
            <a:lstStyle/>
            <a:p>
              <a:pPr lvl="0" algn="ctr">
                <a:lnSpc>
                  <a:spcPts val="1600"/>
                </a:lnSpc>
                <a:buClr>
                  <a:srgbClr val="C00000"/>
                </a:buClr>
                <a:defRPr/>
              </a:pPr>
              <a:r>
                <a:rPr lang="zh-CN" altLang="en-US" sz="1400" dirty="0">
                  <a:solidFill>
                    <a:schemeClr val="bg1"/>
                  </a:solidFill>
                  <a:latin typeface="字魂59号-创粗黑" pitchFamily="2" charset="-122"/>
                  <a:ea typeface="字魂59号-创粗黑" pitchFamily="2" charset="-122"/>
                </a:rPr>
                <a:t>过马路要看</a:t>
              </a:r>
              <a:endParaRPr lang="en-US" altLang="zh-CN" sz="1400" dirty="0">
                <a:solidFill>
                  <a:schemeClr val="bg1"/>
                </a:solidFill>
                <a:latin typeface="字魂59号-创粗黑" pitchFamily="2" charset="-122"/>
                <a:ea typeface="字魂59号-创粗黑" pitchFamily="2" charset="-122"/>
              </a:endParaRPr>
            </a:p>
            <a:p>
              <a:pPr lvl="0" algn="ctr">
                <a:lnSpc>
                  <a:spcPts val="1600"/>
                </a:lnSpc>
                <a:buClr>
                  <a:srgbClr val="C00000"/>
                </a:buClr>
                <a:defRPr/>
              </a:pPr>
              <a:r>
                <a:rPr lang="zh-CN" altLang="en-US" sz="1400" dirty="0">
                  <a:solidFill>
                    <a:schemeClr val="bg1"/>
                  </a:solidFill>
                  <a:latin typeface="字魂59号-创粗黑" pitchFamily="2" charset="-122"/>
                  <a:ea typeface="字魂59号-创粗黑" pitchFamily="2" charset="-122"/>
                </a:rPr>
                <a:t>红绿灯让车辆</a:t>
              </a:r>
              <a:endParaRPr lang="en-US" altLang="zh-CN" sz="1400" dirty="0">
                <a:solidFill>
                  <a:schemeClr val="bg1"/>
                </a:solidFill>
                <a:latin typeface="字魂59号-创粗黑" pitchFamily="2" charset="-122"/>
                <a:ea typeface="字魂59号-创粗黑" pitchFamily="2" charset="-122"/>
              </a:endParaRPr>
            </a:p>
            <a:p>
              <a:pPr lvl="0" algn="ctr">
                <a:lnSpc>
                  <a:spcPts val="1600"/>
                </a:lnSpc>
                <a:buClr>
                  <a:srgbClr val="C00000"/>
                </a:buClr>
                <a:defRPr/>
              </a:pPr>
              <a:r>
                <a:rPr lang="zh-CN" altLang="en-US" sz="1400" dirty="0">
                  <a:solidFill>
                    <a:schemeClr val="bg1"/>
                  </a:solidFill>
                  <a:latin typeface="字魂59号-创粗黑" pitchFamily="2" charset="-122"/>
                  <a:ea typeface="字魂59号-创粗黑" pitchFamily="2" charset="-122"/>
                </a:rPr>
                <a:t>（交通安全）</a:t>
              </a:r>
            </a:p>
          </p:txBody>
        </p:sp>
      </p:grpSp>
      <p:grpSp>
        <p:nvGrpSpPr>
          <p:cNvPr id="9" name="组合 8"/>
          <p:cNvGrpSpPr/>
          <p:nvPr/>
        </p:nvGrpSpPr>
        <p:grpSpPr>
          <a:xfrm>
            <a:off x="4143117" y="3429000"/>
            <a:ext cx="3892055" cy="2613464"/>
            <a:chOff x="3763997" y="2034935"/>
            <a:chExt cx="2205577" cy="1481016"/>
          </a:xfrm>
        </p:grpSpPr>
        <p:sp>
          <p:nvSpPr>
            <p:cNvPr id="10" name="六边形 4"/>
            <p:cNvSpPr/>
            <p:nvPr/>
          </p:nvSpPr>
          <p:spPr>
            <a:xfrm>
              <a:off x="4181249" y="2034935"/>
              <a:ext cx="1338175" cy="1481016"/>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11" name="矩形 10"/>
            <p:cNvSpPr/>
            <p:nvPr/>
          </p:nvSpPr>
          <p:spPr>
            <a:xfrm>
              <a:off x="3763997" y="2603544"/>
              <a:ext cx="2205577" cy="443027"/>
            </a:xfrm>
            <a:prstGeom prst="rect">
              <a:avLst/>
            </a:prstGeom>
          </p:spPr>
          <p:txBody>
            <a:bodyPr wrap="square" lIns="105571" tIns="52784" rIns="105571" bIns="52784">
              <a:spAutoFit/>
            </a:bodyPr>
            <a:lstStyle/>
            <a:p>
              <a:pPr lvl="0" algn="ctr">
                <a:lnSpc>
                  <a:spcPts val="2700"/>
                </a:lnSpc>
                <a:buClr>
                  <a:srgbClr val="C00000"/>
                </a:buClr>
                <a:defRPr/>
              </a:pPr>
              <a:r>
                <a:rPr lang="zh-CN" altLang="en-US" sz="3200" b="1" dirty="0">
                  <a:solidFill>
                    <a:schemeClr val="bg1"/>
                  </a:solidFill>
                  <a:latin typeface="字魂59号-创粗黑" pitchFamily="2" charset="-122"/>
                  <a:ea typeface="字魂59号-创粗黑" pitchFamily="2" charset="-122"/>
                </a:rPr>
                <a:t>关于安全</a:t>
              </a:r>
              <a:endParaRPr lang="en-US" altLang="zh-CN" sz="3200" b="1" dirty="0">
                <a:solidFill>
                  <a:schemeClr val="bg1"/>
                </a:solidFill>
                <a:latin typeface="字魂59号-创粗黑" pitchFamily="2" charset="-122"/>
                <a:ea typeface="字魂59号-创粗黑" pitchFamily="2" charset="-122"/>
              </a:endParaRPr>
            </a:p>
            <a:p>
              <a:pPr lvl="0" algn="ctr">
                <a:lnSpc>
                  <a:spcPts val="2700"/>
                </a:lnSpc>
                <a:buClr>
                  <a:srgbClr val="C00000"/>
                </a:buClr>
                <a:defRPr/>
              </a:pPr>
              <a:r>
                <a:rPr lang="zh-CN" altLang="en-US" dirty="0">
                  <a:solidFill>
                    <a:schemeClr val="bg1"/>
                  </a:solidFill>
                  <a:latin typeface="字魂59号-创粗黑" pitchFamily="2" charset="-122"/>
                  <a:ea typeface="字魂59号-创粗黑" pitchFamily="2" charset="-122"/>
                </a:rPr>
                <a:t>你能想到什么</a:t>
              </a:r>
            </a:p>
          </p:txBody>
        </p:sp>
      </p:grpSp>
      <p:grpSp>
        <p:nvGrpSpPr>
          <p:cNvPr id="12" name="组合 11"/>
          <p:cNvGrpSpPr/>
          <p:nvPr/>
        </p:nvGrpSpPr>
        <p:grpSpPr>
          <a:xfrm>
            <a:off x="1295376" y="2372193"/>
            <a:ext cx="2686794" cy="1804147"/>
            <a:chOff x="3731897" y="2034935"/>
            <a:chExt cx="2205577" cy="1481016"/>
          </a:xfrm>
        </p:grpSpPr>
        <p:sp>
          <p:nvSpPr>
            <p:cNvPr id="13" name="六边形 4"/>
            <p:cNvSpPr/>
            <p:nvPr/>
          </p:nvSpPr>
          <p:spPr>
            <a:xfrm>
              <a:off x="4165599" y="2034935"/>
              <a:ext cx="1338175" cy="1481016"/>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14" name="矩形 13"/>
            <p:cNvSpPr/>
            <p:nvPr/>
          </p:nvSpPr>
          <p:spPr>
            <a:xfrm>
              <a:off x="3731897" y="2414367"/>
              <a:ext cx="2205577" cy="594917"/>
            </a:xfrm>
            <a:prstGeom prst="rect">
              <a:avLst/>
            </a:prstGeom>
          </p:spPr>
          <p:txBody>
            <a:bodyPr wrap="square" lIns="105571" tIns="52784" rIns="105571" bIns="52784">
              <a:spAutoFit/>
            </a:bodyPr>
            <a:lstStyle/>
            <a:p>
              <a:pPr lvl="0" algn="ctr">
                <a:lnSpc>
                  <a:spcPts val="1600"/>
                </a:lnSpc>
                <a:buClr>
                  <a:srgbClr val="C00000"/>
                </a:buClr>
                <a:defRPr/>
              </a:pPr>
              <a:r>
                <a:rPr lang="zh-CN" altLang="en-US" sz="1400" dirty="0">
                  <a:solidFill>
                    <a:schemeClr val="bg1"/>
                  </a:solidFill>
                  <a:latin typeface="字魂59号-创粗黑" pitchFamily="2" charset="-122"/>
                  <a:ea typeface="字魂59号-创粗黑" pitchFamily="2" charset="-122"/>
                </a:rPr>
                <a:t>现金和银行卡</a:t>
              </a:r>
              <a:endParaRPr lang="en-US" altLang="zh-CN" sz="1400" dirty="0">
                <a:solidFill>
                  <a:schemeClr val="bg1"/>
                </a:solidFill>
                <a:latin typeface="字魂59号-创粗黑" pitchFamily="2" charset="-122"/>
                <a:ea typeface="字魂59号-创粗黑" pitchFamily="2" charset="-122"/>
              </a:endParaRPr>
            </a:p>
            <a:p>
              <a:pPr lvl="0" algn="ctr">
                <a:lnSpc>
                  <a:spcPts val="1600"/>
                </a:lnSpc>
                <a:buClr>
                  <a:srgbClr val="C00000"/>
                </a:buClr>
                <a:defRPr/>
              </a:pPr>
              <a:r>
                <a:rPr lang="zh-CN" altLang="en-US" sz="1400" dirty="0">
                  <a:solidFill>
                    <a:schemeClr val="bg1"/>
                  </a:solidFill>
                  <a:latin typeface="字魂59号-创粗黑" pitchFamily="2" charset="-122"/>
                  <a:ea typeface="字魂59号-创粗黑" pitchFamily="2" charset="-122"/>
                </a:rPr>
                <a:t>不能丢了或者被偷</a:t>
              </a:r>
              <a:endParaRPr lang="en-US" altLang="zh-CN" sz="1400" dirty="0">
                <a:solidFill>
                  <a:schemeClr val="bg1"/>
                </a:solidFill>
                <a:latin typeface="字魂59号-创粗黑" pitchFamily="2" charset="-122"/>
                <a:ea typeface="字魂59号-创粗黑" pitchFamily="2" charset="-122"/>
              </a:endParaRPr>
            </a:p>
            <a:p>
              <a:pPr lvl="0" algn="ctr">
                <a:lnSpc>
                  <a:spcPts val="1600"/>
                </a:lnSpc>
                <a:buClr>
                  <a:srgbClr val="C00000"/>
                </a:buClr>
                <a:defRPr/>
              </a:pPr>
              <a:r>
                <a:rPr lang="zh-CN" altLang="en-US" sz="1400" dirty="0">
                  <a:solidFill>
                    <a:schemeClr val="bg1"/>
                  </a:solidFill>
                  <a:latin typeface="字魂59号-创粗黑" pitchFamily="2" charset="-122"/>
                  <a:ea typeface="字魂59号-创粗黑" pitchFamily="2" charset="-122"/>
                </a:rPr>
                <a:t>（财产安全）</a:t>
              </a:r>
            </a:p>
          </p:txBody>
        </p:sp>
      </p:grpSp>
      <p:grpSp>
        <p:nvGrpSpPr>
          <p:cNvPr id="15" name="组合 14"/>
          <p:cNvGrpSpPr/>
          <p:nvPr/>
        </p:nvGrpSpPr>
        <p:grpSpPr>
          <a:xfrm>
            <a:off x="6284036" y="1793250"/>
            <a:ext cx="2205577" cy="1481016"/>
            <a:chOff x="3731897" y="2034935"/>
            <a:chExt cx="2205577" cy="1481016"/>
          </a:xfrm>
        </p:grpSpPr>
        <p:sp>
          <p:nvSpPr>
            <p:cNvPr id="16" name="六边形 4"/>
            <p:cNvSpPr/>
            <p:nvPr/>
          </p:nvSpPr>
          <p:spPr>
            <a:xfrm>
              <a:off x="4165599" y="2034935"/>
              <a:ext cx="1338175" cy="1481016"/>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17" name="矩形 16"/>
            <p:cNvSpPr/>
            <p:nvPr/>
          </p:nvSpPr>
          <p:spPr>
            <a:xfrm>
              <a:off x="3731897" y="2414367"/>
              <a:ext cx="2205577" cy="724717"/>
            </a:xfrm>
            <a:prstGeom prst="rect">
              <a:avLst/>
            </a:prstGeom>
          </p:spPr>
          <p:txBody>
            <a:bodyPr wrap="square" lIns="105571" tIns="52784" rIns="105571" bIns="52784">
              <a:spAutoFit/>
            </a:bodyPr>
            <a:lstStyle/>
            <a:p>
              <a:pPr lvl="0" algn="ctr">
                <a:lnSpc>
                  <a:spcPts val="1600"/>
                </a:lnSpc>
                <a:buClr>
                  <a:srgbClr val="C00000"/>
                </a:buClr>
                <a:defRPr/>
              </a:pPr>
              <a:r>
                <a:rPr lang="zh-CN" altLang="en-US" sz="1400" dirty="0">
                  <a:solidFill>
                    <a:schemeClr val="bg1"/>
                  </a:solidFill>
                  <a:latin typeface="字魂59号-创粗黑" pitchFamily="2" charset="-122"/>
                  <a:ea typeface="字魂59号-创粗黑" pitchFamily="2" charset="-122"/>
                </a:rPr>
                <a:t>烂了的苹果</a:t>
              </a:r>
              <a:endParaRPr lang="en-US" altLang="zh-CN" sz="1400" dirty="0">
                <a:solidFill>
                  <a:schemeClr val="bg1"/>
                </a:solidFill>
                <a:latin typeface="字魂59号-创粗黑" pitchFamily="2" charset="-122"/>
                <a:ea typeface="字魂59号-创粗黑" pitchFamily="2" charset="-122"/>
              </a:endParaRPr>
            </a:p>
            <a:p>
              <a:pPr lvl="0" algn="ctr">
                <a:lnSpc>
                  <a:spcPts val="1600"/>
                </a:lnSpc>
                <a:buClr>
                  <a:srgbClr val="C00000"/>
                </a:buClr>
                <a:defRPr/>
              </a:pPr>
              <a:r>
                <a:rPr lang="zh-CN" altLang="en-US" sz="1400" dirty="0">
                  <a:solidFill>
                    <a:schemeClr val="bg1"/>
                  </a:solidFill>
                  <a:latin typeface="字魂59号-创粗黑" pitchFamily="2" charset="-122"/>
                  <a:ea typeface="字魂59号-创粗黑" pitchFamily="2" charset="-122"/>
                </a:rPr>
                <a:t>不能吃要扔掉</a:t>
              </a:r>
              <a:endParaRPr lang="en-US" altLang="zh-CN" sz="1400" dirty="0">
                <a:solidFill>
                  <a:schemeClr val="bg1"/>
                </a:solidFill>
                <a:latin typeface="字魂59号-创粗黑" pitchFamily="2" charset="-122"/>
                <a:ea typeface="字魂59号-创粗黑" pitchFamily="2" charset="-122"/>
              </a:endParaRPr>
            </a:p>
            <a:p>
              <a:pPr lvl="0" algn="ctr">
                <a:lnSpc>
                  <a:spcPts val="1600"/>
                </a:lnSpc>
                <a:buClr>
                  <a:srgbClr val="C00000"/>
                </a:buClr>
                <a:defRPr/>
              </a:pPr>
              <a:r>
                <a:rPr lang="zh-CN" altLang="en-US" sz="1400" dirty="0">
                  <a:solidFill>
                    <a:schemeClr val="bg1"/>
                  </a:solidFill>
                  <a:latin typeface="字魂59号-创粗黑" pitchFamily="2" charset="-122"/>
                  <a:ea typeface="字魂59号-创粗黑" pitchFamily="2" charset="-122"/>
                </a:rPr>
                <a:t>（食品安全）</a:t>
              </a:r>
            </a:p>
          </p:txBody>
        </p:sp>
      </p:grpSp>
      <p:grpSp>
        <p:nvGrpSpPr>
          <p:cNvPr id="18" name="组合 17"/>
          <p:cNvGrpSpPr/>
          <p:nvPr/>
        </p:nvGrpSpPr>
        <p:grpSpPr>
          <a:xfrm>
            <a:off x="8077741" y="2372193"/>
            <a:ext cx="2686794" cy="1804147"/>
            <a:chOff x="3731897" y="2034935"/>
            <a:chExt cx="2205577" cy="1481016"/>
          </a:xfrm>
        </p:grpSpPr>
        <p:sp>
          <p:nvSpPr>
            <p:cNvPr id="19" name="六边形 4"/>
            <p:cNvSpPr/>
            <p:nvPr/>
          </p:nvSpPr>
          <p:spPr>
            <a:xfrm>
              <a:off x="4165599" y="2034935"/>
              <a:ext cx="1338175" cy="1481016"/>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20" name="矩形 19"/>
            <p:cNvSpPr/>
            <p:nvPr/>
          </p:nvSpPr>
          <p:spPr>
            <a:xfrm>
              <a:off x="3731897" y="2414367"/>
              <a:ext cx="2205577" cy="594917"/>
            </a:xfrm>
            <a:prstGeom prst="rect">
              <a:avLst/>
            </a:prstGeom>
          </p:spPr>
          <p:txBody>
            <a:bodyPr wrap="square" lIns="105571" tIns="52784" rIns="105571" bIns="52784">
              <a:spAutoFit/>
            </a:bodyPr>
            <a:lstStyle/>
            <a:p>
              <a:pPr lvl="0" algn="ctr">
                <a:lnSpc>
                  <a:spcPts val="1600"/>
                </a:lnSpc>
                <a:buClr>
                  <a:srgbClr val="C00000"/>
                </a:buClr>
                <a:defRPr/>
              </a:pPr>
              <a:r>
                <a:rPr lang="zh-CN" altLang="en-US" sz="1400" dirty="0">
                  <a:solidFill>
                    <a:schemeClr val="bg1"/>
                  </a:solidFill>
                  <a:latin typeface="字魂59号-创粗黑" pitchFamily="2" charset="-122"/>
                  <a:ea typeface="字魂59号-创粗黑" pitchFamily="2" charset="-122"/>
                </a:rPr>
                <a:t>生病了</a:t>
              </a:r>
              <a:endParaRPr lang="en-US" altLang="zh-CN" sz="1400" dirty="0">
                <a:solidFill>
                  <a:schemeClr val="bg1"/>
                </a:solidFill>
                <a:latin typeface="字魂59号-创粗黑" pitchFamily="2" charset="-122"/>
                <a:ea typeface="字魂59号-创粗黑" pitchFamily="2" charset="-122"/>
              </a:endParaRPr>
            </a:p>
            <a:p>
              <a:pPr lvl="0" algn="ctr">
                <a:lnSpc>
                  <a:spcPts val="1600"/>
                </a:lnSpc>
                <a:buClr>
                  <a:srgbClr val="C00000"/>
                </a:buClr>
                <a:defRPr/>
              </a:pPr>
              <a:r>
                <a:rPr lang="zh-CN" altLang="en-US" sz="1400" dirty="0">
                  <a:solidFill>
                    <a:schemeClr val="bg1"/>
                  </a:solidFill>
                  <a:latin typeface="字魂59号-创粗黑" pitchFamily="2" charset="-122"/>
                  <a:ea typeface="字魂59号-创粗黑" pitchFamily="2" charset="-122"/>
                </a:rPr>
                <a:t>要吃药或者去医院</a:t>
              </a:r>
              <a:endParaRPr lang="en-US" altLang="zh-CN" sz="1400" dirty="0">
                <a:solidFill>
                  <a:schemeClr val="bg1"/>
                </a:solidFill>
                <a:latin typeface="字魂59号-创粗黑" pitchFamily="2" charset="-122"/>
                <a:ea typeface="字魂59号-创粗黑" pitchFamily="2" charset="-122"/>
              </a:endParaRPr>
            </a:p>
            <a:p>
              <a:pPr lvl="0" algn="ctr">
                <a:lnSpc>
                  <a:spcPts val="1600"/>
                </a:lnSpc>
                <a:buClr>
                  <a:srgbClr val="C00000"/>
                </a:buClr>
                <a:defRPr/>
              </a:pPr>
              <a:r>
                <a:rPr lang="zh-CN" altLang="en-US" sz="1400" dirty="0">
                  <a:solidFill>
                    <a:schemeClr val="bg1"/>
                  </a:solidFill>
                  <a:latin typeface="字魂59号-创粗黑" pitchFamily="2" charset="-122"/>
                  <a:ea typeface="字魂59号-创粗黑" pitchFamily="2" charset="-122"/>
                </a:rPr>
                <a:t>（生命安全）</a:t>
              </a:r>
            </a:p>
          </p:txBody>
        </p:sp>
      </p:grpSp>
      <p:cxnSp>
        <p:nvCxnSpPr>
          <p:cNvPr id="21" name="直接连接符 20"/>
          <p:cNvCxnSpPr/>
          <p:nvPr/>
        </p:nvCxnSpPr>
        <p:spPr>
          <a:xfrm>
            <a:off x="3468925" y="3746278"/>
            <a:ext cx="1311960" cy="379432"/>
          </a:xfrm>
          <a:prstGeom prst="line">
            <a:avLst/>
          </a:prstGeom>
          <a:ln w="12700">
            <a:solidFill>
              <a:schemeClr val="bg1">
                <a:lumMod val="65000"/>
              </a:schemeClr>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7307769" y="3746278"/>
            <a:ext cx="1311960" cy="379432"/>
          </a:xfrm>
          <a:prstGeom prst="line">
            <a:avLst/>
          </a:prstGeom>
          <a:ln w="12700">
            <a:solidFill>
              <a:schemeClr val="bg1">
                <a:lumMod val="65000"/>
              </a:schemeClr>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642998" y="3152083"/>
            <a:ext cx="399523" cy="546622"/>
          </a:xfrm>
          <a:prstGeom prst="line">
            <a:avLst/>
          </a:prstGeom>
          <a:ln w="12700">
            <a:solidFill>
              <a:schemeClr val="bg1">
                <a:lumMod val="65000"/>
              </a:schemeClr>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161166" y="3095456"/>
            <a:ext cx="399523" cy="546622"/>
          </a:xfrm>
          <a:prstGeom prst="line">
            <a:avLst/>
          </a:prstGeom>
          <a:ln w="12700">
            <a:solidFill>
              <a:schemeClr val="bg1">
                <a:lumMod val="65000"/>
              </a:schemeClr>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31" name="标题 1"/>
          <p:cNvSpPr txBox="1">
            <a:spLocks noChangeArrowheads="1"/>
          </p:cNvSpPr>
          <p:nvPr/>
        </p:nvSpPr>
        <p:spPr>
          <a:xfrm>
            <a:off x="4534216" y="6107686"/>
            <a:ext cx="7308471" cy="491260"/>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zh-CN" altLang="en-US" sz="2800" b="1" i="1" dirty="0">
                <a:solidFill>
                  <a:schemeClr val="accent6">
                    <a:lumMod val="65000"/>
                    <a:lumOff val="35000"/>
                  </a:schemeClr>
                </a:solidFill>
                <a:latin typeface="思源黑体 Heavy" panose="020B0A00000000000000" charset="-122"/>
                <a:ea typeface="思源黑体 Heavy" panose="020B0A00000000000000" charset="-122"/>
              </a:rPr>
              <a:t>想想还有什么安全？</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500"/>
                            </p:stCondLst>
                            <p:childTnLst>
                              <p:par>
                                <p:cTn id="30" presetID="2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par>
                                <p:cTn id="33" presetID="53" presetClass="entr" presetSubtype="16"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000"/>
                            </p:stCondLst>
                            <p:childTnLst>
                              <p:par>
                                <p:cTn id="39" presetID="22" presetClass="entr" presetSubtype="2"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right)">
                                      <p:cBhvr>
                                        <p:cTn id="41" dur="500"/>
                                        <p:tgtEl>
                                          <p:spTgt spid="25"/>
                                        </p:tgtEl>
                                      </p:cBhvr>
                                    </p:animEffect>
                                  </p:childTnLst>
                                </p:cTn>
                              </p:par>
                              <p:par>
                                <p:cTn id="42" presetID="53" presetClass="entr" presetSubtype="16"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2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1"/>
                                        </p:tgtEl>
                                        <p:attrNameLst>
                                          <p:attrName>ppt_y</p:attrName>
                                        </p:attrNameLst>
                                      </p:cBhvr>
                                      <p:tavLst>
                                        <p:tav tm="0">
                                          <p:val>
                                            <p:strVal val="#ppt_y"/>
                                          </p:val>
                                        </p:tav>
                                        <p:tav tm="100000">
                                          <p:val>
                                            <p:strVal val="#ppt_y"/>
                                          </p:val>
                                        </p:tav>
                                      </p:tavLst>
                                    </p:anim>
                                    <p:anim calcmode="lin" valueType="num">
                                      <p:cBhvr>
                                        <p:cTn id="52"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506403" y="2156031"/>
            <a:ext cx="2163038" cy="877931"/>
            <a:chOff x="1172219" y="1547768"/>
            <a:chExt cx="2163038" cy="877931"/>
          </a:xfrm>
        </p:grpSpPr>
        <p:sp>
          <p:nvSpPr>
            <p:cNvPr id="24" name="圆角矩形 5"/>
            <p:cNvSpPr>
              <a:spLocks noChangeArrowheads="1"/>
            </p:cNvSpPr>
            <p:nvPr/>
          </p:nvSpPr>
          <p:spPr bwMode="auto">
            <a:xfrm>
              <a:off x="1172219" y="1547768"/>
              <a:ext cx="2091681" cy="877931"/>
            </a:xfrm>
            <a:prstGeom prst="roundRect">
              <a:avLst>
                <a:gd name="adj" fmla="val 16667"/>
              </a:avLst>
            </a:prstGeom>
            <a:solidFill>
              <a:schemeClr val="accent2">
                <a:lumMod val="75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7" name="矩形 26"/>
            <p:cNvSpPr>
              <a:spLocks noChangeArrowheads="1"/>
            </p:cNvSpPr>
            <p:nvPr/>
          </p:nvSpPr>
          <p:spPr bwMode="auto">
            <a:xfrm>
              <a:off x="1172219" y="1663571"/>
              <a:ext cx="2163038" cy="646323"/>
            </a:xfrm>
            <a:prstGeom prst="rect">
              <a:avLst/>
            </a:prstGeom>
            <a:noFill/>
            <a:ln w="9525">
              <a:noFill/>
              <a:miter lim="800000"/>
            </a:ln>
          </p:spPr>
          <p:txBody>
            <a:bodyPr wrap="square" lIns="91431" tIns="45716" rIns="91431" bIns="45716">
              <a:spAutoFit/>
            </a:bodyPr>
            <a:lstStyle/>
            <a:p>
              <a:pPr algn="ctr"/>
              <a:r>
                <a:rPr lang="zh-CN" altLang="en-US" sz="3600" b="1">
                  <a:gradFill>
                    <a:gsLst>
                      <a:gs pos="0">
                        <a:schemeClr val="bg1"/>
                      </a:gs>
                      <a:gs pos="100000">
                        <a:srgbClr val="FFFF00"/>
                      </a:gs>
                    </a:gsLst>
                    <a:lin ang="5400000" scaled="1"/>
                  </a:gradFill>
                  <a:ea typeface="微软雅黑" panose="020B0503020204020204" pitchFamily="34" charset="-122"/>
                </a:rPr>
                <a:t>安全生产</a:t>
              </a:r>
              <a:endParaRPr lang="zh-CN" altLang="en-US" sz="3600" b="1" dirty="0">
                <a:gradFill>
                  <a:gsLst>
                    <a:gs pos="0">
                      <a:schemeClr val="bg1"/>
                    </a:gs>
                    <a:gs pos="100000">
                      <a:srgbClr val="FFFF00"/>
                    </a:gs>
                  </a:gsLst>
                  <a:lin ang="5400000" scaled="1"/>
                </a:gradFill>
                <a:ea typeface="微软雅黑" panose="020B0503020204020204" pitchFamily="34" charset="-122"/>
              </a:endParaRPr>
            </a:p>
          </p:txBody>
        </p:sp>
      </p:grpSp>
      <p:sp>
        <p:nvSpPr>
          <p:cNvPr id="28" name="Freeform 6"/>
          <p:cNvSpPr/>
          <p:nvPr/>
        </p:nvSpPr>
        <p:spPr bwMode="auto">
          <a:xfrm>
            <a:off x="1829945" y="3990046"/>
            <a:ext cx="7078992" cy="191990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6">
                <a:lumMod val="75000"/>
              </a:schemeClr>
            </a:solidFill>
          </a:ln>
        </p:spPr>
        <p:txBody>
          <a:bodyPr lIns="121920" tIns="60960" rIns="121920" bIns="60960"/>
          <a:lstStyle/>
          <a:p>
            <a:pPr defTabSz="914400" fontAlgn="auto">
              <a:spcBef>
                <a:spcPts val="0"/>
              </a:spcBef>
              <a:spcAft>
                <a:spcPts val="0"/>
              </a:spcAft>
              <a:defRPr/>
            </a:pPr>
            <a:endParaRPr lang="en-US" sz="2535">
              <a:latin typeface="+mn-lt"/>
              <a:ea typeface="+mn-ea"/>
            </a:endParaRPr>
          </a:p>
        </p:txBody>
      </p:sp>
      <p:sp>
        <p:nvSpPr>
          <p:cNvPr id="29" name="矩形 28"/>
          <p:cNvSpPr>
            <a:spLocks noChangeArrowheads="1"/>
          </p:cNvSpPr>
          <p:nvPr/>
        </p:nvSpPr>
        <p:spPr bwMode="auto">
          <a:xfrm>
            <a:off x="4459340" y="1979285"/>
            <a:ext cx="6248404" cy="1532719"/>
          </a:xfrm>
          <a:prstGeom prst="rect">
            <a:avLst/>
          </a:prstGeom>
          <a:noFill/>
          <a:ln w="9525">
            <a:noFill/>
            <a:miter lim="800000"/>
          </a:ln>
        </p:spPr>
        <p:txBody>
          <a:bodyPr wrap="square" lIns="91431" tIns="45716" rIns="91431" bIns="45716">
            <a:spAutoFit/>
          </a:bodyPr>
          <a:lstStyle/>
          <a:p>
            <a:pPr defTabSz="913130" fontAlgn="base">
              <a:lnSpc>
                <a:spcPct val="130000"/>
              </a:lnSpc>
              <a:spcBef>
                <a:spcPct val="0"/>
              </a:spcBef>
              <a:spcAft>
                <a:spcPts val="500"/>
              </a:spcAft>
            </a:pPr>
            <a:r>
              <a:rPr lang="zh-CN" altLang="en-US" kern="0">
                <a:solidFill>
                  <a:schemeClr val="accent6">
                    <a:lumMod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是指为了使劳动过程在符合安全要求的物质条件和工作秩序下进行，防止伤亡事故、设备事故及各种灾害的发生，保障劳动者的安全健康和生产作业过程的正常进行而采取的各种措施和从事的一切活动。</a:t>
            </a:r>
          </a:p>
        </p:txBody>
      </p:sp>
      <p:grpSp>
        <p:nvGrpSpPr>
          <p:cNvPr id="32" name="组合 31"/>
          <p:cNvGrpSpPr/>
          <p:nvPr/>
        </p:nvGrpSpPr>
        <p:grpSpPr>
          <a:xfrm>
            <a:off x="8986703" y="4447522"/>
            <a:ext cx="2163038" cy="877931"/>
            <a:chOff x="1172219" y="1547768"/>
            <a:chExt cx="2163038" cy="877931"/>
          </a:xfrm>
        </p:grpSpPr>
        <p:sp>
          <p:nvSpPr>
            <p:cNvPr id="33" name="圆角矩形 5"/>
            <p:cNvSpPr>
              <a:spLocks noChangeArrowheads="1"/>
            </p:cNvSpPr>
            <p:nvPr/>
          </p:nvSpPr>
          <p:spPr bwMode="auto">
            <a:xfrm>
              <a:off x="1172219" y="1547768"/>
              <a:ext cx="2091681" cy="877931"/>
            </a:xfrm>
            <a:prstGeom prst="roundRect">
              <a:avLst>
                <a:gd name="adj" fmla="val 16667"/>
              </a:avLst>
            </a:prstGeom>
            <a:solidFill>
              <a:srgbClr val="C0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4" name="矩形 33"/>
            <p:cNvSpPr>
              <a:spLocks noChangeArrowheads="1"/>
            </p:cNvSpPr>
            <p:nvPr/>
          </p:nvSpPr>
          <p:spPr bwMode="auto">
            <a:xfrm>
              <a:off x="1172219" y="1663571"/>
              <a:ext cx="2163038" cy="646323"/>
            </a:xfrm>
            <a:prstGeom prst="rect">
              <a:avLst/>
            </a:prstGeom>
            <a:noFill/>
            <a:ln w="9525">
              <a:noFill/>
              <a:miter lim="800000"/>
            </a:ln>
          </p:spPr>
          <p:txBody>
            <a:bodyPr wrap="square" lIns="91431" tIns="45716" rIns="91431" bIns="45716">
              <a:spAutoFit/>
            </a:bodyPr>
            <a:lstStyle/>
            <a:p>
              <a:pPr algn="ctr"/>
              <a:r>
                <a:rPr lang="zh-CN" altLang="en-US" sz="3600" b="1">
                  <a:gradFill>
                    <a:gsLst>
                      <a:gs pos="0">
                        <a:schemeClr val="bg1"/>
                      </a:gs>
                      <a:gs pos="100000">
                        <a:srgbClr val="FFFF00"/>
                      </a:gs>
                    </a:gsLst>
                    <a:lin ang="5400000" scaled="1"/>
                  </a:gradFill>
                  <a:ea typeface="微软雅黑" panose="020B0503020204020204" pitchFamily="34" charset="-122"/>
                </a:rPr>
                <a:t>安全管理</a:t>
              </a:r>
              <a:endParaRPr lang="zh-CN" altLang="en-US" sz="3600" b="1" dirty="0">
                <a:gradFill>
                  <a:gsLst>
                    <a:gs pos="0">
                      <a:schemeClr val="bg1"/>
                    </a:gs>
                    <a:gs pos="100000">
                      <a:srgbClr val="FFFF00"/>
                    </a:gs>
                  </a:gsLst>
                  <a:lin ang="5400000" scaled="1"/>
                </a:gradFill>
                <a:ea typeface="微软雅黑" panose="020B0503020204020204" pitchFamily="34" charset="-122"/>
              </a:endParaRPr>
            </a:p>
          </p:txBody>
        </p:sp>
      </p:grpSp>
      <p:sp>
        <p:nvSpPr>
          <p:cNvPr id="35" name="Freeform 6"/>
          <p:cNvSpPr/>
          <p:nvPr/>
        </p:nvSpPr>
        <p:spPr bwMode="auto">
          <a:xfrm flipH="1">
            <a:off x="3821841" y="1765688"/>
            <a:ext cx="7078992" cy="191990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6">
                <a:lumMod val="75000"/>
              </a:schemeClr>
            </a:solidFill>
          </a:ln>
        </p:spPr>
        <p:txBody>
          <a:bodyPr lIns="121920" tIns="60960" rIns="121920" bIns="60960"/>
          <a:lstStyle/>
          <a:p>
            <a:pPr defTabSz="914400" fontAlgn="auto">
              <a:spcBef>
                <a:spcPts val="0"/>
              </a:spcBef>
              <a:spcAft>
                <a:spcPts val="0"/>
              </a:spcAft>
              <a:defRPr/>
            </a:pPr>
            <a:endParaRPr lang="en-US" sz="2535">
              <a:latin typeface="+mn-lt"/>
              <a:ea typeface="+mn-ea"/>
            </a:endParaRPr>
          </a:p>
        </p:txBody>
      </p:sp>
      <p:sp>
        <p:nvSpPr>
          <p:cNvPr id="36" name="矩形 35"/>
          <p:cNvSpPr>
            <a:spLocks noChangeArrowheads="1"/>
          </p:cNvSpPr>
          <p:nvPr/>
        </p:nvSpPr>
        <p:spPr bwMode="auto">
          <a:xfrm>
            <a:off x="2071740" y="4381225"/>
            <a:ext cx="6248404" cy="1137547"/>
          </a:xfrm>
          <a:prstGeom prst="rect">
            <a:avLst/>
          </a:prstGeom>
          <a:noFill/>
          <a:ln w="9525">
            <a:noFill/>
            <a:miter lim="800000"/>
          </a:ln>
        </p:spPr>
        <p:txBody>
          <a:bodyPr wrap="square" lIns="91431" tIns="45716" rIns="91431" bIns="45716">
            <a:spAutoFit/>
          </a:bodyPr>
          <a:lstStyle/>
          <a:p>
            <a:pPr defTabSz="913130" fontAlgn="base">
              <a:lnSpc>
                <a:spcPct val="130000"/>
              </a:lnSpc>
              <a:spcBef>
                <a:spcPct val="0"/>
              </a:spcBef>
              <a:spcAft>
                <a:spcPts val="500"/>
              </a:spcAft>
            </a:pPr>
            <a:r>
              <a:rPr lang="zh-CN" altLang="en-US" kern="0">
                <a:solidFill>
                  <a:schemeClr val="accent6">
                    <a:lumMod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是以国家法律、法规、规定和技术标准为依据，采取各种手段，对生产经营单位的生产经营活动的安全状况，实施有效制约的一切手段</a:t>
            </a:r>
          </a:p>
        </p:txBody>
      </p:sp>
      <p:sp>
        <p:nvSpPr>
          <p:cNvPr id="2" name="标题 1"/>
          <p:cNvSpPr txBox="1">
            <a:spLocks noChangeArrowheads="1"/>
          </p:cNvSpPr>
          <p:nvPr/>
        </p:nvSpPr>
        <p:spPr>
          <a:xfrm>
            <a:off x="7307412" y="360151"/>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 什么是安全</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ppt_x</p:attrName>
                                        </p:attrNameLst>
                                      </p:cBhvr>
                                      <p:tavLst>
                                        <p:tav tm="0">
                                          <p:val>
                                            <p:strVal val="#ppt_x-#ppt_w*1.125000"/>
                                          </p:val>
                                        </p:tav>
                                        <p:tav tm="100000">
                                          <p:val>
                                            <p:strVal val="#ppt_x"/>
                                          </p:val>
                                        </p:tav>
                                      </p:tavLst>
                                    </p:anim>
                                    <p:animEffect transition="in" filter="wipe(right)">
                                      <p:cBhvr>
                                        <p:cTn id="13" dur="500"/>
                                        <p:tgtEl>
                                          <p:spTgt spid="35"/>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750"/>
                                        <p:tgtEl>
                                          <p:spTgt spid="29"/>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12" presetClass="entr" presetSubtype="2"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p:tgtEl>
                                          <p:spTgt spid="28"/>
                                        </p:tgtEl>
                                        <p:attrNameLst>
                                          <p:attrName>ppt_x</p:attrName>
                                        </p:attrNameLst>
                                      </p:cBhvr>
                                      <p:tavLst>
                                        <p:tav tm="0">
                                          <p:val>
                                            <p:strVal val="#ppt_x+#ppt_w*1.125000"/>
                                          </p:val>
                                        </p:tav>
                                        <p:tav tm="100000">
                                          <p:val>
                                            <p:strVal val="#ppt_x"/>
                                          </p:val>
                                        </p:tav>
                                      </p:tavLst>
                                    </p:anim>
                                    <p:animEffect transition="in" filter="wipe(left)">
                                      <p:cBhvr>
                                        <p:cTn id="27" dur="500"/>
                                        <p:tgtEl>
                                          <p:spTgt spid="28"/>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randombar(horizontal)">
                                      <p:cBhvr>
                                        <p:cTn id="31"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983762" y="1966284"/>
            <a:ext cx="3134796" cy="1854029"/>
          </a:xfrm>
          <a:prstGeom prst="roundRect">
            <a:avLst>
              <a:gd name="adj" fmla="val 6831"/>
            </a:avLst>
          </a:prstGeom>
          <a:solidFill>
            <a:srgbClr val="C00000"/>
          </a:solidFill>
          <a:ln w="571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a:solidFill>
                  <a:srgbClr val="ED7D31">
                    <a:lumMod val="20000"/>
                    <a:lumOff val="80000"/>
                  </a:srgbClr>
                </a:solidFill>
                <a:latin typeface="等线" panose="02010600030101010101" charset="-122"/>
                <a:ea typeface="等线" panose="02010600030101010101" charset="-122"/>
              </a:rPr>
              <a:t>此处有相关图片</a:t>
            </a:r>
            <a:r>
              <a:rPr kumimoji="0" lang="zh-CN" altLang="en-US" sz="1800" b="0" i="0" u="none" strike="noStrike" kern="0" cap="none" spc="0" normalizeH="0" baseline="0" noProof="0" dirty="0">
                <a:ln>
                  <a:noFill/>
                </a:ln>
                <a:solidFill>
                  <a:srgbClr val="ED7D31">
                    <a:lumMod val="20000"/>
                    <a:lumOff val="80000"/>
                  </a:srgbClr>
                </a:solidFill>
                <a:effectLst/>
                <a:uLnTx/>
                <a:uFillTx/>
                <a:latin typeface="等线" panose="02010600030101010101" charset="-122"/>
                <a:ea typeface="等线" panose="02010600030101010101" charset="-122"/>
                <a:cs typeface="+mn-cs"/>
              </a:rPr>
              <a:t> </a:t>
            </a:r>
          </a:p>
        </p:txBody>
      </p:sp>
      <p:sp>
        <p:nvSpPr>
          <p:cNvPr id="5" name="箭头: 右 4"/>
          <p:cNvSpPr/>
          <p:nvPr/>
        </p:nvSpPr>
        <p:spPr>
          <a:xfrm>
            <a:off x="4368867" y="2439824"/>
            <a:ext cx="1541811" cy="906947"/>
          </a:xfrm>
          <a:prstGeom prst="rightArrow">
            <a:avLst/>
          </a:prstGeom>
          <a:gradFill>
            <a:gsLst>
              <a:gs pos="0">
                <a:srgbClr val="2EAAD9">
                  <a:alpha val="19000"/>
                  <a:lumMod val="0"/>
                  <a:lumOff val="100000"/>
                </a:srgbClr>
              </a:gs>
              <a:gs pos="48000">
                <a:srgbClr val="FF0000"/>
              </a:gs>
              <a:gs pos="100000">
                <a:srgbClr val="C00000"/>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TextBox 6"/>
          <p:cNvSpPr>
            <a:spLocks noChangeArrowheads="1"/>
          </p:cNvSpPr>
          <p:nvPr/>
        </p:nvSpPr>
        <p:spPr bwMode="auto">
          <a:xfrm>
            <a:off x="6271120" y="2382553"/>
            <a:ext cx="1611899"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rgbClr val="C00000"/>
                </a:solidFill>
                <a:latin typeface="思源黑体 Light" panose="020B0300000000000000" charset="-122"/>
                <a:ea typeface="思源黑体 Light" panose="020B0300000000000000" charset="-122"/>
                <a:sym typeface="微软雅黑" panose="020B0503020204020204" pitchFamily="34" charset="-122"/>
              </a:rPr>
              <a:t>有人说</a:t>
            </a:r>
          </a:p>
        </p:txBody>
      </p:sp>
      <p:sp>
        <p:nvSpPr>
          <p:cNvPr id="7" name="Rectangle 2"/>
          <p:cNvSpPr>
            <a:spLocks noChangeArrowheads="1"/>
          </p:cNvSpPr>
          <p:nvPr/>
        </p:nvSpPr>
        <p:spPr bwMode="auto">
          <a:xfrm>
            <a:off x="6090899" y="1966284"/>
            <a:ext cx="5137133" cy="1655182"/>
          </a:xfrm>
          <a:prstGeom prst="roundRect">
            <a:avLst>
              <a:gd name="adj" fmla="val 11257"/>
            </a:avLst>
          </a:prstGeom>
          <a:noFill/>
          <a:ln w="952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a:solidFill>
                <a:srgbClr val="C00000"/>
              </a:solidFill>
              <a:latin typeface="思源黑体 Light" panose="020B0300000000000000" charset="-122"/>
              <a:ea typeface="思源黑体 Light" panose="020B0300000000000000" charset="-122"/>
            </a:endParaRPr>
          </a:p>
        </p:txBody>
      </p:sp>
      <p:sp>
        <p:nvSpPr>
          <p:cNvPr id="8" name="TextBox 6"/>
          <p:cNvSpPr>
            <a:spLocks noChangeArrowheads="1"/>
          </p:cNvSpPr>
          <p:nvPr/>
        </p:nvSpPr>
        <p:spPr bwMode="auto">
          <a:xfrm>
            <a:off x="8261499" y="1796192"/>
            <a:ext cx="2606830" cy="94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4400" dirty="0">
                <a:solidFill>
                  <a:srgbClr val="C00000"/>
                </a:solidFill>
                <a:latin typeface="思源黑体 Light" panose="020B0300000000000000" charset="-122"/>
                <a:ea typeface="思源黑体 Light" panose="020B0300000000000000" charset="-122"/>
                <a:sym typeface="微软雅黑" panose="020B0503020204020204" pitchFamily="34" charset="-122"/>
              </a:rPr>
              <a:t>无危则安</a:t>
            </a:r>
          </a:p>
        </p:txBody>
      </p:sp>
      <p:sp>
        <p:nvSpPr>
          <p:cNvPr id="9" name="TextBox 6"/>
          <p:cNvSpPr>
            <a:spLocks noChangeArrowheads="1"/>
          </p:cNvSpPr>
          <p:nvPr/>
        </p:nvSpPr>
        <p:spPr bwMode="auto">
          <a:xfrm>
            <a:off x="8261499" y="2519568"/>
            <a:ext cx="2606830" cy="94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4400" dirty="0">
                <a:solidFill>
                  <a:srgbClr val="C00000"/>
                </a:solidFill>
                <a:latin typeface="思源黑体 Light" panose="020B0300000000000000" charset="-122"/>
                <a:ea typeface="思源黑体 Light" panose="020B0300000000000000" charset="-122"/>
                <a:sym typeface="微软雅黑" panose="020B0503020204020204" pitchFamily="34" charset="-122"/>
              </a:rPr>
              <a:t>无缺则全</a:t>
            </a:r>
          </a:p>
        </p:txBody>
      </p:sp>
      <p:sp>
        <p:nvSpPr>
          <p:cNvPr id="10" name="矩形: 圆角 9"/>
          <p:cNvSpPr/>
          <p:nvPr/>
        </p:nvSpPr>
        <p:spPr>
          <a:xfrm>
            <a:off x="983762" y="4476756"/>
            <a:ext cx="3134796" cy="1854029"/>
          </a:xfrm>
          <a:prstGeom prst="roundRect">
            <a:avLst>
              <a:gd name="adj" fmla="val 6831"/>
            </a:avLst>
          </a:prstGeom>
          <a:solidFill>
            <a:srgbClr val="C00000"/>
          </a:solidFill>
          <a:ln w="57150" cap="flat" cmpd="sng" algn="ctr">
            <a:solidFill>
              <a:schemeClr val="bg1">
                <a:lumMod val="75000"/>
              </a:schemeClr>
            </a:solidFill>
            <a:prstDash val="solid"/>
            <a:miter lim="800000"/>
          </a:ln>
          <a:effectLst/>
        </p:spPr>
        <p:txBody>
          <a:bodyPr rtlCol="0" anchor="ctr"/>
          <a:lstStyle/>
          <a:p>
            <a:pPr lvl="0" algn="ctr">
              <a:defRPr/>
            </a:pPr>
            <a:r>
              <a:rPr lang="zh-CN" altLang="en-US" kern="0">
                <a:solidFill>
                  <a:srgbClr val="ED7D31">
                    <a:lumMod val="20000"/>
                    <a:lumOff val="80000"/>
                  </a:srgbClr>
                </a:solidFill>
                <a:latin typeface="等线" panose="02010600030101010101" charset="-122"/>
                <a:ea typeface="等线" panose="02010600030101010101" charset="-122"/>
              </a:rPr>
              <a:t>此处有相关图片 </a:t>
            </a:r>
            <a:endParaRPr lang="zh-CN" altLang="en-US" kern="0" dirty="0">
              <a:solidFill>
                <a:srgbClr val="ED7D31">
                  <a:lumMod val="20000"/>
                  <a:lumOff val="80000"/>
                </a:srgbClr>
              </a:solidFill>
              <a:latin typeface="等线" panose="02010600030101010101" charset="-122"/>
              <a:ea typeface="等线" panose="02010600030101010101" charset="-122"/>
            </a:endParaRPr>
          </a:p>
        </p:txBody>
      </p:sp>
      <p:sp>
        <p:nvSpPr>
          <p:cNvPr id="11" name="箭头: 右 10"/>
          <p:cNvSpPr/>
          <p:nvPr/>
        </p:nvSpPr>
        <p:spPr>
          <a:xfrm>
            <a:off x="4368867" y="4950296"/>
            <a:ext cx="1541811" cy="906947"/>
          </a:xfrm>
          <a:prstGeom prst="rightArrow">
            <a:avLst/>
          </a:prstGeom>
          <a:gradFill>
            <a:gsLst>
              <a:gs pos="0">
                <a:srgbClr val="2EAAD9">
                  <a:alpha val="19000"/>
                  <a:lumMod val="0"/>
                  <a:lumOff val="100000"/>
                </a:srgbClr>
              </a:gs>
              <a:gs pos="48000">
                <a:srgbClr val="FF0000"/>
              </a:gs>
              <a:gs pos="100000">
                <a:srgbClr val="C00000"/>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TextBox 6"/>
          <p:cNvSpPr>
            <a:spLocks noChangeArrowheads="1"/>
          </p:cNvSpPr>
          <p:nvPr/>
        </p:nvSpPr>
        <p:spPr bwMode="auto">
          <a:xfrm>
            <a:off x="6271120" y="4893025"/>
            <a:ext cx="1611899" cy="71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rgbClr val="C00000"/>
                </a:solidFill>
                <a:latin typeface="思源黑体 Light" panose="020B0300000000000000" charset="-122"/>
                <a:ea typeface="思源黑体 Light" panose="020B0300000000000000" charset="-122"/>
                <a:sym typeface="微软雅黑" panose="020B0503020204020204" pitchFamily="34" charset="-122"/>
              </a:rPr>
              <a:t>有人说</a:t>
            </a:r>
          </a:p>
        </p:txBody>
      </p:sp>
      <p:sp>
        <p:nvSpPr>
          <p:cNvPr id="13" name="Rectangle 2"/>
          <p:cNvSpPr>
            <a:spLocks noChangeArrowheads="1"/>
          </p:cNvSpPr>
          <p:nvPr/>
        </p:nvSpPr>
        <p:spPr bwMode="auto">
          <a:xfrm>
            <a:off x="6090899" y="4476756"/>
            <a:ext cx="5137133" cy="1655182"/>
          </a:xfrm>
          <a:prstGeom prst="roundRect">
            <a:avLst>
              <a:gd name="adj" fmla="val 11257"/>
            </a:avLst>
          </a:prstGeom>
          <a:noFill/>
          <a:ln w="952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4" name="TextBox 6"/>
          <p:cNvSpPr>
            <a:spLocks noChangeArrowheads="1"/>
          </p:cNvSpPr>
          <p:nvPr/>
        </p:nvSpPr>
        <p:spPr bwMode="auto">
          <a:xfrm>
            <a:off x="7883019" y="4625793"/>
            <a:ext cx="3799872" cy="71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chemeClr val="accent6">
                    <a:lumMod val="50000"/>
                  </a:schemeClr>
                </a:solidFill>
                <a:latin typeface="字魂5号-无外润黑体" panose="00000500000000000000" pitchFamily="2" charset="-122"/>
                <a:ea typeface="字魂5号-无外润黑体" panose="00000500000000000000" pitchFamily="2" charset="-122"/>
                <a:sym typeface="微软雅黑" panose="020B0503020204020204" pitchFamily="34" charset="-122"/>
              </a:rPr>
              <a:t>一旦发生事故</a:t>
            </a:r>
          </a:p>
        </p:txBody>
      </p:sp>
      <p:sp>
        <p:nvSpPr>
          <p:cNvPr id="15" name="TextBox 6"/>
          <p:cNvSpPr>
            <a:spLocks noChangeArrowheads="1"/>
          </p:cNvSpPr>
          <p:nvPr/>
        </p:nvSpPr>
        <p:spPr bwMode="auto">
          <a:xfrm>
            <a:off x="7518400" y="5164455"/>
            <a:ext cx="376999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rgbClr val="C00000"/>
                </a:solidFill>
                <a:latin typeface="思源黑体 Light" panose="020B0300000000000000" charset="-122"/>
                <a:ea typeface="思源黑体 Light" panose="020B0300000000000000" charset="-122"/>
                <a:cs typeface="思源黑体 Light" panose="020B0300000000000000" charset="-122"/>
                <a:sym typeface="微软雅黑" panose="020B0503020204020204" pitchFamily="34" charset="-122"/>
              </a:rPr>
              <a:t>轻则重伤 重则死亡</a:t>
            </a:r>
          </a:p>
        </p:txBody>
      </p:sp>
      <p:sp>
        <p:nvSpPr>
          <p:cNvPr id="2" name="标题 1"/>
          <p:cNvSpPr txBox="1">
            <a:spLocks noChangeArrowheads="1"/>
          </p:cNvSpPr>
          <p:nvPr/>
        </p:nvSpPr>
        <p:spPr>
          <a:xfrm>
            <a:off x="7307412" y="360151"/>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 什么是安全</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8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2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82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16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
                                            </p:tgtEl>
                                          </p:cBhvr>
                                        </p:animEffect>
                                      </p:childTnLst>
                                    </p:cTn>
                                  </p:par>
                                  <p:par>
                                    <p:cTn id="36" presetID="2" presetClass="entr" presetSubtype="4" fill="hold" grpId="0" nodeType="withEffect" p14:presetBounceEnd="82000">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14:bounceEnd="82000">
                                          <p:cBhvr additive="base">
                                            <p:cTn id="38" dur="1000" fill="hold"/>
                                            <p:tgtEl>
                                              <p:spTgt spid="10"/>
                                            </p:tgtEl>
                                            <p:attrNameLst>
                                              <p:attrName>ppt_x</p:attrName>
                                            </p:attrNameLst>
                                          </p:cBhvr>
                                          <p:tavLst>
                                            <p:tav tm="0">
                                              <p:val>
                                                <p:strVal val="#ppt_x"/>
                                              </p:val>
                                            </p:tav>
                                            <p:tav tm="100000">
                                              <p:val>
                                                <p:strVal val="#ppt_x"/>
                                              </p:val>
                                            </p:tav>
                                          </p:tavLst>
                                        </p:anim>
                                        <p:anim calcmode="lin" valueType="num" p14:bounceEnd="82000">
                                          <p:cBhvr additive="base">
                                            <p:cTn id="39" dur="100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265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3150"/>
                                </p:stCondLst>
                                <p:childTnLst>
                                  <p:par>
                                    <p:cTn id="45" presetID="2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par>
                              <p:cTn id="51" fill="hold">
                                <p:stCondLst>
                                  <p:cond delay="36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4"/>
                                            </p:tgtEl>
                                            <p:attrNameLst>
                                              <p:attrName>ppt_y</p:attrName>
                                            </p:attrNameLst>
                                          </p:cBhvr>
                                          <p:tavLst>
                                            <p:tav tm="0">
                                              <p:val>
                                                <p:strVal val="#ppt_y"/>
                                              </p:val>
                                            </p:tav>
                                            <p:tav tm="100000">
                                              <p:val>
                                                <p:strVal val="#ppt_y"/>
                                              </p:val>
                                            </p:tav>
                                          </p:tavLst>
                                        </p:anim>
                                        <p:anim calcmode="lin" valueType="num">
                                          <p:cBhvr>
                                            <p:cTn id="5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4"/>
                                            </p:tgtEl>
                                          </p:cBhvr>
                                        </p:animEffect>
                                      </p:childTnLst>
                                    </p:cTn>
                                  </p:par>
                                </p:childTnLst>
                              </p:cTn>
                            </p:par>
                            <p:par>
                              <p:cTn id="59" fill="hold">
                                <p:stCondLst>
                                  <p:cond delay="44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5"/>
                                            </p:tgtEl>
                                            <p:attrNameLst>
                                              <p:attrName>ppt_y</p:attrName>
                                            </p:attrNameLst>
                                          </p:cBhvr>
                                          <p:tavLst>
                                            <p:tav tm="0">
                                              <p:val>
                                                <p:strVal val="#ppt_y"/>
                                              </p:val>
                                            </p:tav>
                                            <p:tav tm="100000">
                                              <p:val>
                                                <p:strVal val="#ppt_y"/>
                                              </p:val>
                                            </p:tav>
                                          </p:tavLst>
                                        </p:anim>
                                        <p:anim calcmode="lin" valueType="num">
                                          <p:cBhvr>
                                            <p:cTn id="6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p:bldP spid="7" grpId="0" bldLvl="0" animBg="1"/>
          <p:bldP spid="8" grpId="0"/>
          <p:bldP spid="9" grpId="0"/>
          <p:bldP spid="10" grpId="0" bldLvl="0" animBg="1"/>
          <p:bldP spid="11" grpId="0" bldLvl="0" animBg="1"/>
          <p:bldP spid="12" grpId="0"/>
          <p:bldP spid="13" grpId="0" bldLvl="0" animBg="1"/>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16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1000" fill="hold"/>
                                            <p:tgtEl>
                                              <p:spTgt spid="10"/>
                                            </p:tgtEl>
                                            <p:attrNameLst>
                                              <p:attrName>ppt_x</p:attrName>
                                            </p:attrNameLst>
                                          </p:cBhvr>
                                          <p:tavLst>
                                            <p:tav tm="0">
                                              <p:val>
                                                <p:strVal val="#ppt_x"/>
                                              </p:val>
                                            </p:tav>
                                            <p:tav tm="100000">
                                              <p:val>
                                                <p:strVal val="#ppt_x"/>
                                              </p:val>
                                            </p:tav>
                                          </p:tavLst>
                                        </p:anim>
                                        <p:anim calcmode="lin" valueType="num">
                                          <p:cBhvr additive="base">
                                            <p:cTn id="39" dur="100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265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3150"/>
                                </p:stCondLst>
                                <p:childTnLst>
                                  <p:par>
                                    <p:cTn id="45" presetID="2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par>
                              <p:cTn id="51" fill="hold">
                                <p:stCondLst>
                                  <p:cond delay="36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4"/>
                                            </p:tgtEl>
                                            <p:attrNameLst>
                                              <p:attrName>ppt_y</p:attrName>
                                            </p:attrNameLst>
                                          </p:cBhvr>
                                          <p:tavLst>
                                            <p:tav tm="0">
                                              <p:val>
                                                <p:strVal val="#ppt_y"/>
                                              </p:val>
                                            </p:tav>
                                            <p:tav tm="100000">
                                              <p:val>
                                                <p:strVal val="#ppt_y"/>
                                              </p:val>
                                            </p:tav>
                                          </p:tavLst>
                                        </p:anim>
                                        <p:anim calcmode="lin" valueType="num">
                                          <p:cBhvr>
                                            <p:cTn id="5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4"/>
                                            </p:tgtEl>
                                          </p:cBhvr>
                                        </p:animEffect>
                                      </p:childTnLst>
                                    </p:cTn>
                                  </p:par>
                                </p:childTnLst>
                              </p:cTn>
                            </p:par>
                            <p:par>
                              <p:cTn id="59" fill="hold">
                                <p:stCondLst>
                                  <p:cond delay="44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5"/>
                                            </p:tgtEl>
                                            <p:attrNameLst>
                                              <p:attrName>ppt_y</p:attrName>
                                            </p:attrNameLst>
                                          </p:cBhvr>
                                          <p:tavLst>
                                            <p:tav tm="0">
                                              <p:val>
                                                <p:strVal val="#ppt_y"/>
                                              </p:val>
                                            </p:tav>
                                            <p:tav tm="100000">
                                              <p:val>
                                                <p:strVal val="#ppt_y"/>
                                              </p:val>
                                            </p:tav>
                                          </p:tavLst>
                                        </p:anim>
                                        <p:anim calcmode="lin" valueType="num">
                                          <p:cBhvr>
                                            <p:cTn id="6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p:bldP spid="7" grpId="0" bldLvl="0" animBg="1"/>
          <p:bldP spid="8" grpId="0"/>
          <p:bldP spid="9" grpId="0"/>
          <p:bldP spid="10" grpId="0" bldLvl="0" animBg="1"/>
          <p:bldP spid="11" grpId="0" bldLvl="0" animBg="1"/>
          <p:bldP spid="12" grpId="0"/>
          <p:bldP spid="13" grpId="0" bldLvl="0" animBg="1"/>
          <p:bldP spid="14" grpId="0"/>
          <p:bldP spid="1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6679647" y="34867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为什么要学习安全知识</a:t>
            </a:r>
          </a:p>
        </p:txBody>
      </p:sp>
      <p:sp>
        <p:nvSpPr>
          <p:cNvPr id="16" name="矩形: 圆角 15"/>
          <p:cNvSpPr/>
          <p:nvPr/>
        </p:nvSpPr>
        <p:spPr>
          <a:xfrm>
            <a:off x="983762" y="1966284"/>
            <a:ext cx="3134796" cy="1854029"/>
          </a:xfrm>
          <a:prstGeom prst="roundRect">
            <a:avLst>
              <a:gd name="adj" fmla="val 6831"/>
            </a:avLst>
          </a:prstGeom>
          <a:blipFill dpi="0" rotWithShape="1">
            <a:blip r:embed="rId3">
              <a:extLst>
                <a:ext uri="{28A0092B-C50C-407E-A947-70E740481C1C}">
                  <a14:useLocalDpi xmlns:a14="http://schemas.microsoft.com/office/drawing/2010/main" val="0"/>
                </a:ext>
              </a:extLst>
            </a:blip>
            <a:srcRect/>
            <a:stretch>
              <a:fillRect/>
            </a:stretch>
          </a:blipFill>
          <a:ln w="571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D7D31">
                    <a:lumMod val="20000"/>
                    <a:lumOff val="80000"/>
                  </a:srgbClr>
                </a:solidFill>
                <a:effectLst/>
                <a:uLnTx/>
                <a:uFillTx/>
                <a:latin typeface="等线" panose="02010600030101010101" charset="-122"/>
                <a:ea typeface="等线" panose="02010600030101010101" charset="-122"/>
                <a:cs typeface="+mn-cs"/>
              </a:rPr>
              <a:t> </a:t>
            </a:r>
          </a:p>
        </p:txBody>
      </p:sp>
      <p:sp>
        <p:nvSpPr>
          <p:cNvPr id="17" name="箭头: 右 16"/>
          <p:cNvSpPr/>
          <p:nvPr/>
        </p:nvSpPr>
        <p:spPr>
          <a:xfrm>
            <a:off x="4368867" y="2439824"/>
            <a:ext cx="1541811" cy="906947"/>
          </a:xfrm>
          <a:prstGeom prst="rightArrow">
            <a:avLst/>
          </a:prstGeom>
          <a:gradFill>
            <a:gsLst>
              <a:gs pos="0">
                <a:srgbClr val="2EAAD9">
                  <a:alpha val="19000"/>
                  <a:lumMod val="0"/>
                  <a:lumOff val="100000"/>
                </a:srgbClr>
              </a:gs>
              <a:gs pos="48000">
                <a:srgbClr val="FF0000"/>
              </a:gs>
              <a:gs pos="100000">
                <a:srgbClr val="C00000"/>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Box 6"/>
          <p:cNvSpPr>
            <a:spLocks noChangeArrowheads="1"/>
          </p:cNvSpPr>
          <p:nvPr/>
        </p:nvSpPr>
        <p:spPr bwMode="auto">
          <a:xfrm>
            <a:off x="6271120" y="2382553"/>
            <a:ext cx="1611899" cy="71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rPr>
              <a:t>有人说</a:t>
            </a:r>
          </a:p>
        </p:txBody>
      </p:sp>
      <p:sp>
        <p:nvSpPr>
          <p:cNvPr id="19" name="Rectangle 2"/>
          <p:cNvSpPr>
            <a:spLocks noChangeArrowheads="1"/>
          </p:cNvSpPr>
          <p:nvPr/>
        </p:nvSpPr>
        <p:spPr bwMode="auto">
          <a:xfrm>
            <a:off x="6090899" y="1966284"/>
            <a:ext cx="5137133" cy="1655182"/>
          </a:xfrm>
          <a:prstGeom prst="roundRect">
            <a:avLst>
              <a:gd name="adj" fmla="val 11257"/>
            </a:avLst>
          </a:prstGeom>
          <a:noFill/>
          <a:ln w="952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0" name="TextBox 6"/>
          <p:cNvSpPr>
            <a:spLocks noChangeArrowheads="1"/>
          </p:cNvSpPr>
          <p:nvPr/>
        </p:nvSpPr>
        <p:spPr bwMode="auto">
          <a:xfrm>
            <a:off x="8261499" y="1796192"/>
            <a:ext cx="2606830" cy="94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4400"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rPr>
              <a:t>无危则安</a:t>
            </a:r>
          </a:p>
        </p:txBody>
      </p:sp>
      <p:sp>
        <p:nvSpPr>
          <p:cNvPr id="21" name="TextBox 6"/>
          <p:cNvSpPr>
            <a:spLocks noChangeArrowheads="1"/>
          </p:cNvSpPr>
          <p:nvPr/>
        </p:nvSpPr>
        <p:spPr bwMode="auto">
          <a:xfrm>
            <a:off x="8261499" y="2519568"/>
            <a:ext cx="2606830" cy="94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4400"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rPr>
              <a:t>无缺则全</a:t>
            </a:r>
          </a:p>
        </p:txBody>
      </p:sp>
      <p:sp>
        <p:nvSpPr>
          <p:cNvPr id="22" name="矩形: 圆角 21"/>
          <p:cNvSpPr/>
          <p:nvPr/>
        </p:nvSpPr>
        <p:spPr>
          <a:xfrm>
            <a:off x="983762" y="4476756"/>
            <a:ext cx="3134796" cy="1854029"/>
          </a:xfrm>
          <a:prstGeom prst="roundRect">
            <a:avLst>
              <a:gd name="adj" fmla="val 6831"/>
            </a:avLst>
          </a:prstGeom>
          <a:blipFill dpi="0" rotWithShape="1">
            <a:blip r:embed="rId3">
              <a:extLst>
                <a:ext uri="{28A0092B-C50C-407E-A947-70E740481C1C}">
                  <a14:useLocalDpi xmlns:a14="http://schemas.microsoft.com/office/drawing/2010/main" val="0"/>
                </a:ext>
              </a:extLst>
            </a:blip>
            <a:srcRect/>
            <a:stretch>
              <a:fillRect/>
            </a:stretch>
          </a:blipFill>
          <a:ln w="571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D7D31">
                    <a:lumMod val="20000"/>
                    <a:lumOff val="80000"/>
                  </a:srgbClr>
                </a:solidFill>
                <a:effectLst/>
                <a:uLnTx/>
                <a:uFillTx/>
                <a:latin typeface="等线" panose="02010600030101010101" charset="-122"/>
                <a:ea typeface="等线" panose="02010600030101010101" charset="-122"/>
                <a:cs typeface="+mn-cs"/>
              </a:rPr>
              <a:t> </a:t>
            </a:r>
          </a:p>
        </p:txBody>
      </p:sp>
      <p:sp>
        <p:nvSpPr>
          <p:cNvPr id="23" name="箭头: 右 22"/>
          <p:cNvSpPr/>
          <p:nvPr/>
        </p:nvSpPr>
        <p:spPr>
          <a:xfrm>
            <a:off x="4368867" y="4950296"/>
            <a:ext cx="1541811" cy="906947"/>
          </a:xfrm>
          <a:prstGeom prst="rightArrow">
            <a:avLst/>
          </a:prstGeom>
          <a:gradFill>
            <a:gsLst>
              <a:gs pos="0">
                <a:srgbClr val="2EAAD9">
                  <a:alpha val="19000"/>
                  <a:lumMod val="0"/>
                  <a:lumOff val="100000"/>
                </a:srgbClr>
              </a:gs>
              <a:gs pos="48000">
                <a:srgbClr val="FF0000"/>
              </a:gs>
              <a:gs pos="100000">
                <a:srgbClr val="C00000"/>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TextBox 6"/>
          <p:cNvSpPr>
            <a:spLocks noChangeArrowheads="1"/>
          </p:cNvSpPr>
          <p:nvPr/>
        </p:nvSpPr>
        <p:spPr bwMode="auto">
          <a:xfrm>
            <a:off x="6271120" y="4893025"/>
            <a:ext cx="1611899" cy="71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rPr>
              <a:t>有人说</a:t>
            </a:r>
          </a:p>
        </p:txBody>
      </p:sp>
      <p:sp>
        <p:nvSpPr>
          <p:cNvPr id="25" name="Rectangle 2"/>
          <p:cNvSpPr>
            <a:spLocks noChangeArrowheads="1"/>
          </p:cNvSpPr>
          <p:nvPr/>
        </p:nvSpPr>
        <p:spPr bwMode="auto">
          <a:xfrm>
            <a:off x="6090899" y="4476756"/>
            <a:ext cx="5137133" cy="1655182"/>
          </a:xfrm>
          <a:prstGeom prst="roundRect">
            <a:avLst>
              <a:gd name="adj" fmla="val 11257"/>
            </a:avLst>
          </a:prstGeom>
          <a:noFill/>
          <a:ln w="952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6" name="TextBox 6"/>
          <p:cNvSpPr>
            <a:spLocks noChangeArrowheads="1"/>
          </p:cNvSpPr>
          <p:nvPr/>
        </p:nvSpPr>
        <p:spPr bwMode="auto">
          <a:xfrm>
            <a:off x="7883019" y="4625793"/>
            <a:ext cx="3799872" cy="71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chemeClr val="accent6">
                    <a:lumMod val="50000"/>
                  </a:schemeClr>
                </a:solidFill>
                <a:latin typeface="字魂5号-无外润黑体" panose="00000500000000000000" pitchFamily="2" charset="-122"/>
                <a:ea typeface="字魂5号-无外润黑体" panose="00000500000000000000" pitchFamily="2" charset="-122"/>
                <a:sym typeface="微软雅黑" panose="020B0503020204020204" pitchFamily="34" charset="-122"/>
              </a:rPr>
              <a:t>一旦发生事故</a:t>
            </a:r>
          </a:p>
        </p:txBody>
      </p:sp>
      <p:sp>
        <p:nvSpPr>
          <p:cNvPr id="27" name="TextBox 6"/>
          <p:cNvSpPr>
            <a:spLocks noChangeArrowheads="1"/>
          </p:cNvSpPr>
          <p:nvPr/>
        </p:nvSpPr>
        <p:spPr bwMode="auto">
          <a:xfrm>
            <a:off x="7477760" y="5164455"/>
            <a:ext cx="390969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rPr>
              <a:t>轻则重伤 重则死亡</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82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82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82000">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0"/>
                                            </p:tgtEl>
                                            <p:attrNameLst>
                                              <p:attrName>ppt_y</p:attrName>
                                            </p:attrNameLst>
                                          </p:cBhvr>
                                          <p:tavLst>
                                            <p:tav tm="0">
                                              <p:val>
                                                <p:strVal val="#ppt_y"/>
                                              </p:val>
                                            </p:tav>
                                            <p:tav tm="100000">
                                              <p:val>
                                                <p:strVal val="#ppt_y"/>
                                              </p:val>
                                            </p:tav>
                                          </p:tavLst>
                                        </p:anim>
                                        <p:anim calcmode="lin" valueType="num">
                                          <p:cBhvr>
                                            <p:cTn id="2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0"/>
                                            </p:tgtEl>
                                          </p:cBhvr>
                                        </p:animEffect>
                                      </p:childTnLst>
                                    </p:cTn>
                                  </p:par>
                                </p:childTnLst>
                              </p:cTn>
                            </p:par>
                            <p:par>
                              <p:cTn id="28" fill="hold">
                                <p:stCondLst>
                                  <p:cond delay="16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1"/>
                                            </p:tgtEl>
                                            <p:attrNameLst>
                                              <p:attrName>ppt_y</p:attrName>
                                            </p:attrNameLst>
                                          </p:cBhvr>
                                          <p:tavLst>
                                            <p:tav tm="0">
                                              <p:val>
                                                <p:strVal val="#ppt_y"/>
                                              </p:val>
                                            </p:tav>
                                            <p:tav tm="100000">
                                              <p:val>
                                                <p:strVal val="#ppt_y"/>
                                              </p:val>
                                            </p:tav>
                                          </p:tavLst>
                                        </p:anim>
                                        <p:anim calcmode="lin" valueType="num">
                                          <p:cBhvr>
                                            <p:cTn id="3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1"/>
                                            </p:tgtEl>
                                          </p:cBhvr>
                                        </p:animEffect>
                                      </p:childTnLst>
                                    </p:cTn>
                                  </p:par>
                                  <p:par>
                                    <p:cTn id="36" presetID="2" presetClass="entr" presetSubtype="4" fill="hold" grpId="0" nodeType="withEffect" p14:presetBounceEnd="82000">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14:bounceEnd="82000">
                                          <p:cBhvr additive="base">
                                            <p:cTn id="38" dur="1000" fill="hold"/>
                                            <p:tgtEl>
                                              <p:spTgt spid="22"/>
                                            </p:tgtEl>
                                            <p:attrNameLst>
                                              <p:attrName>ppt_x</p:attrName>
                                            </p:attrNameLst>
                                          </p:cBhvr>
                                          <p:tavLst>
                                            <p:tav tm="0">
                                              <p:val>
                                                <p:strVal val="#ppt_x"/>
                                              </p:val>
                                            </p:tav>
                                            <p:tav tm="100000">
                                              <p:val>
                                                <p:strVal val="#ppt_x"/>
                                              </p:val>
                                            </p:tav>
                                          </p:tavLst>
                                        </p:anim>
                                        <p:anim calcmode="lin" valueType="num" p14:bounceEnd="82000">
                                          <p:cBhvr additive="base">
                                            <p:cTn id="39" dur="1000" fill="hold"/>
                                            <p:tgtEl>
                                              <p:spTgt spid="22"/>
                                            </p:tgtEl>
                                            <p:attrNameLst>
                                              <p:attrName>ppt_y</p:attrName>
                                            </p:attrNameLst>
                                          </p:cBhvr>
                                          <p:tavLst>
                                            <p:tav tm="0">
                                              <p:val>
                                                <p:strVal val="1+#ppt_h/2"/>
                                              </p:val>
                                            </p:tav>
                                            <p:tav tm="100000">
                                              <p:val>
                                                <p:strVal val="#ppt_y"/>
                                              </p:val>
                                            </p:tav>
                                          </p:tavLst>
                                        </p:anim>
                                      </p:childTnLst>
                                    </p:cTn>
                                  </p:par>
                                </p:childTnLst>
                              </p:cTn>
                            </p:par>
                            <p:par>
                              <p:cTn id="40" fill="hold">
                                <p:stCondLst>
                                  <p:cond delay="265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3150"/>
                                </p:stCondLst>
                                <p:childTnLst>
                                  <p:par>
                                    <p:cTn id="45" presetID="22" presetClass="entr" presetSubtype="4"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par>
                              <p:cTn id="51" fill="hold">
                                <p:stCondLst>
                                  <p:cond delay="36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6"/>
                                            </p:tgtEl>
                                            <p:attrNameLst>
                                              <p:attrName>ppt_y</p:attrName>
                                            </p:attrNameLst>
                                          </p:cBhvr>
                                          <p:tavLst>
                                            <p:tav tm="0">
                                              <p:val>
                                                <p:strVal val="#ppt_y"/>
                                              </p:val>
                                            </p:tav>
                                            <p:tav tm="100000">
                                              <p:val>
                                                <p:strVal val="#ppt_y"/>
                                              </p:val>
                                            </p:tav>
                                          </p:tavLst>
                                        </p:anim>
                                        <p:anim calcmode="lin" valueType="num">
                                          <p:cBhvr>
                                            <p:cTn id="56"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6"/>
                                            </p:tgtEl>
                                          </p:cBhvr>
                                        </p:animEffect>
                                      </p:childTnLst>
                                    </p:cTn>
                                  </p:par>
                                </p:childTnLst>
                              </p:cTn>
                            </p:par>
                            <p:par>
                              <p:cTn id="59" fill="hold">
                                <p:stCondLst>
                                  <p:cond delay="44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7"/>
                                            </p:tgtEl>
                                            <p:attrNameLst>
                                              <p:attrName>ppt_y</p:attrName>
                                            </p:attrNameLst>
                                          </p:cBhvr>
                                          <p:tavLst>
                                            <p:tav tm="0">
                                              <p:val>
                                                <p:strVal val="#ppt_y"/>
                                              </p:val>
                                            </p:tav>
                                            <p:tav tm="100000">
                                              <p:val>
                                                <p:strVal val="#ppt_y"/>
                                              </p:val>
                                            </p:tav>
                                          </p:tavLst>
                                        </p:anim>
                                        <p:anim calcmode="lin" valueType="num">
                                          <p:cBhvr>
                                            <p:cTn id="6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p:bldP spid="19" grpId="0" bldLvl="0" animBg="1"/>
          <p:bldP spid="20" grpId="0"/>
          <p:bldP spid="21" grpId="0"/>
          <p:bldP spid="22" grpId="0" bldLvl="0" animBg="1"/>
          <p:bldP spid="23" grpId="0" bldLvl="0" animBg="1"/>
          <p:bldP spid="24" grpId="0"/>
          <p:bldP spid="25" grpId="0" bldLvl="0" animBg="1"/>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0"/>
                                            </p:tgtEl>
                                            <p:attrNameLst>
                                              <p:attrName>ppt_y</p:attrName>
                                            </p:attrNameLst>
                                          </p:cBhvr>
                                          <p:tavLst>
                                            <p:tav tm="0">
                                              <p:val>
                                                <p:strVal val="#ppt_y"/>
                                              </p:val>
                                            </p:tav>
                                            <p:tav tm="100000">
                                              <p:val>
                                                <p:strVal val="#ppt_y"/>
                                              </p:val>
                                            </p:tav>
                                          </p:tavLst>
                                        </p:anim>
                                        <p:anim calcmode="lin" valueType="num">
                                          <p:cBhvr>
                                            <p:cTn id="2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0"/>
                                            </p:tgtEl>
                                          </p:cBhvr>
                                        </p:animEffect>
                                      </p:childTnLst>
                                    </p:cTn>
                                  </p:par>
                                </p:childTnLst>
                              </p:cTn>
                            </p:par>
                            <p:par>
                              <p:cTn id="28" fill="hold">
                                <p:stCondLst>
                                  <p:cond delay="16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1"/>
                                            </p:tgtEl>
                                            <p:attrNameLst>
                                              <p:attrName>ppt_y</p:attrName>
                                            </p:attrNameLst>
                                          </p:cBhvr>
                                          <p:tavLst>
                                            <p:tav tm="0">
                                              <p:val>
                                                <p:strVal val="#ppt_y"/>
                                              </p:val>
                                            </p:tav>
                                            <p:tav tm="100000">
                                              <p:val>
                                                <p:strVal val="#ppt_y"/>
                                              </p:val>
                                            </p:tav>
                                          </p:tavLst>
                                        </p:anim>
                                        <p:anim calcmode="lin" valueType="num">
                                          <p:cBhvr>
                                            <p:cTn id="3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1"/>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000" fill="hold"/>
                                            <p:tgtEl>
                                              <p:spTgt spid="22"/>
                                            </p:tgtEl>
                                            <p:attrNameLst>
                                              <p:attrName>ppt_x</p:attrName>
                                            </p:attrNameLst>
                                          </p:cBhvr>
                                          <p:tavLst>
                                            <p:tav tm="0">
                                              <p:val>
                                                <p:strVal val="#ppt_x"/>
                                              </p:val>
                                            </p:tav>
                                            <p:tav tm="100000">
                                              <p:val>
                                                <p:strVal val="#ppt_x"/>
                                              </p:val>
                                            </p:tav>
                                          </p:tavLst>
                                        </p:anim>
                                        <p:anim calcmode="lin" valueType="num">
                                          <p:cBhvr additive="base">
                                            <p:cTn id="39" dur="1000" fill="hold"/>
                                            <p:tgtEl>
                                              <p:spTgt spid="22"/>
                                            </p:tgtEl>
                                            <p:attrNameLst>
                                              <p:attrName>ppt_y</p:attrName>
                                            </p:attrNameLst>
                                          </p:cBhvr>
                                          <p:tavLst>
                                            <p:tav tm="0">
                                              <p:val>
                                                <p:strVal val="1+#ppt_h/2"/>
                                              </p:val>
                                            </p:tav>
                                            <p:tav tm="100000">
                                              <p:val>
                                                <p:strVal val="#ppt_y"/>
                                              </p:val>
                                            </p:tav>
                                          </p:tavLst>
                                        </p:anim>
                                      </p:childTnLst>
                                    </p:cTn>
                                  </p:par>
                                </p:childTnLst>
                              </p:cTn>
                            </p:par>
                            <p:par>
                              <p:cTn id="40" fill="hold">
                                <p:stCondLst>
                                  <p:cond delay="265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3150"/>
                                </p:stCondLst>
                                <p:childTnLst>
                                  <p:par>
                                    <p:cTn id="45" presetID="22" presetClass="entr" presetSubtype="4"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par>
                              <p:cTn id="51" fill="hold">
                                <p:stCondLst>
                                  <p:cond delay="36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6"/>
                                            </p:tgtEl>
                                            <p:attrNameLst>
                                              <p:attrName>ppt_y</p:attrName>
                                            </p:attrNameLst>
                                          </p:cBhvr>
                                          <p:tavLst>
                                            <p:tav tm="0">
                                              <p:val>
                                                <p:strVal val="#ppt_y"/>
                                              </p:val>
                                            </p:tav>
                                            <p:tav tm="100000">
                                              <p:val>
                                                <p:strVal val="#ppt_y"/>
                                              </p:val>
                                            </p:tav>
                                          </p:tavLst>
                                        </p:anim>
                                        <p:anim calcmode="lin" valueType="num">
                                          <p:cBhvr>
                                            <p:cTn id="56"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6"/>
                                            </p:tgtEl>
                                          </p:cBhvr>
                                        </p:animEffect>
                                      </p:childTnLst>
                                    </p:cTn>
                                  </p:par>
                                </p:childTnLst>
                              </p:cTn>
                            </p:par>
                            <p:par>
                              <p:cTn id="59" fill="hold">
                                <p:stCondLst>
                                  <p:cond delay="44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7"/>
                                            </p:tgtEl>
                                            <p:attrNameLst>
                                              <p:attrName>ppt_y</p:attrName>
                                            </p:attrNameLst>
                                          </p:cBhvr>
                                          <p:tavLst>
                                            <p:tav tm="0">
                                              <p:val>
                                                <p:strVal val="#ppt_y"/>
                                              </p:val>
                                            </p:tav>
                                            <p:tav tm="100000">
                                              <p:val>
                                                <p:strVal val="#ppt_y"/>
                                              </p:val>
                                            </p:tav>
                                          </p:tavLst>
                                        </p:anim>
                                        <p:anim calcmode="lin" valueType="num">
                                          <p:cBhvr>
                                            <p:cTn id="6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p:bldP spid="19" grpId="0" bldLvl="0" animBg="1"/>
          <p:bldP spid="20" grpId="0"/>
          <p:bldP spid="21" grpId="0"/>
          <p:bldP spid="22" grpId="0" bldLvl="0" animBg="1"/>
          <p:bldP spid="23" grpId="0" bldLvl="0" animBg="1"/>
          <p:bldP spid="24" grpId="0"/>
          <p:bldP spid="25" grpId="0" bldLvl="0" animBg="1"/>
          <p:bldP spid="26" grpId="0"/>
          <p:bldP spid="2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73767" y="2148114"/>
            <a:ext cx="5092227" cy="606185"/>
            <a:chOff x="2083443" y="2073033"/>
            <a:chExt cx="2623596" cy="480537"/>
          </a:xfrm>
        </p:grpSpPr>
        <p:sp>
          <p:nvSpPr>
            <p:cNvPr id="4" name="矩形: 圆角 3"/>
            <p:cNvSpPr/>
            <p:nvPr/>
          </p:nvSpPr>
          <p:spPr>
            <a:xfrm>
              <a:off x="2083443" y="2083442"/>
              <a:ext cx="2623596" cy="461638"/>
            </a:xfrm>
            <a:prstGeom prst="roundRect">
              <a:avLst>
                <a:gd name="adj" fmla="val 50000"/>
              </a:avLst>
            </a:prstGeom>
            <a:solidFill>
              <a:schemeClr val="accent2">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000" dirty="0"/>
            </a:p>
          </p:txBody>
        </p:sp>
        <p:sp>
          <p:nvSpPr>
            <p:cNvPr id="5" name="文本占位符 13"/>
            <p:cNvSpPr txBox="1"/>
            <p:nvPr/>
          </p:nvSpPr>
          <p:spPr>
            <a:xfrm>
              <a:off x="2310184" y="2073033"/>
              <a:ext cx="2170114" cy="480537"/>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2400" b="1" dirty="0">
                  <a:solidFill>
                    <a:prstClr val="white"/>
                  </a:solidFill>
                </a:rPr>
                <a:t>学习安全知识，让你化险为夷</a:t>
              </a:r>
            </a:p>
          </p:txBody>
        </p:sp>
      </p:grpSp>
      <p:pic>
        <p:nvPicPr>
          <p:cNvPr id="6" name="图形 5" descr="D:\素材\51miz-E1007119-62F3C4C4 (1).png51miz-E1007119-62F3C4C4 (1)"/>
          <p:cNvPicPr>
            <a:picLocks noChangeAspect="1"/>
          </p:cNvPicPr>
          <p:nvPr/>
        </p:nvPicPr>
        <p:blipFill>
          <a:blip r:embed="rId3"/>
          <a:srcRect r="54749"/>
          <a:stretch>
            <a:fillRect/>
          </a:stretch>
        </p:blipFill>
        <p:spPr>
          <a:xfrm>
            <a:off x="6571615" y="2719705"/>
            <a:ext cx="4839335" cy="4138295"/>
          </a:xfrm>
          <a:prstGeom prst="rect">
            <a:avLst/>
          </a:prstGeom>
        </p:spPr>
      </p:pic>
      <p:grpSp>
        <p:nvGrpSpPr>
          <p:cNvPr id="8" name="组合 7"/>
          <p:cNvGrpSpPr/>
          <p:nvPr/>
        </p:nvGrpSpPr>
        <p:grpSpPr>
          <a:xfrm>
            <a:off x="1564576" y="3513517"/>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9" name="六边形 8"/>
            <p:cNvSpPr/>
            <p:nvPr/>
          </p:nvSpPr>
          <p:spPr>
            <a:xfrm>
              <a:off x="6842760" y="4008870"/>
              <a:ext cx="1203960" cy="1051560"/>
            </a:xfrm>
            <a:prstGeom prst="hexagon">
              <a:avLst/>
            </a:prstGeom>
            <a:solidFill>
              <a:srgbClr val="BA131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文本框 67"/>
            <p:cNvSpPr txBox="1"/>
            <p:nvPr/>
          </p:nvSpPr>
          <p:spPr>
            <a:xfrm>
              <a:off x="6981635" y="4119151"/>
              <a:ext cx="926211" cy="826468"/>
            </a:xfrm>
            <a:prstGeom prst="rect">
              <a:avLst/>
            </a:prstGeom>
            <a:noFill/>
            <a:ln w="38100">
              <a:noFill/>
            </a:ln>
          </p:spPr>
          <p:txBody>
            <a:bodyPr wrap="square" rtlCol="0">
              <a:spAutoFit/>
            </a:bodyPr>
            <a:lstStyle/>
            <a:p>
              <a:pPr algn="ctr">
                <a:lnSpc>
                  <a:spcPct val="120000"/>
                </a:lnSpc>
              </a:pPr>
              <a:r>
                <a:rPr lang="en-US" altLang="zh-CN" sz="2800" dirty="0">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zh-CN" altLang="en-US" sz="28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cxnSp>
        <p:nvCxnSpPr>
          <p:cNvPr id="11" name="直接连接符 10"/>
          <p:cNvCxnSpPr/>
          <p:nvPr/>
        </p:nvCxnSpPr>
        <p:spPr>
          <a:xfrm flipH="1">
            <a:off x="2344325" y="3843296"/>
            <a:ext cx="2131862" cy="305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595057" y="3667748"/>
            <a:ext cx="2690243" cy="370495"/>
          </a:xfrm>
          <a:prstGeom prst="rect">
            <a:avLst/>
          </a:prstGeom>
        </p:spPr>
        <p:txBody>
          <a:bodyPr wrap="none" lIns="62112" tIns="31056" rIns="62112" bIns="31056">
            <a:spAutoFit/>
          </a:bodyPr>
          <a:lstStyle/>
          <a:p>
            <a:pPr algn="r"/>
            <a:r>
              <a:rPr lang="zh-CN" altLang="en-US" sz="2000" b="1" dirty="0">
                <a:solidFill>
                  <a:schemeClr val="accent6">
                    <a:lumMod val="75000"/>
                    <a:lumOff val="25000"/>
                  </a:schemeClr>
                </a:solidFill>
                <a:latin typeface="微软雅黑" panose="020B0503020204020204" pitchFamily="34" charset="-122"/>
                <a:ea typeface="微软雅黑" panose="020B0503020204020204" pitchFamily="34" charset="-122"/>
              </a:rPr>
              <a:t>本人的防御和隐患识别</a:t>
            </a:r>
            <a:endParaRPr lang="en-US" altLang="zh-CN" sz="2000" b="1"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3" name="TextBox 6"/>
          <p:cNvSpPr>
            <a:spLocks noChangeArrowheads="1"/>
          </p:cNvSpPr>
          <p:nvPr/>
        </p:nvSpPr>
        <p:spPr bwMode="auto">
          <a:xfrm>
            <a:off x="2797302" y="3246814"/>
            <a:ext cx="1700331" cy="61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2800" b="1" i="1"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安全意识</a:t>
            </a:r>
          </a:p>
        </p:txBody>
      </p:sp>
      <p:grpSp>
        <p:nvGrpSpPr>
          <p:cNvPr id="14" name="组合 13"/>
          <p:cNvGrpSpPr/>
          <p:nvPr/>
        </p:nvGrpSpPr>
        <p:grpSpPr>
          <a:xfrm>
            <a:off x="1564576" y="4342698"/>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15" name="六边形 14"/>
            <p:cNvSpPr/>
            <p:nvPr/>
          </p:nvSpPr>
          <p:spPr>
            <a:xfrm>
              <a:off x="6842760" y="4008870"/>
              <a:ext cx="1203960" cy="1051560"/>
            </a:xfrm>
            <a:prstGeom prst="hexagon">
              <a:avLst/>
            </a:prstGeom>
            <a:solidFill>
              <a:srgbClr val="BA131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67"/>
            <p:cNvSpPr txBox="1"/>
            <p:nvPr/>
          </p:nvSpPr>
          <p:spPr>
            <a:xfrm>
              <a:off x="6981635" y="4119151"/>
              <a:ext cx="926211" cy="826468"/>
            </a:xfrm>
            <a:prstGeom prst="rect">
              <a:avLst/>
            </a:prstGeom>
            <a:noFill/>
            <a:ln w="38100">
              <a:noFill/>
            </a:ln>
          </p:spPr>
          <p:txBody>
            <a:bodyPr wrap="square" rtlCol="0">
              <a:spAutoFit/>
            </a:bodyPr>
            <a:lstStyle/>
            <a:p>
              <a:pPr algn="ctr">
                <a:lnSpc>
                  <a:spcPct val="120000"/>
                </a:lnSpc>
              </a:pPr>
              <a:r>
                <a:rPr lang="en-US" altLang="zh-CN" sz="2800" dirty="0">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zh-CN" altLang="en-US" sz="28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cxnSp>
        <p:nvCxnSpPr>
          <p:cNvPr id="17" name="直接连接符 16"/>
          <p:cNvCxnSpPr/>
          <p:nvPr/>
        </p:nvCxnSpPr>
        <p:spPr>
          <a:xfrm flipH="1">
            <a:off x="2344325" y="4672477"/>
            <a:ext cx="2131862" cy="305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537516" y="4417674"/>
            <a:ext cx="1664321" cy="370495"/>
          </a:xfrm>
          <a:prstGeom prst="rect">
            <a:avLst/>
          </a:prstGeom>
        </p:spPr>
        <p:txBody>
          <a:bodyPr wrap="none" lIns="62112" tIns="31056" rIns="62112" bIns="31056">
            <a:spAutoFit/>
          </a:bodyPr>
          <a:lstStyle/>
          <a:p>
            <a:pPr algn="r"/>
            <a:r>
              <a:rPr lang="zh-CN" altLang="en-US" sz="2000" b="1" dirty="0">
                <a:solidFill>
                  <a:schemeClr val="accent6">
                    <a:lumMod val="75000"/>
                    <a:lumOff val="25000"/>
                  </a:schemeClr>
                </a:solidFill>
                <a:latin typeface="微软雅黑" panose="020B0503020204020204" pitchFamily="34" charset="-122"/>
                <a:ea typeface="微软雅黑" panose="020B0503020204020204" pitchFamily="34" charset="-122"/>
              </a:rPr>
              <a:t>风险评估过程</a:t>
            </a:r>
            <a:endParaRPr lang="en-US" altLang="zh-CN" sz="2000" b="1"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9" name="TextBox 6"/>
          <p:cNvSpPr>
            <a:spLocks noChangeArrowheads="1"/>
          </p:cNvSpPr>
          <p:nvPr/>
        </p:nvSpPr>
        <p:spPr bwMode="auto">
          <a:xfrm>
            <a:off x="2718236" y="4087623"/>
            <a:ext cx="1700331" cy="61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2800" b="1" i="1"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安全知识</a:t>
            </a:r>
          </a:p>
        </p:txBody>
      </p:sp>
      <p:grpSp>
        <p:nvGrpSpPr>
          <p:cNvPr id="20" name="组合 19"/>
          <p:cNvGrpSpPr/>
          <p:nvPr/>
        </p:nvGrpSpPr>
        <p:grpSpPr>
          <a:xfrm>
            <a:off x="1564576" y="5144199"/>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21" name="六边形 20"/>
            <p:cNvSpPr/>
            <p:nvPr/>
          </p:nvSpPr>
          <p:spPr>
            <a:xfrm>
              <a:off x="6842760" y="4008870"/>
              <a:ext cx="1203960" cy="1051560"/>
            </a:xfrm>
            <a:prstGeom prst="hexagon">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文本框 67"/>
            <p:cNvSpPr txBox="1"/>
            <p:nvPr/>
          </p:nvSpPr>
          <p:spPr>
            <a:xfrm>
              <a:off x="6981635" y="4119151"/>
              <a:ext cx="926211" cy="826468"/>
            </a:xfrm>
            <a:prstGeom prst="rect">
              <a:avLst/>
            </a:prstGeom>
            <a:noFill/>
            <a:ln w="38100">
              <a:noFill/>
            </a:ln>
          </p:spPr>
          <p:txBody>
            <a:bodyPr wrap="square" rtlCol="0">
              <a:spAutoFit/>
            </a:bodyPr>
            <a:lstStyle/>
            <a:p>
              <a:pPr algn="ctr">
                <a:lnSpc>
                  <a:spcPct val="120000"/>
                </a:lnSpc>
              </a:pPr>
              <a:r>
                <a:rPr lang="en-US" altLang="zh-CN" sz="2800" dirty="0">
                  <a:solidFill>
                    <a:schemeClr val="bg1"/>
                  </a:solidFill>
                  <a:latin typeface="Arial" panose="020B0604020202020204" pitchFamily="34" charset="0"/>
                  <a:ea typeface="微软雅黑" panose="020B0503020204020204" pitchFamily="34" charset="-122"/>
                  <a:cs typeface="Arial" panose="020B0604020202020204" pitchFamily="34" charset="0"/>
                </a:rPr>
                <a:t>3</a:t>
              </a:r>
              <a:endParaRPr lang="zh-CN" altLang="en-US" sz="28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cxnSp>
        <p:nvCxnSpPr>
          <p:cNvPr id="23" name="直接连接符 22"/>
          <p:cNvCxnSpPr/>
          <p:nvPr/>
        </p:nvCxnSpPr>
        <p:spPr>
          <a:xfrm flipH="1">
            <a:off x="2344325" y="5473978"/>
            <a:ext cx="2131862" cy="305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532565" y="5272536"/>
            <a:ext cx="1320380" cy="370495"/>
          </a:xfrm>
          <a:prstGeom prst="rect">
            <a:avLst/>
          </a:prstGeom>
        </p:spPr>
        <p:txBody>
          <a:bodyPr wrap="none" lIns="62112" tIns="31056" rIns="62112" bIns="31056">
            <a:spAutoFit/>
          </a:bodyPr>
          <a:lstStyle/>
          <a:p>
            <a:pPr algn="r"/>
            <a:r>
              <a:rPr lang="en-US" altLang="zh-CN" sz="2000" b="1" dirty="0">
                <a:solidFill>
                  <a:schemeClr val="accent6">
                    <a:lumMod val="75000"/>
                    <a:lumOff val="25000"/>
                  </a:schemeClr>
                </a:solidFill>
                <a:latin typeface="微软雅黑" panose="020B0503020204020204" pitchFamily="34" charset="-122"/>
                <a:ea typeface="微软雅黑" panose="020B0503020204020204" pitchFamily="34" charset="-122"/>
              </a:rPr>
              <a:t>STOP</a:t>
            </a:r>
            <a:r>
              <a:rPr lang="zh-CN" altLang="en-US" sz="2000" b="1" dirty="0">
                <a:solidFill>
                  <a:schemeClr val="accent6">
                    <a:lumMod val="75000"/>
                    <a:lumOff val="25000"/>
                  </a:schemeClr>
                </a:solidFill>
                <a:latin typeface="微软雅黑" panose="020B0503020204020204" pitchFamily="34" charset="-122"/>
                <a:ea typeface="微软雅黑" panose="020B0503020204020204" pitchFamily="34" charset="-122"/>
              </a:rPr>
              <a:t>文化</a:t>
            </a:r>
            <a:endParaRPr lang="en-US" altLang="zh-CN" sz="2000" b="1"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25" name="TextBox 6"/>
          <p:cNvSpPr>
            <a:spLocks noChangeArrowheads="1"/>
          </p:cNvSpPr>
          <p:nvPr/>
        </p:nvSpPr>
        <p:spPr bwMode="auto">
          <a:xfrm>
            <a:off x="2676534" y="4889332"/>
            <a:ext cx="2354464" cy="61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2800" b="1" i="1"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安全技能</a:t>
            </a:r>
          </a:p>
        </p:txBody>
      </p:sp>
      <p:sp>
        <p:nvSpPr>
          <p:cNvPr id="2" name="标题 1"/>
          <p:cNvSpPr txBox="1">
            <a:spLocks noChangeArrowheads="1"/>
          </p:cNvSpPr>
          <p:nvPr/>
        </p:nvSpPr>
        <p:spPr>
          <a:xfrm>
            <a:off x="6679647" y="34867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为什么要学习安全知识</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25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fill="hold"/>
                                        <p:tgtEl>
                                          <p:spTgt spid="8"/>
                                        </p:tgtEl>
                                        <p:attrNameLst>
                                          <p:attrName>ppt_x</p:attrName>
                                        </p:attrNameLst>
                                      </p:cBhvr>
                                      <p:tavLst>
                                        <p:tav tm="0">
                                          <p:val>
                                            <p:strVal val="1+#ppt_w/2"/>
                                          </p:val>
                                        </p:tav>
                                        <p:tav tm="100000">
                                          <p:val>
                                            <p:strVal val="#ppt_x"/>
                                          </p:val>
                                        </p:tav>
                                      </p:tavLst>
                                    </p:anim>
                                    <p:anim calcmode="lin" valueType="num">
                                      <p:cBhvr additive="base">
                                        <p:cTn id="17" dur="25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250"/>
                            </p:stCondLst>
                            <p:childTnLst>
                              <p:par>
                                <p:cTn id="30" presetID="2" presetClass="entr" presetSubtype="2" fill="hold" nodeType="afterEffect">
                                  <p:stCondLst>
                                    <p:cond delay="25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50" fill="hold"/>
                                        <p:tgtEl>
                                          <p:spTgt spid="14"/>
                                        </p:tgtEl>
                                        <p:attrNameLst>
                                          <p:attrName>ppt_x</p:attrName>
                                        </p:attrNameLst>
                                      </p:cBhvr>
                                      <p:tavLst>
                                        <p:tav tm="0">
                                          <p:val>
                                            <p:strVal val="1+#ppt_w/2"/>
                                          </p:val>
                                        </p:tav>
                                        <p:tav tm="100000">
                                          <p:val>
                                            <p:strVal val="#ppt_x"/>
                                          </p:val>
                                        </p:tav>
                                      </p:tavLst>
                                    </p:anim>
                                    <p:anim calcmode="lin" valueType="num">
                                      <p:cBhvr additive="base">
                                        <p:cTn id="33" dur="25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p:stCondLst>
                              <p:cond delay="4000"/>
                            </p:stCondLst>
                            <p:childTnLst>
                              <p:par>
                                <p:cTn id="46" presetID="2" presetClass="entr" presetSubtype="2" fill="hold" nodeType="afterEffect">
                                  <p:stCondLst>
                                    <p:cond delay="25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250" fill="hold"/>
                                        <p:tgtEl>
                                          <p:spTgt spid="20"/>
                                        </p:tgtEl>
                                        <p:attrNameLst>
                                          <p:attrName>ppt_x</p:attrName>
                                        </p:attrNameLst>
                                      </p:cBhvr>
                                      <p:tavLst>
                                        <p:tav tm="0">
                                          <p:val>
                                            <p:strVal val="1+#ppt_w/2"/>
                                          </p:val>
                                        </p:tav>
                                        <p:tav tm="100000">
                                          <p:val>
                                            <p:strVal val="#ppt_x"/>
                                          </p:val>
                                        </p:tav>
                                      </p:tavLst>
                                    </p:anim>
                                    <p:anim calcmode="lin" valueType="num">
                                      <p:cBhvr additive="base">
                                        <p:cTn id="49" dur="250" fill="hold"/>
                                        <p:tgtEl>
                                          <p:spTgt spid="20"/>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2"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right)">
                                      <p:cBhvr>
                                        <p:cTn id="56" dur="500"/>
                                        <p:tgtEl>
                                          <p:spTgt spid="25"/>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06579" y="5005912"/>
            <a:ext cx="730553" cy="730556"/>
            <a:chOff x="5436096" y="1274820"/>
            <a:chExt cx="432833" cy="432834"/>
          </a:xfrm>
        </p:grpSpPr>
        <p:sp>
          <p:nvSpPr>
            <p:cNvPr id="4" name="椭圆 16"/>
            <p:cNvSpPr>
              <a:spLocks noChangeArrowheads="1"/>
            </p:cNvSpPr>
            <p:nvPr/>
          </p:nvSpPr>
          <p:spPr bwMode="auto">
            <a:xfrm>
              <a:off x="5436096" y="1274820"/>
              <a:ext cx="432833" cy="432834"/>
            </a:xfrm>
            <a:prstGeom prst="ellipse">
              <a:avLst/>
            </a:pr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5"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grpSp>
        <p:nvGrpSpPr>
          <p:cNvPr id="6" name="Group 54"/>
          <p:cNvGrpSpPr/>
          <p:nvPr/>
        </p:nvGrpSpPr>
        <p:grpSpPr bwMode="auto">
          <a:xfrm>
            <a:off x="2797881" y="4677346"/>
            <a:ext cx="8727144" cy="1387688"/>
            <a:chOff x="0" y="-319402"/>
            <a:chExt cx="8724421" cy="1386114"/>
          </a:xfrm>
        </p:grpSpPr>
        <p:sp>
          <p:nvSpPr>
            <p:cNvPr id="7" name="TextBox 105"/>
            <p:cNvSpPr>
              <a:spLocks noChangeArrowheads="1"/>
            </p:cNvSpPr>
            <p:nvPr/>
          </p:nvSpPr>
          <p:spPr bwMode="auto">
            <a:xfrm>
              <a:off x="84778" y="-319402"/>
              <a:ext cx="8639643" cy="1386114"/>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8" name="流程图: 联系 107"/>
            <p:cNvSpPr>
              <a:spLocks noChangeArrowheads="1"/>
            </p:cNvSpPr>
            <p:nvPr/>
          </p:nvSpPr>
          <p:spPr bwMode="auto">
            <a:xfrm>
              <a:off x="0" y="276096"/>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 name="标题 1"/>
          <p:cNvSpPr>
            <a:spLocks noChangeArrowheads="1"/>
          </p:cNvSpPr>
          <p:nvPr/>
        </p:nvSpPr>
        <p:spPr bwMode="auto">
          <a:xfrm>
            <a:off x="1737129" y="4825825"/>
            <a:ext cx="10981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fontAlgn="base">
              <a:spcBef>
                <a:spcPct val="0"/>
              </a:spcBef>
              <a:spcAft>
                <a:spcPct val="0"/>
              </a:spcAft>
              <a:buFontTx/>
              <a:buNone/>
            </a:pPr>
            <a:r>
              <a:rPr lang="zh-CN" altLang="en-US" sz="3600" b="1" dirty="0">
                <a:solidFill>
                  <a:schemeClr val="accent6"/>
                </a:solidFill>
                <a:latin typeface="微软雅黑" panose="020B0503020204020204" pitchFamily="34" charset="-122"/>
                <a:ea typeface="微软雅黑" panose="020B0503020204020204" pitchFamily="34" charset="-122"/>
                <a:sym typeface="宋体" panose="02010600030101010101" pitchFamily="2" charset="-122"/>
              </a:rPr>
              <a:t>安全</a:t>
            </a:r>
            <a:endParaRPr lang="en-US" altLang="zh-CN" sz="3600" b="1" dirty="0">
              <a:solidFill>
                <a:schemeClr val="accent6"/>
              </a:solidFill>
              <a:latin typeface="微软雅黑" panose="020B0503020204020204" pitchFamily="34" charset="-122"/>
              <a:ea typeface="微软雅黑" panose="020B0503020204020204" pitchFamily="34" charset="-122"/>
              <a:sym typeface="宋体" panose="02010600030101010101" pitchFamily="2" charset="-122"/>
            </a:endParaRPr>
          </a:p>
          <a:p>
            <a:pPr fontAlgn="base">
              <a:spcBef>
                <a:spcPct val="0"/>
              </a:spcBef>
              <a:spcAft>
                <a:spcPct val="0"/>
              </a:spcAft>
              <a:buFontTx/>
              <a:buNone/>
            </a:pPr>
            <a:r>
              <a:rPr lang="zh-CN" altLang="en-US" sz="3600" b="1" dirty="0">
                <a:solidFill>
                  <a:schemeClr val="accent6"/>
                </a:solidFill>
                <a:latin typeface="微软雅黑" panose="020B0503020204020204" pitchFamily="34" charset="-122"/>
                <a:ea typeface="微软雅黑" panose="020B0503020204020204" pitchFamily="34" charset="-122"/>
                <a:sym typeface="宋体" panose="02010600030101010101" pitchFamily="2" charset="-122"/>
              </a:rPr>
              <a:t>管理</a:t>
            </a:r>
          </a:p>
        </p:txBody>
      </p:sp>
      <p:sp>
        <p:nvSpPr>
          <p:cNvPr id="10" name="TextBox 6"/>
          <p:cNvSpPr>
            <a:spLocks noChangeArrowheads="1"/>
          </p:cNvSpPr>
          <p:nvPr/>
        </p:nvSpPr>
        <p:spPr bwMode="auto">
          <a:xfrm>
            <a:off x="3207726" y="4839354"/>
            <a:ext cx="8317299"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安全管理是企业生产管理的重要组成部分，是一门综合性的系统科学。安全管理的对象是生产中一切人、物、环境的状态管理与控制，安全管理是一种动态管理。安全管理，主要是组织实施企业安全管理规划、指导、检查和决策，同时，又是保证生产处于最佳安全状态的根本环节。</a:t>
            </a:r>
          </a:p>
        </p:txBody>
      </p:sp>
      <p:grpSp>
        <p:nvGrpSpPr>
          <p:cNvPr id="11" name="组合 10"/>
          <p:cNvGrpSpPr/>
          <p:nvPr/>
        </p:nvGrpSpPr>
        <p:grpSpPr>
          <a:xfrm>
            <a:off x="194020" y="2609815"/>
            <a:ext cx="2686794" cy="1417311"/>
            <a:chOff x="3610831" y="2034935"/>
            <a:chExt cx="2205577" cy="1163464"/>
          </a:xfrm>
        </p:grpSpPr>
        <p:sp>
          <p:nvSpPr>
            <p:cNvPr id="12"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13" name="矩形 12"/>
            <p:cNvSpPr/>
            <p:nvPr/>
          </p:nvSpPr>
          <p:spPr>
            <a:xfrm>
              <a:off x="3610831" y="2382846"/>
              <a:ext cx="2205577" cy="519121"/>
            </a:xfrm>
            <a:prstGeom prst="rect">
              <a:avLst/>
            </a:prstGeom>
          </p:spPr>
          <p:txBody>
            <a:bodyPr wrap="square" lIns="105571" tIns="52784" rIns="105571" bIns="52784">
              <a:spAutoFit/>
            </a:bodyPr>
            <a:lstStyle/>
            <a:p>
              <a:pPr lvl="0" algn="ctr">
                <a:lnSpc>
                  <a:spcPts val="2000"/>
                </a:lnSpc>
                <a:buClr>
                  <a:srgbClr val="C00000"/>
                </a:buClr>
                <a:defRPr/>
              </a:pPr>
              <a:r>
                <a:rPr lang="zh-CN" altLang="en-US" dirty="0">
                  <a:solidFill>
                    <a:schemeClr val="bg1"/>
                  </a:solidFill>
                  <a:latin typeface="字魂59号-创粗黑" pitchFamily="2" charset="-122"/>
                  <a:ea typeface="字魂59号-创粗黑" pitchFamily="2" charset="-122"/>
                </a:rPr>
                <a:t>我的想办法</a:t>
              </a:r>
              <a:endParaRPr lang="en-US" altLang="zh-CN" dirty="0">
                <a:solidFill>
                  <a:schemeClr val="bg1"/>
                </a:solidFill>
                <a:latin typeface="字魂59号-创粗黑" pitchFamily="2" charset="-122"/>
                <a:ea typeface="字魂59号-创粗黑" pitchFamily="2" charset="-122"/>
              </a:endParaRPr>
            </a:p>
            <a:p>
              <a:pPr lvl="0" algn="ctr">
                <a:lnSpc>
                  <a:spcPts val="2000"/>
                </a:lnSpc>
                <a:buClr>
                  <a:srgbClr val="C00000"/>
                </a:buClr>
                <a:defRPr/>
              </a:pPr>
              <a:r>
                <a:rPr lang="zh-CN" altLang="en-US" dirty="0">
                  <a:solidFill>
                    <a:schemeClr val="bg1"/>
                  </a:solidFill>
                  <a:latin typeface="字魂59号-创粗黑" pitchFamily="2" charset="-122"/>
                  <a:ea typeface="字魂59号-创粗黑" pitchFamily="2" charset="-122"/>
                </a:rPr>
                <a:t>干掉他们</a:t>
              </a:r>
            </a:p>
          </p:txBody>
        </p:sp>
      </p:grpSp>
      <p:grpSp>
        <p:nvGrpSpPr>
          <p:cNvPr id="14" name="组合 13"/>
          <p:cNvGrpSpPr/>
          <p:nvPr/>
        </p:nvGrpSpPr>
        <p:grpSpPr>
          <a:xfrm>
            <a:off x="9240871" y="2609815"/>
            <a:ext cx="2686794" cy="1417311"/>
            <a:chOff x="3588437" y="2034935"/>
            <a:chExt cx="2205577" cy="1163464"/>
          </a:xfrm>
        </p:grpSpPr>
        <p:sp>
          <p:nvSpPr>
            <p:cNvPr id="15"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16" name="矩形 15"/>
            <p:cNvSpPr/>
            <p:nvPr/>
          </p:nvSpPr>
          <p:spPr>
            <a:xfrm>
              <a:off x="3588437" y="2382846"/>
              <a:ext cx="2205577" cy="512804"/>
            </a:xfrm>
            <a:prstGeom prst="rect">
              <a:avLst/>
            </a:prstGeom>
          </p:spPr>
          <p:txBody>
            <a:bodyPr wrap="square" lIns="105571" tIns="52784" rIns="105571" bIns="52784">
              <a:spAutoFit/>
            </a:bodyPr>
            <a:lstStyle/>
            <a:p>
              <a:pPr lvl="0" algn="ctr">
                <a:lnSpc>
                  <a:spcPts val="2000"/>
                </a:lnSpc>
                <a:buClr>
                  <a:srgbClr val="C00000"/>
                </a:buClr>
                <a:defRPr/>
              </a:pPr>
              <a:r>
                <a:rPr lang="zh-CN" altLang="en-US" dirty="0">
                  <a:solidFill>
                    <a:schemeClr val="bg1"/>
                  </a:solidFill>
                  <a:latin typeface="字魂59号-创粗黑" pitchFamily="2" charset="-122"/>
                  <a:ea typeface="字魂59号-创粗黑" pitchFamily="2" charset="-122"/>
                </a:rPr>
                <a:t>生活及</a:t>
              </a:r>
              <a:endParaRPr lang="en-US" altLang="zh-CN" dirty="0">
                <a:solidFill>
                  <a:schemeClr val="bg1"/>
                </a:solidFill>
                <a:latin typeface="字魂59号-创粗黑" pitchFamily="2" charset="-122"/>
                <a:ea typeface="字魂59号-创粗黑" pitchFamily="2" charset="-122"/>
              </a:endParaRPr>
            </a:p>
            <a:p>
              <a:pPr lvl="0" algn="ctr">
                <a:lnSpc>
                  <a:spcPts val="2000"/>
                </a:lnSpc>
                <a:buClr>
                  <a:srgbClr val="C00000"/>
                </a:buClr>
                <a:defRPr/>
              </a:pPr>
              <a:r>
                <a:rPr lang="zh-CN" altLang="en-US" dirty="0">
                  <a:solidFill>
                    <a:schemeClr val="bg1"/>
                  </a:solidFill>
                  <a:latin typeface="字魂59号-创粗黑" pitchFamily="2" charset="-122"/>
                  <a:ea typeface="字魂59号-创粗黑" pitchFamily="2" charset="-122"/>
                </a:rPr>
                <a:t>生产目标</a:t>
              </a:r>
            </a:p>
          </p:txBody>
        </p:sp>
      </p:grpSp>
      <p:cxnSp>
        <p:nvCxnSpPr>
          <p:cNvPr id="17" name="直接连接符 16"/>
          <p:cNvCxnSpPr/>
          <p:nvPr/>
        </p:nvCxnSpPr>
        <p:spPr>
          <a:xfrm flipH="1">
            <a:off x="2661683" y="3429000"/>
            <a:ext cx="6868633" cy="0"/>
          </a:xfrm>
          <a:prstGeom prst="line">
            <a:avLst/>
          </a:prstGeom>
          <a:ln w="19050">
            <a:solidFill>
              <a:schemeClr val="accent6">
                <a:lumMod val="40000"/>
                <a:lumOff val="6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4" name="流程图: 联系 107"/>
          <p:cNvSpPr>
            <a:spLocks noChangeArrowheads="1"/>
          </p:cNvSpPr>
          <p:nvPr/>
        </p:nvSpPr>
        <p:spPr bwMode="auto">
          <a:xfrm>
            <a:off x="3109438" y="3264107"/>
            <a:ext cx="329516" cy="329786"/>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流程图: 联系 107"/>
          <p:cNvSpPr>
            <a:spLocks noChangeArrowheads="1"/>
          </p:cNvSpPr>
          <p:nvPr/>
        </p:nvSpPr>
        <p:spPr bwMode="auto">
          <a:xfrm>
            <a:off x="4455014" y="3264107"/>
            <a:ext cx="329516" cy="329786"/>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流程图: 联系 107"/>
          <p:cNvSpPr>
            <a:spLocks noChangeArrowheads="1"/>
          </p:cNvSpPr>
          <p:nvPr/>
        </p:nvSpPr>
        <p:spPr bwMode="auto">
          <a:xfrm>
            <a:off x="5686384" y="3264107"/>
            <a:ext cx="329516" cy="329786"/>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流程图: 联系 107"/>
          <p:cNvSpPr>
            <a:spLocks noChangeArrowheads="1"/>
          </p:cNvSpPr>
          <p:nvPr/>
        </p:nvSpPr>
        <p:spPr bwMode="auto">
          <a:xfrm>
            <a:off x="7201617" y="3264107"/>
            <a:ext cx="329516" cy="329786"/>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流程图: 联系 107"/>
          <p:cNvSpPr>
            <a:spLocks noChangeArrowheads="1"/>
          </p:cNvSpPr>
          <p:nvPr/>
        </p:nvSpPr>
        <p:spPr bwMode="auto">
          <a:xfrm>
            <a:off x="8559810" y="3264107"/>
            <a:ext cx="329516" cy="329786"/>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9" name="直接连接符 28"/>
          <p:cNvCxnSpPr/>
          <p:nvPr/>
        </p:nvCxnSpPr>
        <p:spPr>
          <a:xfrm>
            <a:off x="3274196" y="2609815"/>
            <a:ext cx="0" cy="583921"/>
          </a:xfrm>
          <a:prstGeom prst="line">
            <a:avLst/>
          </a:prstGeom>
          <a:ln w="19050">
            <a:solidFill>
              <a:schemeClr val="accent6">
                <a:lumMod val="40000"/>
                <a:lumOff val="6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619772" y="2162415"/>
            <a:ext cx="0" cy="1031321"/>
          </a:xfrm>
          <a:prstGeom prst="line">
            <a:avLst/>
          </a:prstGeom>
          <a:ln w="19050">
            <a:solidFill>
              <a:schemeClr val="accent6">
                <a:lumMod val="40000"/>
                <a:lumOff val="6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851142" y="2901775"/>
            <a:ext cx="0" cy="291961"/>
          </a:xfrm>
          <a:prstGeom prst="line">
            <a:avLst/>
          </a:prstGeom>
          <a:ln w="19050">
            <a:solidFill>
              <a:schemeClr val="accent6">
                <a:lumMod val="40000"/>
                <a:lumOff val="6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366375" y="2289959"/>
            <a:ext cx="0" cy="903777"/>
          </a:xfrm>
          <a:prstGeom prst="line">
            <a:avLst/>
          </a:prstGeom>
          <a:ln w="19050">
            <a:solidFill>
              <a:schemeClr val="accent6">
                <a:lumMod val="40000"/>
                <a:lumOff val="6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725501" y="2609815"/>
            <a:ext cx="0" cy="583921"/>
          </a:xfrm>
          <a:prstGeom prst="line">
            <a:avLst/>
          </a:prstGeom>
          <a:ln w="19050">
            <a:solidFill>
              <a:schemeClr val="accent6">
                <a:lumMod val="40000"/>
                <a:lumOff val="6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5" name="TextBox 6"/>
          <p:cNvSpPr>
            <a:spLocks noChangeArrowheads="1"/>
          </p:cNvSpPr>
          <p:nvPr/>
        </p:nvSpPr>
        <p:spPr bwMode="auto">
          <a:xfrm>
            <a:off x="2795052" y="2289959"/>
            <a:ext cx="1186702"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健康伤害</a:t>
            </a:r>
          </a:p>
        </p:txBody>
      </p:sp>
      <p:sp>
        <p:nvSpPr>
          <p:cNvPr id="37" name="TextBox 6"/>
          <p:cNvSpPr>
            <a:spLocks noChangeArrowheads="1"/>
          </p:cNvSpPr>
          <p:nvPr/>
        </p:nvSpPr>
        <p:spPr bwMode="auto">
          <a:xfrm>
            <a:off x="4191179" y="1801110"/>
            <a:ext cx="1186702"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职业疾病</a:t>
            </a:r>
          </a:p>
        </p:txBody>
      </p:sp>
      <p:sp>
        <p:nvSpPr>
          <p:cNvPr id="38" name="TextBox 6"/>
          <p:cNvSpPr>
            <a:spLocks noChangeArrowheads="1"/>
          </p:cNvSpPr>
          <p:nvPr/>
        </p:nvSpPr>
        <p:spPr bwMode="auto">
          <a:xfrm>
            <a:off x="5570444" y="2542948"/>
            <a:ext cx="1186702"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死亡</a:t>
            </a:r>
          </a:p>
        </p:txBody>
      </p:sp>
      <p:sp>
        <p:nvSpPr>
          <p:cNvPr id="41" name="TextBox 6"/>
          <p:cNvSpPr>
            <a:spLocks noChangeArrowheads="1"/>
          </p:cNvSpPr>
          <p:nvPr/>
        </p:nvSpPr>
        <p:spPr bwMode="auto">
          <a:xfrm>
            <a:off x="6978878" y="1979364"/>
            <a:ext cx="1186702"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财产损失</a:t>
            </a:r>
          </a:p>
        </p:txBody>
      </p:sp>
      <p:sp>
        <p:nvSpPr>
          <p:cNvPr id="42" name="TextBox 6"/>
          <p:cNvSpPr>
            <a:spLocks noChangeArrowheads="1"/>
          </p:cNvSpPr>
          <p:nvPr/>
        </p:nvSpPr>
        <p:spPr bwMode="auto">
          <a:xfrm>
            <a:off x="8494110" y="2259680"/>
            <a:ext cx="1186702"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其他</a:t>
            </a:r>
          </a:p>
        </p:txBody>
      </p:sp>
      <p:sp>
        <p:nvSpPr>
          <p:cNvPr id="2" name="标题 1"/>
          <p:cNvSpPr txBox="1">
            <a:spLocks noChangeArrowheads="1"/>
          </p:cNvSpPr>
          <p:nvPr/>
        </p:nvSpPr>
        <p:spPr>
          <a:xfrm>
            <a:off x="6679647" y="34867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为什么要学习安全知识</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5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9" presetClass="entr" presetSubtype="0" decel="10000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 calcmode="lin" valueType="num">
                                      <p:cBhvr>
                                        <p:cTn id="24" dur="500" fill="hold"/>
                                        <p:tgtEl>
                                          <p:spTgt spid="24"/>
                                        </p:tgtEl>
                                        <p:attrNameLst>
                                          <p:attrName>style.rotation</p:attrName>
                                        </p:attrNameLst>
                                      </p:cBhvr>
                                      <p:tavLst>
                                        <p:tav tm="0">
                                          <p:val>
                                            <p:fltVal val="360"/>
                                          </p:val>
                                        </p:tav>
                                        <p:tav tm="100000">
                                          <p:val>
                                            <p:fltVal val="0"/>
                                          </p:val>
                                        </p:tav>
                                      </p:tavLst>
                                    </p:anim>
                                    <p:animEffect transition="in" filter="fade">
                                      <p:cBhvr>
                                        <p:cTn id="25" dur="500"/>
                                        <p:tgtEl>
                                          <p:spTgt spid="24"/>
                                        </p:tgtEl>
                                      </p:cBhvr>
                                    </p:animEffect>
                                  </p:childTnLst>
                                </p:cTn>
                              </p:par>
                              <p:par>
                                <p:cTn id="26" presetID="49" presetClass="entr" presetSubtype="0" decel="100000"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 calcmode="lin" valueType="num">
                                      <p:cBhvr>
                                        <p:cTn id="30" dur="500" fill="hold"/>
                                        <p:tgtEl>
                                          <p:spTgt spid="25"/>
                                        </p:tgtEl>
                                        <p:attrNameLst>
                                          <p:attrName>style.rotation</p:attrName>
                                        </p:attrNameLst>
                                      </p:cBhvr>
                                      <p:tavLst>
                                        <p:tav tm="0">
                                          <p:val>
                                            <p:fltVal val="360"/>
                                          </p:val>
                                        </p:tav>
                                        <p:tav tm="100000">
                                          <p:val>
                                            <p:fltVal val="0"/>
                                          </p:val>
                                        </p:tav>
                                      </p:tavLst>
                                    </p:anim>
                                    <p:animEffect transition="in" filter="fade">
                                      <p:cBhvr>
                                        <p:cTn id="31" dur="500"/>
                                        <p:tgtEl>
                                          <p:spTgt spid="25"/>
                                        </p:tgtEl>
                                      </p:cBhvr>
                                    </p:animEffect>
                                  </p:childTnLst>
                                </p:cTn>
                              </p:par>
                              <p:par>
                                <p:cTn id="32" presetID="49" presetClass="entr" presetSubtype="0" decel="100000"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 calcmode="lin" valueType="num">
                                      <p:cBhvr>
                                        <p:cTn id="36" dur="500" fill="hold"/>
                                        <p:tgtEl>
                                          <p:spTgt spid="26"/>
                                        </p:tgtEl>
                                        <p:attrNameLst>
                                          <p:attrName>style.rotation</p:attrName>
                                        </p:attrNameLst>
                                      </p:cBhvr>
                                      <p:tavLst>
                                        <p:tav tm="0">
                                          <p:val>
                                            <p:fltVal val="360"/>
                                          </p:val>
                                        </p:tav>
                                        <p:tav tm="100000">
                                          <p:val>
                                            <p:fltVal val="0"/>
                                          </p:val>
                                        </p:tav>
                                      </p:tavLst>
                                    </p:anim>
                                    <p:animEffect transition="in" filter="fade">
                                      <p:cBhvr>
                                        <p:cTn id="37" dur="500"/>
                                        <p:tgtEl>
                                          <p:spTgt spid="26"/>
                                        </p:tgtEl>
                                      </p:cBhvr>
                                    </p:animEffect>
                                  </p:childTnLst>
                                </p:cTn>
                              </p:par>
                              <p:par>
                                <p:cTn id="38" presetID="49" presetClass="entr" presetSubtype="0" decel="100000" fill="hold" grpId="0" nodeType="withEffect">
                                  <p:stCondLst>
                                    <p:cond delay="30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 calcmode="lin" valueType="num">
                                      <p:cBhvr>
                                        <p:cTn id="42" dur="500" fill="hold"/>
                                        <p:tgtEl>
                                          <p:spTgt spid="27"/>
                                        </p:tgtEl>
                                        <p:attrNameLst>
                                          <p:attrName>style.rotation</p:attrName>
                                        </p:attrNameLst>
                                      </p:cBhvr>
                                      <p:tavLst>
                                        <p:tav tm="0">
                                          <p:val>
                                            <p:fltVal val="360"/>
                                          </p:val>
                                        </p:tav>
                                        <p:tav tm="100000">
                                          <p:val>
                                            <p:fltVal val="0"/>
                                          </p:val>
                                        </p:tav>
                                      </p:tavLst>
                                    </p:anim>
                                    <p:animEffect transition="in" filter="fade">
                                      <p:cBhvr>
                                        <p:cTn id="43" dur="500"/>
                                        <p:tgtEl>
                                          <p:spTgt spid="27"/>
                                        </p:tgtEl>
                                      </p:cBhvr>
                                    </p:animEffect>
                                  </p:childTnLst>
                                </p:cTn>
                              </p:par>
                              <p:par>
                                <p:cTn id="44" presetID="49" presetClass="entr" presetSubtype="0" decel="100000" fill="hold" grpId="0" nodeType="withEffect">
                                  <p:stCondLst>
                                    <p:cond delay="50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 calcmode="lin" valueType="num">
                                      <p:cBhvr>
                                        <p:cTn id="48" dur="500" fill="hold"/>
                                        <p:tgtEl>
                                          <p:spTgt spid="28"/>
                                        </p:tgtEl>
                                        <p:attrNameLst>
                                          <p:attrName>style.rotation</p:attrName>
                                        </p:attrNameLst>
                                      </p:cBhvr>
                                      <p:tavLst>
                                        <p:tav tm="0">
                                          <p:val>
                                            <p:fltVal val="360"/>
                                          </p:val>
                                        </p:tav>
                                        <p:tav tm="100000">
                                          <p:val>
                                            <p:fltVal val="0"/>
                                          </p:val>
                                        </p:tav>
                                      </p:tavLst>
                                    </p:anim>
                                    <p:animEffect transition="in" filter="fade">
                                      <p:cBhvr>
                                        <p:cTn id="49" dur="500"/>
                                        <p:tgtEl>
                                          <p:spTgt spid="28"/>
                                        </p:tgtEl>
                                      </p:cBhvr>
                                    </p:animEffect>
                                  </p:childTnLst>
                                </p:cTn>
                              </p:par>
                            </p:childTnLst>
                          </p:cTn>
                        </p:par>
                        <p:par>
                          <p:cTn id="50" fill="hold">
                            <p:stCondLst>
                              <p:cond delay="1500"/>
                            </p:stCondLst>
                            <p:childTnLst>
                              <p:par>
                                <p:cTn id="51" presetID="22" presetClass="entr" presetSubtype="2"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par>
                                <p:cTn id="54" presetID="22" presetClass="entr" presetSubtype="4" fill="hold" nodeType="withEffect">
                                  <p:stCondLst>
                                    <p:cond delay="10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par>
                                <p:cTn id="57" presetID="22" presetClass="entr" presetSubtype="4" fill="hold" nodeType="withEffect">
                                  <p:stCondLst>
                                    <p:cond delay="20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par>
                                <p:cTn id="60" presetID="22" presetClass="entr" presetSubtype="4" fill="hold" nodeType="withEffect">
                                  <p:stCondLst>
                                    <p:cond delay="30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par>
                                <p:cTn id="63" presetID="22" presetClass="entr" presetSubtype="4" fill="hold" nodeType="withEffect">
                                  <p:stCondLst>
                                    <p:cond delay="40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500"/>
                                        <p:tgtEl>
                                          <p:spTgt spid="34"/>
                                        </p:tgtEl>
                                      </p:cBhvr>
                                    </p:animEffect>
                                  </p:childTnLst>
                                </p:cTn>
                              </p:par>
                            </p:childTnLst>
                          </p:cTn>
                        </p:par>
                        <p:par>
                          <p:cTn id="66" fill="hold">
                            <p:stCondLst>
                              <p:cond delay="20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5"/>
                                        </p:tgtEl>
                                        <p:attrNameLst>
                                          <p:attrName>ppt_y</p:attrName>
                                        </p:attrNameLst>
                                      </p:cBhvr>
                                      <p:tavLst>
                                        <p:tav tm="0">
                                          <p:val>
                                            <p:strVal val="#ppt_y"/>
                                          </p:val>
                                        </p:tav>
                                        <p:tav tm="100000">
                                          <p:val>
                                            <p:strVal val="#ppt_y"/>
                                          </p:val>
                                        </p:tav>
                                      </p:tavLst>
                                    </p:anim>
                                    <p:anim calcmode="lin" valueType="num">
                                      <p:cBhvr>
                                        <p:cTn id="71"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5"/>
                                        </p:tgtEl>
                                      </p:cBhvr>
                                    </p:animEffect>
                                  </p:childTnLst>
                                </p:cTn>
                              </p:par>
                            </p:childTnLst>
                          </p:cTn>
                        </p:par>
                        <p:par>
                          <p:cTn id="74" fill="hold">
                            <p:stCondLst>
                              <p:cond delay="3049"/>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37"/>
                                        </p:tgtEl>
                                        <p:attrNameLst>
                                          <p:attrName>style.visibility</p:attrName>
                                        </p:attrNameLst>
                                      </p:cBhvr>
                                      <p:to>
                                        <p:strVal val="visible"/>
                                      </p:to>
                                    </p:set>
                                    <p:anim calcmode="lin" valueType="num">
                                      <p:cBhvr>
                                        <p:cTn id="77"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7"/>
                                        </p:tgtEl>
                                        <p:attrNameLst>
                                          <p:attrName>ppt_y</p:attrName>
                                        </p:attrNameLst>
                                      </p:cBhvr>
                                      <p:tavLst>
                                        <p:tav tm="0">
                                          <p:val>
                                            <p:strVal val="#ppt_y"/>
                                          </p:val>
                                        </p:tav>
                                        <p:tav tm="100000">
                                          <p:val>
                                            <p:strVal val="#ppt_y"/>
                                          </p:val>
                                        </p:tav>
                                      </p:tavLst>
                                    </p:anim>
                                    <p:anim calcmode="lin" valueType="num">
                                      <p:cBhvr>
                                        <p:cTn id="79"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7"/>
                                        </p:tgtEl>
                                      </p:cBhvr>
                                    </p:animEffect>
                                  </p:childTnLst>
                                </p:cTn>
                              </p:par>
                            </p:childTnLst>
                          </p:cTn>
                        </p:par>
                        <p:par>
                          <p:cTn id="82" fill="hold">
                            <p:stCondLst>
                              <p:cond delay="3699"/>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38"/>
                                        </p:tgtEl>
                                        <p:attrNameLst>
                                          <p:attrName>ppt_y</p:attrName>
                                        </p:attrNameLst>
                                      </p:cBhvr>
                                      <p:tavLst>
                                        <p:tav tm="0">
                                          <p:val>
                                            <p:strVal val="#ppt_y"/>
                                          </p:val>
                                        </p:tav>
                                        <p:tav tm="100000">
                                          <p:val>
                                            <p:strVal val="#ppt_y"/>
                                          </p:val>
                                        </p:tav>
                                      </p:tavLst>
                                    </p:anim>
                                    <p:anim calcmode="lin" valueType="num">
                                      <p:cBhvr>
                                        <p:cTn id="87"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38"/>
                                        </p:tgtEl>
                                      </p:cBhvr>
                                    </p:animEffect>
                                  </p:childTnLst>
                                </p:cTn>
                              </p:par>
                            </p:childTnLst>
                          </p:cTn>
                        </p:par>
                        <p:par>
                          <p:cTn id="90" fill="hold">
                            <p:stCondLst>
                              <p:cond delay="42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41"/>
                                        </p:tgtEl>
                                        <p:attrNameLst>
                                          <p:attrName>style.visibility</p:attrName>
                                        </p:attrNameLst>
                                      </p:cBhvr>
                                      <p:to>
                                        <p:strVal val="visible"/>
                                      </p:to>
                                    </p:set>
                                    <p:anim calcmode="lin" valueType="num">
                                      <p:cBhvr>
                                        <p:cTn id="93"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41"/>
                                        </p:tgtEl>
                                        <p:attrNameLst>
                                          <p:attrName>ppt_y</p:attrName>
                                        </p:attrNameLst>
                                      </p:cBhvr>
                                      <p:tavLst>
                                        <p:tav tm="0">
                                          <p:val>
                                            <p:strVal val="#ppt_y"/>
                                          </p:val>
                                        </p:tav>
                                        <p:tav tm="100000">
                                          <p:val>
                                            <p:strVal val="#ppt_y"/>
                                          </p:val>
                                        </p:tav>
                                      </p:tavLst>
                                    </p:anim>
                                    <p:anim calcmode="lin" valueType="num">
                                      <p:cBhvr>
                                        <p:cTn id="95"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41"/>
                                        </p:tgtEl>
                                      </p:cBhvr>
                                    </p:animEffect>
                                  </p:childTnLst>
                                </p:cTn>
                              </p:par>
                            </p:childTnLst>
                          </p:cTn>
                        </p:par>
                        <p:par>
                          <p:cTn id="98" fill="hold">
                            <p:stCondLst>
                              <p:cond delay="4900"/>
                            </p:stCondLst>
                            <p:childTnLst>
                              <p:par>
                                <p:cTn id="99" presetID="41" presetClass="entr" presetSubtype="0" fill="hold" grpId="0" nodeType="afterEffect">
                                  <p:stCondLst>
                                    <p:cond delay="0"/>
                                  </p:stCondLst>
                                  <p:iterate type="lt">
                                    <p:tmPct val="10000"/>
                                  </p:iterate>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42"/>
                                        </p:tgtEl>
                                        <p:attrNameLst>
                                          <p:attrName>ppt_y</p:attrName>
                                        </p:attrNameLst>
                                      </p:cBhvr>
                                      <p:tavLst>
                                        <p:tav tm="0">
                                          <p:val>
                                            <p:strVal val="#ppt_y"/>
                                          </p:val>
                                        </p:tav>
                                        <p:tav tm="100000">
                                          <p:val>
                                            <p:strVal val="#ppt_y"/>
                                          </p:val>
                                        </p:tav>
                                      </p:tavLst>
                                    </p:anim>
                                    <p:anim calcmode="lin" valueType="num">
                                      <p:cBhvr>
                                        <p:cTn id="10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42"/>
                                        </p:tgtEl>
                                      </p:cBhvr>
                                    </p:animEffect>
                                  </p:childTnLst>
                                </p:cTn>
                              </p:par>
                            </p:childTnLst>
                          </p:cTn>
                        </p:par>
                        <p:par>
                          <p:cTn id="106" fill="hold">
                            <p:stCondLst>
                              <p:cond delay="545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5950"/>
                            </p:stCondLst>
                            <p:childTnLst>
                              <p:par>
                                <p:cTn id="113" presetID="42" presetClass="entr" presetSubtype="0" fill="hold" grpId="0" nodeType="afterEffect">
                                  <p:stCondLst>
                                    <p:cond delay="0"/>
                                  </p:stCondLst>
                                  <p:iterate type="lt">
                                    <p:tmPct val="10000"/>
                                  </p:iterate>
                                  <p:childTnLst>
                                    <p:set>
                                      <p:cBhvr>
                                        <p:cTn id="114" dur="1" fill="hold">
                                          <p:stCondLst>
                                            <p:cond delay="0"/>
                                          </p:stCondLst>
                                        </p:cTn>
                                        <p:tgtEl>
                                          <p:spTgt spid="9"/>
                                        </p:tgtEl>
                                        <p:attrNameLst>
                                          <p:attrName>style.visibility</p:attrName>
                                        </p:attrNameLst>
                                      </p:cBhvr>
                                      <p:to>
                                        <p:strVal val="visible"/>
                                      </p:to>
                                    </p:set>
                                    <p:animEffect>
                                      <p:cBhvr>
                                        <p:cTn id="115" dur="300"/>
                                        <p:tgtEl>
                                          <p:spTgt spid="9"/>
                                        </p:tgtEl>
                                      </p:cBhvr>
                                    </p:animEffect>
                                    <p:anim calcmode="lin" valueType="num">
                                      <p:cBhvr>
                                        <p:cTn id="116" dur="300" fill="hold"/>
                                        <p:tgtEl>
                                          <p:spTgt spid="9"/>
                                        </p:tgtEl>
                                        <p:attrNameLst>
                                          <p:attrName>ppt_x</p:attrName>
                                        </p:attrNameLst>
                                      </p:cBhvr>
                                      <p:tavLst>
                                        <p:tav tm="0">
                                          <p:val>
                                            <p:strVal val="#ppt_x"/>
                                          </p:val>
                                        </p:tav>
                                        <p:tav tm="100000">
                                          <p:val>
                                            <p:strVal val="#ppt_x"/>
                                          </p:val>
                                        </p:tav>
                                      </p:tavLst>
                                    </p:anim>
                                    <p:anim calcmode="lin" valueType="num">
                                      <p:cBhvr>
                                        <p:cTn id="117" dur="300" fill="hold"/>
                                        <p:tgtEl>
                                          <p:spTgt spid="9"/>
                                        </p:tgtEl>
                                        <p:attrNameLst>
                                          <p:attrName>ppt_y</p:attrName>
                                        </p:attrNameLst>
                                      </p:cBhvr>
                                      <p:tavLst>
                                        <p:tav tm="0">
                                          <p:val>
                                            <p:strVal val="#ppt_y+.1"/>
                                          </p:val>
                                        </p:tav>
                                        <p:tav tm="100000">
                                          <p:val>
                                            <p:strVal val="#ppt_y"/>
                                          </p:val>
                                        </p:tav>
                                      </p:tavLst>
                                    </p:anim>
                                  </p:childTnLst>
                                </p:cTn>
                              </p:par>
                              <p:par>
                                <p:cTn id="118" presetID="2" presetClass="entr" presetSubtype="2"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500" fill="hold"/>
                                        <p:tgtEl>
                                          <p:spTgt spid="6"/>
                                        </p:tgtEl>
                                        <p:attrNameLst>
                                          <p:attrName>ppt_x</p:attrName>
                                        </p:attrNameLst>
                                      </p:cBhvr>
                                      <p:tavLst>
                                        <p:tav tm="0">
                                          <p:val>
                                            <p:strVal val="1+#ppt_w/2"/>
                                          </p:val>
                                        </p:tav>
                                        <p:tav tm="100000">
                                          <p:val>
                                            <p:strVal val="#ppt_x"/>
                                          </p:val>
                                        </p:tav>
                                      </p:tavLst>
                                    </p:anim>
                                    <p:anim calcmode="lin" valueType="num">
                                      <p:cBhvr>
                                        <p:cTn id="121" dur="500" fill="hold"/>
                                        <p:tgtEl>
                                          <p:spTgt spid="6"/>
                                        </p:tgtEl>
                                        <p:attrNameLst>
                                          <p:attrName>ppt_y</p:attrName>
                                        </p:attrNameLst>
                                      </p:cBhvr>
                                      <p:tavLst>
                                        <p:tav tm="0">
                                          <p:val>
                                            <p:strVal val="#ppt_y"/>
                                          </p:val>
                                        </p:tav>
                                        <p:tav tm="100000">
                                          <p:val>
                                            <p:strVal val="#ppt_y"/>
                                          </p:val>
                                        </p:tav>
                                      </p:tavLst>
                                    </p:anim>
                                  </p:childTnLst>
                                </p:cTn>
                              </p:par>
                              <p:par>
                                <p:cTn id="122" presetID="22" presetClass="entr" presetSubtype="4" fill="hold" grpId="0" nodeType="withEffect">
                                  <p:stCondLst>
                                    <p:cond delay="0"/>
                                  </p:stCondLst>
                                  <p:childTnLst>
                                    <p:set>
                                      <p:cBhvr>
                                        <p:cTn id="123" dur="1" fill="hold">
                                          <p:stCondLst>
                                            <p:cond delay="0"/>
                                          </p:stCondLst>
                                        </p:cTn>
                                        <p:tgtEl>
                                          <p:spTgt spid="10"/>
                                        </p:tgtEl>
                                        <p:attrNameLst>
                                          <p:attrName>style.visibility</p:attrName>
                                        </p:attrNameLst>
                                      </p:cBhvr>
                                      <p:to>
                                        <p:strVal val="visible"/>
                                      </p:to>
                                    </p:set>
                                    <p:animEffect transition="in" filter="wipe(down)">
                                      <p:cBhvr>
                                        <p:cTn id="1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utoUpdateAnimBg="0"/>
      <p:bldP spid="10" grpId="0"/>
      <p:bldP spid="24" grpId="0" bldLvl="0" animBg="1"/>
      <p:bldP spid="25" grpId="0" bldLvl="0" animBg="1"/>
      <p:bldP spid="26" grpId="0" bldLvl="0" animBg="1"/>
      <p:bldP spid="27" grpId="0" bldLvl="0" animBg="1"/>
      <p:bldP spid="28" grpId="0" bldLvl="0" animBg="1"/>
      <p:bldP spid="35" grpId="0"/>
      <p:bldP spid="37" grpId="0"/>
      <p:bldP spid="38"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03788" y="1589659"/>
            <a:ext cx="716783" cy="178728"/>
            <a:chOff x="2403788" y="1589659"/>
            <a:chExt cx="716783" cy="178728"/>
          </a:xfrm>
        </p:grpSpPr>
        <p:cxnSp>
          <p:nvCxnSpPr>
            <p:cNvPr id="5" name="直接连接符 4"/>
            <p:cNvCxnSpPr/>
            <p:nvPr/>
          </p:nvCxnSpPr>
          <p:spPr>
            <a:xfrm flipV="1">
              <a:off x="2403788" y="1589659"/>
              <a:ext cx="139810" cy="178728"/>
            </a:xfrm>
            <a:prstGeom prst="line">
              <a:avLst/>
            </a:prstGeom>
            <a:ln>
              <a:solidFill>
                <a:schemeClr val="accent6">
                  <a:lumMod val="100000"/>
                  <a:shade val="95000"/>
                </a:schemeClr>
              </a:solidFill>
            </a:ln>
          </p:spPr>
          <p:style>
            <a:lnRef idx="1">
              <a:schemeClr val="accent5"/>
            </a:lnRef>
            <a:fillRef idx="0">
              <a:schemeClr val="accent5"/>
            </a:fillRef>
            <a:effectRef idx="0">
              <a:schemeClr val="accent5"/>
            </a:effectRef>
            <a:fontRef idx="minor">
              <a:schemeClr val="tx1"/>
            </a:fontRef>
          </p:style>
        </p:cxnSp>
        <p:cxnSp>
          <p:nvCxnSpPr>
            <p:cNvPr id="6" name="直接连接符 5"/>
            <p:cNvCxnSpPr/>
            <p:nvPr/>
          </p:nvCxnSpPr>
          <p:spPr>
            <a:xfrm>
              <a:off x="2543598" y="1589659"/>
              <a:ext cx="576973" cy="0"/>
            </a:xfrm>
            <a:prstGeom prst="line">
              <a:avLst/>
            </a:prstGeom>
            <a:ln>
              <a:solidFill>
                <a:schemeClr val="accent6">
                  <a:lumMod val="100000"/>
                  <a:shade val="95000"/>
                </a:schemeClr>
              </a:solidFill>
              <a:tailEnd type="oval"/>
            </a:ln>
          </p:spPr>
          <p:style>
            <a:lnRef idx="1">
              <a:schemeClr val="accent5"/>
            </a:lnRef>
            <a:fillRef idx="0">
              <a:schemeClr val="accent5"/>
            </a:fillRef>
            <a:effectRef idx="0">
              <a:schemeClr val="accent5"/>
            </a:effectRef>
            <a:fontRef idx="minor">
              <a:schemeClr val="tx1"/>
            </a:fontRef>
          </p:style>
        </p:cxnSp>
      </p:grpSp>
      <p:sp>
        <p:nvSpPr>
          <p:cNvPr id="7" name="11 Rectángulo"/>
          <p:cNvSpPr/>
          <p:nvPr/>
        </p:nvSpPr>
        <p:spPr>
          <a:xfrm>
            <a:off x="3262036" y="1336376"/>
            <a:ext cx="7308471" cy="506565"/>
          </a:xfrm>
          <a:prstGeom prst="roundRect">
            <a:avLst>
              <a:gd name="adj" fmla="val 4873"/>
            </a:avLst>
          </a:pr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400" dirty="0">
                <a:solidFill>
                  <a:schemeClr val="bg1"/>
                </a:solidFill>
                <a:latin typeface="字魂5号-无外润黑体" panose="00000500000000000000" pitchFamily="2" charset="-122"/>
                <a:ea typeface="字魂5号-无外润黑体" panose="00000500000000000000" pitchFamily="2" charset="-122"/>
              </a:rPr>
              <a:t>解决安全状态问题就要进行安全管理工作</a:t>
            </a:r>
          </a:p>
        </p:txBody>
      </p:sp>
      <p:pic>
        <p:nvPicPr>
          <p:cNvPr id="8" name="图形 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3022" y="1493837"/>
            <a:ext cx="1217795" cy="932615"/>
          </a:xfrm>
          <a:prstGeom prst="rect">
            <a:avLst/>
          </a:prstGeom>
        </p:spPr>
      </p:pic>
      <p:grpSp>
        <p:nvGrpSpPr>
          <p:cNvPr id="9" name="组合 8"/>
          <p:cNvGrpSpPr/>
          <p:nvPr/>
        </p:nvGrpSpPr>
        <p:grpSpPr>
          <a:xfrm>
            <a:off x="1541727" y="2484945"/>
            <a:ext cx="2370963" cy="2371271"/>
            <a:chOff x="1043755" y="2427740"/>
            <a:chExt cx="1512105" cy="1512105"/>
          </a:xfrm>
        </p:grpSpPr>
        <p:sp>
          <p:nvSpPr>
            <p:cNvPr id="10" name="椭圆 9"/>
            <p:cNvSpPr/>
            <p:nvPr/>
          </p:nvSpPr>
          <p:spPr bwMode="auto">
            <a:xfrm>
              <a:off x="1043755" y="2427740"/>
              <a:ext cx="1512105" cy="1512105"/>
            </a:xfrm>
            <a:prstGeom prst="ellipse">
              <a:avLst/>
            </a:prstGeom>
            <a:noFill/>
            <a:ln w="9525" cap="flat" cmpd="sng" algn="ctr">
              <a:solidFill>
                <a:schemeClr val="accent6">
                  <a:lumMod val="50000"/>
                </a:schemeClr>
              </a:solidFill>
              <a:prstDash val="sysDash"/>
              <a:round/>
              <a:headEnd type="none" w="med" len="med"/>
              <a:tailEnd type="none" w="med" len="med"/>
            </a:ln>
            <a:effectLst/>
          </p:spPr>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椭圆 10"/>
            <p:cNvSpPr/>
            <p:nvPr/>
          </p:nvSpPr>
          <p:spPr bwMode="auto">
            <a:xfrm>
              <a:off x="1151762" y="2535747"/>
              <a:ext cx="1296090" cy="129609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accent6">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915696" y="2484945"/>
            <a:ext cx="2370963" cy="2371271"/>
            <a:chOff x="1043755" y="2427740"/>
            <a:chExt cx="1512105" cy="1512105"/>
          </a:xfrm>
        </p:grpSpPr>
        <p:sp>
          <p:nvSpPr>
            <p:cNvPr id="13" name="椭圆 12"/>
            <p:cNvSpPr/>
            <p:nvPr/>
          </p:nvSpPr>
          <p:spPr bwMode="auto">
            <a:xfrm>
              <a:off x="1043755" y="2427740"/>
              <a:ext cx="1512105" cy="1512105"/>
            </a:xfrm>
            <a:prstGeom prst="ellipse">
              <a:avLst/>
            </a:prstGeom>
            <a:noFill/>
            <a:ln w="9525" cap="flat" cmpd="sng" algn="ctr">
              <a:solidFill>
                <a:schemeClr val="accent6">
                  <a:lumMod val="50000"/>
                </a:schemeClr>
              </a:solidFill>
              <a:prstDash val="sysDash"/>
              <a:round/>
              <a:headEnd type="none" w="med" len="med"/>
              <a:tailEnd type="none" w="med" len="med"/>
            </a:ln>
            <a:effectLst/>
          </p:spPr>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椭圆 13"/>
            <p:cNvSpPr/>
            <p:nvPr/>
          </p:nvSpPr>
          <p:spPr bwMode="auto">
            <a:xfrm>
              <a:off x="1151762" y="2535747"/>
              <a:ext cx="1296090" cy="129609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accent6">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660310" y="2484945"/>
            <a:ext cx="2370963" cy="2371271"/>
            <a:chOff x="1043755" y="2427740"/>
            <a:chExt cx="1512105" cy="1512105"/>
          </a:xfrm>
        </p:grpSpPr>
        <p:sp>
          <p:nvSpPr>
            <p:cNvPr id="16" name="椭圆 15"/>
            <p:cNvSpPr/>
            <p:nvPr/>
          </p:nvSpPr>
          <p:spPr bwMode="auto">
            <a:xfrm>
              <a:off x="1043755" y="2427740"/>
              <a:ext cx="1512105" cy="1512105"/>
            </a:xfrm>
            <a:prstGeom prst="ellipse">
              <a:avLst/>
            </a:prstGeom>
            <a:noFill/>
            <a:ln w="9525" cap="flat" cmpd="sng" algn="ctr">
              <a:solidFill>
                <a:schemeClr val="accent6">
                  <a:lumMod val="50000"/>
                </a:schemeClr>
              </a:solidFill>
              <a:prstDash val="sysDash"/>
              <a:round/>
              <a:headEnd type="none" w="med" len="med"/>
              <a:tailEnd type="none" w="med" len="med"/>
            </a:ln>
            <a:effectLst/>
          </p:spPr>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椭圆 16"/>
            <p:cNvSpPr/>
            <p:nvPr/>
          </p:nvSpPr>
          <p:spPr bwMode="auto">
            <a:xfrm>
              <a:off x="1151762" y="2535747"/>
              <a:ext cx="1296090" cy="129609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solidFill>
                <a:schemeClr val="accent6">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196907" y="4914045"/>
            <a:ext cx="2934571" cy="385758"/>
            <a:chOff x="729205" y="5514263"/>
            <a:chExt cx="6565111" cy="435126"/>
          </a:xfrm>
        </p:grpSpPr>
        <p:sp>
          <p:nvSpPr>
            <p:cNvPr id="19" name="矩形: 圆角 18"/>
            <p:cNvSpPr/>
            <p:nvPr/>
          </p:nvSpPr>
          <p:spPr>
            <a:xfrm>
              <a:off x="729205" y="5544273"/>
              <a:ext cx="6565111" cy="389876"/>
            </a:xfrm>
            <a:prstGeom prst="roundRect">
              <a:avLst>
                <a:gd name="adj" fmla="val 50000"/>
              </a:avLst>
            </a:prstGeom>
            <a:solidFill>
              <a:srgbClr val="BA1318"/>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p>
          </p:txBody>
        </p:sp>
        <p:sp>
          <p:nvSpPr>
            <p:cNvPr id="20" name="文本占位符 13"/>
            <p:cNvSpPr txBox="1"/>
            <p:nvPr/>
          </p:nvSpPr>
          <p:spPr>
            <a:xfrm>
              <a:off x="1810508" y="5514263"/>
              <a:ext cx="5478993"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800" b="1" dirty="0">
                  <a:solidFill>
                    <a:prstClr val="white"/>
                  </a:solidFill>
                </a:rPr>
                <a:t>活动过程的危害识别</a:t>
              </a:r>
            </a:p>
          </p:txBody>
        </p:sp>
      </p:grpSp>
      <p:grpSp>
        <p:nvGrpSpPr>
          <p:cNvPr id="21" name="组合 20"/>
          <p:cNvGrpSpPr/>
          <p:nvPr/>
        </p:nvGrpSpPr>
        <p:grpSpPr>
          <a:xfrm>
            <a:off x="4633891" y="4914045"/>
            <a:ext cx="2934571" cy="385758"/>
            <a:chOff x="729205" y="5514263"/>
            <a:chExt cx="6565111" cy="435126"/>
          </a:xfrm>
        </p:grpSpPr>
        <p:sp>
          <p:nvSpPr>
            <p:cNvPr id="22" name="矩形: 圆角 21"/>
            <p:cNvSpPr/>
            <p:nvPr/>
          </p:nvSpPr>
          <p:spPr>
            <a:xfrm>
              <a:off x="729205" y="5544273"/>
              <a:ext cx="6565111" cy="389876"/>
            </a:xfrm>
            <a:prstGeom prst="roundRect">
              <a:avLst>
                <a:gd name="adj" fmla="val 50000"/>
              </a:avLst>
            </a:prstGeom>
            <a:solidFill>
              <a:srgbClr val="BA1318"/>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p>
          </p:txBody>
        </p:sp>
        <p:sp>
          <p:nvSpPr>
            <p:cNvPr id="23" name="文本占位符 13"/>
            <p:cNvSpPr txBox="1"/>
            <p:nvPr/>
          </p:nvSpPr>
          <p:spPr>
            <a:xfrm>
              <a:off x="1810508" y="5514263"/>
              <a:ext cx="5478993"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800" b="1" dirty="0">
                  <a:solidFill>
                    <a:prstClr val="white"/>
                  </a:solidFill>
                </a:rPr>
                <a:t>活动过程的风险评价</a:t>
              </a:r>
            </a:p>
          </p:txBody>
        </p:sp>
      </p:grpSp>
      <p:grpSp>
        <p:nvGrpSpPr>
          <p:cNvPr id="24" name="组合 23"/>
          <p:cNvGrpSpPr/>
          <p:nvPr/>
        </p:nvGrpSpPr>
        <p:grpSpPr>
          <a:xfrm>
            <a:off x="8108239" y="4914045"/>
            <a:ext cx="3683738" cy="385758"/>
            <a:chOff x="729205" y="5514263"/>
            <a:chExt cx="6811743" cy="435126"/>
          </a:xfrm>
        </p:grpSpPr>
        <p:sp>
          <p:nvSpPr>
            <p:cNvPr id="25" name="矩形: 圆角 24"/>
            <p:cNvSpPr/>
            <p:nvPr/>
          </p:nvSpPr>
          <p:spPr>
            <a:xfrm>
              <a:off x="729205" y="5544273"/>
              <a:ext cx="6565111" cy="389876"/>
            </a:xfrm>
            <a:prstGeom prst="roundRect">
              <a:avLst>
                <a:gd name="adj" fmla="val 50000"/>
              </a:avLst>
            </a:prstGeom>
            <a:solidFill>
              <a:srgbClr val="BA1318"/>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400" dirty="0"/>
            </a:p>
          </p:txBody>
        </p:sp>
        <p:sp>
          <p:nvSpPr>
            <p:cNvPr id="26" name="文本占位符 13"/>
            <p:cNvSpPr txBox="1"/>
            <p:nvPr/>
          </p:nvSpPr>
          <p:spPr>
            <a:xfrm>
              <a:off x="1059017" y="5514263"/>
              <a:ext cx="6481931"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400" b="1" dirty="0">
                  <a:solidFill>
                    <a:prstClr val="white"/>
                  </a:solidFill>
                </a:rPr>
                <a:t>针对不能接受的伤害采取安全预防措施</a:t>
              </a:r>
            </a:p>
          </p:txBody>
        </p:sp>
      </p:grpSp>
      <p:sp>
        <p:nvSpPr>
          <p:cNvPr id="27" name="TextBox 6"/>
          <p:cNvSpPr>
            <a:spLocks noChangeArrowheads="1"/>
          </p:cNvSpPr>
          <p:nvPr/>
        </p:nvSpPr>
        <p:spPr bwMode="auto">
          <a:xfrm>
            <a:off x="1347737" y="5384237"/>
            <a:ext cx="2968693" cy="31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既存在哪些可能危险和危害因素</a:t>
            </a:r>
          </a:p>
        </p:txBody>
      </p:sp>
      <p:sp>
        <p:nvSpPr>
          <p:cNvPr id="28" name="TextBox 6"/>
          <p:cNvSpPr>
            <a:spLocks noChangeArrowheads="1"/>
          </p:cNvSpPr>
          <p:nvPr/>
        </p:nvSpPr>
        <p:spPr bwMode="auto">
          <a:xfrm>
            <a:off x="4567854" y="5384237"/>
            <a:ext cx="3280725" cy="54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10000"/>
              </a:lnSpc>
              <a:spcBef>
                <a:spcPct val="0"/>
              </a:spcBef>
              <a:buFontTx/>
              <a:buNone/>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可能危险和危害因素能造成多大的伤害。这种因素将造成多大损失，能否接受等</a:t>
            </a:r>
          </a:p>
        </p:txBody>
      </p:sp>
      <p:sp>
        <p:nvSpPr>
          <p:cNvPr id="29" name="TextBox 6"/>
          <p:cNvSpPr>
            <a:spLocks noChangeArrowheads="1"/>
          </p:cNvSpPr>
          <p:nvPr/>
        </p:nvSpPr>
        <p:spPr bwMode="auto">
          <a:xfrm>
            <a:off x="8205428" y="5384237"/>
            <a:ext cx="3280725" cy="31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10000"/>
              </a:lnSpc>
              <a:spcBef>
                <a:spcPct val="0"/>
              </a:spcBef>
              <a:buFontTx/>
              <a:buNone/>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保持良好的安全状态</a:t>
            </a:r>
          </a:p>
        </p:txBody>
      </p:sp>
      <p:sp>
        <p:nvSpPr>
          <p:cNvPr id="30" name="标题 1"/>
          <p:cNvSpPr txBox="1">
            <a:spLocks noChangeArrowheads="1"/>
          </p:cNvSpPr>
          <p:nvPr/>
        </p:nvSpPr>
        <p:spPr>
          <a:xfrm>
            <a:off x="1800199" y="5991785"/>
            <a:ext cx="9231074" cy="491260"/>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zh-CN" altLang="en-US" sz="2000" b="1" i="1" dirty="0">
                <a:solidFill>
                  <a:schemeClr val="accent6"/>
                </a:solidFill>
                <a:latin typeface="字魂95号-手刻宋-Regular" panose="00000500000000000000" pitchFamily="2" charset="-122"/>
                <a:ea typeface="字魂95号-手刻宋-Regular" panose="00000500000000000000" pitchFamily="2" charset="-122"/>
              </a:rPr>
              <a:t>将这三个过程由人的自发行为转变为人的自觉行为，由被动行为转为主动行为</a:t>
            </a:r>
          </a:p>
        </p:txBody>
      </p:sp>
      <p:sp>
        <p:nvSpPr>
          <p:cNvPr id="2" name="标题 1"/>
          <p:cNvSpPr txBox="1">
            <a:spLocks noChangeArrowheads="1"/>
          </p:cNvSpPr>
          <p:nvPr/>
        </p:nvSpPr>
        <p:spPr>
          <a:xfrm>
            <a:off x="6679647" y="34867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为什么要学习安全知识</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anim calcmode="lin" valueType="num">
                                      <p:cBhvr>
                                        <p:cTn id="22" dur="750" fill="hold"/>
                                        <p:tgtEl>
                                          <p:spTgt spid="9"/>
                                        </p:tgtEl>
                                        <p:attrNameLst>
                                          <p:attrName>ppt_x</p:attrName>
                                        </p:attrNameLst>
                                      </p:cBhvr>
                                      <p:tavLst>
                                        <p:tav tm="0">
                                          <p:val>
                                            <p:strVal val="#ppt_x"/>
                                          </p:val>
                                        </p:tav>
                                        <p:tav tm="100000">
                                          <p:val>
                                            <p:strVal val="#ppt_x"/>
                                          </p:val>
                                        </p:tav>
                                      </p:tavLst>
                                    </p:anim>
                                    <p:anim calcmode="lin" valueType="num">
                                      <p:cBhvr>
                                        <p:cTn id="23" dur="75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anim calcmode="lin" valueType="num">
                                      <p:cBhvr>
                                        <p:cTn id="28" dur="750" fill="hold"/>
                                        <p:tgtEl>
                                          <p:spTgt spid="12"/>
                                        </p:tgtEl>
                                        <p:attrNameLst>
                                          <p:attrName>ppt_x</p:attrName>
                                        </p:attrNameLst>
                                      </p:cBhvr>
                                      <p:tavLst>
                                        <p:tav tm="0">
                                          <p:val>
                                            <p:strVal val="#ppt_x"/>
                                          </p:val>
                                        </p:tav>
                                        <p:tav tm="100000">
                                          <p:val>
                                            <p:strVal val="#ppt_x"/>
                                          </p:val>
                                        </p:tav>
                                      </p:tavLst>
                                    </p:anim>
                                    <p:anim calcmode="lin" valueType="num">
                                      <p:cBhvr>
                                        <p:cTn id="29" dur="75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50"/>
                                        <p:tgtEl>
                                          <p:spTgt spid="15"/>
                                        </p:tgtEl>
                                      </p:cBhvr>
                                    </p:animEffect>
                                    <p:anim calcmode="lin" valueType="num">
                                      <p:cBhvr>
                                        <p:cTn id="34" dur="750" fill="hold"/>
                                        <p:tgtEl>
                                          <p:spTgt spid="15"/>
                                        </p:tgtEl>
                                        <p:attrNameLst>
                                          <p:attrName>ppt_x</p:attrName>
                                        </p:attrNameLst>
                                      </p:cBhvr>
                                      <p:tavLst>
                                        <p:tav tm="0">
                                          <p:val>
                                            <p:strVal val="#ppt_x"/>
                                          </p:val>
                                        </p:tav>
                                        <p:tav tm="100000">
                                          <p:val>
                                            <p:strVal val="#ppt_x"/>
                                          </p:val>
                                        </p:tav>
                                      </p:tavLst>
                                    </p:anim>
                                    <p:anim calcmode="lin" valueType="num">
                                      <p:cBhvr>
                                        <p:cTn id="35" dur="75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2"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1+#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2" presetClass="entr" presetSubtype="2"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par>
                                <p:cTn id="51" presetID="2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par>
                                <p:cTn id="54" presetID="22" presetClass="entr" presetSubtype="4" fill="hold" grpId="0" nodeType="withEffect">
                                  <p:stCondLst>
                                    <p:cond delay="20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500"/>
                                        <p:tgtEl>
                                          <p:spTgt spid="28"/>
                                        </p:tgtEl>
                                      </p:cBhvr>
                                    </p:animEffect>
                                  </p:childTnLst>
                                </p:cTn>
                              </p:par>
                              <p:par>
                                <p:cTn id="57" presetID="22" presetClass="entr" presetSubtype="4" fill="hold" grpId="0"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0"/>
                                        </p:tgtEl>
                                        <p:attrNameLst>
                                          <p:attrName>ppt_y</p:attrName>
                                        </p:attrNameLst>
                                      </p:cBhvr>
                                      <p:tavLst>
                                        <p:tav tm="0">
                                          <p:val>
                                            <p:strVal val="#ppt_y"/>
                                          </p:val>
                                        </p:tav>
                                        <p:tav tm="100000">
                                          <p:val>
                                            <p:strVal val="#ppt_y"/>
                                          </p:val>
                                        </p:tav>
                                      </p:tavLst>
                                    </p:anim>
                                    <p:anim calcmode="lin" valueType="num">
                                      <p:cBhvr>
                                        <p:cTn id="65"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3098" y="1625600"/>
            <a:ext cx="2024655" cy="1068026"/>
            <a:chOff x="3586962" y="2034935"/>
            <a:chExt cx="2205577" cy="1163464"/>
          </a:xfrm>
        </p:grpSpPr>
        <p:sp>
          <p:nvSpPr>
            <p:cNvPr id="4"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lt1"/>
                </a:solidFill>
              </a:endParaRPr>
            </a:p>
          </p:txBody>
        </p:sp>
        <p:sp>
          <p:nvSpPr>
            <p:cNvPr id="5" name="矩形 4"/>
            <p:cNvSpPr/>
            <p:nvPr/>
          </p:nvSpPr>
          <p:spPr>
            <a:xfrm>
              <a:off x="3586962" y="2305152"/>
              <a:ext cx="2205577" cy="512804"/>
            </a:xfrm>
            <a:prstGeom prst="rect">
              <a:avLst/>
            </a:prstGeom>
          </p:spPr>
          <p:txBody>
            <a:bodyPr wrap="square" lIns="105571" tIns="52784" rIns="105571" bIns="52784">
              <a:spAutoFit/>
            </a:bodyPr>
            <a:lstStyle/>
            <a:p>
              <a:pPr lvl="0" algn="ctr">
                <a:lnSpc>
                  <a:spcPts val="2000"/>
                </a:lnSpc>
                <a:buClr>
                  <a:srgbClr val="C00000"/>
                </a:buClr>
                <a:defRPr/>
              </a:pPr>
              <a:r>
                <a:rPr lang="zh-CN" altLang="en-US" dirty="0">
                  <a:solidFill>
                    <a:schemeClr val="bg1"/>
                  </a:solidFill>
                  <a:latin typeface="字魂59号-创粗黑" pitchFamily="2" charset="-122"/>
                  <a:ea typeface="字魂59号-创粗黑" pitchFamily="2" charset="-122"/>
                </a:rPr>
                <a:t>危害</a:t>
              </a:r>
              <a:endParaRPr lang="en-US" altLang="zh-CN" dirty="0">
                <a:solidFill>
                  <a:schemeClr val="bg1"/>
                </a:solidFill>
                <a:latin typeface="字魂59号-创粗黑" pitchFamily="2" charset="-122"/>
                <a:ea typeface="字魂59号-创粗黑" pitchFamily="2" charset="-122"/>
              </a:endParaRPr>
            </a:p>
            <a:p>
              <a:pPr lvl="0" algn="ctr">
                <a:lnSpc>
                  <a:spcPts val="2000"/>
                </a:lnSpc>
                <a:buClr>
                  <a:srgbClr val="C00000"/>
                </a:buClr>
                <a:defRPr/>
              </a:pPr>
              <a:r>
                <a:rPr lang="zh-CN" altLang="en-US" dirty="0">
                  <a:solidFill>
                    <a:schemeClr val="bg1"/>
                  </a:solidFill>
                  <a:latin typeface="字魂59号-创粗黑" pitchFamily="2" charset="-122"/>
                  <a:ea typeface="字魂59号-创粗黑" pitchFamily="2" charset="-122"/>
                </a:rPr>
                <a:t>识别</a:t>
              </a:r>
            </a:p>
          </p:txBody>
        </p:sp>
      </p:grpSp>
      <p:grpSp>
        <p:nvGrpSpPr>
          <p:cNvPr id="6" name="组合 5"/>
          <p:cNvGrpSpPr/>
          <p:nvPr/>
        </p:nvGrpSpPr>
        <p:grpSpPr>
          <a:xfrm>
            <a:off x="73098" y="2894987"/>
            <a:ext cx="2024655" cy="1068026"/>
            <a:chOff x="3586962" y="2034935"/>
            <a:chExt cx="2205577" cy="1163464"/>
          </a:xfrm>
        </p:grpSpPr>
        <p:sp>
          <p:nvSpPr>
            <p:cNvPr id="7"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8" name="矩形 7"/>
            <p:cNvSpPr/>
            <p:nvPr/>
          </p:nvSpPr>
          <p:spPr>
            <a:xfrm>
              <a:off x="3586962" y="2305152"/>
              <a:ext cx="2205577" cy="680511"/>
            </a:xfrm>
            <a:prstGeom prst="rect">
              <a:avLst/>
            </a:prstGeom>
          </p:spPr>
          <p:txBody>
            <a:bodyPr wrap="square" lIns="105571" tIns="52784" rIns="105571" bIns="52784">
              <a:spAutoFit/>
            </a:bodyPr>
            <a:lstStyle/>
            <a:p>
              <a:pPr lvl="0" algn="ctr">
                <a:lnSpc>
                  <a:spcPts val="2000"/>
                </a:lnSpc>
                <a:buClr>
                  <a:srgbClr val="C00000"/>
                </a:buClr>
                <a:defRPr/>
              </a:pPr>
              <a:r>
                <a:rPr lang="zh-CN" altLang="en-US" dirty="0">
                  <a:solidFill>
                    <a:schemeClr val="bg1"/>
                  </a:solidFill>
                  <a:latin typeface="字魂59号-创粗黑" pitchFamily="2" charset="-122"/>
                  <a:ea typeface="字魂59号-创粗黑" pitchFamily="2" charset="-122"/>
                </a:rPr>
                <a:t>风险</a:t>
              </a:r>
              <a:endParaRPr lang="en-US" altLang="zh-CN" dirty="0">
                <a:solidFill>
                  <a:schemeClr val="bg1"/>
                </a:solidFill>
                <a:latin typeface="字魂59号-创粗黑" pitchFamily="2" charset="-122"/>
                <a:ea typeface="字魂59号-创粗黑" pitchFamily="2" charset="-122"/>
              </a:endParaRPr>
            </a:p>
            <a:p>
              <a:pPr lvl="0" algn="ctr">
                <a:lnSpc>
                  <a:spcPts val="2000"/>
                </a:lnSpc>
                <a:buClr>
                  <a:srgbClr val="C00000"/>
                </a:buClr>
                <a:defRPr/>
              </a:pPr>
              <a:r>
                <a:rPr lang="zh-CN" altLang="en-US" dirty="0">
                  <a:solidFill>
                    <a:schemeClr val="bg1"/>
                  </a:solidFill>
                  <a:latin typeface="字魂59号-创粗黑" pitchFamily="2" charset="-122"/>
                  <a:ea typeface="字魂59号-创粗黑" pitchFamily="2" charset="-122"/>
                </a:rPr>
                <a:t>评价</a:t>
              </a:r>
            </a:p>
          </p:txBody>
        </p:sp>
      </p:grpSp>
      <p:grpSp>
        <p:nvGrpSpPr>
          <p:cNvPr id="9" name="组合 8"/>
          <p:cNvGrpSpPr/>
          <p:nvPr/>
        </p:nvGrpSpPr>
        <p:grpSpPr>
          <a:xfrm>
            <a:off x="73098" y="4108852"/>
            <a:ext cx="2024655" cy="1068026"/>
            <a:chOff x="3586962" y="2034935"/>
            <a:chExt cx="2205577" cy="1163464"/>
          </a:xfrm>
        </p:grpSpPr>
        <p:sp>
          <p:nvSpPr>
            <p:cNvPr id="10"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11" name="矩形 10"/>
            <p:cNvSpPr/>
            <p:nvPr/>
          </p:nvSpPr>
          <p:spPr>
            <a:xfrm>
              <a:off x="3586962" y="2156775"/>
              <a:ext cx="2205577" cy="959911"/>
            </a:xfrm>
            <a:prstGeom prst="rect">
              <a:avLst/>
            </a:prstGeom>
          </p:spPr>
          <p:txBody>
            <a:bodyPr wrap="square" lIns="105571" tIns="52784" rIns="105571" bIns="52784">
              <a:spAutoFit/>
            </a:bodyPr>
            <a:lstStyle/>
            <a:p>
              <a:pPr lvl="0" algn="ctr">
                <a:lnSpc>
                  <a:spcPts val="2000"/>
                </a:lnSpc>
                <a:buClr>
                  <a:srgbClr val="C00000"/>
                </a:buClr>
                <a:defRPr/>
              </a:pPr>
              <a:r>
                <a:rPr lang="zh-CN" altLang="en-US" dirty="0">
                  <a:solidFill>
                    <a:schemeClr val="bg1"/>
                  </a:solidFill>
                  <a:latin typeface="字魂59号-创粗黑" pitchFamily="2" charset="-122"/>
                  <a:ea typeface="字魂59号-创粗黑" pitchFamily="2" charset="-122"/>
                </a:rPr>
                <a:t>采取</a:t>
              </a:r>
              <a:endParaRPr lang="en-US" altLang="zh-CN" dirty="0">
                <a:solidFill>
                  <a:schemeClr val="bg1"/>
                </a:solidFill>
                <a:latin typeface="字魂59号-创粗黑" pitchFamily="2" charset="-122"/>
                <a:ea typeface="字魂59号-创粗黑" pitchFamily="2" charset="-122"/>
              </a:endParaRPr>
            </a:p>
            <a:p>
              <a:pPr lvl="0" algn="ctr">
                <a:lnSpc>
                  <a:spcPts val="2000"/>
                </a:lnSpc>
                <a:buClr>
                  <a:srgbClr val="C00000"/>
                </a:buClr>
                <a:defRPr/>
              </a:pPr>
              <a:r>
                <a:rPr lang="zh-CN" altLang="en-US" dirty="0">
                  <a:solidFill>
                    <a:schemeClr val="bg1"/>
                  </a:solidFill>
                  <a:latin typeface="字魂59号-创粗黑" pitchFamily="2" charset="-122"/>
                  <a:ea typeface="字魂59号-创粗黑" pitchFamily="2" charset="-122"/>
                </a:rPr>
                <a:t>安全</a:t>
              </a:r>
              <a:endParaRPr lang="en-US" altLang="zh-CN" dirty="0">
                <a:solidFill>
                  <a:schemeClr val="bg1"/>
                </a:solidFill>
                <a:latin typeface="字魂59号-创粗黑" pitchFamily="2" charset="-122"/>
                <a:ea typeface="字魂59号-创粗黑" pitchFamily="2" charset="-122"/>
              </a:endParaRPr>
            </a:p>
            <a:p>
              <a:pPr lvl="0" algn="ctr">
                <a:lnSpc>
                  <a:spcPts val="2000"/>
                </a:lnSpc>
                <a:buClr>
                  <a:srgbClr val="C00000"/>
                </a:buClr>
                <a:defRPr/>
              </a:pPr>
              <a:r>
                <a:rPr lang="zh-CN" altLang="en-US" dirty="0">
                  <a:solidFill>
                    <a:schemeClr val="bg1"/>
                  </a:solidFill>
                  <a:latin typeface="字魂59号-创粗黑" pitchFamily="2" charset="-122"/>
                  <a:ea typeface="字魂59号-创粗黑" pitchFamily="2" charset="-122"/>
                </a:rPr>
                <a:t>措施</a:t>
              </a:r>
            </a:p>
          </p:txBody>
        </p:sp>
      </p:grpSp>
      <p:grpSp>
        <p:nvGrpSpPr>
          <p:cNvPr id="12" name="组合 11"/>
          <p:cNvGrpSpPr/>
          <p:nvPr/>
        </p:nvGrpSpPr>
        <p:grpSpPr>
          <a:xfrm>
            <a:off x="73098" y="5391552"/>
            <a:ext cx="2024655" cy="1068026"/>
            <a:chOff x="3586962" y="2034935"/>
            <a:chExt cx="2205577" cy="1163464"/>
          </a:xfrm>
        </p:grpSpPr>
        <p:sp>
          <p:nvSpPr>
            <p:cNvPr id="13"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14" name="矩形 13"/>
            <p:cNvSpPr/>
            <p:nvPr/>
          </p:nvSpPr>
          <p:spPr>
            <a:xfrm>
              <a:off x="3586962" y="2298610"/>
              <a:ext cx="2205577" cy="680511"/>
            </a:xfrm>
            <a:prstGeom prst="rect">
              <a:avLst/>
            </a:prstGeom>
          </p:spPr>
          <p:txBody>
            <a:bodyPr wrap="square" lIns="105571" tIns="52784" rIns="105571" bIns="52784">
              <a:spAutoFit/>
            </a:bodyPr>
            <a:lstStyle/>
            <a:p>
              <a:pPr lvl="0" algn="ctr">
                <a:lnSpc>
                  <a:spcPts val="2000"/>
                </a:lnSpc>
                <a:buClr>
                  <a:srgbClr val="C00000"/>
                </a:buClr>
                <a:defRPr/>
              </a:pPr>
              <a:r>
                <a:rPr lang="zh-CN" altLang="en-US" sz="1600" dirty="0">
                  <a:solidFill>
                    <a:schemeClr val="bg1"/>
                  </a:solidFill>
                  <a:latin typeface="字魂59号-创粗黑" pitchFamily="2" charset="-122"/>
                  <a:ea typeface="字魂59号-创粗黑" pitchFamily="2" charset="-122"/>
                </a:rPr>
                <a:t>最终实现</a:t>
              </a:r>
              <a:endParaRPr lang="en-US" altLang="zh-CN" sz="1600" dirty="0">
                <a:solidFill>
                  <a:schemeClr val="bg1"/>
                </a:solidFill>
                <a:latin typeface="字魂59号-创粗黑" pitchFamily="2" charset="-122"/>
                <a:ea typeface="字魂59号-创粗黑" pitchFamily="2" charset="-122"/>
              </a:endParaRPr>
            </a:p>
            <a:p>
              <a:pPr lvl="0" algn="ctr">
                <a:lnSpc>
                  <a:spcPts val="2000"/>
                </a:lnSpc>
                <a:buClr>
                  <a:srgbClr val="C00000"/>
                </a:buClr>
                <a:defRPr/>
              </a:pPr>
              <a:r>
                <a:rPr lang="zh-CN" altLang="en-US" sz="1600" dirty="0">
                  <a:solidFill>
                    <a:schemeClr val="bg1"/>
                  </a:solidFill>
                  <a:latin typeface="字魂59号-创粗黑" pitchFamily="2" charset="-122"/>
                  <a:ea typeface="字魂59号-创粗黑" pitchFamily="2" charset="-122"/>
                </a:rPr>
                <a:t>活动目标</a:t>
              </a:r>
            </a:p>
          </p:txBody>
        </p:sp>
      </p:grpSp>
      <p:grpSp>
        <p:nvGrpSpPr>
          <p:cNvPr id="22" name="Group 54"/>
          <p:cNvGrpSpPr/>
          <p:nvPr/>
        </p:nvGrpSpPr>
        <p:grpSpPr bwMode="auto">
          <a:xfrm>
            <a:off x="1620720" y="1775524"/>
            <a:ext cx="4925199" cy="643826"/>
            <a:chOff x="0" y="-406057"/>
            <a:chExt cx="8724421" cy="1171472"/>
          </a:xfrm>
        </p:grpSpPr>
        <p:sp>
          <p:nvSpPr>
            <p:cNvPr id="23" name="TextBox 105"/>
            <p:cNvSpPr>
              <a:spLocks noChangeArrowheads="1"/>
            </p:cNvSpPr>
            <p:nvPr/>
          </p:nvSpPr>
          <p:spPr bwMode="auto">
            <a:xfrm>
              <a:off x="84777" y="-406057"/>
              <a:ext cx="8639644" cy="117147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24"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 name="TextBox 6"/>
          <p:cNvSpPr>
            <a:spLocks noChangeArrowheads="1"/>
          </p:cNvSpPr>
          <p:nvPr/>
        </p:nvSpPr>
        <p:spPr bwMode="auto">
          <a:xfrm>
            <a:off x="1896653" y="1791890"/>
            <a:ext cx="4349750" cy="61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在穿越马路前，看看有没有突然驶入视野而左右通过的汽车</a:t>
            </a:r>
          </a:p>
        </p:txBody>
      </p:sp>
      <p:grpSp>
        <p:nvGrpSpPr>
          <p:cNvPr id="26" name="Group 54"/>
          <p:cNvGrpSpPr/>
          <p:nvPr/>
        </p:nvGrpSpPr>
        <p:grpSpPr bwMode="auto">
          <a:xfrm>
            <a:off x="1620720" y="3109731"/>
            <a:ext cx="4925199" cy="643826"/>
            <a:chOff x="0" y="-406057"/>
            <a:chExt cx="8724421" cy="1171472"/>
          </a:xfrm>
        </p:grpSpPr>
        <p:sp>
          <p:nvSpPr>
            <p:cNvPr id="27" name="TextBox 105"/>
            <p:cNvSpPr>
              <a:spLocks noChangeArrowheads="1"/>
            </p:cNvSpPr>
            <p:nvPr/>
          </p:nvSpPr>
          <p:spPr bwMode="auto">
            <a:xfrm>
              <a:off x="84777" y="-406057"/>
              <a:ext cx="8639644" cy="117147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28"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 name="TextBox 6"/>
          <p:cNvSpPr>
            <a:spLocks noChangeArrowheads="1"/>
          </p:cNvSpPr>
          <p:nvPr/>
        </p:nvSpPr>
        <p:spPr bwMode="auto">
          <a:xfrm>
            <a:off x="1896653" y="3126097"/>
            <a:ext cx="4569122" cy="61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有上下行的汽车则对汽车的速度和距离以及自己的速度做出判断。是否在马路中间与汽车相交</a:t>
            </a:r>
          </a:p>
        </p:txBody>
      </p:sp>
      <p:grpSp>
        <p:nvGrpSpPr>
          <p:cNvPr id="30" name="Group 54"/>
          <p:cNvGrpSpPr/>
          <p:nvPr/>
        </p:nvGrpSpPr>
        <p:grpSpPr bwMode="auto">
          <a:xfrm>
            <a:off x="1620720" y="4310388"/>
            <a:ext cx="4925199" cy="643826"/>
            <a:chOff x="0" y="-406057"/>
            <a:chExt cx="8724421" cy="1171472"/>
          </a:xfrm>
        </p:grpSpPr>
        <p:sp>
          <p:nvSpPr>
            <p:cNvPr id="31" name="TextBox 105"/>
            <p:cNvSpPr>
              <a:spLocks noChangeArrowheads="1"/>
            </p:cNvSpPr>
            <p:nvPr/>
          </p:nvSpPr>
          <p:spPr bwMode="auto">
            <a:xfrm>
              <a:off x="84777" y="-406057"/>
              <a:ext cx="8639644" cy="117147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32"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 name="TextBox 6"/>
          <p:cNvSpPr>
            <a:spLocks noChangeArrowheads="1"/>
          </p:cNvSpPr>
          <p:nvPr/>
        </p:nvSpPr>
        <p:spPr bwMode="auto">
          <a:xfrm>
            <a:off x="1896653" y="4326754"/>
            <a:ext cx="4569122" cy="61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当与汽车在马路中间相交的可能性变大时，自己停下来，让汽车先过</a:t>
            </a:r>
          </a:p>
        </p:txBody>
      </p:sp>
      <p:grpSp>
        <p:nvGrpSpPr>
          <p:cNvPr id="34" name="Group 54"/>
          <p:cNvGrpSpPr/>
          <p:nvPr/>
        </p:nvGrpSpPr>
        <p:grpSpPr bwMode="auto">
          <a:xfrm>
            <a:off x="1620720" y="5617232"/>
            <a:ext cx="4925199" cy="643826"/>
            <a:chOff x="0" y="-406057"/>
            <a:chExt cx="8724421" cy="1171472"/>
          </a:xfrm>
        </p:grpSpPr>
        <p:sp>
          <p:nvSpPr>
            <p:cNvPr id="35" name="TextBox 105"/>
            <p:cNvSpPr>
              <a:spLocks noChangeArrowheads="1"/>
            </p:cNvSpPr>
            <p:nvPr/>
          </p:nvSpPr>
          <p:spPr bwMode="auto">
            <a:xfrm>
              <a:off x="84777" y="-406057"/>
              <a:ext cx="8639644" cy="117147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36"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7" name="TextBox 6"/>
          <p:cNvSpPr>
            <a:spLocks noChangeArrowheads="1"/>
          </p:cNvSpPr>
          <p:nvPr/>
        </p:nvSpPr>
        <p:spPr bwMode="auto">
          <a:xfrm>
            <a:off x="1896653" y="5773779"/>
            <a:ext cx="4569122"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最后确定没有危险时穿过马路</a:t>
            </a:r>
          </a:p>
        </p:txBody>
      </p:sp>
      <p:sp>
        <p:nvSpPr>
          <p:cNvPr id="17" name="矩形 16"/>
          <p:cNvSpPr/>
          <p:nvPr/>
        </p:nvSpPr>
        <p:spPr>
          <a:xfrm>
            <a:off x="6693848" y="5587792"/>
            <a:ext cx="4637697" cy="1038487"/>
          </a:xfrm>
          <a:prstGeom prst="rect">
            <a:avLst/>
          </a:prstGeom>
          <a:solidFill>
            <a:schemeClr val="accent6">
              <a:alpha val="67000"/>
            </a:schemeClr>
          </a:solidFill>
          <a:ln w="6350" cap="flat" cmpd="sng" algn="ctr">
            <a:solidFill>
              <a:srgbClr val="ED7D31">
                <a:lumMod val="50000"/>
              </a:srgb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15" name="图片 14" descr="D:\素材\51miz-E568653-FACF36B8.png51miz-E568653-FACF36B8"/>
          <p:cNvPicPr>
            <a:picLocks noChangeAspect="1"/>
          </p:cNvPicPr>
          <p:nvPr/>
        </p:nvPicPr>
        <p:blipFill>
          <a:blip r:embed="rId3"/>
          <a:srcRect/>
          <a:stretch>
            <a:fillRect/>
          </a:stretch>
        </p:blipFill>
        <p:spPr>
          <a:xfrm>
            <a:off x="6774960" y="3732562"/>
            <a:ext cx="4239137" cy="1816735"/>
          </a:xfrm>
          <a:prstGeom prst="rect">
            <a:avLst/>
          </a:prstGeom>
        </p:spPr>
      </p:pic>
      <p:pic>
        <p:nvPicPr>
          <p:cNvPr id="16" name="图片 15" descr="图片包含 游戏机, 镜子, 桌子, 放大镜&#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5034" y="1524508"/>
            <a:ext cx="1073691" cy="5184713"/>
          </a:xfrm>
          <a:prstGeom prst="rect">
            <a:avLst/>
          </a:prstGeom>
        </p:spPr>
      </p:pic>
      <p:sp>
        <p:nvSpPr>
          <p:cNvPr id="18" name="矩形 17"/>
          <p:cNvSpPr>
            <a:spLocks noChangeArrowheads="1"/>
          </p:cNvSpPr>
          <p:nvPr/>
        </p:nvSpPr>
        <p:spPr bwMode="auto">
          <a:xfrm>
            <a:off x="7060930" y="5610624"/>
            <a:ext cx="4131262" cy="1015655"/>
          </a:xfrm>
          <a:prstGeom prst="rect">
            <a:avLst/>
          </a:prstGeom>
          <a:noFill/>
          <a:ln w="9525">
            <a:noFill/>
            <a:miter lim="800000"/>
          </a:ln>
        </p:spPr>
        <p:txBody>
          <a:bodyPr wrap="square" lIns="91431" tIns="45716" rIns="91431" bIns="45716">
            <a:spAutoFit/>
          </a:bodyPr>
          <a:lstStyle/>
          <a:p>
            <a:pPr>
              <a:lnSpc>
                <a:spcPts val="2400"/>
              </a:lnSpc>
            </a:pPr>
            <a:r>
              <a:rPr lang="zh-CN" altLang="en-US" sz="2000" dirty="0">
                <a:solidFill>
                  <a:schemeClr val="bg1"/>
                </a:solidFill>
                <a:latin typeface="微软雅黑" panose="020B0503020204020204" pitchFamily="34" charset="-122"/>
                <a:ea typeface="微软雅黑" panose="020B0503020204020204" pitchFamily="34" charset="-122"/>
                <a:sym typeface="+mn-lt"/>
              </a:rPr>
              <a:t>以过马路为例，了解一下如何进行危害识别、风险评价、采取安全措施和最终安全通过</a:t>
            </a:r>
          </a:p>
        </p:txBody>
      </p:sp>
      <p:sp>
        <p:nvSpPr>
          <p:cNvPr id="2" name="标题 1"/>
          <p:cNvSpPr txBox="1">
            <a:spLocks noChangeArrowheads="1"/>
          </p:cNvSpPr>
          <p:nvPr/>
        </p:nvSpPr>
        <p:spPr>
          <a:xfrm>
            <a:off x="6679647" y="34867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为什么要学习安全知识</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2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750"/>
                                        <p:tgtEl>
                                          <p:spTgt spid="18"/>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4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6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1500"/>
                            </p:stCondLst>
                            <p:childTnLst>
                              <p:par>
                                <p:cTn id="41" presetID="2" presetClass="entr" presetSubtype="2"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ppt_x</p:attrName>
                                        </p:attrNameLst>
                                      </p:cBhvr>
                                      <p:tavLst>
                                        <p:tav tm="0">
                                          <p:val>
                                            <p:strVal val="1+#ppt_w/2"/>
                                          </p:val>
                                        </p:tav>
                                        <p:tav tm="100000">
                                          <p:val>
                                            <p:strVal val="#ppt_x"/>
                                          </p:val>
                                        </p:tav>
                                      </p:tavLst>
                                    </p:anim>
                                    <p:anim calcmode="lin" valueType="num">
                                      <p:cBhvr>
                                        <p:cTn id="44" dur="500" fill="hold"/>
                                        <p:tgtEl>
                                          <p:spTgt spid="22"/>
                                        </p:tgtEl>
                                        <p:attrNameLst>
                                          <p:attrName>ppt_y</p:attrName>
                                        </p:attrNameLst>
                                      </p:cBhvr>
                                      <p:tavLst>
                                        <p:tav tm="0">
                                          <p:val>
                                            <p:strVal val="#ppt_y"/>
                                          </p:val>
                                        </p:tav>
                                        <p:tav tm="100000">
                                          <p:val>
                                            <p:strVal val="#ppt_y"/>
                                          </p:val>
                                        </p:tav>
                                      </p:tavLst>
                                    </p:anim>
                                  </p:childTnLst>
                                </p:cTn>
                              </p:par>
                              <p:par>
                                <p:cTn id="45" presetID="2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par>
                          <p:cTn id="48" fill="hold">
                            <p:stCondLst>
                              <p:cond delay="2000"/>
                            </p:stCondLst>
                            <p:childTnLst>
                              <p:par>
                                <p:cTn id="49" presetID="2" presetClass="entr" presetSubtype="2"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ppt_x</p:attrName>
                                        </p:attrNameLst>
                                      </p:cBhvr>
                                      <p:tavLst>
                                        <p:tav tm="0">
                                          <p:val>
                                            <p:strVal val="1+#ppt_w/2"/>
                                          </p:val>
                                        </p:tav>
                                        <p:tav tm="100000">
                                          <p:val>
                                            <p:strVal val="#ppt_x"/>
                                          </p:val>
                                        </p:tav>
                                      </p:tavLst>
                                    </p:anim>
                                    <p:anim calcmode="lin" valueType="num">
                                      <p:cBhvr>
                                        <p:cTn id="52" dur="500" fill="hold"/>
                                        <p:tgtEl>
                                          <p:spTgt spid="26"/>
                                        </p:tgtEl>
                                        <p:attrNameLst>
                                          <p:attrName>ppt_y</p:attrName>
                                        </p:attrNameLst>
                                      </p:cBhvr>
                                      <p:tavLst>
                                        <p:tav tm="0">
                                          <p:val>
                                            <p:strVal val="#ppt_y"/>
                                          </p:val>
                                        </p:tav>
                                        <p:tav tm="100000">
                                          <p:val>
                                            <p:strVal val="#ppt_y"/>
                                          </p:val>
                                        </p:tav>
                                      </p:tavLst>
                                    </p:anim>
                                  </p:childTnLst>
                                </p:cTn>
                              </p:par>
                              <p:par>
                                <p:cTn id="53" presetID="2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childTnLst>
                          </p:cTn>
                        </p:par>
                        <p:par>
                          <p:cTn id="56" fill="hold">
                            <p:stCondLst>
                              <p:cond delay="25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ppt_x</p:attrName>
                                        </p:attrNameLst>
                                      </p:cBhvr>
                                      <p:tavLst>
                                        <p:tav tm="0">
                                          <p:val>
                                            <p:strVal val="1+#ppt_w/2"/>
                                          </p:val>
                                        </p:tav>
                                        <p:tav tm="100000">
                                          <p:val>
                                            <p:strVal val="#ppt_x"/>
                                          </p:val>
                                        </p:tav>
                                      </p:tavLst>
                                    </p:anim>
                                    <p:anim calcmode="lin" valueType="num">
                                      <p:cBhvr>
                                        <p:cTn id="60" dur="500" fill="hold"/>
                                        <p:tgtEl>
                                          <p:spTgt spid="30"/>
                                        </p:tgtEl>
                                        <p:attrNameLst>
                                          <p:attrName>ppt_y</p:attrName>
                                        </p:attrNameLst>
                                      </p:cBhvr>
                                      <p:tavLst>
                                        <p:tav tm="0">
                                          <p:val>
                                            <p:strVal val="#ppt_y"/>
                                          </p:val>
                                        </p:tav>
                                        <p:tav tm="100000">
                                          <p:val>
                                            <p:strVal val="#ppt_y"/>
                                          </p:val>
                                        </p:tav>
                                      </p:tavLst>
                                    </p:anim>
                                  </p:childTnLst>
                                </p:cTn>
                              </p:par>
                              <p:par>
                                <p:cTn id="61" presetID="2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down)">
                                      <p:cBhvr>
                                        <p:cTn id="63" dur="500"/>
                                        <p:tgtEl>
                                          <p:spTgt spid="33"/>
                                        </p:tgtEl>
                                      </p:cBhvr>
                                    </p:animEffect>
                                  </p:childTnLst>
                                </p:cTn>
                              </p:par>
                            </p:childTnLst>
                          </p:cTn>
                        </p:par>
                        <p:par>
                          <p:cTn id="64" fill="hold">
                            <p:stCondLst>
                              <p:cond delay="3000"/>
                            </p:stCondLst>
                            <p:childTnLst>
                              <p:par>
                                <p:cTn id="65" presetID="2" presetClass="entr" presetSubtype="2"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ppt_x</p:attrName>
                                        </p:attrNameLst>
                                      </p:cBhvr>
                                      <p:tavLst>
                                        <p:tav tm="0">
                                          <p:val>
                                            <p:strVal val="1+#ppt_w/2"/>
                                          </p:val>
                                        </p:tav>
                                        <p:tav tm="100000">
                                          <p:val>
                                            <p:strVal val="#ppt_x"/>
                                          </p:val>
                                        </p:tav>
                                      </p:tavLst>
                                    </p:anim>
                                    <p:anim calcmode="lin" valueType="num">
                                      <p:cBhvr>
                                        <p:cTn id="68" dur="500" fill="hold"/>
                                        <p:tgtEl>
                                          <p:spTgt spid="34"/>
                                        </p:tgtEl>
                                        <p:attrNameLst>
                                          <p:attrName>ppt_y</p:attrName>
                                        </p:attrNameLst>
                                      </p:cBhvr>
                                      <p:tavLst>
                                        <p:tav tm="0">
                                          <p:val>
                                            <p:strVal val="#ppt_y"/>
                                          </p:val>
                                        </p:tav>
                                        <p:tav tm="100000">
                                          <p:val>
                                            <p:strVal val="#ppt_y"/>
                                          </p:val>
                                        </p:tav>
                                      </p:tavLst>
                                    </p:anim>
                                  </p:childTnLst>
                                </p:cTn>
                              </p:par>
                              <p:par>
                                <p:cTn id="69" presetID="22" presetClass="entr" presetSubtype="4"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3" grpId="0"/>
      <p:bldP spid="37" grpId="0"/>
      <p:bldP spid="17" grpId="0" bldLvl="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千库网_劳动节建筑工人施工剪影_元素编号13044892"/>
          <p:cNvPicPr>
            <a:picLocks noChangeAspect="1"/>
          </p:cNvPicPr>
          <p:nvPr/>
        </p:nvPicPr>
        <p:blipFill>
          <a:blip r:embed="rId4"/>
          <a:srcRect l="7010" t="22667" b="17292"/>
          <a:stretch>
            <a:fillRect/>
          </a:stretch>
        </p:blipFill>
        <p:spPr>
          <a:xfrm>
            <a:off x="9525" y="3992880"/>
            <a:ext cx="3790315" cy="2447290"/>
          </a:xfrm>
          <a:prstGeom prst="rect">
            <a:avLst/>
          </a:prstGeom>
        </p:spPr>
      </p:pic>
      <p:sp>
        <p:nvSpPr>
          <p:cNvPr id="5" name="矩形 4"/>
          <p:cNvSpPr/>
          <p:nvPr/>
        </p:nvSpPr>
        <p:spPr>
          <a:xfrm flipH="1">
            <a:off x="1739265" y="2896235"/>
            <a:ext cx="8535035" cy="1198880"/>
          </a:xfrm>
          <a:prstGeom prst="rect">
            <a:avLst/>
          </a:prstGeom>
          <a:noFill/>
        </p:spPr>
        <p:txBody>
          <a:bodyPr wrap="square">
            <a:spAutoFit/>
          </a:bodyPr>
          <a:lstStyle/>
          <a:p>
            <a:pPr lvl="0" algn="ctr" fontAlgn="base">
              <a:lnSpc>
                <a:spcPct val="120000"/>
              </a:lnSpc>
              <a:defRPr/>
            </a:pPr>
            <a:r>
              <a:rPr lang="zh-CN" sz="60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安全生产十五条措施</a:t>
            </a:r>
          </a:p>
        </p:txBody>
      </p:sp>
      <p:grpSp>
        <p:nvGrpSpPr>
          <p:cNvPr id="17" name="组合 16"/>
          <p:cNvGrpSpPr/>
          <p:nvPr/>
        </p:nvGrpSpPr>
        <p:grpSpPr>
          <a:xfrm>
            <a:off x="3962400" y="1975485"/>
            <a:ext cx="4267835" cy="920750"/>
            <a:chOff x="6294" y="3134"/>
            <a:chExt cx="6721" cy="1450"/>
          </a:xfrm>
        </p:grpSpPr>
        <p:sp>
          <p:nvSpPr>
            <p:cNvPr id="20" name="文本框 8"/>
            <p:cNvSpPr txBox="1"/>
            <p:nvPr/>
          </p:nvSpPr>
          <p:spPr>
            <a:xfrm>
              <a:off x="7108" y="3134"/>
              <a:ext cx="5028" cy="1450"/>
            </a:xfrm>
            <a:prstGeom prst="rect">
              <a:avLst/>
            </a:prstGeom>
            <a:noFill/>
          </p:spPr>
          <p:txBody>
            <a:bodyPr wrap="square" lIns="121873" tIns="60936" rIns="121873" bIns="60936">
              <a:spAutoFit/>
            </a:bodyPr>
            <a:lstStyle/>
            <a:p>
              <a:pPr lvl="0" algn="ctr">
                <a:defRPr/>
              </a:pPr>
              <a:r>
                <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rPr>
                <a:t>第三部分</a:t>
              </a:r>
            </a:p>
          </p:txBody>
        </p:sp>
        <p:grpSp>
          <p:nvGrpSpPr>
            <p:cNvPr id="15" name="组合 14"/>
            <p:cNvGrpSpPr/>
            <p:nvPr/>
          </p:nvGrpSpPr>
          <p:grpSpPr>
            <a:xfrm>
              <a:off x="6294" y="3658"/>
              <a:ext cx="1021" cy="276"/>
              <a:chOff x="2861833" y="3308621"/>
              <a:chExt cx="648282" cy="175260"/>
            </a:xfrm>
          </p:grpSpPr>
          <p:cxnSp>
            <p:nvCxnSpPr>
              <p:cNvPr id="16" name="直接连接符 15"/>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1994" y="3681"/>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38" name="组合 37"/>
          <p:cNvGrpSpPr/>
          <p:nvPr/>
        </p:nvGrpSpPr>
        <p:grpSpPr>
          <a:xfrm>
            <a:off x="106045" y="-103812"/>
            <a:ext cx="3719063" cy="1014402"/>
            <a:chOff x="374" y="44"/>
            <a:chExt cx="5857" cy="1597"/>
          </a:xfrm>
        </p:grpSpPr>
        <p:pic>
          <p:nvPicPr>
            <p:cNvPr id="39" name="图片 38" descr="图片包含 游戏机, 灯, 动物, 画&#10;&#10;描述已自动生成"/>
            <p:cNvPicPr>
              <a:picLocks noChangeAspect="1"/>
            </p:cNvPicPr>
            <p:nvPr/>
          </p:nvPicPr>
          <p:blipFill rotWithShape="1">
            <a:blip r:embed="rId5">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40"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2022</a:t>
              </a:r>
              <a:r>
                <a:rPr kumimoji="0" lang="zh-CN" altLang="en-US"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年安全生产月</a:t>
              </a:r>
              <a:endPar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endParaRPr>
            </a:p>
          </p:txBody>
        </p:sp>
        <p:sp>
          <p:nvSpPr>
            <p:cNvPr id="41" name="TextBox 19"/>
            <p:cNvSpPr txBox="1"/>
            <p:nvPr/>
          </p:nvSpPr>
          <p:spPr>
            <a:xfrm>
              <a:off x="1993" y="1066"/>
              <a:ext cx="4138" cy="459"/>
            </a:xfrm>
            <a:prstGeom prst="rect">
              <a:avLst/>
            </a:prstGeom>
            <a:noFill/>
            <a:effectLst/>
          </p:spPr>
          <p:txBody>
            <a:bodyPr wrap="none" rtlCol="0">
              <a:spAutoFit/>
            </a:bodyPr>
            <a:lstStyle/>
            <a:p>
              <a:pPr lvl="0" algn="ctr">
                <a:defRPr/>
              </a:pPr>
              <a:r>
                <a:rPr lang="en-US" altLang="zh-CN" sz="1300" spc="-100" dirty="0">
                  <a:solidFill>
                    <a:schemeClr val="accent6"/>
                  </a:solidFill>
                  <a:uFillTx/>
                  <a:latin typeface="思源黑体 Light" charset="0"/>
                  <a:ea typeface="思源黑体 Light" panose="020B0300000000000000" charset="-122"/>
                </a:rPr>
                <a:t>National safe production month 2022</a:t>
              </a:r>
              <a:endParaRPr kumimoji="0" lang="en-US" altLang="zh-CN" sz="1300" b="0" i="0" spc="-100" baseline="0" noProof="0" dirty="0">
                <a:ln>
                  <a:noFill/>
                </a:ln>
                <a:solidFill>
                  <a:schemeClr val="accent6"/>
                </a:solidFill>
                <a:effectLst/>
                <a:uLnTx/>
                <a:uFillTx/>
                <a:latin typeface="思源黑体 Light" charset="0"/>
                <a:ea typeface="思源黑体 Light" panose="020B0300000000000000" charset="-122"/>
              </a:endParaRPr>
            </a:p>
          </p:txBody>
        </p:sp>
        <p:pic>
          <p:nvPicPr>
            <p:cNvPr id="42" name="图片 41" descr="51miz-E1176160-7A6F775C"/>
            <p:cNvPicPr>
              <a:picLocks noChangeAspect="1"/>
            </p:cNvPicPr>
            <p:nvPr/>
          </p:nvPicPr>
          <p:blipFill>
            <a:blip r:embed="rId6"/>
            <a:srcRect l="35208" t="48542" r="46979" b="26667"/>
            <a:stretch>
              <a:fillRect/>
            </a:stretch>
          </p:blipFill>
          <p:spPr>
            <a:xfrm>
              <a:off x="374" y="444"/>
              <a:ext cx="1720" cy="1197"/>
            </a:xfrm>
            <a:prstGeom prst="rect">
              <a:avLst/>
            </a:prstGeom>
          </p:spPr>
        </p:pic>
      </p:grpSp>
      <p:pic>
        <p:nvPicPr>
          <p:cNvPr id="48" name="图片 47" descr="51miz-E1006316-CDB9094F"/>
          <p:cNvPicPr>
            <a:picLocks noChangeAspect="1"/>
          </p:cNvPicPr>
          <p:nvPr/>
        </p:nvPicPr>
        <p:blipFill>
          <a:blip r:embed="rId7"/>
          <a:stretch>
            <a:fillRect/>
          </a:stretch>
        </p:blipFill>
        <p:spPr>
          <a:xfrm>
            <a:off x="9920605" y="1975485"/>
            <a:ext cx="2529205" cy="5055870"/>
          </a:xfrm>
          <a:prstGeom prst="rect">
            <a:avLst/>
          </a:prstGeom>
        </p:spPr>
      </p:pic>
      <p:pic>
        <p:nvPicPr>
          <p:cNvPr id="49" name="图片 48" descr="C:\Users\娜娜\Desktop\图片141.png图片141"/>
          <p:cNvPicPr>
            <a:picLocks noChangeAspect="1"/>
          </p:cNvPicPr>
          <p:nvPr/>
        </p:nvPicPr>
        <p:blipFill>
          <a:blip r:embed="rId8"/>
          <a:srcRect/>
          <a:stretch>
            <a:fillRect/>
          </a:stretch>
        </p:blipFill>
        <p:spPr>
          <a:xfrm>
            <a:off x="953" y="5278755"/>
            <a:ext cx="12190095" cy="1579245"/>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369108" y="1487211"/>
            <a:ext cx="503237" cy="50482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1</a:t>
            </a:r>
            <a:endParaRPr lang="zh-CN" altLang="en-US" sz="1800" dirty="0">
              <a:latin typeface="Arial" panose="020B0604020202020204" pitchFamily="34" charset="0"/>
            </a:endParaRPr>
          </a:p>
        </p:txBody>
      </p:sp>
      <p:grpSp>
        <p:nvGrpSpPr>
          <p:cNvPr id="47" name="Group 54"/>
          <p:cNvGrpSpPr/>
          <p:nvPr/>
        </p:nvGrpSpPr>
        <p:grpSpPr bwMode="auto">
          <a:xfrm>
            <a:off x="1954219" y="1456519"/>
            <a:ext cx="5512434" cy="547370"/>
            <a:chOff x="0" y="190605"/>
            <a:chExt cx="5510714" cy="546749"/>
          </a:xfrm>
        </p:grpSpPr>
        <p:sp>
          <p:nvSpPr>
            <p:cNvPr id="48" name="TextBox 105"/>
            <p:cNvSpPr>
              <a:spLocks noChangeArrowheads="1"/>
            </p:cNvSpPr>
            <p:nvPr/>
          </p:nvSpPr>
          <p:spPr bwMode="auto">
            <a:xfrm>
              <a:off x="85063" y="190605"/>
              <a:ext cx="5425651"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严格落实地方党委安全生产责任</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38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地方各级党委要牢固树立安全发展理念，始终把人民群众生命安全放在第一位。要定期组织党委理论学习中心组跟进学习贯彻习近平总书记关于安全生产重要论述。严格落实《地方党政领导干部安全生产责任制规定》，严格落实“党政同责、一岗双责、齐抓共管、失职追责”，综合运用巡查督查、考核考察、激励惩戒等措施加强对安全生产工作的组织领导。加大安全生产等约束性指标在经济社会发展考核评价体系中的权重，将履行安全生产责任情况作为对党委政府领导班子和有关领导干部考核、有关人选考察的重要内容。党委主要负责人要亲力亲为、靠前协调，定期主持党委常委会会议研究安全监管部门领导班子、干部队伍、执法力量建设等重大问题。党委常委会其他成员要按照职责分工，协调纪检监察机关和组织、宣传、政法、机构编制等单位支持保障安全生产工作。</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千库网_劳动节建筑工人施工剪影_元素编号13044892"/>
          <p:cNvPicPr>
            <a:picLocks noChangeAspect="1"/>
          </p:cNvPicPr>
          <p:nvPr/>
        </p:nvPicPr>
        <p:blipFill>
          <a:blip r:embed="rId2"/>
          <a:srcRect l="7010" t="22667" b="17292"/>
          <a:stretch>
            <a:fillRect/>
          </a:stretch>
        </p:blipFill>
        <p:spPr>
          <a:xfrm>
            <a:off x="9525" y="3992880"/>
            <a:ext cx="3790315" cy="2447290"/>
          </a:xfrm>
          <a:prstGeom prst="rect">
            <a:avLst/>
          </a:prstGeom>
        </p:spPr>
      </p:pic>
      <p:sp>
        <p:nvSpPr>
          <p:cNvPr id="82" name="Oval 44"/>
          <p:cNvSpPr/>
          <p:nvPr/>
        </p:nvSpPr>
        <p:spPr bwMode="auto">
          <a:xfrm>
            <a:off x="762470" y="2030118"/>
            <a:ext cx="1693436" cy="1693436"/>
          </a:xfrm>
          <a:prstGeom prst="ellipse">
            <a:avLst/>
          </a:prstGeom>
          <a:noFill/>
          <a:ln w="19050">
            <a:noFill/>
            <a:round/>
          </a:ln>
        </p:spPr>
        <p:txBody>
          <a:bodyPr rot="0" spcFirstLastPara="0" vert="horz" wrap="none" lIns="121920" tIns="60960" rIns="121920" bIns="60960" anchor="b" anchorCtr="1" forceAA="0" compatLnSpc="1">
            <a:noAutofit/>
          </a:bodyPr>
          <a:lstStyle/>
          <a:p>
            <a:pPr algn="ctr"/>
            <a:r>
              <a:rPr lang="zh-CN" altLang="en-US" sz="7200" b="1" spc="300" dirty="0">
                <a:solidFill>
                  <a:srgbClr val="C00000"/>
                </a:solidFill>
                <a:latin typeface="思源黑体 Heavy" panose="020B0A00000000000000" charset="-122"/>
                <a:ea typeface="思源黑体 Heavy" panose="020B0A00000000000000" charset="-122"/>
                <a:cs typeface="思源黑体 Heavy" panose="020B0A00000000000000" charset="-122"/>
                <a:sym typeface="+mn-lt"/>
              </a:rPr>
              <a:t>目录 </a:t>
            </a:r>
            <a:br>
              <a:rPr lang="zh-CN" altLang="en-US" sz="7200" b="1" spc="300" dirty="0">
                <a:solidFill>
                  <a:srgbClr val="C00000"/>
                </a:solidFill>
                <a:latin typeface="思源黑体 Heavy" panose="020B0A00000000000000" charset="-122"/>
                <a:ea typeface="思源黑体 Heavy" panose="020B0A00000000000000" charset="-122"/>
                <a:cs typeface="思源黑体 Heavy" panose="020B0A00000000000000" charset="-122"/>
                <a:sym typeface="+mn-lt"/>
              </a:rPr>
            </a:br>
            <a:r>
              <a:rPr lang="en-US" altLang="zh-CN" sz="3200" b="1" spc="300" dirty="0">
                <a:solidFill>
                  <a:srgbClr val="C00000"/>
                </a:solidFill>
                <a:latin typeface="思源黑体 Heavy" panose="020B0A00000000000000" charset="-122"/>
                <a:ea typeface="思源黑体 Heavy" panose="020B0A00000000000000" charset="-122"/>
                <a:cs typeface="思源黑体 Heavy" panose="020B0A00000000000000" charset="-122"/>
                <a:sym typeface="+mn-lt"/>
              </a:rPr>
              <a:t>CONTENT</a:t>
            </a:r>
          </a:p>
        </p:txBody>
      </p:sp>
      <p:grpSp>
        <p:nvGrpSpPr>
          <p:cNvPr id="61" name="组合 60"/>
          <p:cNvGrpSpPr/>
          <p:nvPr/>
        </p:nvGrpSpPr>
        <p:grpSpPr>
          <a:xfrm>
            <a:off x="3257458" y="638498"/>
            <a:ext cx="6998429" cy="474276"/>
            <a:chOff x="2576836" y="1802399"/>
            <a:chExt cx="6998429" cy="474276"/>
          </a:xfrm>
        </p:grpSpPr>
        <p:sp>
          <p:nvSpPr>
            <p:cNvPr id="62" name="TextBox 35"/>
            <p:cNvSpPr txBox="1"/>
            <p:nvPr/>
          </p:nvSpPr>
          <p:spPr>
            <a:xfrm rot="16200000">
              <a:off x="5836042" y="-1427425"/>
              <a:ext cx="448412" cy="6908059"/>
            </a:xfrm>
            <a:prstGeom prst="rect">
              <a:avLst/>
            </a:prstGeom>
            <a:solidFill>
              <a:schemeClr val="bg1"/>
            </a:solid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思源黑体 Light" panose="020B0300000000000000" charset="-122"/>
                  <a:ea typeface="思源黑体 Light" panose="020B0300000000000000" charset="-122"/>
                </a:rPr>
                <a:t> </a:t>
              </a:r>
            </a:p>
          </p:txBody>
        </p:sp>
        <p:grpSp>
          <p:nvGrpSpPr>
            <p:cNvPr id="63" name="组合 62"/>
            <p:cNvGrpSpPr/>
            <p:nvPr/>
          </p:nvGrpSpPr>
          <p:grpSpPr>
            <a:xfrm rot="16200000">
              <a:off x="5902353" y="-1473796"/>
              <a:ext cx="347395" cy="6998429"/>
              <a:chOff x="1861559" y="2468597"/>
              <a:chExt cx="1872222" cy="6739325"/>
            </a:xfrm>
          </p:grpSpPr>
          <p:sp>
            <p:nvSpPr>
              <p:cNvPr id="67" name="圆角矩形 10"/>
              <p:cNvSpPr/>
              <p:nvPr/>
            </p:nvSpPr>
            <p:spPr>
              <a:xfrm>
                <a:off x="1861559" y="2468597"/>
                <a:ext cx="1872217" cy="77469"/>
              </a:xfrm>
              <a:prstGeom prst="roundRect">
                <a:avLst>
                  <a:gd name="adj" fmla="val 50000"/>
                </a:avLst>
              </a:prstGeom>
              <a:gradFill>
                <a:gsLst>
                  <a:gs pos="48000">
                    <a:srgbClr val="D92411"/>
                  </a:gs>
                  <a:gs pos="0">
                    <a:srgbClr val="E3882D"/>
                  </a:gs>
                </a:gsLst>
                <a:lin ang="18900000" scaled="1"/>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Light" panose="020B0300000000000000" charset="-122"/>
                  <a:ea typeface="思源黑体 Light" panose="020B0300000000000000" charset="-122"/>
                  <a:cs typeface="+mn-cs"/>
                </a:endParaRPr>
              </a:p>
            </p:txBody>
          </p:sp>
          <p:sp>
            <p:nvSpPr>
              <p:cNvPr id="68" name="圆角矩形 11"/>
              <p:cNvSpPr/>
              <p:nvPr/>
            </p:nvSpPr>
            <p:spPr>
              <a:xfrm>
                <a:off x="1861581" y="9130453"/>
                <a:ext cx="1872200" cy="77469"/>
              </a:xfrm>
              <a:prstGeom prst="roundRect">
                <a:avLst>
                  <a:gd name="adj" fmla="val 50000"/>
                </a:avLst>
              </a:prstGeom>
              <a:gradFill>
                <a:gsLst>
                  <a:gs pos="3000">
                    <a:srgbClr val="FF1923"/>
                  </a:gs>
                  <a:gs pos="100000">
                    <a:srgbClr val="FF1923"/>
                  </a:gs>
                </a:gsLst>
                <a:lin ang="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Light" panose="020B0300000000000000" charset="-122"/>
                  <a:ea typeface="思源黑体 Light" panose="020B0300000000000000" charset="-122"/>
                  <a:cs typeface="+mn-cs"/>
                </a:endParaRPr>
              </a:p>
            </p:txBody>
          </p:sp>
        </p:grpSp>
        <p:sp>
          <p:nvSpPr>
            <p:cNvPr id="64" name="TextBox 20"/>
            <p:cNvSpPr txBox="1"/>
            <p:nvPr/>
          </p:nvSpPr>
          <p:spPr>
            <a:xfrm>
              <a:off x="2837939" y="1805906"/>
              <a:ext cx="649192" cy="449580"/>
            </a:xfrm>
            <a:prstGeom prst="rect">
              <a:avLst/>
            </a:prstGeom>
            <a:gradFill flip="none" rotWithShape="1">
              <a:gsLst>
                <a:gs pos="48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dirty="0">
                  <a:solidFill>
                    <a:schemeClr val="bg1"/>
                  </a:solidFill>
                  <a:latin typeface="思源黑体 Light" panose="020B0300000000000000" charset="-122"/>
                  <a:ea typeface="思源黑体 Light" panose="020B0300000000000000" charset="-122"/>
                </a:rPr>
                <a:t> </a:t>
              </a:r>
            </a:p>
          </p:txBody>
        </p:sp>
        <p:sp>
          <p:nvSpPr>
            <p:cNvPr id="65" name="文本框 21"/>
            <p:cNvSpPr txBox="1">
              <a:spLocks noChangeArrowheads="1"/>
            </p:cNvSpPr>
            <p:nvPr/>
          </p:nvSpPr>
          <p:spPr bwMode="auto">
            <a:xfrm>
              <a:off x="2919887" y="1842358"/>
              <a:ext cx="514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r>
                <a:rPr lang="en-US" altLang="zh-CN" sz="2000" b="1" dirty="0">
                  <a:solidFill>
                    <a:schemeClr val="bg1"/>
                  </a:solidFill>
                  <a:latin typeface="思源黑体 Light" panose="020B0300000000000000" charset="-122"/>
                  <a:ea typeface="思源黑体 Light" panose="020B0300000000000000" charset="-122"/>
                  <a:cs typeface="+mn-ea"/>
                  <a:sym typeface="+mn-lt"/>
                </a:rPr>
                <a:t>01</a:t>
              </a:r>
            </a:p>
          </p:txBody>
        </p:sp>
        <p:sp>
          <p:nvSpPr>
            <p:cNvPr id="66" name="文本框 21"/>
            <p:cNvSpPr txBox="1">
              <a:spLocks noChangeArrowheads="1"/>
            </p:cNvSpPr>
            <p:nvPr/>
          </p:nvSpPr>
          <p:spPr bwMode="auto">
            <a:xfrm>
              <a:off x="2919887" y="1816300"/>
              <a:ext cx="6511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r>
                <a:rPr lang="zh-CN" altLang="en-US" sz="2400" kern="0" dirty="0">
                  <a:solidFill>
                    <a:srgbClr val="C00000"/>
                  </a:solidFill>
                  <a:latin typeface="思源黑体 Light" panose="020B0300000000000000" charset="-122"/>
                  <a:ea typeface="思源黑体 Light" panose="020B0300000000000000" charset="-122"/>
                  <a:cs typeface="思源黑体 Light" panose="020B0300000000000000" charset="-122"/>
                  <a:sym typeface="字魂59号-创粗黑" pitchFamily="2" charset="-122"/>
                </a:rPr>
                <a:t>学习</a:t>
              </a:r>
              <a:r>
                <a:rPr lang="en-US" altLang="zh-CN" sz="2400" kern="0" dirty="0">
                  <a:solidFill>
                    <a:srgbClr val="C00000"/>
                  </a:solidFill>
                  <a:latin typeface="思源黑体 Light" panose="020B0300000000000000" charset="-122"/>
                  <a:ea typeface="思源黑体 Light" panose="020B0300000000000000" charset="-122"/>
                  <a:cs typeface="思源黑体 Light" panose="020B0300000000000000" charset="-122"/>
                  <a:sym typeface="字魂59号-创粗黑" pitchFamily="2" charset="-122"/>
                </a:rPr>
                <a:t>2022</a:t>
              </a:r>
              <a:r>
                <a:rPr lang="zh-CN" altLang="en-US" sz="2400" kern="0" dirty="0">
                  <a:solidFill>
                    <a:srgbClr val="C00000"/>
                  </a:solidFill>
                  <a:latin typeface="思源黑体 Light" panose="020B0300000000000000" charset="-122"/>
                  <a:ea typeface="思源黑体 Light" panose="020B0300000000000000" charset="-122"/>
                  <a:cs typeface="思源黑体 Light" panose="020B0300000000000000" charset="-122"/>
                  <a:sym typeface="字魂59号-创粗黑" pitchFamily="2" charset="-122"/>
                </a:rPr>
                <a:t>年全国安全生产月通知</a:t>
              </a:r>
            </a:p>
          </p:txBody>
        </p:sp>
      </p:grpSp>
      <p:grpSp>
        <p:nvGrpSpPr>
          <p:cNvPr id="69" name="组合 68"/>
          <p:cNvGrpSpPr/>
          <p:nvPr/>
        </p:nvGrpSpPr>
        <p:grpSpPr>
          <a:xfrm>
            <a:off x="2318410" y="1258275"/>
            <a:ext cx="7937477" cy="476262"/>
            <a:chOff x="1637788" y="1802399"/>
            <a:chExt cx="7937477" cy="476262"/>
          </a:xfrm>
        </p:grpSpPr>
        <p:sp>
          <p:nvSpPr>
            <p:cNvPr id="70" name="TextBox 35"/>
            <p:cNvSpPr txBox="1"/>
            <p:nvPr/>
          </p:nvSpPr>
          <p:spPr>
            <a:xfrm rot="16200000">
              <a:off x="5836042" y="-1427425"/>
              <a:ext cx="448412" cy="6908059"/>
            </a:xfrm>
            <a:prstGeom prst="rect">
              <a:avLst/>
            </a:prstGeom>
            <a:solidFill>
              <a:schemeClr val="bg1"/>
            </a:solid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逼格青春粗黑体简2.0" panose="02010604000000000000" pitchFamily="2" charset="-122"/>
                  <a:ea typeface="逼格青春粗黑体简2.0" panose="02010604000000000000" pitchFamily="2" charset="-122"/>
                </a:rPr>
                <a:t> </a:t>
              </a:r>
            </a:p>
          </p:txBody>
        </p:sp>
        <p:grpSp>
          <p:nvGrpSpPr>
            <p:cNvPr id="71" name="组合 70"/>
            <p:cNvGrpSpPr/>
            <p:nvPr/>
          </p:nvGrpSpPr>
          <p:grpSpPr>
            <a:xfrm rot="16200000">
              <a:off x="5902353" y="-1473796"/>
              <a:ext cx="347395" cy="6998429"/>
              <a:chOff x="1861559" y="2468597"/>
              <a:chExt cx="1872222" cy="6739325"/>
            </a:xfrm>
          </p:grpSpPr>
          <p:sp>
            <p:nvSpPr>
              <p:cNvPr id="75" name="圆角矩形 10"/>
              <p:cNvSpPr/>
              <p:nvPr/>
            </p:nvSpPr>
            <p:spPr>
              <a:xfrm>
                <a:off x="1861559" y="2468597"/>
                <a:ext cx="1872217" cy="77469"/>
              </a:xfrm>
              <a:prstGeom prst="roundRect">
                <a:avLst>
                  <a:gd name="adj" fmla="val 50000"/>
                </a:avLst>
              </a:prstGeom>
              <a:gradFill>
                <a:gsLst>
                  <a:gs pos="48000">
                    <a:srgbClr val="D92411"/>
                  </a:gs>
                  <a:gs pos="0">
                    <a:srgbClr val="E3882D"/>
                  </a:gs>
                </a:gsLst>
                <a:lin ang="18900000" scaled="1"/>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6" name="圆角矩形 11"/>
              <p:cNvSpPr/>
              <p:nvPr/>
            </p:nvSpPr>
            <p:spPr>
              <a:xfrm>
                <a:off x="1861581" y="9130453"/>
                <a:ext cx="1872200" cy="77469"/>
              </a:xfrm>
              <a:prstGeom prst="roundRect">
                <a:avLst>
                  <a:gd name="adj" fmla="val 50000"/>
                </a:avLst>
              </a:prstGeom>
              <a:gradFill>
                <a:gsLst>
                  <a:gs pos="3000">
                    <a:srgbClr val="FF1923"/>
                  </a:gs>
                  <a:gs pos="100000">
                    <a:srgbClr val="FF1923"/>
                  </a:gs>
                </a:gsLst>
                <a:lin ang="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72" name="TextBox 20"/>
            <p:cNvSpPr txBox="1"/>
            <p:nvPr/>
          </p:nvSpPr>
          <p:spPr>
            <a:xfrm>
              <a:off x="2837939" y="1805906"/>
              <a:ext cx="649192" cy="449580"/>
            </a:xfrm>
            <a:prstGeom prst="rect">
              <a:avLst/>
            </a:prstGeom>
            <a:gradFill flip="none" rotWithShape="1">
              <a:gsLst>
                <a:gs pos="48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dirty="0">
                  <a:solidFill>
                    <a:schemeClr val="bg1"/>
                  </a:solidFill>
                </a:rPr>
                <a:t> </a:t>
              </a:r>
              <a:endParaRPr lang="zh-CN" altLang="en-US" sz="2800" dirty="0">
                <a:solidFill>
                  <a:schemeClr val="bg1"/>
                </a:solidFill>
              </a:endParaRPr>
            </a:p>
          </p:txBody>
        </p:sp>
        <p:sp>
          <p:nvSpPr>
            <p:cNvPr id="73" name="文本框 21"/>
            <p:cNvSpPr txBox="1">
              <a:spLocks noChangeArrowheads="1"/>
            </p:cNvSpPr>
            <p:nvPr/>
          </p:nvSpPr>
          <p:spPr bwMode="auto">
            <a:xfrm>
              <a:off x="2919887" y="1842358"/>
              <a:ext cx="514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r>
                <a:rPr lang="en-US" altLang="zh-CN" sz="2000" b="1"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4" name="文本框 21"/>
            <p:cNvSpPr txBox="1">
              <a:spLocks noChangeArrowheads="1"/>
            </p:cNvSpPr>
            <p:nvPr/>
          </p:nvSpPr>
          <p:spPr bwMode="auto">
            <a:xfrm>
              <a:off x="1637788" y="1816996"/>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r>
                <a:rPr lang="zh-CN" altLang="en-US" sz="2400" kern="0" dirty="0">
                  <a:solidFill>
                    <a:srgbClr val="C00000"/>
                  </a:solidFill>
                  <a:latin typeface="字魂59号-创粗黑" pitchFamily="2" charset="-122"/>
                  <a:ea typeface="字魂59号-创粗黑" pitchFamily="2" charset="-122"/>
                  <a:sym typeface="字魂59号-创粗黑" pitchFamily="2" charset="-122"/>
                </a:rPr>
                <a:t>什么是安全</a:t>
              </a:r>
            </a:p>
          </p:txBody>
        </p:sp>
      </p:grpSp>
      <p:grpSp>
        <p:nvGrpSpPr>
          <p:cNvPr id="77" name="组合 76"/>
          <p:cNvGrpSpPr/>
          <p:nvPr/>
        </p:nvGrpSpPr>
        <p:grpSpPr>
          <a:xfrm>
            <a:off x="2685249" y="2436510"/>
            <a:ext cx="7570638" cy="473771"/>
            <a:chOff x="2004627" y="1802399"/>
            <a:chExt cx="7570638" cy="473771"/>
          </a:xfrm>
        </p:grpSpPr>
        <p:sp>
          <p:nvSpPr>
            <p:cNvPr id="78" name="TextBox 35"/>
            <p:cNvSpPr txBox="1"/>
            <p:nvPr/>
          </p:nvSpPr>
          <p:spPr>
            <a:xfrm rot="16200000">
              <a:off x="5836042" y="-1427425"/>
              <a:ext cx="448412" cy="6908059"/>
            </a:xfrm>
            <a:prstGeom prst="rect">
              <a:avLst/>
            </a:prstGeom>
            <a:solidFill>
              <a:schemeClr val="bg1"/>
            </a:solid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思源黑体 Light" panose="020B0300000000000000" charset="-122"/>
                  <a:ea typeface="思源黑体 Light" panose="020B0300000000000000" charset="-122"/>
                </a:rPr>
                <a:t> </a:t>
              </a:r>
            </a:p>
          </p:txBody>
        </p:sp>
        <p:grpSp>
          <p:nvGrpSpPr>
            <p:cNvPr id="79" name="组合 78"/>
            <p:cNvGrpSpPr/>
            <p:nvPr/>
          </p:nvGrpSpPr>
          <p:grpSpPr>
            <a:xfrm rot="16200000">
              <a:off x="5902353" y="-1473796"/>
              <a:ext cx="347395" cy="6998429"/>
              <a:chOff x="1861559" y="2468597"/>
              <a:chExt cx="1872222" cy="6739325"/>
            </a:xfrm>
          </p:grpSpPr>
          <p:sp>
            <p:nvSpPr>
              <p:cNvPr id="88" name="圆角矩形 10"/>
              <p:cNvSpPr/>
              <p:nvPr/>
            </p:nvSpPr>
            <p:spPr>
              <a:xfrm>
                <a:off x="1861559" y="2468597"/>
                <a:ext cx="1872217" cy="77469"/>
              </a:xfrm>
              <a:prstGeom prst="roundRect">
                <a:avLst>
                  <a:gd name="adj" fmla="val 50000"/>
                </a:avLst>
              </a:prstGeom>
              <a:gradFill>
                <a:gsLst>
                  <a:gs pos="48000">
                    <a:srgbClr val="D92411"/>
                  </a:gs>
                  <a:gs pos="0">
                    <a:srgbClr val="E3882D"/>
                  </a:gs>
                </a:gsLst>
                <a:lin ang="18900000" scaled="1"/>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Light" panose="020B0300000000000000" charset="-122"/>
                  <a:ea typeface="思源黑体 Light" panose="020B0300000000000000" charset="-122"/>
                  <a:cs typeface="+mn-cs"/>
                </a:endParaRPr>
              </a:p>
            </p:txBody>
          </p:sp>
          <p:sp>
            <p:nvSpPr>
              <p:cNvPr id="89" name="圆角矩形 11"/>
              <p:cNvSpPr/>
              <p:nvPr/>
            </p:nvSpPr>
            <p:spPr>
              <a:xfrm>
                <a:off x="1861581" y="9130453"/>
                <a:ext cx="1872200" cy="77469"/>
              </a:xfrm>
              <a:prstGeom prst="roundRect">
                <a:avLst>
                  <a:gd name="adj" fmla="val 50000"/>
                </a:avLst>
              </a:prstGeom>
              <a:gradFill>
                <a:gsLst>
                  <a:gs pos="3000">
                    <a:srgbClr val="FF1923"/>
                  </a:gs>
                  <a:gs pos="100000">
                    <a:srgbClr val="FF1923"/>
                  </a:gs>
                </a:gsLst>
                <a:lin ang="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Light" panose="020B0300000000000000" charset="-122"/>
                  <a:ea typeface="思源黑体 Light" panose="020B0300000000000000" charset="-122"/>
                  <a:cs typeface="+mn-cs"/>
                </a:endParaRPr>
              </a:p>
            </p:txBody>
          </p:sp>
        </p:grpSp>
        <p:sp>
          <p:nvSpPr>
            <p:cNvPr id="80" name="TextBox 20"/>
            <p:cNvSpPr txBox="1"/>
            <p:nvPr/>
          </p:nvSpPr>
          <p:spPr>
            <a:xfrm>
              <a:off x="2837939" y="1805906"/>
              <a:ext cx="649192" cy="449580"/>
            </a:xfrm>
            <a:prstGeom prst="rect">
              <a:avLst/>
            </a:prstGeom>
            <a:gradFill flip="none" rotWithShape="1">
              <a:gsLst>
                <a:gs pos="48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dirty="0">
                  <a:solidFill>
                    <a:schemeClr val="bg1"/>
                  </a:solidFill>
                  <a:latin typeface="思源黑体 Light" panose="020B0300000000000000" charset="-122"/>
                  <a:ea typeface="思源黑体 Light" panose="020B0300000000000000" charset="-122"/>
                </a:rPr>
                <a:t> </a:t>
              </a:r>
            </a:p>
          </p:txBody>
        </p:sp>
        <p:sp>
          <p:nvSpPr>
            <p:cNvPr id="86" name="文本框 21"/>
            <p:cNvSpPr txBox="1">
              <a:spLocks noChangeArrowheads="1"/>
            </p:cNvSpPr>
            <p:nvPr/>
          </p:nvSpPr>
          <p:spPr bwMode="auto">
            <a:xfrm>
              <a:off x="2919887" y="1842358"/>
              <a:ext cx="514324"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r>
                <a:rPr lang="en-US" altLang="zh-CN" sz="2000" b="1" dirty="0">
                  <a:solidFill>
                    <a:schemeClr val="bg1"/>
                  </a:solidFill>
                  <a:latin typeface="思源黑体 Light" panose="020B0300000000000000" charset="-122"/>
                  <a:ea typeface="思源黑体 Light" panose="020B0300000000000000" charset="-122"/>
                  <a:cs typeface="+mn-ea"/>
                  <a:sym typeface="+mn-lt"/>
                </a:rPr>
                <a:t>04</a:t>
              </a:r>
            </a:p>
          </p:txBody>
        </p:sp>
        <p:sp>
          <p:nvSpPr>
            <p:cNvPr id="87" name="文本框 21"/>
            <p:cNvSpPr txBox="1">
              <a:spLocks noChangeArrowheads="1"/>
            </p:cNvSpPr>
            <p:nvPr/>
          </p:nvSpPr>
          <p:spPr bwMode="auto">
            <a:xfrm>
              <a:off x="2004627" y="1814505"/>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r>
                <a:rPr lang="zh-CN" altLang="en-US" sz="2400" kern="0" dirty="0">
                  <a:solidFill>
                    <a:srgbClr val="C00000"/>
                  </a:solidFill>
                  <a:latin typeface="思源黑体 Light" panose="020B0300000000000000" charset="-122"/>
                  <a:ea typeface="思源黑体 Light" panose="020B0300000000000000" charset="-122"/>
                  <a:sym typeface="字魂59号-创粗黑" pitchFamily="2" charset="-122"/>
                </a:rPr>
                <a:t>安全生产基础知识</a:t>
              </a:r>
            </a:p>
          </p:txBody>
        </p:sp>
      </p:grpSp>
      <p:grpSp>
        <p:nvGrpSpPr>
          <p:cNvPr id="106" name="组合 105"/>
          <p:cNvGrpSpPr/>
          <p:nvPr/>
        </p:nvGrpSpPr>
        <p:grpSpPr>
          <a:xfrm>
            <a:off x="3257458" y="3112322"/>
            <a:ext cx="6998429" cy="471571"/>
            <a:chOff x="2576836" y="1783915"/>
            <a:chExt cx="6998429" cy="471571"/>
          </a:xfrm>
        </p:grpSpPr>
        <p:sp>
          <p:nvSpPr>
            <p:cNvPr id="107" name="TextBox 35"/>
            <p:cNvSpPr txBox="1"/>
            <p:nvPr/>
          </p:nvSpPr>
          <p:spPr>
            <a:xfrm rot="16200000">
              <a:off x="5836042" y="-1427425"/>
              <a:ext cx="448412" cy="6908059"/>
            </a:xfrm>
            <a:prstGeom prst="rect">
              <a:avLst/>
            </a:prstGeom>
            <a:solidFill>
              <a:schemeClr val="bg1"/>
            </a:solid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思源黑体 Light" panose="020B0300000000000000" charset="-122"/>
                  <a:ea typeface="思源黑体 Light" panose="020B0300000000000000" charset="-122"/>
                </a:rPr>
                <a:t> </a:t>
              </a:r>
            </a:p>
          </p:txBody>
        </p:sp>
        <p:grpSp>
          <p:nvGrpSpPr>
            <p:cNvPr id="108" name="组合 107"/>
            <p:cNvGrpSpPr/>
            <p:nvPr/>
          </p:nvGrpSpPr>
          <p:grpSpPr>
            <a:xfrm rot="16200000">
              <a:off x="5902353" y="-1473796"/>
              <a:ext cx="347395" cy="6998429"/>
              <a:chOff x="1861559" y="2468597"/>
              <a:chExt cx="1872222" cy="6739325"/>
            </a:xfrm>
          </p:grpSpPr>
          <p:sp>
            <p:nvSpPr>
              <p:cNvPr id="151" name="圆角矩形 10"/>
              <p:cNvSpPr/>
              <p:nvPr/>
            </p:nvSpPr>
            <p:spPr>
              <a:xfrm>
                <a:off x="1861559" y="2468597"/>
                <a:ext cx="1872217" cy="77469"/>
              </a:xfrm>
              <a:prstGeom prst="roundRect">
                <a:avLst>
                  <a:gd name="adj" fmla="val 50000"/>
                </a:avLst>
              </a:prstGeom>
              <a:gradFill>
                <a:gsLst>
                  <a:gs pos="48000">
                    <a:srgbClr val="D92411"/>
                  </a:gs>
                  <a:gs pos="0">
                    <a:srgbClr val="E3882D"/>
                  </a:gs>
                </a:gsLst>
                <a:lin ang="18900000" scaled="1"/>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Light" panose="020B0300000000000000" charset="-122"/>
                  <a:ea typeface="思源黑体 Light" panose="020B0300000000000000" charset="-122"/>
                  <a:cs typeface="+mn-cs"/>
                </a:endParaRPr>
              </a:p>
            </p:txBody>
          </p:sp>
          <p:sp>
            <p:nvSpPr>
              <p:cNvPr id="152" name="圆角矩形 11"/>
              <p:cNvSpPr/>
              <p:nvPr/>
            </p:nvSpPr>
            <p:spPr>
              <a:xfrm>
                <a:off x="1861581" y="9130453"/>
                <a:ext cx="1872200" cy="77469"/>
              </a:xfrm>
              <a:prstGeom prst="roundRect">
                <a:avLst>
                  <a:gd name="adj" fmla="val 50000"/>
                </a:avLst>
              </a:prstGeom>
              <a:gradFill>
                <a:gsLst>
                  <a:gs pos="3000">
                    <a:srgbClr val="FF1923"/>
                  </a:gs>
                  <a:gs pos="100000">
                    <a:srgbClr val="FF1923"/>
                  </a:gs>
                </a:gsLst>
                <a:lin ang="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Light" panose="020B0300000000000000" charset="-122"/>
                  <a:ea typeface="思源黑体 Light" panose="020B0300000000000000" charset="-122"/>
                  <a:cs typeface="+mn-cs"/>
                </a:endParaRPr>
              </a:p>
            </p:txBody>
          </p:sp>
        </p:grpSp>
        <p:sp>
          <p:nvSpPr>
            <p:cNvPr id="109" name="TextBox 20"/>
            <p:cNvSpPr txBox="1"/>
            <p:nvPr/>
          </p:nvSpPr>
          <p:spPr>
            <a:xfrm>
              <a:off x="2837939" y="1805906"/>
              <a:ext cx="649192" cy="449580"/>
            </a:xfrm>
            <a:prstGeom prst="rect">
              <a:avLst/>
            </a:prstGeom>
            <a:gradFill flip="none" rotWithShape="1">
              <a:gsLst>
                <a:gs pos="48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dirty="0">
                  <a:solidFill>
                    <a:schemeClr val="bg1"/>
                  </a:solidFill>
                  <a:latin typeface="思源黑体 Light" panose="020B0300000000000000" charset="-122"/>
                  <a:ea typeface="思源黑体 Light" panose="020B0300000000000000" charset="-122"/>
                </a:rPr>
                <a:t> </a:t>
              </a:r>
            </a:p>
          </p:txBody>
        </p:sp>
        <p:sp>
          <p:nvSpPr>
            <p:cNvPr id="110" name="文本框 21"/>
            <p:cNvSpPr txBox="1">
              <a:spLocks noChangeArrowheads="1"/>
            </p:cNvSpPr>
            <p:nvPr/>
          </p:nvSpPr>
          <p:spPr bwMode="auto">
            <a:xfrm>
              <a:off x="2919887" y="1842358"/>
              <a:ext cx="514324"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r>
                <a:rPr lang="en-US" altLang="zh-CN" sz="2000" b="1" dirty="0">
                  <a:solidFill>
                    <a:schemeClr val="bg1"/>
                  </a:solidFill>
                  <a:latin typeface="思源黑体 Light" panose="020B0300000000000000" charset="-122"/>
                  <a:ea typeface="思源黑体 Light" panose="020B0300000000000000" charset="-122"/>
                  <a:cs typeface="+mn-ea"/>
                  <a:sym typeface="+mn-lt"/>
                </a:rPr>
                <a:t>05</a:t>
              </a:r>
            </a:p>
          </p:txBody>
        </p:sp>
        <p:sp>
          <p:nvSpPr>
            <p:cNvPr id="111" name="文本框 21"/>
            <p:cNvSpPr txBox="1">
              <a:spLocks noChangeArrowheads="1"/>
            </p:cNvSpPr>
            <p:nvPr/>
          </p:nvSpPr>
          <p:spPr bwMode="auto">
            <a:xfrm>
              <a:off x="2576836" y="1783915"/>
              <a:ext cx="5417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r>
                <a:rPr lang="zh-CN" altLang="en-US" sz="2400" kern="0" dirty="0">
                  <a:solidFill>
                    <a:srgbClr val="C00000"/>
                  </a:solidFill>
                  <a:latin typeface="思源黑体 Light" panose="020B0300000000000000" charset="-122"/>
                  <a:ea typeface="思源黑体 Light" panose="020B0300000000000000" charset="-122"/>
                  <a:sym typeface="字魂59号-创粗黑" pitchFamily="2" charset="-122"/>
                </a:rPr>
                <a:t>安全管理基础知识</a:t>
              </a:r>
            </a:p>
          </p:txBody>
        </p:sp>
      </p:grpSp>
      <p:grpSp>
        <p:nvGrpSpPr>
          <p:cNvPr id="153" name="组合 152"/>
          <p:cNvGrpSpPr/>
          <p:nvPr/>
        </p:nvGrpSpPr>
        <p:grpSpPr>
          <a:xfrm>
            <a:off x="3257458" y="3819790"/>
            <a:ext cx="6998429" cy="461665"/>
            <a:chOff x="2576836" y="1795406"/>
            <a:chExt cx="6998429" cy="461665"/>
          </a:xfrm>
        </p:grpSpPr>
        <p:sp>
          <p:nvSpPr>
            <p:cNvPr id="154" name="TextBox 35"/>
            <p:cNvSpPr txBox="1"/>
            <p:nvPr/>
          </p:nvSpPr>
          <p:spPr>
            <a:xfrm rot="16200000">
              <a:off x="5836042" y="-1427425"/>
              <a:ext cx="448412" cy="6908059"/>
            </a:xfrm>
            <a:prstGeom prst="rect">
              <a:avLst/>
            </a:prstGeom>
            <a:solidFill>
              <a:schemeClr val="bg1"/>
            </a:solid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思源黑体 Light" panose="020B0300000000000000" charset="-122"/>
                  <a:ea typeface="思源黑体 Light" panose="020B0300000000000000" charset="-122"/>
                </a:rPr>
                <a:t> </a:t>
              </a:r>
            </a:p>
          </p:txBody>
        </p:sp>
        <p:grpSp>
          <p:nvGrpSpPr>
            <p:cNvPr id="155" name="组合 154"/>
            <p:cNvGrpSpPr/>
            <p:nvPr/>
          </p:nvGrpSpPr>
          <p:grpSpPr>
            <a:xfrm rot="16200000">
              <a:off x="5902353" y="-1473796"/>
              <a:ext cx="347395" cy="6998429"/>
              <a:chOff x="1861559" y="2468597"/>
              <a:chExt cx="1872222" cy="6739325"/>
            </a:xfrm>
          </p:grpSpPr>
          <p:sp>
            <p:nvSpPr>
              <p:cNvPr id="159" name="圆角矩形 10"/>
              <p:cNvSpPr/>
              <p:nvPr/>
            </p:nvSpPr>
            <p:spPr>
              <a:xfrm>
                <a:off x="1861559" y="2468597"/>
                <a:ext cx="1872217" cy="77469"/>
              </a:xfrm>
              <a:prstGeom prst="roundRect">
                <a:avLst>
                  <a:gd name="adj" fmla="val 50000"/>
                </a:avLst>
              </a:prstGeom>
              <a:gradFill>
                <a:gsLst>
                  <a:gs pos="48000">
                    <a:srgbClr val="D92411"/>
                  </a:gs>
                  <a:gs pos="0">
                    <a:srgbClr val="E3882D"/>
                  </a:gs>
                </a:gsLst>
                <a:lin ang="18900000" scaled="1"/>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Light" panose="020B0300000000000000" charset="-122"/>
                  <a:ea typeface="思源黑体 Light" panose="020B0300000000000000" charset="-122"/>
                  <a:cs typeface="+mn-cs"/>
                </a:endParaRPr>
              </a:p>
            </p:txBody>
          </p:sp>
          <p:sp>
            <p:nvSpPr>
              <p:cNvPr id="160" name="圆角矩形 11"/>
              <p:cNvSpPr/>
              <p:nvPr/>
            </p:nvSpPr>
            <p:spPr>
              <a:xfrm>
                <a:off x="1861581" y="9130453"/>
                <a:ext cx="1872200" cy="77469"/>
              </a:xfrm>
              <a:prstGeom prst="roundRect">
                <a:avLst>
                  <a:gd name="adj" fmla="val 50000"/>
                </a:avLst>
              </a:prstGeom>
              <a:gradFill>
                <a:gsLst>
                  <a:gs pos="3000">
                    <a:srgbClr val="FF1923"/>
                  </a:gs>
                  <a:gs pos="100000">
                    <a:srgbClr val="FF1923"/>
                  </a:gs>
                </a:gsLst>
                <a:lin ang="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Light" panose="020B0300000000000000" charset="-122"/>
                  <a:ea typeface="思源黑体 Light" panose="020B0300000000000000" charset="-122"/>
                  <a:cs typeface="+mn-cs"/>
                </a:endParaRPr>
              </a:p>
            </p:txBody>
          </p:sp>
        </p:grpSp>
        <p:sp>
          <p:nvSpPr>
            <p:cNvPr id="156" name="TextBox 20"/>
            <p:cNvSpPr txBox="1"/>
            <p:nvPr/>
          </p:nvSpPr>
          <p:spPr>
            <a:xfrm>
              <a:off x="2837939" y="1805906"/>
              <a:ext cx="649192" cy="449580"/>
            </a:xfrm>
            <a:prstGeom prst="rect">
              <a:avLst/>
            </a:prstGeom>
            <a:gradFill flip="none" rotWithShape="1">
              <a:gsLst>
                <a:gs pos="48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dirty="0">
                  <a:solidFill>
                    <a:schemeClr val="bg1"/>
                  </a:solidFill>
                  <a:latin typeface="思源黑体 Light" panose="020B0300000000000000" charset="-122"/>
                  <a:ea typeface="思源黑体 Light" panose="020B0300000000000000" charset="-122"/>
                </a:rPr>
                <a:t> </a:t>
              </a:r>
            </a:p>
          </p:txBody>
        </p:sp>
        <p:sp>
          <p:nvSpPr>
            <p:cNvPr id="157" name="文本框 21"/>
            <p:cNvSpPr txBox="1">
              <a:spLocks noChangeArrowheads="1"/>
            </p:cNvSpPr>
            <p:nvPr/>
          </p:nvSpPr>
          <p:spPr bwMode="auto">
            <a:xfrm>
              <a:off x="2919887" y="1842358"/>
              <a:ext cx="514324"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r>
                <a:rPr lang="en-US" altLang="zh-CN" sz="2000" b="1" dirty="0">
                  <a:solidFill>
                    <a:schemeClr val="bg1"/>
                  </a:solidFill>
                  <a:latin typeface="思源黑体 Light" panose="020B0300000000000000" charset="-122"/>
                  <a:ea typeface="思源黑体 Light" panose="020B0300000000000000" charset="-122"/>
                  <a:cs typeface="+mn-ea"/>
                  <a:sym typeface="+mn-lt"/>
                </a:rPr>
                <a:t>06</a:t>
              </a:r>
            </a:p>
          </p:txBody>
        </p:sp>
        <p:sp>
          <p:nvSpPr>
            <p:cNvPr id="158" name="文本框 21"/>
            <p:cNvSpPr txBox="1">
              <a:spLocks noChangeArrowheads="1"/>
            </p:cNvSpPr>
            <p:nvPr/>
          </p:nvSpPr>
          <p:spPr bwMode="auto">
            <a:xfrm>
              <a:off x="2647463" y="1795406"/>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r>
                <a:rPr lang="zh-CN" altLang="en-US" sz="2400" kern="0" dirty="0">
                  <a:solidFill>
                    <a:srgbClr val="C00000"/>
                  </a:solidFill>
                  <a:latin typeface="思源黑体 Light" panose="020B0300000000000000" charset="-122"/>
                  <a:ea typeface="思源黑体 Light" panose="020B0300000000000000" charset="-122"/>
                  <a:sym typeface="字魂59号-创粗黑" pitchFamily="2" charset="-122"/>
                </a:rPr>
                <a:t>安全生产法律法规基础知识</a:t>
              </a:r>
            </a:p>
          </p:txBody>
        </p:sp>
      </p:grpSp>
      <p:grpSp>
        <p:nvGrpSpPr>
          <p:cNvPr id="161" name="组合 160"/>
          <p:cNvGrpSpPr/>
          <p:nvPr/>
        </p:nvGrpSpPr>
        <p:grpSpPr>
          <a:xfrm>
            <a:off x="3257458" y="4509718"/>
            <a:ext cx="6998429" cy="462976"/>
            <a:chOff x="2576836" y="1802399"/>
            <a:chExt cx="6998429" cy="462976"/>
          </a:xfrm>
        </p:grpSpPr>
        <p:sp>
          <p:nvSpPr>
            <p:cNvPr id="162" name="TextBox 35"/>
            <p:cNvSpPr txBox="1"/>
            <p:nvPr/>
          </p:nvSpPr>
          <p:spPr>
            <a:xfrm rot="16200000">
              <a:off x="5836042" y="-1427425"/>
              <a:ext cx="448412" cy="6908059"/>
            </a:xfrm>
            <a:prstGeom prst="rect">
              <a:avLst/>
            </a:prstGeom>
            <a:solidFill>
              <a:schemeClr val="bg1"/>
            </a:solid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思源黑体 Light" panose="020B0300000000000000" charset="-122"/>
                  <a:ea typeface="思源黑体 Light" panose="020B0300000000000000" charset="-122"/>
                </a:rPr>
                <a:t> </a:t>
              </a:r>
            </a:p>
          </p:txBody>
        </p:sp>
        <p:grpSp>
          <p:nvGrpSpPr>
            <p:cNvPr id="163" name="组合 162"/>
            <p:cNvGrpSpPr/>
            <p:nvPr/>
          </p:nvGrpSpPr>
          <p:grpSpPr>
            <a:xfrm rot="16200000">
              <a:off x="5902353" y="-1473796"/>
              <a:ext cx="347395" cy="6998429"/>
              <a:chOff x="1861559" y="2468597"/>
              <a:chExt cx="1872222" cy="6739325"/>
            </a:xfrm>
          </p:grpSpPr>
          <p:sp>
            <p:nvSpPr>
              <p:cNvPr id="167" name="圆角矩形 10"/>
              <p:cNvSpPr/>
              <p:nvPr/>
            </p:nvSpPr>
            <p:spPr>
              <a:xfrm>
                <a:off x="1861559" y="2468597"/>
                <a:ext cx="1872217" cy="77469"/>
              </a:xfrm>
              <a:prstGeom prst="roundRect">
                <a:avLst>
                  <a:gd name="adj" fmla="val 50000"/>
                </a:avLst>
              </a:prstGeom>
              <a:gradFill>
                <a:gsLst>
                  <a:gs pos="48000">
                    <a:srgbClr val="D92411"/>
                  </a:gs>
                  <a:gs pos="0">
                    <a:srgbClr val="E3882D"/>
                  </a:gs>
                </a:gsLst>
                <a:lin ang="18900000" scaled="1"/>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Light" panose="020B0300000000000000" charset="-122"/>
                  <a:ea typeface="思源黑体 Light" panose="020B0300000000000000" charset="-122"/>
                  <a:cs typeface="+mn-cs"/>
                </a:endParaRPr>
              </a:p>
            </p:txBody>
          </p:sp>
          <p:sp>
            <p:nvSpPr>
              <p:cNvPr id="168" name="圆角矩形 11"/>
              <p:cNvSpPr/>
              <p:nvPr/>
            </p:nvSpPr>
            <p:spPr>
              <a:xfrm>
                <a:off x="1861581" y="9130453"/>
                <a:ext cx="1872200" cy="77469"/>
              </a:xfrm>
              <a:prstGeom prst="roundRect">
                <a:avLst>
                  <a:gd name="adj" fmla="val 50000"/>
                </a:avLst>
              </a:prstGeom>
              <a:gradFill>
                <a:gsLst>
                  <a:gs pos="3000">
                    <a:srgbClr val="FF1923"/>
                  </a:gs>
                  <a:gs pos="100000">
                    <a:srgbClr val="FF1923"/>
                  </a:gs>
                </a:gsLst>
                <a:lin ang="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Light" panose="020B0300000000000000" charset="-122"/>
                  <a:ea typeface="思源黑体 Light" panose="020B0300000000000000" charset="-122"/>
                  <a:cs typeface="+mn-cs"/>
                </a:endParaRPr>
              </a:p>
            </p:txBody>
          </p:sp>
        </p:grpSp>
        <p:sp>
          <p:nvSpPr>
            <p:cNvPr id="164" name="TextBox 20"/>
            <p:cNvSpPr txBox="1"/>
            <p:nvPr/>
          </p:nvSpPr>
          <p:spPr>
            <a:xfrm>
              <a:off x="2837939" y="1805906"/>
              <a:ext cx="649192" cy="449580"/>
            </a:xfrm>
            <a:prstGeom prst="rect">
              <a:avLst/>
            </a:prstGeom>
            <a:gradFill flip="none" rotWithShape="1">
              <a:gsLst>
                <a:gs pos="48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dirty="0">
                  <a:solidFill>
                    <a:schemeClr val="bg1"/>
                  </a:solidFill>
                  <a:latin typeface="思源黑体 Light" panose="020B0300000000000000" charset="-122"/>
                  <a:ea typeface="思源黑体 Light" panose="020B0300000000000000" charset="-122"/>
                </a:rPr>
                <a:t> </a:t>
              </a:r>
            </a:p>
          </p:txBody>
        </p:sp>
        <p:sp>
          <p:nvSpPr>
            <p:cNvPr id="165" name="文本框 21"/>
            <p:cNvSpPr txBox="1">
              <a:spLocks noChangeArrowheads="1"/>
            </p:cNvSpPr>
            <p:nvPr/>
          </p:nvSpPr>
          <p:spPr bwMode="auto">
            <a:xfrm>
              <a:off x="2919887" y="1842358"/>
              <a:ext cx="514324"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r>
                <a:rPr lang="en-US" altLang="zh-CN" sz="2000" b="1" dirty="0">
                  <a:solidFill>
                    <a:schemeClr val="bg1"/>
                  </a:solidFill>
                  <a:latin typeface="思源黑体 Light" panose="020B0300000000000000" charset="-122"/>
                  <a:ea typeface="思源黑体 Light" panose="020B0300000000000000" charset="-122"/>
                  <a:cs typeface="+mn-ea"/>
                  <a:sym typeface="+mn-lt"/>
                </a:rPr>
                <a:t>07</a:t>
              </a:r>
            </a:p>
          </p:txBody>
        </p:sp>
        <p:sp>
          <p:nvSpPr>
            <p:cNvPr id="166" name="文本框 21"/>
            <p:cNvSpPr txBox="1">
              <a:spLocks noChangeArrowheads="1"/>
            </p:cNvSpPr>
            <p:nvPr/>
          </p:nvSpPr>
          <p:spPr bwMode="auto">
            <a:xfrm>
              <a:off x="2657284" y="1803710"/>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r>
                <a:rPr lang="zh-CN" altLang="en-US" sz="2400" kern="0" dirty="0">
                  <a:solidFill>
                    <a:srgbClr val="C00000"/>
                  </a:solidFill>
                  <a:latin typeface="思源黑体 Light" panose="020B0300000000000000" charset="-122"/>
                  <a:ea typeface="思源黑体 Light" panose="020B0300000000000000" charset="-122"/>
                  <a:sym typeface="字魂59号-创粗黑" pitchFamily="2" charset="-122"/>
                </a:rPr>
                <a:t>掌握安全生产基本操作知识</a:t>
              </a:r>
            </a:p>
          </p:txBody>
        </p:sp>
      </p:grpSp>
      <p:pic>
        <p:nvPicPr>
          <p:cNvPr id="2" name="图片 1" descr="51miz-E1006316-CDB9094F"/>
          <p:cNvPicPr>
            <a:picLocks noChangeAspect="1"/>
          </p:cNvPicPr>
          <p:nvPr/>
        </p:nvPicPr>
        <p:blipFill>
          <a:blip r:embed="rId3"/>
          <a:stretch>
            <a:fillRect/>
          </a:stretch>
        </p:blipFill>
        <p:spPr>
          <a:xfrm>
            <a:off x="10238105" y="3126740"/>
            <a:ext cx="1953895" cy="3904615"/>
          </a:xfrm>
          <a:prstGeom prst="rect">
            <a:avLst/>
          </a:prstGeom>
        </p:spPr>
      </p:pic>
      <p:pic>
        <p:nvPicPr>
          <p:cNvPr id="13" name="图片 12" descr="C:\Users\娜娜\Desktop\图片141.png图片141"/>
          <p:cNvPicPr>
            <a:picLocks noChangeAspect="1"/>
          </p:cNvPicPr>
          <p:nvPr/>
        </p:nvPicPr>
        <p:blipFill>
          <a:blip r:embed="rId4"/>
          <a:srcRect/>
          <a:stretch>
            <a:fillRect/>
          </a:stretch>
        </p:blipFill>
        <p:spPr>
          <a:xfrm>
            <a:off x="953" y="5278755"/>
            <a:ext cx="12190095" cy="1579245"/>
          </a:xfrm>
          <a:prstGeom prst="rect">
            <a:avLst/>
          </a:prstGeom>
        </p:spPr>
      </p:pic>
      <p:grpSp>
        <p:nvGrpSpPr>
          <p:cNvPr id="4" name="组合 3"/>
          <p:cNvGrpSpPr/>
          <p:nvPr/>
        </p:nvGrpSpPr>
        <p:grpSpPr>
          <a:xfrm>
            <a:off x="2890354" y="1868185"/>
            <a:ext cx="7365533" cy="472481"/>
            <a:chOff x="2209732" y="1802399"/>
            <a:chExt cx="7365533" cy="472481"/>
          </a:xfrm>
        </p:grpSpPr>
        <p:sp>
          <p:nvSpPr>
            <p:cNvPr id="5" name="TextBox 35"/>
            <p:cNvSpPr txBox="1"/>
            <p:nvPr/>
          </p:nvSpPr>
          <p:spPr>
            <a:xfrm rot="16200000">
              <a:off x="5836042" y="-1427425"/>
              <a:ext cx="448412" cy="6908059"/>
            </a:xfrm>
            <a:prstGeom prst="rect">
              <a:avLst/>
            </a:prstGeom>
            <a:solidFill>
              <a:schemeClr val="bg1"/>
            </a:solid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思源黑体 Light" panose="020B0300000000000000" charset="-122"/>
                  <a:ea typeface="思源黑体 Light" panose="020B0300000000000000" charset="-122"/>
                </a:rPr>
                <a:t> </a:t>
              </a:r>
            </a:p>
          </p:txBody>
        </p:sp>
        <p:grpSp>
          <p:nvGrpSpPr>
            <p:cNvPr id="6" name="组合 5"/>
            <p:cNvGrpSpPr/>
            <p:nvPr/>
          </p:nvGrpSpPr>
          <p:grpSpPr>
            <a:xfrm rot="16200000">
              <a:off x="5902353" y="-1473796"/>
              <a:ext cx="347395" cy="6998429"/>
              <a:chOff x="1861559" y="2468597"/>
              <a:chExt cx="1872222" cy="6739325"/>
            </a:xfrm>
          </p:grpSpPr>
          <p:sp>
            <p:nvSpPr>
              <p:cNvPr id="7" name="圆角矩形 10"/>
              <p:cNvSpPr/>
              <p:nvPr/>
            </p:nvSpPr>
            <p:spPr>
              <a:xfrm>
                <a:off x="1861559" y="2468597"/>
                <a:ext cx="1872217" cy="77469"/>
              </a:xfrm>
              <a:prstGeom prst="roundRect">
                <a:avLst>
                  <a:gd name="adj" fmla="val 50000"/>
                </a:avLst>
              </a:prstGeom>
              <a:gradFill>
                <a:gsLst>
                  <a:gs pos="48000">
                    <a:srgbClr val="D92411"/>
                  </a:gs>
                  <a:gs pos="0">
                    <a:srgbClr val="E3882D"/>
                  </a:gs>
                </a:gsLst>
                <a:lin ang="18900000" scaled="1"/>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Light" panose="020B0300000000000000" charset="-122"/>
                  <a:ea typeface="思源黑体 Light" panose="020B0300000000000000" charset="-122"/>
                  <a:cs typeface="+mn-cs"/>
                </a:endParaRPr>
              </a:p>
            </p:txBody>
          </p:sp>
          <p:sp>
            <p:nvSpPr>
              <p:cNvPr id="8" name="圆角矩形 11"/>
              <p:cNvSpPr/>
              <p:nvPr/>
            </p:nvSpPr>
            <p:spPr>
              <a:xfrm>
                <a:off x="1861581" y="9130453"/>
                <a:ext cx="1872200" cy="77469"/>
              </a:xfrm>
              <a:prstGeom prst="roundRect">
                <a:avLst>
                  <a:gd name="adj" fmla="val 50000"/>
                </a:avLst>
              </a:prstGeom>
              <a:gradFill>
                <a:gsLst>
                  <a:gs pos="3000">
                    <a:srgbClr val="FF1923"/>
                  </a:gs>
                  <a:gs pos="100000">
                    <a:srgbClr val="FF1923"/>
                  </a:gs>
                </a:gsLst>
                <a:lin ang="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Light" panose="020B0300000000000000" charset="-122"/>
                  <a:ea typeface="思源黑体 Light" panose="020B0300000000000000" charset="-122"/>
                  <a:cs typeface="+mn-cs"/>
                </a:endParaRPr>
              </a:p>
            </p:txBody>
          </p:sp>
        </p:grpSp>
        <p:sp>
          <p:nvSpPr>
            <p:cNvPr id="9" name="TextBox 20"/>
            <p:cNvSpPr txBox="1"/>
            <p:nvPr/>
          </p:nvSpPr>
          <p:spPr>
            <a:xfrm>
              <a:off x="2837939" y="1805906"/>
              <a:ext cx="649192" cy="449580"/>
            </a:xfrm>
            <a:prstGeom prst="rect">
              <a:avLst/>
            </a:prstGeom>
            <a:gradFill flip="none" rotWithShape="1">
              <a:gsLst>
                <a:gs pos="48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dirty="0">
                  <a:solidFill>
                    <a:schemeClr val="bg1"/>
                  </a:solidFill>
                  <a:latin typeface="思源黑体 Light" panose="020B0300000000000000" charset="-122"/>
                  <a:ea typeface="思源黑体 Light" panose="020B0300000000000000" charset="-122"/>
                </a:rPr>
                <a:t> </a:t>
              </a:r>
            </a:p>
          </p:txBody>
        </p:sp>
        <p:sp>
          <p:nvSpPr>
            <p:cNvPr id="10" name="文本框 21"/>
            <p:cNvSpPr txBox="1">
              <a:spLocks noChangeArrowheads="1"/>
            </p:cNvSpPr>
            <p:nvPr/>
          </p:nvSpPr>
          <p:spPr bwMode="auto">
            <a:xfrm>
              <a:off x="2919887" y="1842358"/>
              <a:ext cx="514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r>
                <a:rPr lang="en-US" altLang="zh-CN" sz="2000" b="1" dirty="0">
                  <a:solidFill>
                    <a:schemeClr val="bg1"/>
                  </a:solidFill>
                  <a:latin typeface="思源黑体 Light" panose="020B0300000000000000" charset="-122"/>
                  <a:ea typeface="思源黑体 Light" panose="020B0300000000000000" charset="-122"/>
                  <a:cs typeface="+mn-ea"/>
                  <a:sym typeface="+mn-lt"/>
                </a:rPr>
                <a:t>03</a:t>
              </a:r>
            </a:p>
          </p:txBody>
        </p:sp>
        <p:sp>
          <p:nvSpPr>
            <p:cNvPr id="11" name="文本框 21"/>
            <p:cNvSpPr txBox="1">
              <a:spLocks noChangeArrowheads="1"/>
            </p:cNvSpPr>
            <p:nvPr/>
          </p:nvSpPr>
          <p:spPr bwMode="auto">
            <a:xfrm>
              <a:off x="2209732" y="1814505"/>
              <a:ext cx="6511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r>
                <a:rPr lang="zh-CN" altLang="en-US" sz="2400" kern="0" dirty="0">
                  <a:solidFill>
                    <a:srgbClr val="C00000"/>
                  </a:solidFill>
                  <a:latin typeface="思源黑体 Light" panose="020B0300000000000000" charset="-122"/>
                  <a:ea typeface="思源黑体 Light" panose="020B0300000000000000" charset="-122"/>
                  <a:sym typeface="字魂59号-创粗黑" pitchFamily="2" charset="-122"/>
                </a:rPr>
                <a:t>安全生产十五条措施</a:t>
              </a:r>
              <a:endParaRPr lang="en-US" altLang="zh-CN" sz="2400" kern="0" dirty="0">
                <a:solidFill>
                  <a:srgbClr val="C00000"/>
                </a:solidFill>
                <a:latin typeface="思源黑体 Light" panose="020B0300000000000000" charset="-122"/>
                <a:ea typeface="思源黑体 Light" panose="020B0300000000000000" charset="-122"/>
                <a:sym typeface="字魂59号-创粗黑"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par>
                              <p:cTn id="10" fill="hold">
                                <p:stCondLst>
                                  <p:cond delay="500"/>
                                </p:stCondLst>
                                <p:childTnLst>
                                  <p:par>
                                    <p:cTn id="11" presetID="2" presetClass="entr" presetSubtype="2" fill="hold" nodeType="afterEffect" p14:presetBounceEnd="30000">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14:bounceEnd="30000">
                                          <p:cBhvr additive="base">
                                            <p:cTn id="13" dur="500" fill="hold"/>
                                            <p:tgtEl>
                                              <p:spTgt spid="61"/>
                                            </p:tgtEl>
                                            <p:attrNameLst>
                                              <p:attrName>ppt_x</p:attrName>
                                            </p:attrNameLst>
                                          </p:cBhvr>
                                          <p:tavLst>
                                            <p:tav tm="0">
                                              <p:val>
                                                <p:strVal val="1+#ppt_w/2"/>
                                              </p:val>
                                            </p:tav>
                                            <p:tav tm="100000">
                                              <p:val>
                                                <p:strVal val="#ppt_x"/>
                                              </p:val>
                                            </p:tav>
                                          </p:tavLst>
                                        </p:anim>
                                        <p:anim calcmode="lin" valueType="num" p14:bounceEnd="30000">
                                          <p:cBhvr additive="base">
                                            <p:cTn id="14" dur="500" fill="hold"/>
                                            <p:tgtEl>
                                              <p:spTgt spid="6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14:presetBounceEnd="30000">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14:bounceEnd="30000">
                                          <p:cBhvr additive="base">
                                            <p:cTn id="18" dur="500" fill="hold"/>
                                            <p:tgtEl>
                                              <p:spTgt spid="69"/>
                                            </p:tgtEl>
                                            <p:attrNameLst>
                                              <p:attrName>ppt_x</p:attrName>
                                            </p:attrNameLst>
                                          </p:cBhvr>
                                          <p:tavLst>
                                            <p:tav tm="0">
                                              <p:val>
                                                <p:strVal val="1+#ppt_w/2"/>
                                              </p:val>
                                            </p:tav>
                                            <p:tav tm="100000">
                                              <p:val>
                                                <p:strVal val="#ppt_x"/>
                                              </p:val>
                                            </p:tav>
                                          </p:tavLst>
                                        </p:anim>
                                        <p:anim calcmode="lin" valueType="num" p14:bounceEnd="30000">
                                          <p:cBhvr additive="base">
                                            <p:cTn id="19" dur="500" fill="hold"/>
                                            <p:tgtEl>
                                              <p:spTgt spid="6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14:presetBounceEnd="30000">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14:bounceEnd="30000">
                                          <p:cBhvr additive="base">
                                            <p:cTn id="23" dur="500" fill="hold"/>
                                            <p:tgtEl>
                                              <p:spTgt spid="77"/>
                                            </p:tgtEl>
                                            <p:attrNameLst>
                                              <p:attrName>ppt_x</p:attrName>
                                            </p:attrNameLst>
                                          </p:cBhvr>
                                          <p:tavLst>
                                            <p:tav tm="0">
                                              <p:val>
                                                <p:strVal val="1+#ppt_w/2"/>
                                              </p:val>
                                            </p:tav>
                                            <p:tav tm="100000">
                                              <p:val>
                                                <p:strVal val="#ppt_x"/>
                                              </p:val>
                                            </p:tav>
                                          </p:tavLst>
                                        </p:anim>
                                        <p:anim calcmode="lin" valueType="num" p14:bounceEnd="30000">
                                          <p:cBhvr additive="base">
                                            <p:cTn id="24" dur="500" fill="hold"/>
                                            <p:tgtEl>
                                              <p:spTgt spid="7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14:presetBounceEnd="30000">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14:bounceEnd="30000">
                                          <p:cBhvr additive="base">
                                            <p:cTn id="28" dur="500" fill="hold"/>
                                            <p:tgtEl>
                                              <p:spTgt spid="106"/>
                                            </p:tgtEl>
                                            <p:attrNameLst>
                                              <p:attrName>ppt_x</p:attrName>
                                            </p:attrNameLst>
                                          </p:cBhvr>
                                          <p:tavLst>
                                            <p:tav tm="0">
                                              <p:val>
                                                <p:strVal val="1+#ppt_w/2"/>
                                              </p:val>
                                            </p:tav>
                                            <p:tav tm="100000">
                                              <p:val>
                                                <p:strVal val="#ppt_x"/>
                                              </p:val>
                                            </p:tav>
                                          </p:tavLst>
                                        </p:anim>
                                        <p:anim calcmode="lin" valueType="num" p14:bounceEnd="30000">
                                          <p:cBhvr additive="base">
                                            <p:cTn id="29" dur="500" fill="hold"/>
                                            <p:tgtEl>
                                              <p:spTgt spid="106"/>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14:presetBounceEnd="30000">
                                      <p:stCondLst>
                                        <p:cond delay="0"/>
                                      </p:stCondLst>
                                      <p:childTnLst>
                                        <p:set>
                                          <p:cBhvr>
                                            <p:cTn id="32" dur="1" fill="hold">
                                              <p:stCondLst>
                                                <p:cond delay="0"/>
                                              </p:stCondLst>
                                            </p:cTn>
                                            <p:tgtEl>
                                              <p:spTgt spid="153"/>
                                            </p:tgtEl>
                                            <p:attrNameLst>
                                              <p:attrName>style.visibility</p:attrName>
                                            </p:attrNameLst>
                                          </p:cBhvr>
                                          <p:to>
                                            <p:strVal val="visible"/>
                                          </p:to>
                                        </p:set>
                                        <p:anim calcmode="lin" valueType="num" p14:bounceEnd="30000">
                                          <p:cBhvr additive="base">
                                            <p:cTn id="33" dur="500" fill="hold"/>
                                            <p:tgtEl>
                                              <p:spTgt spid="153"/>
                                            </p:tgtEl>
                                            <p:attrNameLst>
                                              <p:attrName>ppt_x</p:attrName>
                                            </p:attrNameLst>
                                          </p:cBhvr>
                                          <p:tavLst>
                                            <p:tav tm="0">
                                              <p:val>
                                                <p:strVal val="1+#ppt_w/2"/>
                                              </p:val>
                                            </p:tav>
                                            <p:tav tm="100000">
                                              <p:val>
                                                <p:strVal val="#ppt_x"/>
                                              </p:val>
                                            </p:tav>
                                          </p:tavLst>
                                        </p:anim>
                                        <p:anim calcmode="lin" valueType="num" p14:bounceEnd="30000">
                                          <p:cBhvr additive="base">
                                            <p:cTn id="34" dur="500" fill="hold"/>
                                            <p:tgtEl>
                                              <p:spTgt spid="153"/>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nodeType="afterEffect" p14:presetBounceEnd="30000">
                                      <p:stCondLst>
                                        <p:cond delay="0"/>
                                      </p:stCondLst>
                                      <p:childTnLst>
                                        <p:set>
                                          <p:cBhvr>
                                            <p:cTn id="37" dur="1" fill="hold">
                                              <p:stCondLst>
                                                <p:cond delay="0"/>
                                              </p:stCondLst>
                                            </p:cTn>
                                            <p:tgtEl>
                                              <p:spTgt spid="161"/>
                                            </p:tgtEl>
                                            <p:attrNameLst>
                                              <p:attrName>style.visibility</p:attrName>
                                            </p:attrNameLst>
                                          </p:cBhvr>
                                          <p:to>
                                            <p:strVal val="visible"/>
                                          </p:to>
                                        </p:set>
                                        <p:anim calcmode="lin" valueType="num" p14:bounceEnd="30000">
                                          <p:cBhvr additive="base">
                                            <p:cTn id="38" dur="500" fill="hold"/>
                                            <p:tgtEl>
                                              <p:spTgt spid="161"/>
                                            </p:tgtEl>
                                            <p:attrNameLst>
                                              <p:attrName>ppt_x</p:attrName>
                                            </p:attrNameLst>
                                          </p:cBhvr>
                                          <p:tavLst>
                                            <p:tav tm="0">
                                              <p:val>
                                                <p:strVal val="1+#ppt_w/2"/>
                                              </p:val>
                                            </p:tav>
                                            <p:tav tm="100000">
                                              <p:val>
                                                <p:strVal val="#ppt_x"/>
                                              </p:val>
                                            </p:tav>
                                          </p:tavLst>
                                        </p:anim>
                                        <p:anim calcmode="lin" valueType="num" p14:bounceEnd="30000">
                                          <p:cBhvr additive="base">
                                            <p:cTn id="39" dur="500" fill="hold"/>
                                            <p:tgtEl>
                                              <p:spTgt spid="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1+#ppt_w/2"/>
                                              </p:val>
                                            </p:tav>
                                            <p:tav tm="100000">
                                              <p:val>
                                                <p:strVal val="#ppt_x"/>
                                              </p:val>
                                            </p:tav>
                                          </p:tavLst>
                                        </p:anim>
                                        <p:anim calcmode="lin" valueType="num">
                                          <p:cBhvr additive="base">
                                            <p:cTn id="14" dur="500" fill="hold"/>
                                            <p:tgtEl>
                                              <p:spTgt spid="6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additive="base">
                                            <p:cTn id="18" dur="500" fill="hold"/>
                                            <p:tgtEl>
                                              <p:spTgt spid="69"/>
                                            </p:tgtEl>
                                            <p:attrNameLst>
                                              <p:attrName>ppt_x</p:attrName>
                                            </p:attrNameLst>
                                          </p:cBhvr>
                                          <p:tavLst>
                                            <p:tav tm="0">
                                              <p:val>
                                                <p:strVal val="1+#ppt_w/2"/>
                                              </p:val>
                                            </p:tav>
                                            <p:tav tm="100000">
                                              <p:val>
                                                <p:strVal val="#ppt_x"/>
                                              </p:val>
                                            </p:tav>
                                          </p:tavLst>
                                        </p:anim>
                                        <p:anim calcmode="lin" valueType="num">
                                          <p:cBhvr additive="base">
                                            <p:cTn id="19" dur="500" fill="hold"/>
                                            <p:tgtEl>
                                              <p:spTgt spid="6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500" fill="hold"/>
                                            <p:tgtEl>
                                              <p:spTgt spid="77"/>
                                            </p:tgtEl>
                                            <p:attrNameLst>
                                              <p:attrName>ppt_x</p:attrName>
                                            </p:attrNameLst>
                                          </p:cBhvr>
                                          <p:tavLst>
                                            <p:tav tm="0">
                                              <p:val>
                                                <p:strVal val="1+#ppt_w/2"/>
                                              </p:val>
                                            </p:tav>
                                            <p:tav tm="100000">
                                              <p:val>
                                                <p:strVal val="#ppt_x"/>
                                              </p:val>
                                            </p:tav>
                                          </p:tavLst>
                                        </p:anim>
                                        <p:anim calcmode="lin" valueType="num">
                                          <p:cBhvr additive="base">
                                            <p:cTn id="24" dur="500" fill="hold"/>
                                            <p:tgtEl>
                                              <p:spTgt spid="7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additive="base">
                                            <p:cTn id="28" dur="500" fill="hold"/>
                                            <p:tgtEl>
                                              <p:spTgt spid="106"/>
                                            </p:tgtEl>
                                            <p:attrNameLst>
                                              <p:attrName>ppt_x</p:attrName>
                                            </p:attrNameLst>
                                          </p:cBhvr>
                                          <p:tavLst>
                                            <p:tav tm="0">
                                              <p:val>
                                                <p:strVal val="1+#ppt_w/2"/>
                                              </p:val>
                                            </p:tav>
                                            <p:tav tm="100000">
                                              <p:val>
                                                <p:strVal val="#ppt_x"/>
                                              </p:val>
                                            </p:tav>
                                          </p:tavLst>
                                        </p:anim>
                                        <p:anim calcmode="lin" valueType="num">
                                          <p:cBhvr additive="base">
                                            <p:cTn id="29" dur="500" fill="hold"/>
                                            <p:tgtEl>
                                              <p:spTgt spid="106"/>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153"/>
                                            </p:tgtEl>
                                            <p:attrNameLst>
                                              <p:attrName>style.visibility</p:attrName>
                                            </p:attrNameLst>
                                          </p:cBhvr>
                                          <p:to>
                                            <p:strVal val="visible"/>
                                          </p:to>
                                        </p:set>
                                        <p:anim calcmode="lin" valueType="num">
                                          <p:cBhvr additive="base">
                                            <p:cTn id="33" dur="500" fill="hold"/>
                                            <p:tgtEl>
                                              <p:spTgt spid="153"/>
                                            </p:tgtEl>
                                            <p:attrNameLst>
                                              <p:attrName>ppt_x</p:attrName>
                                            </p:attrNameLst>
                                          </p:cBhvr>
                                          <p:tavLst>
                                            <p:tav tm="0">
                                              <p:val>
                                                <p:strVal val="1+#ppt_w/2"/>
                                              </p:val>
                                            </p:tav>
                                            <p:tav tm="100000">
                                              <p:val>
                                                <p:strVal val="#ppt_x"/>
                                              </p:val>
                                            </p:tav>
                                          </p:tavLst>
                                        </p:anim>
                                        <p:anim calcmode="lin" valueType="num">
                                          <p:cBhvr additive="base">
                                            <p:cTn id="34" dur="500" fill="hold"/>
                                            <p:tgtEl>
                                              <p:spTgt spid="153"/>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161"/>
                                            </p:tgtEl>
                                            <p:attrNameLst>
                                              <p:attrName>style.visibility</p:attrName>
                                            </p:attrNameLst>
                                          </p:cBhvr>
                                          <p:to>
                                            <p:strVal val="visible"/>
                                          </p:to>
                                        </p:set>
                                        <p:anim calcmode="lin" valueType="num">
                                          <p:cBhvr additive="base">
                                            <p:cTn id="38" dur="500" fill="hold"/>
                                            <p:tgtEl>
                                              <p:spTgt spid="161"/>
                                            </p:tgtEl>
                                            <p:attrNameLst>
                                              <p:attrName>ppt_x</p:attrName>
                                            </p:attrNameLst>
                                          </p:cBhvr>
                                          <p:tavLst>
                                            <p:tav tm="0">
                                              <p:val>
                                                <p:strVal val="1+#ppt_w/2"/>
                                              </p:val>
                                            </p:tav>
                                            <p:tav tm="100000">
                                              <p:val>
                                                <p:strVal val="#ppt_x"/>
                                              </p:val>
                                            </p:tav>
                                          </p:tavLst>
                                        </p:anim>
                                        <p:anim calcmode="lin" valueType="num">
                                          <p:cBhvr additive="base">
                                            <p:cTn id="39" dur="500" fill="hold"/>
                                            <p:tgtEl>
                                              <p:spTgt spid="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369108" y="1487211"/>
            <a:ext cx="503237" cy="50482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2</a:t>
            </a:r>
            <a:endParaRPr lang="zh-CN" altLang="en-US" sz="1800" dirty="0">
              <a:latin typeface="Arial" panose="020B0604020202020204" pitchFamily="34" charset="0"/>
            </a:endParaRPr>
          </a:p>
        </p:txBody>
      </p:sp>
      <p:grpSp>
        <p:nvGrpSpPr>
          <p:cNvPr id="47" name="Group 54"/>
          <p:cNvGrpSpPr/>
          <p:nvPr/>
        </p:nvGrpSpPr>
        <p:grpSpPr bwMode="auto">
          <a:xfrm>
            <a:off x="1954219" y="1456519"/>
            <a:ext cx="5512434" cy="547370"/>
            <a:chOff x="0" y="190605"/>
            <a:chExt cx="5510714" cy="546749"/>
          </a:xfrm>
        </p:grpSpPr>
        <p:sp>
          <p:nvSpPr>
            <p:cNvPr id="48" name="TextBox 105"/>
            <p:cNvSpPr>
              <a:spLocks noChangeArrowheads="1"/>
            </p:cNvSpPr>
            <p:nvPr/>
          </p:nvSpPr>
          <p:spPr bwMode="auto">
            <a:xfrm>
              <a:off x="85063" y="190605"/>
              <a:ext cx="5425651"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严格落实地方政府安全生产责任</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196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地方各级政府要组织制定政府领导干部安全生产“职责清单”和“年度任务清单”。政府主要负责人要根据党委会议的要求，及时研究解决突出问题。其他领导干部要分兵把口、严格履责，切实抓好分管行业领域安全生产工作，并把安全生产工作贯穿业务工作全过程。各级安委会要创造条件实体化运行，组织定期研判重大安全风险，滚动排查重大安全隐患，主动协调加强民航、铁路、电力、商渔船碰撞等跨区域跨部门安全工作。</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369108" y="1487211"/>
            <a:ext cx="503237" cy="50482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3</a:t>
            </a:r>
            <a:endParaRPr lang="zh-CN" altLang="en-US" sz="1800" dirty="0">
              <a:latin typeface="Arial" panose="020B0604020202020204" pitchFamily="34" charset="0"/>
            </a:endParaRPr>
          </a:p>
        </p:txBody>
      </p:sp>
      <p:grpSp>
        <p:nvGrpSpPr>
          <p:cNvPr id="47" name="Group 54"/>
          <p:cNvGrpSpPr/>
          <p:nvPr/>
        </p:nvGrpSpPr>
        <p:grpSpPr bwMode="auto">
          <a:xfrm>
            <a:off x="1954219" y="1456519"/>
            <a:ext cx="5512434" cy="547370"/>
            <a:chOff x="0" y="190605"/>
            <a:chExt cx="5510714" cy="546749"/>
          </a:xfrm>
        </p:grpSpPr>
        <p:sp>
          <p:nvSpPr>
            <p:cNvPr id="48" name="TextBox 105"/>
            <p:cNvSpPr>
              <a:spLocks noChangeArrowheads="1"/>
            </p:cNvSpPr>
            <p:nvPr/>
          </p:nvSpPr>
          <p:spPr bwMode="auto">
            <a:xfrm>
              <a:off x="85063" y="190605"/>
              <a:ext cx="5425651"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严格落实部门安全监管责任</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308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各有关部门要按照“管行业必须管安全、管业务必须管安全、管生产经营必须管安全”和“谁主管谁负责”的原则，依法依规抓紧编制安全生产权力和责任清单。对职能交叉和新业态新风险，按照“谁主管谁牵头、谁为主谁牵头、谁靠近谁牵头”的原则及时明确监管责任，各有关部门要主动担当，不得推诿扯皮。对直接关系安全的取消下放事项，要实事求是开展评估，基层接不住、监管跟不上的要及时予以纠正，必要时要收回，酿成事故的要严肃追责。应急管理部门要理直气壮履行安委会办公室职责，发挥统筹、协调、指导作用，加强考核巡查、警示提醒、挂牌督办、提级调查，督促各部门落实安全监管责任。</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369108" y="1487211"/>
            <a:ext cx="503237" cy="50482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4</a:t>
            </a:r>
            <a:endParaRPr lang="zh-CN" altLang="en-US" sz="1800" dirty="0">
              <a:latin typeface="Arial" panose="020B0604020202020204" pitchFamily="34" charset="0"/>
            </a:endParaRPr>
          </a:p>
        </p:txBody>
      </p:sp>
      <p:grpSp>
        <p:nvGrpSpPr>
          <p:cNvPr id="47" name="Group 54"/>
          <p:cNvGrpSpPr/>
          <p:nvPr/>
        </p:nvGrpSpPr>
        <p:grpSpPr bwMode="auto">
          <a:xfrm>
            <a:off x="1954219" y="1456519"/>
            <a:ext cx="5512434" cy="547370"/>
            <a:chOff x="0" y="190605"/>
            <a:chExt cx="5510714" cy="546749"/>
          </a:xfrm>
        </p:grpSpPr>
        <p:sp>
          <p:nvSpPr>
            <p:cNvPr id="48" name="TextBox 105"/>
            <p:cNvSpPr>
              <a:spLocks noChangeArrowheads="1"/>
            </p:cNvSpPr>
            <p:nvPr/>
          </p:nvSpPr>
          <p:spPr bwMode="auto">
            <a:xfrm>
              <a:off x="85063" y="190605"/>
              <a:ext cx="5425651"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严肃追究领导责任和监管责任</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196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对不认真履行职责，发生较大及以上生产安全事故的，不仅要追究直接责任，而且要追究地方党委和政府领导责任、有关部门的监管责任，特别是重特大事故要追究主要领导、分管领导的责任。对非法煤矿、违法盗采等严重违法违规行为没有采取有效制止措施甚至放任不管的，要依规依纪依法追究县、乡党委和政府主要负责人的责任，构成犯罪的移交司法机关追究刑事责任。</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369108" y="1487211"/>
            <a:ext cx="503237" cy="50482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5</a:t>
            </a:r>
            <a:endParaRPr lang="zh-CN" altLang="en-US" sz="1800" dirty="0">
              <a:latin typeface="Arial" panose="020B0604020202020204" pitchFamily="34" charset="0"/>
            </a:endParaRPr>
          </a:p>
        </p:txBody>
      </p:sp>
      <p:grpSp>
        <p:nvGrpSpPr>
          <p:cNvPr id="47" name="Group 54"/>
          <p:cNvGrpSpPr/>
          <p:nvPr/>
        </p:nvGrpSpPr>
        <p:grpSpPr bwMode="auto">
          <a:xfrm>
            <a:off x="1954219" y="1456519"/>
            <a:ext cx="6962139" cy="547370"/>
            <a:chOff x="0" y="190605"/>
            <a:chExt cx="6959967" cy="546749"/>
          </a:xfrm>
        </p:grpSpPr>
        <p:sp>
          <p:nvSpPr>
            <p:cNvPr id="48" name="TextBox 105"/>
            <p:cNvSpPr>
              <a:spLocks noChangeArrowheads="1"/>
            </p:cNvSpPr>
            <p:nvPr/>
          </p:nvSpPr>
          <p:spPr bwMode="auto">
            <a:xfrm>
              <a:off x="85063" y="190605"/>
              <a:ext cx="6874904"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企业主要负责人必须严格履行第一责任人责任</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233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企业法定代表人、实际控制人、实际负责人，要严格履行安全生产第一责任人责任，对本单位安全生产负总责。对故意增加管理层级，层层推卸责任、设置追责“防火墙”的，发生重特大事故要直接追究集团公司主要负责人、分管负责人的责任。要严格落实重大危险源安全包保责任制、矿长带班下井等制度规定，对弄虚作假、搞“挂名矿长”逃避安全责任的，依法追究企业实际控制人的责任。对发生重特大事故负有主要责任的，在追究刑事责任的同时，明确终身不得担任本行业单位主要负责人。</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369108" y="1487211"/>
            <a:ext cx="503237" cy="50482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6</a:t>
            </a:r>
            <a:endParaRPr lang="zh-CN" altLang="en-US" sz="1800" dirty="0">
              <a:latin typeface="Arial" panose="020B0604020202020204" pitchFamily="34" charset="0"/>
            </a:endParaRPr>
          </a:p>
        </p:txBody>
      </p:sp>
      <p:grpSp>
        <p:nvGrpSpPr>
          <p:cNvPr id="47" name="Group 54"/>
          <p:cNvGrpSpPr/>
          <p:nvPr/>
        </p:nvGrpSpPr>
        <p:grpSpPr bwMode="auto">
          <a:xfrm>
            <a:off x="1954219" y="1456519"/>
            <a:ext cx="6962139" cy="547370"/>
            <a:chOff x="0" y="190605"/>
            <a:chExt cx="6959967" cy="546749"/>
          </a:xfrm>
        </p:grpSpPr>
        <p:sp>
          <p:nvSpPr>
            <p:cNvPr id="48" name="TextBox 105"/>
            <p:cNvSpPr>
              <a:spLocks noChangeArrowheads="1"/>
            </p:cNvSpPr>
            <p:nvPr/>
          </p:nvSpPr>
          <p:spPr bwMode="auto">
            <a:xfrm>
              <a:off x="85063" y="190605"/>
              <a:ext cx="6874904"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深入扎实开展全国安全生产大检查</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233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国务院安委会立即组织开展全国安全生产大检查。各地区各有关部门要全面深入排查重大风险隐患，列出清单、明确要求、压实责任、限期整改。盯紧守牢可能造成群死群伤的重大风险隐患，由省、市级安委会或中央企业总部挂牌督办。统筹疫情防控和公共安全，对人员密集场所和高层建筑封闭安全出口、疏散通道的，立即责令整改。对排查整治不认真，未列入清单、经查实属于重大隐患的，要当作事故对待，引发事故的要从严从重追究责任。</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369108" y="1487211"/>
            <a:ext cx="503237" cy="50482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7</a:t>
            </a:r>
            <a:endParaRPr lang="zh-CN" altLang="en-US" sz="1800" dirty="0">
              <a:latin typeface="Arial" panose="020B0604020202020204" pitchFamily="34" charset="0"/>
            </a:endParaRPr>
          </a:p>
        </p:txBody>
      </p:sp>
      <p:grpSp>
        <p:nvGrpSpPr>
          <p:cNvPr id="47" name="Group 54"/>
          <p:cNvGrpSpPr/>
          <p:nvPr/>
        </p:nvGrpSpPr>
        <p:grpSpPr bwMode="auto">
          <a:xfrm>
            <a:off x="1954219" y="1456519"/>
            <a:ext cx="6962139" cy="547370"/>
            <a:chOff x="0" y="190605"/>
            <a:chExt cx="6959967" cy="546749"/>
          </a:xfrm>
        </p:grpSpPr>
        <p:sp>
          <p:nvSpPr>
            <p:cNvPr id="48" name="TextBox 105"/>
            <p:cNvSpPr>
              <a:spLocks noChangeArrowheads="1"/>
            </p:cNvSpPr>
            <p:nvPr/>
          </p:nvSpPr>
          <p:spPr bwMode="auto">
            <a:xfrm>
              <a:off x="85063" y="190605"/>
              <a:ext cx="6874904"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牢牢守住项目审批安全红线</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196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各级发展改革部门要建立完善安全风险评估与论证机制，严把项目审批安全关。传统产业转移要符合国家产业发展规划和地方规划，严格执行国家各行业的规范标准，严格安全监管，坚决淘汰落后产能。化工产业转移集中承接地省级政府要列出重点项目清单，组织市县集中检查，不达安全标准的不能上马和开工，已经运行的坚决整改。对地方政府违规审批、强行上马的不达标项目，造成事故的要终身追责。</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
        <p:nvSpPr>
          <p:cNvPr id="15" name="标题 1"/>
          <p:cNvSpPr txBox="1">
            <a:spLocks noChangeArrowheads="1"/>
          </p:cNvSpPr>
          <p:nvPr/>
        </p:nvSpPr>
        <p:spPr>
          <a:xfrm>
            <a:off x="1126490" y="228600"/>
            <a:ext cx="5471795" cy="5835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pPr algn="l"/>
            <a:r>
              <a:rPr lang="zh-CN" altLang="en-US" sz="3200" dirty="0">
                <a:solidFill>
                  <a:schemeClr val="tx1">
                    <a:lumMod val="85000"/>
                    <a:lumOff val="15000"/>
                  </a:schemeClr>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rPr>
              <a:t> </a:t>
            </a:r>
            <a:r>
              <a:rPr lang="zh-CN" altLang="en-US" sz="3200" dirty="0">
                <a:solidFill>
                  <a:schemeClr val="tx1">
                    <a:lumMod val="95000"/>
                    <a:lumOff val="5000"/>
                  </a:schemeClr>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sym typeface="+mn-ea"/>
              </a:rPr>
              <a:t>安全生产十五条措施内容</a:t>
            </a:r>
            <a:endParaRPr lang="zh-CN" altLang="en-US" sz="3200" dirty="0">
              <a:solidFill>
                <a:schemeClr val="tx1">
                  <a:lumMod val="85000"/>
                  <a:lumOff val="15000"/>
                </a:schemeClr>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369108" y="1487211"/>
            <a:ext cx="503237" cy="50482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8</a:t>
            </a:r>
            <a:endParaRPr lang="zh-CN" altLang="en-US" sz="1800" dirty="0">
              <a:latin typeface="Arial" panose="020B0604020202020204" pitchFamily="34" charset="0"/>
            </a:endParaRPr>
          </a:p>
        </p:txBody>
      </p:sp>
      <p:grpSp>
        <p:nvGrpSpPr>
          <p:cNvPr id="47" name="Group 54"/>
          <p:cNvGrpSpPr/>
          <p:nvPr/>
        </p:nvGrpSpPr>
        <p:grpSpPr bwMode="auto">
          <a:xfrm>
            <a:off x="1954219" y="1456519"/>
            <a:ext cx="6962139" cy="547370"/>
            <a:chOff x="0" y="190605"/>
            <a:chExt cx="6959967" cy="546749"/>
          </a:xfrm>
        </p:grpSpPr>
        <p:sp>
          <p:nvSpPr>
            <p:cNvPr id="48" name="TextBox 105"/>
            <p:cNvSpPr>
              <a:spLocks noChangeArrowheads="1"/>
            </p:cNvSpPr>
            <p:nvPr/>
          </p:nvSpPr>
          <p:spPr bwMode="auto">
            <a:xfrm>
              <a:off x="85063" y="190605"/>
              <a:ext cx="6874904"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严厉查处违法分包转包和挂靠资质行为</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27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严肃查处建筑施工、矿山、化工等高危行业领域违法分包转包行为，严肃追究发包方、承包方相应法律责任。严格资质管理，坚持“谁的资质谁负责、挂谁的牌子谁负责”，对发生生产安全事故的严格追究资质方的责任。国有企业特别是中央企业要发挥表率作用，企业集团总部要建强安全生产专业技术管理团队，加强对下属企业安全生产的指导、监督、考核和奖惩，不具备条件的不得盲目承接相关业务，并加强对分包单位等关联单位安全生产的指导、监督，实行安全生产的统一管理；对违法分包转包的行为，通报其上级主管部门及纪检监察部门，并依规依纪依法追究相关人员责任。</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369108" y="1487211"/>
            <a:ext cx="503237" cy="50482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9</a:t>
            </a:r>
            <a:endParaRPr lang="zh-CN" altLang="en-US" sz="1800" dirty="0">
              <a:latin typeface="Arial" panose="020B0604020202020204" pitchFamily="34" charset="0"/>
            </a:endParaRPr>
          </a:p>
        </p:txBody>
      </p:sp>
      <p:grpSp>
        <p:nvGrpSpPr>
          <p:cNvPr id="47" name="Group 54"/>
          <p:cNvGrpSpPr/>
          <p:nvPr/>
        </p:nvGrpSpPr>
        <p:grpSpPr bwMode="auto">
          <a:xfrm>
            <a:off x="1954219" y="1456519"/>
            <a:ext cx="6962139" cy="547370"/>
            <a:chOff x="0" y="190605"/>
            <a:chExt cx="6959967" cy="546749"/>
          </a:xfrm>
        </p:grpSpPr>
        <p:sp>
          <p:nvSpPr>
            <p:cNvPr id="48" name="TextBox 105"/>
            <p:cNvSpPr>
              <a:spLocks noChangeArrowheads="1"/>
            </p:cNvSpPr>
            <p:nvPr/>
          </p:nvSpPr>
          <p:spPr bwMode="auto">
            <a:xfrm>
              <a:off x="85063" y="190605"/>
              <a:ext cx="6874904"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切实加强劳务派遣和灵活用工人员安全管理</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233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生产经营单位要将接受其作业指令的劳务派遣人员、灵活用工人员纳入本单位从业人员安全生产的统一管理，履行安全生产保障责任。危险岗位要严格控制劳务派遣用工数量，未经安全知识培训合格的不能上岗。对劳务派遣用工和灵活用工人员数量较多的行业领域，有关行业主管部门要重点加强安全监管，对企业全员安全生产责任制落实不到位的责令限期整改。中央企业、地方国有企业要带头减少危险作业领域灵活用工人员，但不能以安全生产为名辞退农民工，要提高工人安全素质，提升企业本质安全水平。</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254760" y="1362710"/>
            <a:ext cx="617855" cy="62039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buClrTx/>
              <a:buSzTx/>
              <a:buFontTx/>
              <a:buNone/>
            </a:pPr>
            <a:r>
              <a:rPr lang="en-US" altLang="zh-CN" sz="2000" b="1" spc="-400" dirty="0">
                <a:solidFill>
                  <a:schemeClr val="bg1"/>
                </a:solidFill>
                <a:uFillTx/>
                <a:latin typeface="Arial Black" panose="020B0A04020102020204" pitchFamily="34" charset="0"/>
                <a:sym typeface="Arial" panose="020B0604020202020204" pitchFamily="34" charset="0"/>
              </a:rPr>
              <a:t>10</a:t>
            </a:r>
          </a:p>
        </p:txBody>
      </p:sp>
      <p:grpSp>
        <p:nvGrpSpPr>
          <p:cNvPr id="47" name="Group 54"/>
          <p:cNvGrpSpPr/>
          <p:nvPr/>
        </p:nvGrpSpPr>
        <p:grpSpPr bwMode="auto">
          <a:xfrm>
            <a:off x="1954219" y="1456519"/>
            <a:ext cx="6962139" cy="547370"/>
            <a:chOff x="0" y="190605"/>
            <a:chExt cx="6959967" cy="546749"/>
          </a:xfrm>
        </p:grpSpPr>
        <p:sp>
          <p:nvSpPr>
            <p:cNvPr id="48" name="TextBox 105"/>
            <p:cNvSpPr>
              <a:spLocks noChangeArrowheads="1"/>
            </p:cNvSpPr>
            <p:nvPr/>
          </p:nvSpPr>
          <p:spPr bwMode="auto">
            <a:xfrm>
              <a:off x="85063" y="190605"/>
              <a:ext cx="6874904"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重拳出击开展“打非治违”</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196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针对当前一些地方和行业领域违法违规生产经营建设问题突出，立即组织开展“打非治违”专项行动。对矿山违法盗采、油气管道乱挖乱钻、危化品非法生产运输经营、建筑无资质施工和层层转包、客车客船渔船非法营运等典型非法违法行为，依法精准采取停产整顿、关闭取缔、上限处罚、追究法律责任等执法措施。狠抓一批违法违规行为和事故的处理。深挖严打违法行为背后的“保护伞”。</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
        <p:nvSpPr>
          <p:cNvPr id="15" name="标题 1"/>
          <p:cNvSpPr txBox="1">
            <a:spLocks noChangeArrowheads="1"/>
          </p:cNvSpPr>
          <p:nvPr/>
        </p:nvSpPr>
        <p:spPr>
          <a:xfrm>
            <a:off x="1126490" y="228600"/>
            <a:ext cx="5471795" cy="5835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pPr algn="l"/>
            <a:r>
              <a:rPr lang="zh-CN" altLang="en-US" sz="3200" dirty="0">
                <a:solidFill>
                  <a:schemeClr val="tx1">
                    <a:lumMod val="85000"/>
                    <a:lumOff val="15000"/>
                  </a:schemeClr>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rPr>
              <a:t> </a:t>
            </a:r>
            <a:r>
              <a:rPr lang="zh-CN" altLang="en-US" sz="3200" dirty="0">
                <a:solidFill>
                  <a:schemeClr val="tx1">
                    <a:lumMod val="95000"/>
                    <a:lumOff val="5000"/>
                  </a:schemeClr>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sym typeface="+mn-ea"/>
              </a:rPr>
              <a:t>安全生产十五条措施内容</a:t>
            </a:r>
            <a:endParaRPr lang="zh-CN" altLang="en-US" sz="3200" dirty="0">
              <a:solidFill>
                <a:schemeClr val="tx1">
                  <a:lumMod val="85000"/>
                  <a:lumOff val="15000"/>
                </a:schemeClr>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5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254760" y="1362710"/>
            <a:ext cx="617855" cy="62039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buClrTx/>
              <a:buSzTx/>
              <a:buFontTx/>
              <a:buNone/>
            </a:pPr>
            <a:r>
              <a:rPr lang="en-US" altLang="zh-CN" sz="2000" b="1" spc="-400" dirty="0">
                <a:solidFill>
                  <a:schemeClr val="bg1"/>
                </a:solidFill>
                <a:uFillTx/>
                <a:latin typeface="Arial Black" panose="020B0A04020102020204" pitchFamily="34" charset="0"/>
                <a:sym typeface="Arial" panose="020B0604020202020204" pitchFamily="34" charset="0"/>
              </a:rPr>
              <a:t>11</a:t>
            </a:r>
          </a:p>
        </p:txBody>
      </p:sp>
      <p:grpSp>
        <p:nvGrpSpPr>
          <p:cNvPr id="47" name="Group 54"/>
          <p:cNvGrpSpPr/>
          <p:nvPr/>
        </p:nvGrpSpPr>
        <p:grpSpPr bwMode="auto">
          <a:xfrm>
            <a:off x="1954219" y="1456519"/>
            <a:ext cx="6962139" cy="547370"/>
            <a:chOff x="0" y="190605"/>
            <a:chExt cx="6959967" cy="546749"/>
          </a:xfrm>
        </p:grpSpPr>
        <p:sp>
          <p:nvSpPr>
            <p:cNvPr id="48" name="TextBox 105"/>
            <p:cNvSpPr>
              <a:spLocks noChangeArrowheads="1"/>
            </p:cNvSpPr>
            <p:nvPr/>
          </p:nvSpPr>
          <p:spPr bwMode="auto">
            <a:xfrm>
              <a:off x="85063" y="190605"/>
              <a:ext cx="6874904"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坚决整治执法检查宽松软问题</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27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安全生产执法检查要理直气壮，紧盯各类违法行为不放，督促企业彻底整改。强化精准执法，按照省市县三级执法管理权限，确定各级管辖企业名单，明确重点检查企业和重点执法事项，突出对典型事故暴露出的严重违法行为，举一反三加强执法检查。强化专业执法，组织专家参与执法过程，解决安全检查查不出问题的难题。创新监管执法方式，大力推行异地交叉检查，充分利用在线远程巡查、用水用电监测、电子封条等信息化手段，及时发现违法盗采、冒险作业等行为，对关停的矿山要停止供电，派人现场盯守或巡查，严防明停暗采。</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5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千库网_劳动节建筑工人施工剪影_元素编号13044892"/>
          <p:cNvPicPr>
            <a:picLocks noChangeAspect="1"/>
          </p:cNvPicPr>
          <p:nvPr/>
        </p:nvPicPr>
        <p:blipFill>
          <a:blip r:embed="rId4"/>
          <a:srcRect l="7010" t="22667" b="17292"/>
          <a:stretch>
            <a:fillRect/>
          </a:stretch>
        </p:blipFill>
        <p:spPr>
          <a:xfrm>
            <a:off x="9525" y="3992880"/>
            <a:ext cx="3790315" cy="2447290"/>
          </a:xfrm>
          <a:prstGeom prst="rect">
            <a:avLst/>
          </a:prstGeom>
        </p:spPr>
      </p:pic>
      <p:sp>
        <p:nvSpPr>
          <p:cNvPr id="5" name="矩形 4"/>
          <p:cNvSpPr/>
          <p:nvPr/>
        </p:nvSpPr>
        <p:spPr>
          <a:xfrm flipH="1">
            <a:off x="1828800" y="2896235"/>
            <a:ext cx="8535035" cy="1050925"/>
          </a:xfrm>
          <a:prstGeom prst="rect">
            <a:avLst/>
          </a:prstGeom>
          <a:noFill/>
        </p:spPr>
        <p:txBody>
          <a:bodyPr wrap="square">
            <a:spAutoFit/>
          </a:bodyPr>
          <a:lstStyle/>
          <a:p>
            <a:pPr lvl="0" algn="ctr" fontAlgn="base">
              <a:lnSpc>
                <a:spcPct val="120000"/>
              </a:lnSpc>
              <a:defRPr/>
            </a:pPr>
            <a:r>
              <a:rPr sz="5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202</a:t>
            </a:r>
            <a:r>
              <a:rPr lang="en-US" sz="5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2</a:t>
            </a:r>
            <a:r>
              <a:rPr sz="5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年全国安全生产月通知</a:t>
            </a:r>
          </a:p>
        </p:txBody>
      </p:sp>
      <p:grpSp>
        <p:nvGrpSpPr>
          <p:cNvPr id="17" name="组合 16"/>
          <p:cNvGrpSpPr/>
          <p:nvPr/>
        </p:nvGrpSpPr>
        <p:grpSpPr>
          <a:xfrm>
            <a:off x="3962400" y="1975485"/>
            <a:ext cx="4267835" cy="920750"/>
            <a:chOff x="6294" y="3134"/>
            <a:chExt cx="6721" cy="1450"/>
          </a:xfrm>
        </p:grpSpPr>
        <p:sp>
          <p:nvSpPr>
            <p:cNvPr id="20" name="文本框 8"/>
            <p:cNvSpPr txBox="1"/>
            <p:nvPr/>
          </p:nvSpPr>
          <p:spPr>
            <a:xfrm>
              <a:off x="7108" y="3134"/>
              <a:ext cx="5028" cy="1450"/>
            </a:xfrm>
            <a:prstGeom prst="rect">
              <a:avLst/>
            </a:prstGeom>
            <a:noFill/>
          </p:spPr>
          <p:txBody>
            <a:bodyPr wrap="square" lIns="121873" tIns="60936" rIns="121873" bIns="60936">
              <a:spAutoFit/>
            </a:bodyPr>
            <a:lstStyle/>
            <a:p>
              <a:pPr lvl="0" algn="ctr">
                <a:defRPr/>
              </a:pPr>
              <a:r>
                <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rPr>
                <a:t>第一部分</a:t>
              </a:r>
            </a:p>
          </p:txBody>
        </p:sp>
        <p:grpSp>
          <p:nvGrpSpPr>
            <p:cNvPr id="15" name="组合 14"/>
            <p:cNvGrpSpPr/>
            <p:nvPr/>
          </p:nvGrpSpPr>
          <p:grpSpPr>
            <a:xfrm>
              <a:off x="6294" y="3658"/>
              <a:ext cx="1021" cy="276"/>
              <a:chOff x="2861833" y="3308621"/>
              <a:chExt cx="648282" cy="175260"/>
            </a:xfrm>
          </p:grpSpPr>
          <p:cxnSp>
            <p:nvCxnSpPr>
              <p:cNvPr id="16" name="直接连接符 15"/>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1994" y="3681"/>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38" name="组合 37"/>
          <p:cNvGrpSpPr/>
          <p:nvPr/>
        </p:nvGrpSpPr>
        <p:grpSpPr>
          <a:xfrm>
            <a:off x="106045" y="-103812"/>
            <a:ext cx="3719063" cy="1014402"/>
            <a:chOff x="374" y="44"/>
            <a:chExt cx="5857" cy="1597"/>
          </a:xfrm>
        </p:grpSpPr>
        <p:pic>
          <p:nvPicPr>
            <p:cNvPr id="39" name="图片 38" descr="图片包含 游戏机, 灯, 动物, 画&#10;&#10;描述已自动生成"/>
            <p:cNvPicPr>
              <a:picLocks noChangeAspect="1"/>
            </p:cNvPicPr>
            <p:nvPr/>
          </p:nvPicPr>
          <p:blipFill rotWithShape="1">
            <a:blip r:embed="rId5">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40"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2022</a:t>
              </a:r>
              <a:r>
                <a:rPr kumimoji="0" lang="zh-CN" altLang="en-US"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年安全生产月</a:t>
              </a:r>
              <a:endPar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endParaRPr>
            </a:p>
          </p:txBody>
        </p:sp>
        <p:sp>
          <p:nvSpPr>
            <p:cNvPr id="41" name="TextBox 19"/>
            <p:cNvSpPr txBox="1"/>
            <p:nvPr/>
          </p:nvSpPr>
          <p:spPr>
            <a:xfrm>
              <a:off x="1993" y="1066"/>
              <a:ext cx="4138" cy="459"/>
            </a:xfrm>
            <a:prstGeom prst="rect">
              <a:avLst/>
            </a:prstGeom>
            <a:noFill/>
            <a:effectLst/>
          </p:spPr>
          <p:txBody>
            <a:bodyPr wrap="none" rtlCol="0">
              <a:spAutoFit/>
            </a:bodyPr>
            <a:lstStyle/>
            <a:p>
              <a:pPr lvl="0" algn="ctr">
                <a:defRPr/>
              </a:pPr>
              <a:r>
                <a:rPr lang="en-US" altLang="zh-CN" sz="1300" spc="-100" dirty="0">
                  <a:solidFill>
                    <a:schemeClr val="accent6"/>
                  </a:solidFill>
                  <a:uFillTx/>
                  <a:latin typeface="思源黑体 Light" charset="0"/>
                  <a:ea typeface="思源黑体 Light" panose="020B0300000000000000" charset="-122"/>
                </a:rPr>
                <a:t>National safe production month 2022</a:t>
              </a:r>
              <a:endParaRPr kumimoji="0" lang="en-US" altLang="zh-CN" sz="1300" b="0" i="0" spc="-100" baseline="0" noProof="0" dirty="0">
                <a:ln>
                  <a:noFill/>
                </a:ln>
                <a:solidFill>
                  <a:schemeClr val="accent6"/>
                </a:solidFill>
                <a:effectLst/>
                <a:uLnTx/>
                <a:uFillTx/>
                <a:latin typeface="思源黑体 Light" charset="0"/>
                <a:ea typeface="思源黑体 Light" panose="020B0300000000000000" charset="-122"/>
              </a:endParaRPr>
            </a:p>
          </p:txBody>
        </p:sp>
        <p:pic>
          <p:nvPicPr>
            <p:cNvPr id="42" name="图片 41" descr="51miz-E1176160-7A6F775C"/>
            <p:cNvPicPr>
              <a:picLocks noChangeAspect="1"/>
            </p:cNvPicPr>
            <p:nvPr/>
          </p:nvPicPr>
          <p:blipFill>
            <a:blip r:embed="rId6"/>
            <a:srcRect l="35208" t="48542" r="46979" b="26667"/>
            <a:stretch>
              <a:fillRect/>
            </a:stretch>
          </p:blipFill>
          <p:spPr>
            <a:xfrm>
              <a:off x="374" y="444"/>
              <a:ext cx="1720" cy="1197"/>
            </a:xfrm>
            <a:prstGeom prst="rect">
              <a:avLst/>
            </a:prstGeom>
          </p:spPr>
        </p:pic>
      </p:grpSp>
      <p:pic>
        <p:nvPicPr>
          <p:cNvPr id="48" name="图片 47" descr="51miz-E1006316-CDB9094F"/>
          <p:cNvPicPr>
            <a:picLocks noChangeAspect="1"/>
          </p:cNvPicPr>
          <p:nvPr/>
        </p:nvPicPr>
        <p:blipFill>
          <a:blip r:embed="rId7"/>
          <a:stretch>
            <a:fillRect/>
          </a:stretch>
        </p:blipFill>
        <p:spPr>
          <a:xfrm>
            <a:off x="9662795" y="1975485"/>
            <a:ext cx="2529205" cy="5055870"/>
          </a:xfrm>
          <a:prstGeom prst="rect">
            <a:avLst/>
          </a:prstGeom>
        </p:spPr>
      </p:pic>
      <p:pic>
        <p:nvPicPr>
          <p:cNvPr id="49" name="图片 48" descr="C:\Users\娜娜\Desktop\图片141.png图片141"/>
          <p:cNvPicPr>
            <a:picLocks noChangeAspect="1"/>
          </p:cNvPicPr>
          <p:nvPr/>
        </p:nvPicPr>
        <p:blipFill>
          <a:blip r:embed="rId8"/>
          <a:srcRect/>
          <a:stretch>
            <a:fillRect/>
          </a:stretch>
        </p:blipFill>
        <p:spPr>
          <a:xfrm>
            <a:off x="953" y="5278755"/>
            <a:ext cx="12190095" cy="1579245"/>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254760" y="1362710"/>
            <a:ext cx="617855" cy="62039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buClrTx/>
              <a:buSzTx/>
              <a:buFontTx/>
              <a:buNone/>
            </a:pPr>
            <a:r>
              <a:rPr lang="en-US" altLang="zh-CN" sz="2000" b="1" spc="-400" dirty="0">
                <a:solidFill>
                  <a:schemeClr val="bg1"/>
                </a:solidFill>
                <a:uFillTx/>
                <a:latin typeface="Arial Black" panose="020B0A04020102020204" pitchFamily="34" charset="0"/>
                <a:sym typeface="Arial" panose="020B0604020202020204" pitchFamily="34" charset="0"/>
              </a:rPr>
              <a:t>12</a:t>
            </a:r>
          </a:p>
        </p:txBody>
      </p:sp>
      <p:grpSp>
        <p:nvGrpSpPr>
          <p:cNvPr id="47" name="Group 54"/>
          <p:cNvGrpSpPr/>
          <p:nvPr/>
        </p:nvGrpSpPr>
        <p:grpSpPr bwMode="auto">
          <a:xfrm>
            <a:off x="1954219" y="1456519"/>
            <a:ext cx="6962139" cy="547370"/>
            <a:chOff x="0" y="190605"/>
            <a:chExt cx="6959967" cy="546749"/>
          </a:xfrm>
        </p:grpSpPr>
        <p:sp>
          <p:nvSpPr>
            <p:cNvPr id="48" name="TextBox 105"/>
            <p:cNvSpPr>
              <a:spLocks noChangeArrowheads="1"/>
            </p:cNvSpPr>
            <p:nvPr/>
          </p:nvSpPr>
          <p:spPr bwMode="auto">
            <a:xfrm>
              <a:off x="85063" y="190605"/>
              <a:ext cx="6874904"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着力加强安全监管执法队伍建设</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196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针对安全生产执法队伍“人少质弱”的实际，各地要按照不同安全风险等级企业数量，配齐建强市县两级监管执法队伍，确保有足够力量承担安全生产监管执法任务，不得层层转移下放执法责任。加强执法队伍专业化建设，配强领导班子、充实专业干部、培养执法骨干力量，加强专业执法装备配备，健全经费保障机制，尽快提高执法专业能力和保障水平。</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5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254760" y="1362710"/>
            <a:ext cx="617855" cy="62039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buClrTx/>
              <a:buSzTx/>
              <a:buFontTx/>
              <a:buNone/>
            </a:pPr>
            <a:r>
              <a:rPr lang="en-US" altLang="zh-CN" sz="2000" b="1" spc="-400" dirty="0">
                <a:solidFill>
                  <a:schemeClr val="bg1"/>
                </a:solidFill>
                <a:uFillTx/>
                <a:latin typeface="Arial Black" panose="020B0A04020102020204" pitchFamily="34" charset="0"/>
                <a:sym typeface="Arial" panose="020B0604020202020204" pitchFamily="34" charset="0"/>
              </a:rPr>
              <a:t>13</a:t>
            </a:r>
          </a:p>
        </p:txBody>
      </p:sp>
      <p:grpSp>
        <p:nvGrpSpPr>
          <p:cNvPr id="47" name="Group 54"/>
          <p:cNvGrpSpPr/>
          <p:nvPr/>
        </p:nvGrpSpPr>
        <p:grpSpPr bwMode="auto">
          <a:xfrm>
            <a:off x="1954219" y="1456519"/>
            <a:ext cx="6962139" cy="547370"/>
            <a:chOff x="0" y="190605"/>
            <a:chExt cx="6959967" cy="546749"/>
          </a:xfrm>
        </p:grpSpPr>
        <p:sp>
          <p:nvSpPr>
            <p:cNvPr id="48" name="TextBox 105"/>
            <p:cNvSpPr>
              <a:spLocks noChangeArrowheads="1"/>
            </p:cNvSpPr>
            <p:nvPr/>
          </p:nvSpPr>
          <p:spPr bwMode="auto">
            <a:xfrm>
              <a:off x="85063" y="190605"/>
              <a:ext cx="6874904"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重奖激励安全生产隐患举报</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196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鼓励社会公众通过政务热线、举报电话和网站、来信来访等多种方式，对安全生产重大风险、事故隐患和违法行为进行举报。用好安全生产“吹哨人”制度，鼓励企业内部员工举报安全生产违法行为。负有安全生产监督管理职责的部门要及时处理举报，依法保护举报人，不得私自泄露有关个人信息；根据风险程度落实举报奖励，对报告重大安全风险、重大事故隐患或者举报安全生产违法行为的有功人员实行重奖。</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5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254760" y="1362710"/>
            <a:ext cx="617855" cy="62039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buClrTx/>
              <a:buSzTx/>
              <a:buFontTx/>
              <a:buNone/>
            </a:pPr>
            <a:r>
              <a:rPr lang="en-US" altLang="zh-CN" sz="2000" b="1" spc="-400" dirty="0">
                <a:solidFill>
                  <a:schemeClr val="bg1"/>
                </a:solidFill>
                <a:uFillTx/>
                <a:latin typeface="Arial Black" panose="020B0A04020102020204" pitchFamily="34" charset="0"/>
                <a:sym typeface="Arial" panose="020B0604020202020204" pitchFamily="34" charset="0"/>
              </a:rPr>
              <a:t>14</a:t>
            </a:r>
          </a:p>
        </p:txBody>
      </p:sp>
      <p:grpSp>
        <p:nvGrpSpPr>
          <p:cNvPr id="47" name="Group 54"/>
          <p:cNvGrpSpPr/>
          <p:nvPr/>
        </p:nvGrpSpPr>
        <p:grpSpPr bwMode="auto">
          <a:xfrm>
            <a:off x="1954219" y="1456519"/>
            <a:ext cx="6962139" cy="547370"/>
            <a:chOff x="0" y="190605"/>
            <a:chExt cx="6959967" cy="546749"/>
          </a:xfrm>
        </p:grpSpPr>
        <p:sp>
          <p:nvSpPr>
            <p:cNvPr id="48" name="TextBox 105"/>
            <p:cNvSpPr>
              <a:spLocks noChangeArrowheads="1"/>
            </p:cNvSpPr>
            <p:nvPr/>
          </p:nvSpPr>
          <p:spPr bwMode="auto">
            <a:xfrm>
              <a:off x="85063" y="190605"/>
              <a:ext cx="6874904"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严肃查处瞒报谎报迟报漏报事故行为</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严格落实事故直报制度，生产安全事故隐瞒不报、谎报或者拖延不报的，对直接责任人和负有管理和领导责任的人员依规依纪依法从严追究责任。对初步认定的瞒报事故，一律由上级安委会挂牌督办，必要时提级调查。</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5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254760" y="1362710"/>
            <a:ext cx="617855" cy="620395"/>
          </a:xfrm>
          <a:prstGeom prst="ellipse">
            <a:avLst/>
          </a:prstGeom>
          <a:gradFill>
            <a:gsLst>
              <a:gs pos="0">
                <a:srgbClr val="FF0000"/>
              </a:gs>
              <a:gs pos="100000">
                <a:srgbClr val="C00000"/>
              </a:gs>
            </a:gsLst>
            <a:lin ang="5400000" scaled="0"/>
          </a:gra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buClrTx/>
              <a:buSzTx/>
              <a:buFontTx/>
              <a:buNone/>
            </a:pPr>
            <a:r>
              <a:rPr lang="en-US" altLang="zh-CN" sz="2000" b="1" spc="-400" dirty="0">
                <a:solidFill>
                  <a:schemeClr val="bg1"/>
                </a:solidFill>
                <a:uFillTx/>
                <a:latin typeface="Arial Black" panose="020B0A04020102020204" pitchFamily="34" charset="0"/>
                <a:sym typeface="Arial" panose="020B0604020202020204" pitchFamily="34" charset="0"/>
              </a:rPr>
              <a:t>15</a:t>
            </a:r>
          </a:p>
        </p:txBody>
      </p:sp>
      <p:grpSp>
        <p:nvGrpSpPr>
          <p:cNvPr id="47" name="Group 54"/>
          <p:cNvGrpSpPr/>
          <p:nvPr/>
        </p:nvGrpSpPr>
        <p:grpSpPr bwMode="auto">
          <a:xfrm>
            <a:off x="1954219" y="1456519"/>
            <a:ext cx="6962139" cy="547370"/>
            <a:chOff x="0" y="190605"/>
            <a:chExt cx="6959967" cy="546749"/>
          </a:xfrm>
        </p:grpSpPr>
        <p:sp>
          <p:nvSpPr>
            <p:cNvPr id="48" name="TextBox 105"/>
            <p:cNvSpPr>
              <a:spLocks noChangeArrowheads="1"/>
            </p:cNvSpPr>
            <p:nvPr/>
          </p:nvSpPr>
          <p:spPr bwMode="auto">
            <a:xfrm>
              <a:off x="85063" y="190605"/>
              <a:ext cx="6874904" cy="54674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spcBef>
                  <a:spcPct val="0"/>
                </a:spcBef>
                <a:buNone/>
              </a:pPr>
              <a:r>
                <a:rPr lang="zh-CN" altLang="en-US" sz="2400" b="1"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rPr>
                <a:t>统筹做好经济发展、疫情防控和安全生产工作</a:t>
              </a:r>
            </a:p>
          </p:txBody>
        </p:sp>
        <p:sp>
          <p:nvSpPr>
            <p:cNvPr id="49" name="流程图: 联系 107"/>
            <p:cNvSpPr>
              <a:spLocks noChangeArrowheads="1"/>
            </p:cNvSpPr>
            <p:nvPr/>
          </p:nvSpPr>
          <p:spPr bwMode="auto">
            <a:xfrm>
              <a:off x="0" y="413100"/>
              <a:ext cx="169589" cy="169589"/>
            </a:xfrm>
            <a:prstGeom prst="flowChartConnector">
              <a:avLst/>
            </a:prstGeom>
            <a:gradFill>
              <a:gsLst>
                <a:gs pos="0">
                  <a:srgbClr val="FF0000"/>
                </a:gs>
                <a:gs pos="100000">
                  <a:srgbClr val="C00000"/>
                </a:gs>
              </a:gsLst>
              <a:lin ang="5400000" scaled="0"/>
            </a:gra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solidFill>
                  <a:srgbClr val="C00000"/>
                </a:solidFill>
                <a:latin typeface="字魂105号-简雅黑" panose="00000500000000000000" pitchFamily="2" charset="-122"/>
                <a:ea typeface="字魂105号-简雅黑" panose="00000500000000000000" pitchFamily="2" charset="-122"/>
                <a:sym typeface="微软雅黑" panose="020B0503020204020204" pitchFamily="34" charset="-122"/>
              </a:endParaRPr>
            </a:p>
          </p:txBody>
        </p:sp>
      </p:grpSp>
      <p:sp>
        <p:nvSpPr>
          <p:cNvPr id="50" name="TextBox 6"/>
          <p:cNvSpPr>
            <a:spLocks noChangeArrowheads="1"/>
          </p:cNvSpPr>
          <p:nvPr/>
        </p:nvSpPr>
        <p:spPr bwMode="auto">
          <a:xfrm>
            <a:off x="1872615" y="2317750"/>
            <a:ext cx="8958580" cy="158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dirty="0">
                <a:solidFill>
                  <a:schemeClr val="tx1">
                    <a:lumMod val="65000"/>
                    <a:lumOff val="35000"/>
                  </a:schemeClr>
                </a:solidFill>
                <a:latin typeface="字魂105号-简雅黑" panose="00000500000000000000" pitchFamily="2" charset="-122"/>
                <a:ea typeface="字魂105号-简雅黑" panose="00000500000000000000" pitchFamily="2" charset="-122"/>
                <a:sym typeface="微软雅黑" panose="020B0503020204020204" pitchFamily="34" charset="-122"/>
              </a:rPr>
              <a:t>注意调动各方面积极性，提倡互相协助、相互尊重、齐心合力，共同解决好面对的复杂问题。各级监管部门要注意从实际出发，处理好“红灯”“绿灯”“黄灯”之间的关系，使各项工作协调有序推进，引导形成良好市场预期。各级党委政府要把握好政策基调，坚持稳中求进，善于“弹钢琴”，高质量统筹做好各方面工作。</a:t>
            </a:r>
          </a:p>
        </p:txBody>
      </p:sp>
      <p:sp>
        <p:nvSpPr>
          <p:cNvPr id="51" name="Rectangle 2"/>
          <p:cNvSpPr>
            <a:spLocks noChangeArrowheads="1"/>
          </p:cNvSpPr>
          <p:nvPr/>
        </p:nvSpPr>
        <p:spPr bwMode="auto">
          <a:xfrm>
            <a:off x="1596390" y="2174875"/>
            <a:ext cx="9664065" cy="3966845"/>
          </a:xfrm>
          <a:prstGeom prst="roundRect">
            <a:avLst>
              <a:gd name="adj" fmla="val 11257"/>
            </a:avLst>
          </a:prstGeom>
          <a:noFill/>
          <a:ln w="285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字魂105号-简雅黑" panose="00000500000000000000" pitchFamily="2" charset="-122"/>
              <a:ea typeface="字魂105号-简雅黑" panose="00000500000000000000" pitchFamily="2" charset="-122"/>
            </a:endParaRPr>
          </a:p>
        </p:txBody>
      </p:sp>
      <p:sp>
        <p:nvSpPr>
          <p:cNvPr id="15" name="标题 1"/>
          <p:cNvSpPr txBox="1">
            <a:spLocks noChangeArrowheads="1"/>
          </p:cNvSpPr>
          <p:nvPr/>
        </p:nvSpPr>
        <p:spPr>
          <a:xfrm>
            <a:off x="1126490" y="228600"/>
            <a:ext cx="5471795" cy="5835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pPr algn="l"/>
            <a:r>
              <a:rPr lang="zh-CN" altLang="en-US" sz="3200" dirty="0">
                <a:solidFill>
                  <a:schemeClr val="tx1">
                    <a:lumMod val="85000"/>
                    <a:lumOff val="15000"/>
                  </a:schemeClr>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rPr>
              <a:t> </a:t>
            </a:r>
            <a:r>
              <a:rPr lang="zh-CN" altLang="en-US" sz="3200" dirty="0">
                <a:solidFill>
                  <a:schemeClr val="tx1">
                    <a:lumMod val="95000"/>
                    <a:lumOff val="5000"/>
                  </a:schemeClr>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sym typeface="+mn-ea"/>
              </a:rPr>
              <a:t>安全生产十五条措施内容</a:t>
            </a:r>
            <a:endParaRPr lang="zh-CN" altLang="en-US" sz="3200" dirty="0">
              <a:solidFill>
                <a:schemeClr val="tx1">
                  <a:lumMod val="85000"/>
                  <a:lumOff val="15000"/>
                </a:schemeClr>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5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千库网_劳动节建筑工人施工剪影_元素编号13044892"/>
          <p:cNvPicPr>
            <a:picLocks noChangeAspect="1"/>
          </p:cNvPicPr>
          <p:nvPr/>
        </p:nvPicPr>
        <p:blipFill>
          <a:blip r:embed="rId4"/>
          <a:srcRect l="7010" t="22667" b="17292"/>
          <a:stretch>
            <a:fillRect/>
          </a:stretch>
        </p:blipFill>
        <p:spPr>
          <a:xfrm>
            <a:off x="9525" y="3992880"/>
            <a:ext cx="3790315" cy="2447290"/>
          </a:xfrm>
          <a:prstGeom prst="rect">
            <a:avLst/>
          </a:prstGeom>
        </p:spPr>
      </p:pic>
      <p:sp>
        <p:nvSpPr>
          <p:cNvPr id="5" name="矩形 4"/>
          <p:cNvSpPr/>
          <p:nvPr/>
        </p:nvSpPr>
        <p:spPr>
          <a:xfrm flipH="1">
            <a:off x="2468245" y="2896235"/>
            <a:ext cx="7256780" cy="1198880"/>
          </a:xfrm>
          <a:prstGeom prst="rect">
            <a:avLst/>
          </a:prstGeom>
          <a:noFill/>
        </p:spPr>
        <p:txBody>
          <a:bodyPr wrap="square">
            <a:spAutoFit/>
          </a:bodyPr>
          <a:lstStyle/>
          <a:p>
            <a:pPr lvl="0" algn="ctr" fontAlgn="base">
              <a:lnSpc>
                <a:spcPct val="120000"/>
              </a:lnSpc>
              <a:defRPr/>
            </a:pPr>
            <a:r>
              <a:rPr lang="zh-CN" sz="60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安全生产基础知识</a:t>
            </a:r>
          </a:p>
        </p:txBody>
      </p:sp>
      <p:grpSp>
        <p:nvGrpSpPr>
          <p:cNvPr id="17" name="组合 16"/>
          <p:cNvGrpSpPr/>
          <p:nvPr/>
        </p:nvGrpSpPr>
        <p:grpSpPr>
          <a:xfrm>
            <a:off x="3962400" y="1975485"/>
            <a:ext cx="4267835" cy="920750"/>
            <a:chOff x="6294" y="3134"/>
            <a:chExt cx="6721" cy="1450"/>
          </a:xfrm>
        </p:grpSpPr>
        <p:sp>
          <p:nvSpPr>
            <p:cNvPr id="20" name="文本框 8"/>
            <p:cNvSpPr txBox="1"/>
            <p:nvPr/>
          </p:nvSpPr>
          <p:spPr>
            <a:xfrm>
              <a:off x="7108" y="3134"/>
              <a:ext cx="5028" cy="1450"/>
            </a:xfrm>
            <a:prstGeom prst="rect">
              <a:avLst/>
            </a:prstGeom>
            <a:noFill/>
          </p:spPr>
          <p:txBody>
            <a:bodyPr wrap="square" lIns="121873" tIns="60936" rIns="121873" bIns="60936">
              <a:spAutoFit/>
            </a:bodyPr>
            <a:lstStyle/>
            <a:p>
              <a:pPr lvl="0" algn="ctr">
                <a:defRPr/>
              </a:pPr>
              <a:r>
                <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rPr>
                <a:t>第四部分</a:t>
              </a:r>
            </a:p>
          </p:txBody>
        </p:sp>
        <p:grpSp>
          <p:nvGrpSpPr>
            <p:cNvPr id="15" name="组合 14"/>
            <p:cNvGrpSpPr/>
            <p:nvPr/>
          </p:nvGrpSpPr>
          <p:grpSpPr>
            <a:xfrm>
              <a:off x="6294" y="3658"/>
              <a:ext cx="1021" cy="276"/>
              <a:chOff x="2861833" y="3308621"/>
              <a:chExt cx="648282" cy="175260"/>
            </a:xfrm>
          </p:grpSpPr>
          <p:cxnSp>
            <p:nvCxnSpPr>
              <p:cNvPr id="16" name="直接连接符 15"/>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1994" y="3681"/>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38" name="组合 37"/>
          <p:cNvGrpSpPr/>
          <p:nvPr/>
        </p:nvGrpSpPr>
        <p:grpSpPr>
          <a:xfrm>
            <a:off x="106045" y="-103812"/>
            <a:ext cx="3719063" cy="1014402"/>
            <a:chOff x="374" y="44"/>
            <a:chExt cx="5857" cy="1597"/>
          </a:xfrm>
        </p:grpSpPr>
        <p:pic>
          <p:nvPicPr>
            <p:cNvPr id="39" name="图片 38" descr="图片包含 游戏机, 灯, 动物, 画&#10;&#10;描述已自动生成"/>
            <p:cNvPicPr>
              <a:picLocks noChangeAspect="1"/>
            </p:cNvPicPr>
            <p:nvPr/>
          </p:nvPicPr>
          <p:blipFill rotWithShape="1">
            <a:blip r:embed="rId5">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40"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2022</a:t>
              </a:r>
              <a:r>
                <a:rPr kumimoji="0" lang="zh-CN" altLang="en-US"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年安全生产月</a:t>
              </a:r>
              <a:endPar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endParaRPr>
            </a:p>
          </p:txBody>
        </p:sp>
        <p:sp>
          <p:nvSpPr>
            <p:cNvPr id="41" name="TextBox 19"/>
            <p:cNvSpPr txBox="1"/>
            <p:nvPr/>
          </p:nvSpPr>
          <p:spPr>
            <a:xfrm>
              <a:off x="1993" y="1066"/>
              <a:ext cx="4138" cy="459"/>
            </a:xfrm>
            <a:prstGeom prst="rect">
              <a:avLst/>
            </a:prstGeom>
            <a:noFill/>
            <a:effectLst/>
          </p:spPr>
          <p:txBody>
            <a:bodyPr wrap="none" rtlCol="0">
              <a:spAutoFit/>
            </a:bodyPr>
            <a:lstStyle/>
            <a:p>
              <a:pPr lvl="0" algn="ctr">
                <a:defRPr/>
              </a:pPr>
              <a:r>
                <a:rPr lang="en-US" altLang="zh-CN" sz="1300" spc="-100" dirty="0">
                  <a:solidFill>
                    <a:schemeClr val="accent6"/>
                  </a:solidFill>
                  <a:uFillTx/>
                  <a:latin typeface="思源黑体 Light" charset="0"/>
                  <a:ea typeface="思源黑体 Light" panose="020B0300000000000000" charset="-122"/>
                </a:rPr>
                <a:t>National safe production month 2022</a:t>
              </a:r>
              <a:endParaRPr kumimoji="0" lang="en-US" altLang="zh-CN" sz="1300" b="0" i="0" spc="-100" baseline="0" noProof="0" dirty="0">
                <a:ln>
                  <a:noFill/>
                </a:ln>
                <a:solidFill>
                  <a:schemeClr val="accent6"/>
                </a:solidFill>
                <a:effectLst/>
                <a:uLnTx/>
                <a:uFillTx/>
                <a:latin typeface="思源黑体 Light" charset="0"/>
                <a:ea typeface="思源黑体 Light" panose="020B0300000000000000" charset="-122"/>
              </a:endParaRPr>
            </a:p>
          </p:txBody>
        </p:sp>
        <p:pic>
          <p:nvPicPr>
            <p:cNvPr id="42" name="图片 41" descr="51miz-E1176160-7A6F775C"/>
            <p:cNvPicPr>
              <a:picLocks noChangeAspect="1"/>
            </p:cNvPicPr>
            <p:nvPr/>
          </p:nvPicPr>
          <p:blipFill>
            <a:blip r:embed="rId6"/>
            <a:srcRect l="35208" t="48542" r="46979" b="26667"/>
            <a:stretch>
              <a:fillRect/>
            </a:stretch>
          </p:blipFill>
          <p:spPr>
            <a:xfrm>
              <a:off x="374" y="444"/>
              <a:ext cx="1720" cy="1197"/>
            </a:xfrm>
            <a:prstGeom prst="rect">
              <a:avLst/>
            </a:prstGeom>
          </p:spPr>
        </p:pic>
      </p:grpSp>
      <p:pic>
        <p:nvPicPr>
          <p:cNvPr id="48" name="图片 47" descr="51miz-E1006316-CDB9094F"/>
          <p:cNvPicPr>
            <a:picLocks noChangeAspect="1"/>
          </p:cNvPicPr>
          <p:nvPr/>
        </p:nvPicPr>
        <p:blipFill>
          <a:blip r:embed="rId7"/>
          <a:stretch>
            <a:fillRect/>
          </a:stretch>
        </p:blipFill>
        <p:spPr>
          <a:xfrm>
            <a:off x="9932035" y="1975485"/>
            <a:ext cx="2529205" cy="5055870"/>
          </a:xfrm>
          <a:prstGeom prst="rect">
            <a:avLst/>
          </a:prstGeom>
        </p:spPr>
      </p:pic>
      <p:pic>
        <p:nvPicPr>
          <p:cNvPr id="49" name="图片 48" descr="C:\Users\娜娜\Desktop\图片141.png图片141"/>
          <p:cNvPicPr>
            <a:picLocks noChangeAspect="1"/>
          </p:cNvPicPr>
          <p:nvPr/>
        </p:nvPicPr>
        <p:blipFill>
          <a:blip r:embed="rId8"/>
          <a:srcRect/>
          <a:stretch>
            <a:fillRect/>
          </a:stretch>
        </p:blipFill>
        <p:spPr>
          <a:xfrm>
            <a:off x="953" y="5278755"/>
            <a:ext cx="12190095" cy="1579245"/>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1127779" y="3853815"/>
            <a:ext cx="10266840" cy="2548005"/>
          </a:xfrm>
          <a:prstGeom prst="roundRect">
            <a:avLst>
              <a:gd name="adj" fmla="val 11257"/>
            </a:avLst>
          </a:prstGeom>
          <a:solidFill>
            <a:schemeClr val="bg1">
              <a:lumMod val="95000"/>
            </a:schemeClr>
          </a:solidFill>
          <a:ln w="28575">
            <a:solidFill>
              <a:schemeClr val="bg1">
                <a:lumMod val="85000"/>
              </a:schemeClr>
            </a:solidFill>
            <a:miter lim="800000"/>
          </a:ln>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 name="标题 1"/>
          <p:cNvSpPr txBox="1">
            <a:spLocks noChangeArrowheads="1"/>
          </p:cNvSpPr>
          <p:nvPr/>
        </p:nvSpPr>
        <p:spPr>
          <a:xfrm>
            <a:off x="5802010" y="366795"/>
            <a:ext cx="7308471" cy="830997"/>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 安全生产的管理理念、方针、机制</a:t>
            </a:r>
          </a:p>
          <a:p>
            <a:endParaRPr lang="zh-CN" altLang="en-US" dirty="0">
              <a:solidFill>
                <a:schemeClr val="accent6">
                  <a:lumMod val="50000"/>
                </a:schemeClr>
              </a:solidFill>
            </a:endParaRPr>
          </a:p>
        </p:txBody>
      </p:sp>
      <p:sp>
        <p:nvSpPr>
          <p:cNvPr id="9" name="TextBox 20"/>
          <p:cNvSpPr txBox="1"/>
          <p:nvPr/>
        </p:nvSpPr>
        <p:spPr>
          <a:xfrm>
            <a:off x="1777285" y="1678947"/>
            <a:ext cx="7100082" cy="769441"/>
          </a:xfrm>
          <a:prstGeom prst="rect">
            <a:avLst/>
          </a:prstGeom>
          <a:noFill/>
          <a:effectLst/>
        </p:spPr>
        <p:txBody>
          <a:bodyPr wrap="square" rtlCol="0">
            <a:spAutoFit/>
          </a:bodyPr>
          <a:lstStyle/>
          <a:p>
            <a:pPr lvl="0">
              <a:defRPr/>
            </a:pPr>
            <a:r>
              <a:rPr lang="zh-CN" altLang="en-US" sz="3200" dirty="0">
                <a:solidFill>
                  <a:srgbClr val="C00000"/>
                </a:solidFill>
                <a:latin typeface="思源宋体 CN Heavy" panose="02020900000000000000" pitchFamily="18" charset="-122"/>
                <a:ea typeface="思源宋体 CN Heavy" panose="02020900000000000000" pitchFamily="18" charset="-122"/>
              </a:rPr>
              <a:t>中华人民共和国安全生产法</a:t>
            </a:r>
            <a:endParaRPr lang="zh-CN" altLang="en-US" sz="3200" dirty="0">
              <a:solidFill>
                <a:schemeClr val="accent6">
                  <a:lumMod val="25000"/>
                </a:schemeClr>
              </a:solidFill>
              <a:latin typeface="微软雅黑" panose="020B0503020204020204" pitchFamily="34" charset="-122"/>
              <a:ea typeface="微软雅黑" panose="020B0503020204020204" pitchFamily="34" charset="-122"/>
            </a:endParaRPr>
          </a:p>
          <a:p>
            <a:pPr lvl="0">
              <a:defRPr/>
            </a:pPr>
            <a:r>
              <a:rPr lang="en-US" altLang="zh-CN" sz="1200" dirty="0">
                <a:solidFill>
                  <a:schemeClr val="accent6">
                    <a:lumMod val="25000"/>
                  </a:schemeClr>
                </a:solidFill>
                <a:latin typeface="微软雅黑" panose="020B0503020204020204" pitchFamily="34" charset="-122"/>
                <a:ea typeface="微软雅黑" panose="020B0503020204020204" pitchFamily="34" charset="-122"/>
              </a:rPr>
              <a:t>  Production safety law of the people's Republic of China</a:t>
            </a:r>
          </a:p>
        </p:txBody>
      </p:sp>
      <p:grpSp>
        <p:nvGrpSpPr>
          <p:cNvPr id="17" name="组合 16"/>
          <p:cNvGrpSpPr/>
          <p:nvPr/>
        </p:nvGrpSpPr>
        <p:grpSpPr>
          <a:xfrm>
            <a:off x="7563762" y="1439762"/>
            <a:ext cx="3830857" cy="1195985"/>
            <a:chOff x="7563762" y="1439762"/>
            <a:chExt cx="3830857" cy="1195985"/>
          </a:xfrm>
        </p:grpSpPr>
        <p:sp>
          <p:nvSpPr>
            <p:cNvPr id="11" name="矩形 10"/>
            <p:cNvSpPr/>
            <p:nvPr/>
          </p:nvSpPr>
          <p:spPr>
            <a:xfrm>
              <a:off x="8563428" y="1678947"/>
              <a:ext cx="2831191" cy="584775"/>
            </a:xfrm>
            <a:prstGeom prst="rect">
              <a:avLst/>
            </a:prstGeom>
          </p:spPr>
          <p:txBody>
            <a:bodyPr wrap="square">
              <a:spAutoFit/>
            </a:bodyPr>
            <a:lstStyle/>
            <a:p>
              <a:pPr lvl="0">
                <a:defRPr/>
              </a:pPr>
              <a:r>
                <a:rPr kumimoji="0" lang="zh-CN" altLang="en-US" sz="3200" b="1" i="0" u="none" strike="noStrike" kern="1200" cap="none" spc="0" normalizeH="0" baseline="0" noProof="0" dirty="0">
                  <a:ln>
                    <a:noFill/>
                  </a:ln>
                  <a:solidFill>
                    <a:srgbClr val="C00000"/>
                  </a:solidFill>
                  <a:effectLst/>
                  <a:uLnTx/>
                  <a:uFillTx/>
                  <a:latin typeface="思源宋体 CN Heavy" panose="02020900000000000000" pitchFamily="18" charset="-122"/>
                  <a:ea typeface="思源宋体 CN Heavy" panose="02020900000000000000" pitchFamily="18" charset="-122"/>
                  <a:cs typeface="Gisha" panose="020B0502040204020203" pitchFamily="34" charset="-79"/>
                </a:rPr>
                <a:t>第三条</a:t>
              </a:r>
              <a:endParaRPr kumimoji="0" lang="en-US" altLang="zh-CN" sz="3200" b="1" i="0" u="none" strike="noStrike" kern="1200" cap="none" spc="0" normalizeH="0" baseline="0" noProof="0" dirty="0">
                <a:ln>
                  <a:noFill/>
                </a:ln>
                <a:solidFill>
                  <a:schemeClr val="bg2">
                    <a:lumMod val="25000"/>
                  </a:schemeClr>
                </a:solidFill>
                <a:effectLst/>
                <a:uLnTx/>
                <a:uFillTx/>
                <a:latin typeface="思源宋体 CN Heavy" panose="02020900000000000000" pitchFamily="18" charset="-122"/>
                <a:ea typeface="思源宋体 CN Heavy" panose="02020900000000000000" pitchFamily="18" charset="-122"/>
                <a:cs typeface="Gisha" panose="020B0502040204020203" pitchFamily="34" charset="-79"/>
              </a:endParaRPr>
            </a:p>
          </p:txBody>
        </p:sp>
        <p:cxnSp>
          <p:nvCxnSpPr>
            <p:cNvPr id="12" name="直接连接符 11"/>
            <p:cNvCxnSpPr/>
            <p:nvPr/>
          </p:nvCxnSpPr>
          <p:spPr>
            <a:xfrm>
              <a:off x="8264588" y="2244061"/>
              <a:ext cx="188691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264588" y="2325082"/>
              <a:ext cx="188691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弧形 13"/>
            <p:cNvSpPr/>
            <p:nvPr/>
          </p:nvSpPr>
          <p:spPr>
            <a:xfrm flipH="1">
              <a:off x="7563762" y="1439762"/>
              <a:ext cx="1195985" cy="1195985"/>
            </a:xfrm>
            <a:prstGeom prst="arc">
              <a:avLst>
                <a:gd name="adj1" fmla="val 12927877"/>
                <a:gd name="adj2" fmla="val 8683522"/>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pic>
          <p:nvPicPr>
            <p:cNvPr id="16" name="图片 15" descr="图片包含 游戏机, 头盔, 帽子&#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1567" y="1586613"/>
              <a:ext cx="1056649" cy="769442"/>
            </a:xfrm>
            <a:prstGeom prst="rect">
              <a:avLst/>
            </a:prstGeom>
          </p:spPr>
        </p:pic>
      </p:grpSp>
      <p:grpSp>
        <p:nvGrpSpPr>
          <p:cNvPr id="18" name="组合 17"/>
          <p:cNvGrpSpPr/>
          <p:nvPr/>
        </p:nvGrpSpPr>
        <p:grpSpPr>
          <a:xfrm>
            <a:off x="1127779" y="2929479"/>
            <a:ext cx="2686794" cy="1417311"/>
            <a:chOff x="3610831" y="2034935"/>
            <a:chExt cx="2205577" cy="1163464"/>
          </a:xfrm>
        </p:grpSpPr>
        <p:sp>
          <p:nvSpPr>
            <p:cNvPr id="19"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BA1318"/>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lt1"/>
                </a:solidFill>
              </a:endParaRPr>
            </a:p>
          </p:txBody>
        </p:sp>
        <p:sp>
          <p:nvSpPr>
            <p:cNvPr id="20" name="矩形 19"/>
            <p:cNvSpPr/>
            <p:nvPr/>
          </p:nvSpPr>
          <p:spPr>
            <a:xfrm>
              <a:off x="3610831" y="2382846"/>
              <a:ext cx="2205577" cy="531754"/>
            </a:xfrm>
            <a:prstGeom prst="rect">
              <a:avLst/>
            </a:prstGeom>
          </p:spPr>
          <p:txBody>
            <a:bodyPr wrap="square" lIns="105571" tIns="52784" rIns="105571" bIns="52784">
              <a:spAutoFit/>
            </a:bodyPr>
            <a:lstStyle/>
            <a:p>
              <a:pPr lvl="0" algn="ctr">
                <a:lnSpc>
                  <a:spcPts val="2000"/>
                </a:lnSpc>
                <a:buClr>
                  <a:srgbClr val="C00000"/>
                </a:buClr>
                <a:defRPr/>
              </a:pPr>
              <a:r>
                <a:rPr lang="zh-CN" altLang="en-US" sz="2000" dirty="0">
                  <a:solidFill>
                    <a:schemeClr val="bg1"/>
                  </a:solidFill>
                  <a:latin typeface="字魂59号-创粗黑" pitchFamily="2" charset="-122"/>
                  <a:ea typeface="字魂59号-创粗黑" pitchFamily="2" charset="-122"/>
                </a:rPr>
                <a:t>安全生产</a:t>
              </a:r>
              <a:endParaRPr lang="en-US" altLang="zh-CN" sz="2000" dirty="0">
                <a:solidFill>
                  <a:schemeClr val="bg1"/>
                </a:solidFill>
                <a:latin typeface="字魂59号-创粗黑" pitchFamily="2" charset="-122"/>
                <a:ea typeface="字魂59号-创粗黑" pitchFamily="2" charset="-122"/>
              </a:endParaRPr>
            </a:p>
            <a:p>
              <a:pPr lvl="0" algn="ctr">
                <a:lnSpc>
                  <a:spcPts val="2000"/>
                </a:lnSpc>
                <a:buClr>
                  <a:srgbClr val="C00000"/>
                </a:buClr>
                <a:defRPr/>
              </a:pPr>
              <a:r>
                <a:rPr lang="zh-CN" altLang="en-US" sz="2000" dirty="0">
                  <a:solidFill>
                    <a:schemeClr val="bg1"/>
                  </a:solidFill>
                  <a:latin typeface="字魂59号-创粗黑" pitchFamily="2" charset="-122"/>
                  <a:ea typeface="字魂59号-创粗黑" pitchFamily="2" charset="-122"/>
                </a:rPr>
                <a:t>理念</a:t>
              </a:r>
            </a:p>
          </p:txBody>
        </p:sp>
      </p:grpSp>
      <p:grpSp>
        <p:nvGrpSpPr>
          <p:cNvPr id="22" name="组合 21"/>
          <p:cNvGrpSpPr/>
          <p:nvPr/>
        </p:nvGrpSpPr>
        <p:grpSpPr>
          <a:xfrm>
            <a:off x="4722727" y="2929479"/>
            <a:ext cx="2686794" cy="1417311"/>
            <a:chOff x="3610831" y="2034935"/>
            <a:chExt cx="2205577" cy="1163464"/>
          </a:xfrm>
        </p:grpSpPr>
        <p:sp>
          <p:nvSpPr>
            <p:cNvPr id="23"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BA1318"/>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24" name="矩形 23"/>
            <p:cNvSpPr/>
            <p:nvPr/>
          </p:nvSpPr>
          <p:spPr>
            <a:xfrm>
              <a:off x="3610831" y="2382846"/>
              <a:ext cx="2205577" cy="531754"/>
            </a:xfrm>
            <a:prstGeom prst="rect">
              <a:avLst/>
            </a:prstGeom>
          </p:spPr>
          <p:txBody>
            <a:bodyPr wrap="square" lIns="105571" tIns="52784" rIns="105571" bIns="52784">
              <a:spAutoFit/>
            </a:bodyPr>
            <a:lstStyle/>
            <a:p>
              <a:pPr lvl="0" algn="ctr">
                <a:lnSpc>
                  <a:spcPts val="2000"/>
                </a:lnSpc>
                <a:buClr>
                  <a:srgbClr val="C00000"/>
                </a:buClr>
                <a:defRPr/>
              </a:pPr>
              <a:r>
                <a:rPr lang="zh-CN" altLang="en-US" sz="2000" dirty="0">
                  <a:solidFill>
                    <a:schemeClr val="bg1"/>
                  </a:solidFill>
                  <a:latin typeface="字魂59号-创粗黑" pitchFamily="2" charset="-122"/>
                  <a:ea typeface="字魂59号-创粗黑" pitchFamily="2" charset="-122"/>
                </a:rPr>
                <a:t>安全生产</a:t>
              </a:r>
              <a:endParaRPr lang="en-US" altLang="zh-CN" sz="2000" dirty="0">
                <a:solidFill>
                  <a:schemeClr val="bg1"/>
                </a:solidFill>
                <a:latin typeface="字魂59号-创粗黑" pitchFamily="2" charset="-122"/>
                <a:ea typeface="字魂59号-创粗黑" pitchFamily="2" charset="-122"/>
              </a:endParaRPr>
            </a:p>
            <a:p>
              <a:pPr lvl="0" algn="ctr">
                <a:lnSpc>
                  <a:spcPts val="2000"/>
                </a:lnSpc>
                <a:buClr>
                  <a:srgbClr val="C00000"/>
                </a:buClr>
                <a:defRPr/>
              </a:pPr>
              <a:r>
                <a:rPr lang="zh-CN" altLang="en-US" sz="2000" dirty="0">
                  <a:solidFill>
                    <a:schemeClr val="bg1"/>
                  </a:solidFill>
                  <a:latin typeface="字魂59号-创粗黑" pitchFamily="2" charset="-122"/>
                  <a:ea typeface="字魂59号-创粗黑" pitchFamily="2" charset="-122"/>
                </a:rPr>
                <a:t>方针</a:t>
              </a:r>
            </a:p>
          </p:txBody>
        </p:sp>
      </p:grpSp>
      <p:grpSp>
        <p:nvGrpSpPr>
          <p:cNvPr id="25" name="组合 24"/>
          <p:cNvGrpSpPr/>
          <p:nvPr/>
        </p:nvGrpSpPr>
        <p:grpSpPr>
          <a:xfrm>
            <a:off x="8139891" y="2929479"/>
            <a:ext cx="2686794" cy="1417311"/>
            <a:chOff x="3610831" y="2034935"/>
            <a:chExt cx="2205577" cy="1163464"/>
          </a:xfrm>
        </p:grpSpPr>
        <p:sp>
          <p:nvSpPr>
            <p:cNvPr id="26"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BA1318"/>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lt1"/>
                </a:solidFill>
              </a:endParaRPr>
            </a:p>
          </p:txBody>
        </p:sp>
        <p:sp>
          <p:nvSpPr>
            <p:cNvPr id="27" name="矩形 26"/>
            <p:cNvSpPr/>
            <p:nvPr/>
          </p:nvSpPr>
          <p:spPr>
            <a:xfrm>
              <a:off x="3610831" y="2382846"/>
              <a:ext cx="2205577" cy="531754"/>
            </a:xfrm>
            <a:prstGeom prst="rect">
              <a:avLst/>
            </a:prstGeom>
          </p:spPr>
          <p:txBody>
            <a:bodyPr wrap="square" lIns="105571" tIns="52784" rIns="105571" bIns="52784">
              <a:spAutoFit/>
            </a:bodyPr>
            <a:lstStyle/>
            <a:p>
              <a:pPr lvl="0" algn="ctr">
                <a:lnSpc>
                  <a:spcPts val="2000"/>
                </a:lnSpc>
                <a:buClr>
                  <a:srgbClr val="C00000"/>
                </a:buClr>
                <a:defRPr/>
              </a:pPr>
              <a:r>
                <a:rPr lang="zh-CN" altLang="en-US" sz="2000" dirty="0">
                  <a:solidFill>
                    <a:schemeClr val="bg1"/>
                  </a:solidFill>
                  <a:latin typeface="字魂59号-创粗黑" pitchFamily="2" charset="-122"/>
                  <a:ea typeface="字魂59号-创粗黑" pitchFamily="2" charset="-122"/>
                </a:rPr>
                <a:t>安全生产</a:t>
              </a:r>
              <a:endParaRPr lang="en-US" altLang="zh-CN" sz="2000" dirty="0">
                <a:solidFill>
                  <a:schemeClr val="bg1"/>
                </a:solidFill>
                <a:latin typeface="字魂59号-创粗黑" pitchFamily="2" charset="-122"/>
                <a:ea typeface="字魂59号-创粗黑" pitchFamily="2" charset="-122"/>
              </a:endParaRPr>
            </a:p>
            <a:p>
              <a:pPr lvl="0" algn="ctr">
                <a:lnSpc>
                  <a:spcPts val="2000"/>
                </a:lnSpc>
                <a:buClr>
                  <a:srgbClr val="C00000"/>
                </a:buClr>
                <a:defRPr/>
              </a:pPr>
              <a:r>
                <a:rPr lang="zh-CN" altLang="en-US" sz="2000" dirty="0">
                  <a:solidFill>
                    <a:schemeClr val="bg1"/>
                  </a:solidFill>
                  <a:latin typeface="字魂59号-创粗黑" pitchFamily="2" charset="-122"/>
                  <a:ea typeface="字魂59号-创粗黑" pitchFamily="2" charset="-122"/>
                </a:rPr>
                <a:t>工作机制</a:t>
              </a:r>
            </a:p>
          </p:txBody>
        </p:sp>
      </p:grpSp>
      <p:sp>
        <p:nvSpPr>
          <p:cNvPr id="28" name="TextBox 12"/>
          <p:cNvSpPr>
            <a:spLocks noChangeArrowheads="1"/>
          </p:cNvSpPr>
          <p:nvPr/>
        </p:nvSpPr>
        <p:spPr bwMode="auto">
          <a:xfrm>
            <a:off x="1648264" y="4478281"/>
            <a:ext cx="3535639" cy="80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以人为本</a:t>
            </a:r>
            <a:endParaRPr lang="en-US" altLang="zh-CN"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坚持安全发展</a:t>
            </a:r>
          </a:p>
        </p:txBody>
      </p:sp>
      <p:sp>
        <p:nvSpPr>
          <p:cNvPr id="29" name="TextBox 12"/>
          <p:cNvSpPr>
            <a:spLocks noChangeArrowheads="1"/>
          </p:cNvSpPr>
          <p:nvPr/>
        </p:nvSpPr>
        <p:spPr bwMode="auto">
          <a:xfrm>
            <a:off x="5327326" y="4478281"/>
            <a:ext cx="3535639" cy="117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安全第一</a:t>
            </a:r>
            <a:endParaRPr lang="en-US" altLang="zh-CN"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预防为主</a:t>
            </a:r>
            <a:endParaRPr lang="en-US" altLang="zh-CN"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综合治理</a:t>
            </a:r>
          </a:p>
        </p:txBody>
      </p:sp>
      <p:sp>
        <p:nvSpPr>
          <p:cNvPr id="30" name="TextBox 12"/>
          <p:cNvSpPr>
            <a:spLocks noChangeArrowheads="1"/>
          </p:cNvSpPr>
          <p:nvPr/>
        </p:nvSpPr>
        <p:spPr bwMode="auto">
          <a:xfrm>
            <a:off x="8775916" y="4346790"/>
            <a:ext cx="3535639" cy="192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生产经营单位负责</a:t>
            </a:r>
            <a:endParaRPr lang="en-US" altLang="zh-CN"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职工参与</a:t>
            </a:r>
            <a:endParaRPr lang="en-US" altLang="zh-CN"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政府监管</a:t>
            </a:r>
            <a:endParaRPr lang="en-US" altLang="zh-CN"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行业自律</a:t>
            </a:r>
            <a:endParaRPr lang="en-US" altLang="zh-CN"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社会监督</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nodeType="withEffect">
                                  <p:stCondLst>
                                    <p:cond delay="2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53" presetClass="entr" presetSubtype="16" fill="hold" nodeType="withEffect">
                                  <p:stCondLst>
                                    <p:cond delay="40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9" grpId="0" bldLvl="0"/>
      <p:bldP spid="28" grpId="0"/>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6644076" y="38350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 安全生产三不违原则</a:t>
            </a:r>
          </a:p>
        </p:txBody>
      </p:sp>
      <p:sp>
        <p:nvSpPr>
          <p:cNvPr id="3" name="AutoShape 10"/>
          <p:cNvSpPr>
            <a:spLocks noChangeArrowheads="1"/>
          </p:cNvSpPr>
          <p:nvPr/>
        </p:nvSpPr>
        <p:spPr bwMode="auto">
          <a:xfrm rot="16200000">
            <a:off x="5081455" y="-2030343"/>
            <a:ext cx="1690640" cy="11853553"/>
          </a:xfrm>
          <a:prstGeom prst="downArrow">
            <a:avLst>
              <a:gd name="adj1" fmla="val 49065"/>
              <a:gd name="adj2" fmla="val 44827"/>
            </a:avLst>
          </a:prstGeom>
          <a:solidFill>
            <a:schemeClr val="accent6"/>
          </a:solidFill>
          <a:ln>
            <a:noFill/>
          </a:ln>
        </p:spPr>
        <p:txBody>
          <a:bodyPr vert="eaVert" lIns="110385" tIns="55192" rIns="110385" bIns="55192"/>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4" name="组合 3"/>
          <p:cNvGrpSpPr/>
          <p:nvPr/>
        </p:nvGrpSpPr>
        <p:grpSpPr bwMode="auto">
          <a:xfrm>
            <a:off x="4693518" y="3058877"/>
            <a:ext cx="2053738" cy="1607732"/>
            <a:chOff x="1214414" y="2904673"/>
            <a:chExt cx="1935848" cy="1512817"/>
          </a:xfrm>
          <a:effectLst>
            <a:outerShdw blurRad="127000" dist="38100" dir="8100000" algn="tr" rotWithShape="0">
              <a:prstClr val="black">
                <a:alpha val="40000"/>
              </a:prstClr>
            </a:outerShdw>
          </a:effectLst>
        </p:grpSpPr>
        <p:sp>
          <p:nvSpPr>
            <p:cNvPr id="5" name="Oval 8"/>
            <p:cNvSpPr>
              <a:spLocks noChangeArrowheads="1"/>
            </p:cNvSpPr>
            <p:nvPr/>
          </p:nvSpPr>
          <p:spPr bwMode="auto">
            <a:xfrm>
              <a:off x="1414177" y="2904673"/>
              <a:ext cx="1514918" cy="1512817"/>
            </a:xfrm>
            <a:prstGeom prst="ellipse">
              <a:avLst/>
            </a:prstGeom>
            <a:solidFill>
              <a:schemeClr val="accent6"/>
            </a:solidFill>
            <a:ln w="76200">
              <a:solidFill>
                <a:srgbClr val="FFFFFF"/>
              </a:solidFill>
              <a:round/>
            </a:ln>
          </p:spPr>
          <p:txBody>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Text Box 9"/>
            <p:cNvSpPr txBox="1">
              <a:spLocks noChangeArrowheads="1"/>
            </p:cNvSpPr>
            <p:nvPr/>
          </p:nvSpPr>
          <p:spPr bwMode="auto">
            <a:xfrm>
              <a:off x="1214414" y="335332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defTabSz="1219200" eaLnBrk="1" hangingPunct="1">
                <a:defRPr/>
              </a:pPr>
              <a:r>
                <a:rPr lang="zh-CN" altLang="en-US" sz="3200" b="1" kern="0" dirty="0">
                  <a:solidFill>
                    <a:prstClr val="white"/>
                  </a:solidFill>
                  <a:latin typeface="微软雅黑" panose="020B0503020204020204" pitchFamily="34" charset="-122"/>
                  <a:ea typeface="微软雅黑" panose="020B0503020204020204" pitchFamily="34" charset="-122"/>
                </a:rPr>
                <a:t>原则二</a:t>
              </a:r>
            </a:p>
          </p:txBody>
        </p:sp>
      </p:grpSp>
      <p:grpSp>
        <p:nvGrpSpPr>
          <p:cNvPr id="7" name="组合 6"/>
          <p:cNvGrpSpPr/>
          <p:nvPr/>
        </p:nvGrpSpPr>
        <p:grpSpPr bwMode="auto">
          <a:xfrm>
            <a:off x="7953880" y="3058873"/>
            <a:ext cx="2053737" cy="1607731"/>
            <a:chOff x="1214414" y="2904671"/>
            <a:chExt cx="1935848" cy="1512816"/>
          </a:xfrm>
          <a:effectLst>
            <a:outerShdw blurRad="127000" dist="38100" dir="8100000" algn="tr" rotWithShape="0">
              <a:prstClr val="black">
                <a:alpha val="40000"/>
              </a:prstClr>
            </a:outerShdw>
          </a:effectLst>
        </p:grpSpPr>
        <p:sp>
          <p:nvSpPr>
            <p:cNvPr id="8" name="Oval 8"/>
            <p:cNvSpPr>
              <a:spLocks noChangeArrowheads="1"/>
            </p:cNvSpPr>
            <p:nvPr/>
          </p:nvSpPr>
          <p:spPr bwMode="auto">
            <a:xfrm>
              <a:off x="1414180" y="2904671"/>
              <a:ext cx="1514919" cy="1512816"/>
            </a:xfrm>
            <a:prstGeom prst="ellipse">
              <a:avLst/>
            </a:prstGeom>
            <a:solidFill>
              <a:schemeClr val="accent6"/>
            </a:solidFill>
            <a:ln w="76200">
              <a:solidFill>
                <a:srgbClr val="FFFFFF"/>
              </a:solidFill>
              <a:round/>
            </a:ln>
          </p:spPr>
          <p:txBody>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Text Box 9"/>
            <p:cNvSpPr txBox="1">
              <a:spLocks noChangeArrowheads="1"/>
            </p:cNvSpPr>
            <p:nvPr/>
          </p:nvSpPr>
          <p:spPr bwMode="auto">
            <a:xfrm>
              <a:off x="1214414" y="3382009"/>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defTabSz="1219200" eaLnBrk="1" hangingPunct="1">
                <a:defRPr/>
              </a:pPr>
              <a:r>
                <a:rPr lang="zh-CN" altLang="en-US" sz="3200" b="1" kern="0" dirty="0">
                  <a:solidFill>
                    <a:prstClr val="white"/>
                  </a:solidFill>
                  <a:latin typeface="微软雅黑" panose="020B0503020204020204" pitchFamily="34" charset="-122"/>
                  <a:ea typeface="微软雅黑" panose="020B0503020204020204" pitchFamily="34" charset="-122"/>
                </a:rPr>
                <a:t>原则三</a:t>
              </a:r>
            </a:p>
          </p:txBody>
        </p:sp>
      </p:grpSp>
      <p:grpSp>
        <p:nvGrpSpPr>
          <p:cNvPr id="10" name="组合 40"/>
          <p:cNvGrpSpPr/>
          <p:nvPr/>
        </p:nvGrpSpPr>
        <p:grpSpPr bwMode="auto">
          <a:xfrm>
            <a:off x="1391114" y="3058875"/>
            <a:ext cx="2053738" cy="1607731"/>
            <a:chOff x="1214414" y="2904671"/>
            <a:chExt cx="1935848" cy="1512816"/>
          </a:xfrm>
        </p:grpSpPr>
        <p:sp>
          <p:nvSpPr>
            <p:cNvPr id="11" name="Oval 8"/>
            <p:cNvSpPr>
              <a:spLocks noChangeArrowheads="1"/>
            </p:cNvSpPr>
            <p:nvPr/>
          </p:nvSpPr>
          <p:spPr bwMode="auto">
            <a:xfrm>
              <a:off x="1415152" y="2904671"/>
              <a:ext cx="1514918" cy="1512816"/>
            </a:xfrm>
            <a:prstGeom prst="ellipse">
              <a:avLst/>
            </a:prstGeom>
            <a:solidFill>
              <a:schemeClr val="accent6"/>
            </a:solidFill>
            <a:ln w="76200">
              <a:solidFill>
                <a:srgbClr val="FFFFFF"/>
              </a:solidFill>
              <a:round/>
            </a:ln>
            <a:effectLst>
              <a:outerShdw blurRad="127000" dist="38100" dir="8100000" algn="tr" rotWithShape="0">
                <a:prstClr val="black">
                  <a:alpha val="40000"/>
                </a:prstClr>
              </a:outerShdw>
            </a:effectLst>
          </p:spPr>
          <p:txBody>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原则一</a:t>
              </a:r>
            </a:p>
          </p:txBody>
        </p:sp>
      </p:grpSp>
      <p:sp>
        <p:nvSpPr>
          <p:cNvPr id="13" name="矩形标注 51"/>
          <p:cNvSpPr/>
          <p:nvPr/>
        </p:nvSpPr>
        <p:spPr>
          <a:xfrm>
            <a:off x="5093818" y="5129806"/>
            <a:ext cx="1783679" cy="55256"/>
          </a:xfrm>
          <a:prstGeom prst="wedgeRectCallout">
            <a:avLst>
              <a:gd name="adj1" fmla="val -17526"/>
              <a:gd name="adj2" fmla="val -509465"/>
            </a:avLst>
          </a:prstGeom>
          <a:solidFill>
            <a:schemeClr val="accent6"/>
          </a:solidFill>
          <a:ln w="25400" cap="flat" cmpd="sng" algn="ctr">
            <a:noFill/>
            <a:prstDash val="solid"/>
          </a:ln>
          <a:effectLst/>
        </p:spPr>
        <p:txBody>
          <a:bodyPr lIns="110385" tIns="55192" rIns="110385" bIns="5519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14" name="矩形标注 52"/>
          <p:cNvSpPr/>
          <p:nvPr/>
        </p:nvSpPr>
        <p:spPr>
          <a:xfrm>
            <a:off x="1758437" y="2513892"/>
            <a:ext cx="1912800" cy="77520"/>
          </a:xfrm>
          <a:prstGeom prst="wedgeRectCallout">
            <a:avLst>
              <a:gd name="adj1" fmla="val -23398"/>
              <a:gd name="adj2" fmla="val 403291"/>
            </a:avLst>
          </a:prstGeom>
          <a:solidFill>
            <a:schemeClr val="accent6"/>
          </a:solidFill>
          <a:ln w="25400" cap="flat" cmpd="sng" algn="ctr">
            <a:noFill/>
            <a:prstDash val="solid"/>
          </a:ln>
          <a:effectLst/>
        </p:spPr>
        <p:txBody>
          <a:bodyPr lIns="110385" tIns="55192" rIns="110385" bIns="5519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15" name="Rectangle 28"/>
          <p:cNvSpPr>
            <a:spLocks noChangeArrowheads="1"/>
          </p:cNvSpPr>
          <p:nvPr/>
        </p:nvSpPr>
        <p:spPr bwMode="auto">
          <a:xfrm>
            <a:off x="5007620" y="5252727"/>
            <a:ext cx="3739753" cy="51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385" tIns="55192" rIns="110385" bIns="55192">
            <a:spAutoFit/>
          </a:bodyPr>
          <a:lstStyle/>
          <a:p>
            <a:pPr defTabSz="1219200">
              <a:lnSpc>
                <a:spcPct val="120000"/>
              </a:lnSpc>
            </a:pPr>
            <a:r>
              <a:rPr lang="zh-CN" altLang="en-US" sz="2400" b="1" dirty="0">
                <a:solidFill>
                  <a:schemeClr val="accent6">
                    <a:lumMod val="100000"/>
                  </a:schemeClr>
                </a:solidFill>
                <a:latin typeface="微软雅黑" panose="020B0503020204020204" pitchFamily="34" charset="-122"/>
                <a:ea typeface="微软雅黑" panose="020B0503020204020204" pitchFamily="34" charset="-122"/>
                <a:cs typeface="楷体_GB2312" panose="02010609030101010101" pitchFamily="49" charset="-122"/>
              </a:rPr>
              <a:t>不违章作业</a:t>
            </a:r>
            <a:endParaRPr lang="en-US" altLang="zh-CN" sz="2400" b="1" dirty="0">
              <a:solidFill>
                <a:schemeClr val="accent6">
                  <a:lumMod val="100000"/>
                </a:schemeClr>
              </a:solidFill>
              <a:latin typeface="微软雅黑" panose="020B0503020204020204" pitchFamily="34" charset="-122"/>
              <a:ea typeface="微软雅黑" panose="020B0503020204020204" pitchFamily="34" charset="-122"/>
              <a:cs typeface="楷体_GB2312" panose="02010609030101010101" pitchFamily="49" charset="-122"/>
            </a:endParaRPr>
          </a:p>
        </p:txBody>
      </p:sp>
      <p:sp>
        <p:nvSpPr>
          <p:cNvPr id="16" name="Rectangle 28"/>
          <p:cNvSpPr>
            <a:spLocks noChangeArrowheads="1"/>
          </p:cNvSpPr>
          <p:nvPr/>
        </p:nvSpPr>
        <p:spPr bwMode="auto">
          <a:xfrm>
            <a:off x="1757888" y="1919463"/>
            <a:ext cx="3373927" cy="51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385" tIns="55192" rIns="110385" bIns="55192">
            <a:spAutoFit/>
          </a:bodyPr>
          <a:lstStyle/>
          <a:p>
            <a:pPr defTabSz="1219200">
              <a:lnSpc>
                <a:spcPct val="120000"/>
              </a:lnSpc>
            </a:pPr>
            <a:r>
              <a:rPr lang="zh-CN" altLang="en-US" sz="2400" b="1" dirty="0">
                <a:solidFill>
                  <a:schemeClr val="accent6">
                    <a:lumMod val="100000"/>
                  </a:schemeClr>
                </a:solidFill>
                <a:latin typeface="微软雅黑" panose="020B0503020204020204" pitchFamily="34" charset="-122"/>
                <a:ea typeface="微软雅黑" panose="020B0503020204020204" pitchFamily="34" charset="-122"/>
              </a:rPr>
              <a:t>不违章指挥</a:t>
            </a:r>
            <a:endParaRPr lang="en-US" altLang="zh-CN" sz="2000" dirty="0">
              <a:solidFill>
                <a:schemeClr val="accent6">
                  <a:lumMod val="100000"/>
                </a:schemeClr>
              </a:solidFill>
              <a:latin typeface="微软雅黑" panose="020B0503020204020204" pitchFamily="34" charset="-122"/>
              <a:ea typeface="微软雅黑" panose="020B0503020204020204" pitchFamily="34" charset="-122"/>
            </a:endParaRPr>
          </a:p>
        </p:txBody>
      </p:sp>
      <p:sp>
        <p:nvSpPr>
          <p:cNvPr id="17" name="矩形标注 55"/>
          <p:cNvSpPr/>
          <p:nvPr/>
        </p:nvSpPr>
        <p:spPr>
          <a:xfrm>
            <a:off x="8257137" y="2513892"/>
            <a:ext cx="1912800" cy="77520"/>
          </a:xfrm>
          <a:prstGeom prst="wedgeRectCallout">
            <a:avLst>
              <a:gd name="adj1" fmla="val -23398"/>
              <a:gd name="adj2" fmla="val 403291"/>
            </a:avLst>
          </a:prstGeom>
          <a:solidFill>
            <a:schemeClr val="accent6"/>
          </a:solidFill>
          <a:ln w="25400" cap="flat" cmpd="sng" algn="ctr">
            <a:noFill/>
            <a:prstDash val="solid"/>
          </a:ln>
          <a:effectLst/>
        </p:spPr>
        <p:txBody>
          <a:bodyPr lIns="110385" tIns="55192" rIns="110385" bIns="5519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18" name="Rectangle 28"/>
          <p:cNvSpPr>
            <a:spLocks noChangeArrowheads="1"/>
          </p:cNvSpPr>
          <p:nvPr/>
        </p:nvSpPr>
        <p:spPr bwMode="auto">
          <a:xfrm>
            <a:off x="8055637" y="1947086"/>
            <a:ext cx="2757295" cy="51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385" tIns="55192" rIns="110385" bIns="55192">
            <a:spAutoFit/>
          </a:bodyPr>
          <a:lstStyle/>
          <a:p>
            <a:pPr defTabSz="1219200">
              <a:lnSpc>
                <a:spcPct val="120000"/>
              </a:lnSpc>
            </a:pPr>
            <a:r>
              <a:rPr lang="zh-CN" altLang="en-US" sz="2400" b="1" dirty="0">
                <a:solidFill>
                  <a:schemeClr val="accent6">
                    <a:lumMod val="100000"/>
                  </a:schemeClr>
                </a:solidFill>
                <a:latin typeface="微软雅黑" panose="020B0503020204020204" pitchFamily="34" charset="-122"/>
                <a:ea typeface="微软雅黑" panose="020B0503020204020204" pitchFamily="34" charset="-122"/>
                <a:cs typeface="楷体_GB2312" panose="02010609030101010101" pitchFamily="49" charset="-122"/>
              </a:rPr>
              <a:t>不违反劳动纪律</a:t>
            </a:r>
            <a:endParaRPr lang="en-US" altLang="zh-CN" sz="2400" b="1" dirty="0">
              <a:solidFill>
                <a:schemeClr val="accent6">
                  <a:lumMod val="100000"/>
                </a:schemeClr>
              </a:solidFill>
              <a:latin typeface="微软雅黑" panose="020B0503020204020204" pitchFamily="34" charset="-122"/>
              <a:ea typeface="微软雅黑" panose="020B0503020204020204" pitchFamily="34" charset="-122"/>
              <a:cs typeface="楷体_GB2312" panose="02010609030101010101" pitchFamily="49" charset="-122"/>
            </a:endParaRPr>
          </a:p>
        </p:txBody>
      </p:sp>
      <p:grpSp>
        <p:nvGrpSpPr>
          <p:cNvPr id="19" name="组合 18"/>
          <p:cNvGrpSpPr/>
          <p:nvPr/>
        </p:nvGrpSpPr>
        <p:grpSpPr>
          <a:xfrm>
            <a:off x="2672154" y="1378715"/>
            <a:ext cx="7486693" cy="435126"/>
            <a:chOff x="729205" y="5514263"/>
            <a:chExt cx="7779703" cy="435126"/>
          </a:xfrm>
        </p:grpSpPr>
        <p:sp>
          <p:nvSpPr>
            <p:cNvPr id="20" name="矩形: 圆角 19"/>
            <p:cNvSpPr/>
            <p:nvPr/>
          </p:nvSpPr>
          <p:spPr>
            <a:xfrm>
              <a:off x="729205" y="5544273"/>
              <a:ext cx="6565111" cy="389876"/>
            </a:xfrm>
            <a:prstGeom prst="roundRect">
              <a:avLst>
                <a:gd name="adj" fmla="val 50000"/>
              </a:avLst>
            </a:prstGeom>
            <a:solidFill>
              <a:srgbClr val="BA1318"/>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p>
          </p:txBody>
        </p:sp>
        <p:sp>
          <p:nvSpPr>
            <p:cNvPr id="21" name="文本占位符 13"/>
            <p:cNvSpPr txBox="1"/>
            <p:nvPr/>
          </p:nvSpPr>
          <p:spPr>
            <a:xfrm>
              <a:off x="3029915" y="5514263"/>
              <a:ext cx="5478993"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800" b="1" dirty="0">
                  <a:solidFill>
                    <a:prstClr val="white"/>
                  </a:solidFill>
                </a:rPr>
                <a:t>三不违原则</a:t>
              </a:r>
            </a:p>
          </p:txBody>
        </p:sp>
      </p:grpSp>
      <p:pic>
        <p:nvPicPr>
          <p:cNvPr id="22" name="图片 21" descr="图片包含 游戏机, 画&#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743" y="5817603"/>
            <a:ext cx="606700" cy="541907"/>
          </a:xfrm>
          <a:prstGeom prst="rect">
            <a:avLst/>
          </a:prstGeom>
        </p:spPr>
      </p:pic>
      <p:sp>
        <p:nvSpPr>
          <p:cNvPr id="23" name="TextBox 12"/>
          <p:cNvSpPr>
            <a:spLocks noChangeArrowheads="1"/>
          </p:cNvSpPr>
          <p:nvPr/>
        </p:nvSpPr>
        <p:spPr bwMode="auto">
          <a:xfrm>
            <a:off x="2402728" y="5958663"/>
            <a:ext cx="9588973"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nSpc>
                <a:spcPct val="135000"/>
              </a:lnSpc>
              <a:spcBef>
                <a:spcPct val="0"/>
              </a:spcBef>
              <a:buClr>
                <a:srgbClr val="C00000"/>
              </a:buClr>
              <a:buNone/>
            </a:pPr>
            <a:r>
              <a:rPr lang="zh-CN" altLang="en-US" sz="18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“三违事故”的根源，是安全的大敌。违章指挥等于杀人，违章作业等于自杀</a:t>
            </a:r>
          </a:p>
        </p:txBody>
      </p:sp>
      <p:sp>
        <p:nvSpPr>
          <p:cNvPr id="24" name="TextBox 53"/>
          <p:cNvSpPr txBox="1">
            <a:spLocks noChangeArrowheads="1"/>
          </p:cNvSpPr>
          <p:nvPr/>
        </p:nvSpPr>
        <p:spPr bwMode="auto">
          <a:xfrm>
            <a:off x="4227532" y="2516645"/>
            <a:ext cx="3105035" cy="430877"/>
          </a:xfrm>
          <a:prstGeom prst="rect">
            <a:avLst/>
          </a:prstGeom>
          <a:noFill/>
          <a:ln>
            <a:noFill/>
          </a:ln>
          <a:extLst>
            <a:ext uri="{909E8E84-426E-40DD-AFC4-6F175D3DCCD1}">
              <a14:hiddenFill xmlns:a14="http://schemas.microsoft.com/office/drawing/2010/main">
                <a:solidFill>
                  <a:srgbClr val="E9DD6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spAutoFit/>
          </a:bodyPr>
          <a:lstStyle/>
          <a:p>
            <a:pPr lvl="0" algn="ctr" fontAlgn="base">
              <a:spcBef>
                <a:spcPct val="0"/>
              </a:spcBef>
              <a:spcAft>
                <a:spcPct val="0"/>
              </a:spcAft>
              <a:defRPr/>
            </a:pPr>
            <a:r>
              <a:rPr lang="zh-CN" altLang="en-US" sz="2000" kern="0" dirty="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rPr>
              <a:t>三违不除      安全不保</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0"/>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25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32" presetClass="emph" presetSubtype="0" fill="hold" grpId="1" nodeType="afterEffect">
                                  <p:stCondLst>
                                    <p:cond delay="0"/>
                                  </p:stCondLst>
                                  <p:childTnLst>
                                    <p:animRot by="120000">
                                      <p:cBhvr>
                                        <p:cTn id="39" dur="50" fill="hold">
                                          <p:stCondLst>
                                            <p:cond delay="0"/>
                                          </p:stCondLst>
                                        </p:cTn>
                                        <p:tgtEl>
                                          <p:spTgt spid="14"/>
                                        </p:tgtEl>
                                        <p:attrNameLst>
                                          <p:attrName>r</p:attrName>
                                        </p:attrNameLst>
                                      </p:cBhvr>
                                    </p:animRot>
                                    <p:animRot by="-240000">
                                      <p:cBhvr>
                                        <p:cTn id="40" dur="100" fill="hold">
                                          <p:stCondLst>
                                            <p:cond delay="100"/>
                                          </p:stCondLst>
                                        </p:cTn>
                                        <p:tgtEl>
                                          <p:spTgt spid="14"/>
                                        </p:tgtEl>
                                        <p:attrNameLst>
                                          <p:attrName>r</p:attrName>
                                        </p:attrNameLst>
                                      </p:cBhvr>
                                    </p:animRot>
                                    <p:animRot by="240000">
                                      <p:cBhvr>
                                        <p:cTn id="41" dur="100" fill="hold">
                                          <p:stCondLst>
                                            <p:cond delay="200"/>
                                          </p:stCondLst>
                                        </p:cTn>
                                        <p:tgtEl>
                                          <p:spTgt spid="14"/>
                                        </p:tgtEl>
                                        <p:attrNameLst>
                                          <p:attrName>r</p:attrName>
                                        </p:attrNameLst>
                                      </p:cBhvr>
                                    </p:animRot>
                                    <p:animRot by="-240000">
                                      <p:cBhvr>
                                        <p:cTn id="42" dur="100" fill="hold">
                                          <p:stCondLst>
                                            <p:cond delay="300"/>
                                          </p:stCondLst>
                                        </p:cTn>
                                        <p:tgtEl>
                                          <p:spTgt spid="14"/>
                                        </p:tgtEl>
                                        <p:attrNameLst>
                                          <p:attrName>r</p:attrName>
                                        </p:attrNameLst>
                                      </p:cBhvr>
                                    </p:animRot>
                                    <p:animRot by="120000">
                                      <p:cBhvr>
                                        <p:cTn id="43" dur="100" fill="hold">
                                          <p:stCondLst>
                                            <p:cond delay="400"/>
                                          </p:stCondLst>
                                        </p:cTn>
                                        <p:tgtEl>
                                          <p:spTgt spid="14"/>
                                        </p:tgtEl>
                                        <p:attrNameLst>
                                          <p:attrName>r</p:attrName>
                                        </p:attrNameLst>
                                      </p:cBhvr>
                                    </p:animRot>
                                  </p:childTnLst>
                                </p:cTn>
                              </p:par>
                            </p:childTnLst>
                          </p:cTn>
                        </p:par>
                        <p:par>
                          <p:cTn id="44" fill="hold">
                            <p:stCondLst>
                              <p:cond delay="3000"/>
                            </p:stCondLst>
                            <p:childTnLst>
                              <p:par>
                                <p:cTn id="45" presetID="18" presetClass="entr" presetSubtype="9"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trips(upLeft)">
                                      <p:cBhvr>
                                        <p:cTn id="47" dur="500"/>
                                        <p:tgtEl>
                                          <p:spTgt spid="16"/>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32" presetClass="emph" presetSubtype="0" fill="hold" grpId="1" nodeType="afterEffect">
                                  <p:stCondLst>
                                    <p:cond delay="0"/>
                                  </p:stCondLst>
                                  <p:childTnLst>
                                    <p:animRot by="120000">
                                      <p:cBhvr>
                                        <p:cTn id="55" dur="50" fill="hold">
                                          <p:stCondLst>
                                            <p:cond delay="0"/>
                                          </p:stCondLst>
                                        </p:cTn>
                                        <p:tgtEl>
                                          <p:spTgt spid="13"/>
                                        </p:tgtEl>
                                        <p:attrNameLst>
                                          <p:attrName>r</p:attrName>
                                        </p:attrNameLst>
                                      </p:cBhvr>
                                    </p:animRot>
                                    <p:animRot by="-240000">
                                      <p:cBhvr>
                                        <p:cTn id="56" dur="100" fill="hold">
                                          <p:stCondLst>
                                            <p:cond delay="100"/>
                                          </p:stCondLst>
                                        </p:cTn>
                                        <p:tgtEl>
                                          <p:spTgt spid="13"/>
                                        </p:tgtEl>
                                        <p:attrNameLst>
                                          <p:attrName>r</p:attrName>
                                        </p:attrNameLst>
                                      </p:cBhvr>
                                    </p:animRot>
                                    <p:animRot by="240000">
                                      <p:cBhvr>
                                        <p:cTn id="57" dur="100" fill="hold">
                                          <p:stCondLst>
                                            <p:cond delay="200"/>
                                          </p:stCondLst>
                                        </p:cTn>
                                        <p:tgtEl>
                                          <p:spTgt spid="13"/>
                                        </p:tgtEl>
                                        <p:attrNameLst>
                                          <p:attrName>r</p:attrName>
                                        </p:attrNameLst>
                                      </p:cBhvr>
                                    </p:animRot>
                                    <p:animRot by="-240000">
                                      <p:cBhvr>
                                        <p:cTn id="58" dur="100" fill="hold">
                                          <p:stCondLst>
                                            <p:cond delay="300"/>
                                          </p:stCondLst>
                                        </p:cTn>
                                        <p:tgtEl>
                                          <p:spTgt spid="13"/>
                                        </p:tgtEl>
                                        <p:attrNameLst>
                                          <p:attrName>r</p:attrName>
                                        </p:attrNameLst>
                                      </p:cBhvr>
                                    </p:animRot>
                                    <p:animRot by="120000">
                                      <p:cBhvr>
                                        <p:cTn id="59" dur="100" fill="hold">
                                          <p:stCondLst>
                                            <p:cond delay="400"/>
                                          </p:stCondLst>
                                        </p:cTn>
                                        <p:tgtEl>
                                          <p:spTgt spid="13"/>
                                        </p:tgtEl>
                                        <p:attrNameLst>
                                          <p:attrName>r</p:attrName>
                                        </p:attrNameLst>
                                      </p:cBhvr>
                                    </p:animRot>
                                  </p:childTnLst>
                                </p:cTn>
                              </p:par>
                            </p:childTnLst>
                          </p:cTn>
                        </p:par>
                        <p:par>
                          <p:cTn id="60" fill="hold">
                            <p:stCondLst>
                              <p:cond delay="4500"/>
                            </p:stCondLst>
                            <p:childTnLst>
                              <p:par>
                                <p:cTn id="61" presetID="18" presetClass="entr" presetSubtype="9"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strips(upLeft)">
                                      <p:cBhvr>
                                        <p:cTn id="63" dur="500"/>
                                        <p:tgtEl>
                                          <p:spTgt spid="15"/>
                                        </p:tgtEl>
                                      </p:cBhvr>
                                    </p:animEffect>
                                  </p:childTnLst>
                                </p:cTn>
                              </p:par>
                            </p:childTnLst>
                          </p:cTn>
                        </p:par>
                        <p:par>
                          <p:cTn id="64" fill="hold">
                            <p:stCondLst>
                              <p:cond delay="5000"/>
                            </p:stCondLst>
                            <p:childTnLst>
                              <p:par>
                                <p:cTn id="65" presetID="2" presetClass="entr" presetSubtype="1"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0-#ppt_h/2"/>
                                          </p:val>
                                        </p:tav>
                                        <p:tav tm="100000">
                                          <p:val>
                                            <p:strVal val="#ppt_y"/>
                                          </p:val>
                                        </p:tav>
                                      </p:tavLst>
                                    </p:anim>
                                  </p:childTnLst>
                                </p:cTn>
                              </p:par>
                            </p:childTnLst>
                          </p:cTn>
                        </p:par>
                        <p:par>
                          <p:cTn id="69" fill="hold">
                            <p:stCondLst>
                              <p:cond delay="5500"/>
                            </p:stCondLst>
                            <p:childTnLst>
                              <p:par>
                                <p:cTn id="70" presetID="32" presetClass="emph" presetSubtype="0" fill="hold" grpId="1" nodeType="afterEffect">
                                  <p:stCondLst>
                                    <p:cond delay="0"/>
                                  </p:stCondLst>
                                  <p:childTnLst>
                                    <p:animRot by="120000">
                                      <p:cBhvr>
                                        <p:cTn id="71" dur="50" fill="hold">
                                          <p:stCondLst>
                                            <p:cond delay="0"/>
                                          </p:stCondLst>
                                        </p:cTn>
                                        <p:tgtEl>
                                          <p:spTgt spid="17"/>
                                        </p:tgtEl>
                                        <p:attrNameLst>
                                          <p:attrName>r</p:attrName>
                                        </p:attrNameLst>
                                      </p:cBhvr>
                                    </p:animRot>
                                    <p:animRot by="-240000">
                                      <p:cBhvr>
                                        <p:cTn id="72" dur="100" fill="hold">
                                          <p:stCondLst>
                                            <p:cond delay="100"/>
                                          </p:stCondLst>
                                        </p:cTn>
                                        <p:tgtEl>
                                          <p:spTgt spid="17"/>
                                        </p:tgtEl>
                                        <p:attrNameLst>
                                          <p:attrName>r</p:attrName>
                                        </p:attrNameLst>
                                      </p:cBhvr>
                                    </p:animRot>
                                    <p:animRot by="240000">
                                      <p:cBhvr>
                                        <p:cTn id="73" dur="100" fill="hold">
                                          <p:stCondLst>
                                            <p:cond delay="200"/>
                                          </p:stCondLst>
                                        </p:cTn>
                                        <p:tgtEl>
                                          <p:spTgt spid="17"/>
                                        </p:tgtEl>
                                        <p:attrNameLst>
                                          <p:attrName>r</p:attrName>
                                        </p:attrNameLst>
                                      </p:cBhvr>
                                    </p:animRot>
                                    <p:animRot by="-240000">
                                      <p:cBhvr>
                                        <p:cTn id="74" dur="100" fill="hold">
                                          <p:stCondLst>
                                            <p:cond delay="300"/>
                                          </p:stCondLst>
                                        </p:cTn>
                                        <p:tgtEl>
                                          <p:spTgt spid="17"/>
                                        </p:tgtEl>
                                        <p:attrNameLst>
                                          <p:attrName>r</p:attrName>
                                        </p:attrNameLst>
                                      </p:cBhvr>
                                    </p:animRot>
                                    <p:animRot by="120000">
                                      <p:cBhvr>
                                        <p:cTn id="75" dur="100" fill="hold">
                                          <p:stCondLst>
                                            <p:cond delay="400"/>
                                          </p:stCondLst>
                                        </p:cTn>
                                        <p:tgtEl>
                                          <p:spTgt spid="17"/>
                                        </p:tgtEl>
                                        <p:attrNameLst>
                                          <p:attrName>r</p:attrName>
                                        </p:attrNameLst>
                                      </p:cBhvr>
                                    </p:animRot>
                                  </p:childTnLst>
                                </p:cTn>
                              </p:par>
                            </p:childTnLst>
                          </p:cTn>
                        </p:par>
                        <p:par>
                          <p:cTn id="76" fill="hold">
                            <p:stCondLst>
                              <p:cond delay="6000"/>
                            </p:stCondLst>
                            <p:childTnLst>
                              <p:par>
                                <p:cTn id="77" presetID="18" presetClass="entr" presetSubtype="9"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strips(upLeft)">
                                      <p:cBhvr>
                                        <p:cTn id="79" dur="500"/>
                                        <p:tgtEl>
                                          <p:spTgt spid="18"/>
                                        </p:tgtEl>
                                      </p:cBhvr>
                                    </p:animEffect>
                                  </p:childTnLst>
                                </p:cTn>
                              </p:par>
                            </p:childTnLst>
                          </p:cTn>
                        </p:par>
                        <p:par>
                          <p:cTn id="80" fill="hold">
                            <p:stCondLst>
                              <p:cond delay="6500"/>
                            </p:stCondLst>
                            <p:childTnLst>
                              <p:par>
                                <p:cTn id="81" presetID="38" presetClass="entr" presetSubtype="0" accel="50000" fill="hold" grpId="0" nodeType="afterEffect">
                                  <p:stCondLst>
                                    <p:cond delay="0"/>
                                  </p:stCondLst>
                                  <p:iterate type="lt">
                                    <p:tmPct val="10000"/>
                                  </p:iterate>
                                  <p:childTnLst>
                                    <p:set>
                                      <p:cBhvr>
                                        <p:cTn id="82" dur="1" fill="hold">
                                          <p:stCondLst>
                                            <p:cond delay="0"/>
                                          </p:stCondLst>
                                        </p:cTn>
                                        <p:tgtEl>
                                          <p:spTgt spid="24"/>
                                        </p:tgtEl>
                                        <p:attrNameLst>
                                          <p:attrName>style.visibility</p:attrName>
                                        </p:attrNameLst>
                                      </p:cBhvr>
                                      <p:to>
                                        <p:strVal val="visible"/>
                                      </p:to>
                                    </p:set>
                                    <p:set>
                                      <p:cBhvr>
                                        <p:cTn id="83" dur="455" fill="hold">
                                          <p:stCondLst>
                                            <p:cond delay="0"/>
                                          </p:stCondLst>
                                        </p:cTn>
                                        <p:tgtEl>
                                          <p:spTgt spid="24"/>
                                        </p:tgtEl>
                                        <p:attrNameLst>
                                          <p:attrName>style.rotation</p:attrName>
                                        </p:attrNameLst>
                                      </p:cBhvr>
                                      <p:to>
                                        <p:strVal val="-45.0"/>
                                      </p:to>
                                    </p:set>
                                    <p:anim calcmode="lin" valueType="num">
                                      <p:cBhvr>
                                        <p:cTn id="84" dur="455" fill="hold">
                                          <p:stCondLst>
                                            <p:cond delay="455"/>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85" dur="455"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86" dur="156" decel="50000" autoRev="1" fill="hold">
                                          <p:stCondLst>
                                            <p:cond delay="455"/>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87" dur="136" fill="hold">
                                          <p:stCondLst>
                                            <p:cond delay="864"/>
                                          </p:stCondLst>
                                        </p:cTn>
                                        <p:tgtEl>
                                          <p:spTgt spid="24"/>
                                        </p:tgtEl>
                                        <p:attrNameLst>
                                          <p:attrName>ppt_y</p:attrName>
                                        </p:attrNameLst>
                                      </p:cBhvr>
                                      <p:tavLst>
                                        <p:tav tm="0">
                                          <p:val>
                                            <p:strVal val="#ppt_y-(0.354*#ppt_w-0.172*#ppt_h)"/>
                                          </p:val>
                                        </p:tav>
                                        <p:tav tm="100000">
                                          <p:val>
                                            <p:strVal val="#ppt_y"/>
                                          </p:val>
                                        </p:tav>
                                      </p:tavLst>
                                    </p:anim>
                                  </p:childTnLst>
                                </p:cTn>
                              </p:par>
                            </p:childTnLst>
                          </p:cTn>
                        </p:par>
                        <p:par>
                          <p:cTn id="88" fill="hold">
                            <p:stCondLst>
                              <p:cond delay="9300"/>
                            </p:stCondLst>
                            <p:childTnLst>
                              <p:par>
                                <p:cTn id="89" presetID="49" presetClass="entr" presetSubtype="0" decel="100000" fill="hold"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 calcmode="lin" valueType="num">
                                      <p:cBhvr>
                                        <p:cTn id="93" dur="500" fill="hold"/>
                                        <p:tgtEl>
                                          <p:spTgt spid="22"/>
                                        </p:tgtEl>
                                        <p:attrNameLst>
                                          <p:attrName>style.rotation</p:attrName>
                                        </p:attrNameLst>
                                      </p:cBhvr>
                                      <p:tavLst>
                                        <p:tav tm="0">
                                          <p:val>
                                            <p:fltVal val="360"/>
                                          </p:val>
                                        </p:tav>
                                        <p:tav tm="100000">
                                          <p:val>
                                            <p:fltVal val="0"/>
                                          </p:val>
                                        </p:tav>
                                      </p:tavLst>
                                    </p:anim>
                                    <p:animEffect transition="in" filter="fade">
                                      <p:cBhvr>
                                        <p:cTn id="94" dur="500"/>
                                        <p:tgtEl>
                                          <p:spTgt spid="22"/>
                                        </p:tgtEl>
                                      </p:cBhvr>
                                    </p:animEffect>
                                  </p:childTnLst>
                                </p:cTn>
                              </p:par>
                            </p:childTnLst>
                          </p:cTn>
                        </p:par>
                        <p:par>
                          <p:cTn id="95" fill="hold">
                            <p:stCondLst>
                              <p:cond delay="9800"/>
                            </p:stCondLst>
                            <p:childTnLst>
                              <p:par>
                                <p:cTn id="96" presetID="22" presetClass="entr" presetSubtype="8"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left)">
                                      <p:cBhvr>
                                        <p:cTn id="9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3" grpId="0" bldLvl="0" animBg="1"/>
      <p:bldP spid="13" grpId="1" bldLvl="0" animBg="1"/>
      <p:bldP spid="14" grpId="0" bldLvl="0" animBg="1"/>
      <p:bldP spid="14" grpId="1" bldLvl="0" animBg="1"/>
      <p:bldP spid="15" grpId="0"/>
      <p:bldP spid="16" grpId="0"/>
      <p:bldP spid="17" grpId="0" bldLvl="0" animBg="1"/>
      <p:bldP spid="17" grpId="1" bldLvl="0" animBg="1"/>
      <p:bldP spid="18"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7959865" y="345011"/>
            <a:ext cx="4635814"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 安全生产四不伤害原则</a:t>
            </a:r>
          </a:p>
        </p:txBody>
      </p:sp>
      <p:sp>
        <p:nvSpPr>
          <p:cNvPr id="3" name="Rectangle 2"/>
          <p:cNvSpPr>
            <a:spLocks noChangeArrowheads="1"/>
          </p:cNvSpPr>
          <p:nvPr/>
        </p:nvSpPr>
        <p:spPr bwMode="auto">
          <a:xfrm>
            <a:off x="1841577" y="1617212"/>
            <a:ext cx="4018731" cy="819317"/>
          </a:xfrm>
          <a:prstGeom prst="roundRect">
            <a:avLst>
              <a:gd name="adj" fmla="val 50000"/>
            </a:avLst>
          </a:prstGeom>
          <a:noFill/>
          <a:ln w="2857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000">
              <a:solidFill>
                <a:prstClr val="black"/>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332112" y="1565080"/>
            <a:ext cx="860169" cy="860617"/>
            <a:chOff x="925401" y="3148271"/>
            <a:chExt cx="1800000" cy="1800000"/>
          </a:xfrm>
        </p:grpSpPr>
        <p:sp>
          <p:nvSpPr>
            <p:cNvPr id="5" name="椭圆 4"/>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6" name="椭圆 5"/>
            <p:cNvSpPr/>
            <p:nvPr userDrawn="1"/>
          </p:nvSpPr>
          <p:spPr>
            <a:xfrm>
              <a:off x="1015401" y="3238271"/>
              <a:ext cx="1620000" cy="16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Impact" panose="020B0806030902050204" pitchFamily="34" charset="0"/>
                  <a:ea typeface="微软雅黑" panose="020B0503020204020204" pitchFamily="34" charset="-122"/>
                </a:rPr>
                <a:t>1</a:t>
              </a:r>
              <a:endParaRPr lang="zh-CN" altLang="en-US" sz="2400" b="1" dirty="0">
                <a:latin typeface="微软雅黑" panose="020B0503020204020204" pitchFamily="34" charset="-122"/>
                <a:ea typeface="微软雅黑" panose="020B0503020204020204" pitchFamily="34" charset="-122"/>
              </a:endParaRPr>
            </a:p>
          </p:txBody>
        </p:sp>
      </p:grpSp>
      <p:sp>
        <p:nvSpPr>
          <p:cNvPr id="7" name="TextBox 6"/>
          <p:cNvSpPr>
            <a:spLocks noChangeArrowheads="1"/>
          </p:cNvSpPr>
          <p:nvPr/>
        </p:nvSpPr>
        <p:spPr bwMode="auto">
          <a:xfrm>
            <a:off x="2258267" y="1775258"/>
            <a:ext cx="293071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原则一</a:t>
            </a:r>
          </a:p>
        </p:txBody>
      </p:sp>
      <p:sp>
        <p:nvSpPr>
          <p:cNvPr id="8" name="TextBox 6"/>
          <p:cNvSpPr>
            <a:spLocks noChangeArrowheads="1"/>
          </p:cNvSpPr>
          <p:nvPr/>
        </p:nvSpPr>
        <p:spPr bwMode="auto">
          <a:xfrm>
            <a:off x="2986892" y="1672222"/>
            <a:ext cx="32090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spcBef>
                <a:spcPct val="0"/>
              </a:spcBef>
              <a:buFontTx/>
              <a:buNone/>
            </a:pPr>
            <a:r>
              <a:rPr lang="zh-CN" altLang="en-US" sz="3600" dirty="0">
                <a:solidFill>
                  <a:schemeClr val="accent6"/>
                </a:solidFill>
                <a:latin typeface="字魂35号-经典雅黑" panose="02000000000000000000" pitchFamily="2" charset="-122"/>
                <a:ea typeface="字魂35号-经典雅黑" panose="02000000000000000000" pitchFamily="2" charset="-122"/>
                <a:sym typeface="微软雅黑" panose="020B0503020204020204" pitchFamily="34" charset="-122"/>
              </a:rPr>
              <a:t>不伤害自己</a:t>
            </a:r>
          </a:p>
        </p:txBody>
      </p:sp>
      <p:grpSp>
        <p:nvGrpSpPr>
          <p:cNvPr id="9" name="Group 54"/>
          <p:cNvGrpSpPr/>
          <p:nvPr/>
        </p:nvGrpSpPr>
        <p:grpSpPr bwMode="auto">
          <a:xfrm>
            <a:off x="1565644" y="2584576"/>
            <a:ext cx="6562356" cy="643826"/>
            <a:chOff x="0" y="-406057"/>
            <a:chExt cx="8724421" cy="1171472"/>
          </a:xfrm>
        </p:grpSpPr>
        <p:sp>
          <p:nvSpPr>
            <p:cNvPr id="10" name="TextBox 105"/>
            <p:cNvSpPr>
              <a:spLocks noChangeArrowheads="1"/>
            </p:cNvSpPr>
            <p:nvPr/>
          </p:nvSpPr>
          <p:spPr bwMode="auto">
            <a:xfrm>
              <a:off x="84777" y="-406057"/>
              <a:ext cx="8639644" cy="117147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11"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TextBox 6"/>
          <p:cNvSpPr>
            <a:spLocks noChangeArrowheads="1"/>
          </p:cNvSpPr>
          <p:nvPr/>
        </p:nvSpPr>
        <p:spPr bwMode="auto">
          <a:xfrm>
            <a:off x="2102834" y="2620323"/>
            <a:ext cx="6025166" cy="61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不伤害自己，就是要提高自我保护意识，不能由于自已的疏忽、失误而使自己受到伤害</a:t>
            </a:r>
          </a:p>
        </p:txBody>
      </p:sp>
      <p:pic>
        <p:nvPicPr>
          <p:cNvPr id="13" name="图形 12" descr="D:\素材\51miz-E1176129-75363DF4.png51miz-E1176129-75363DF4"/>
          <p:cNvPicPr>
            <a:picLocks noChangeAspect="1"/>
          </p:cNvPicPr>
          <p:nvPr/>
        </p:nvPicPr>
        <p:blipFill>
          <a:blip r:embed="rId3"/>
          <a:srcRect l="12192" t="61340" r="58360"/>
          <a:stretch>
            <a:fillRect/>
          </a:stretch>
        </p:blipFill>
        <p:spPr>
          <a:xfrm>
            <a:off x="7773670" y="2973070"/>
            <a:ext cx="4349750" cy="2855595"/>
          </a:xfrm>
          <a:prstGeom prst="rect">
            <a:avLst/>
          </a:prstGeom>
        </p:spPr>
      </p:pic>
      <p:sp>
        <p:nvSpPr>
          <p:cNvPr id="14" name="TextBox 42"/>
          <p:cNvSpPr txBox="1">
            <a:spLocks noChangeArrowheads="1"/>
          </p:cNvSpPr>
          <p:nvPr/>
        </p:nvSpPr>
        <p:spPr bwMode="auto">
          <a:xfrm>
            <a:off x="1629412" y="3366240"/>
            <a:ext cx="6330127" cy="67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just">
              <a:lnSpc>
                <a:spcPts val="2400"/>
              </a:lnSpc>
              <a:spcBef>
                <a:spcPct val="0"/>
              </a:spcBef>
              <a:buNone/>
            </a:pPr>
            <a:r>
              <a:rPr lang="zh-CN" altLang="en-US" sz="1800" b="1" dirty="0">
                <a:solidFill>
                  <a:srgbClr val="C00000"/>
                </a:solidFill>
                <a:latin typeface="微软雅黑" panose="020B0503020204020204" pitchFamily="34" charset="-122"/>
              </a:rPr>
              <a:t>它取决于</a:t>
            </a:r>
            <a:r>
              <a:rPr lang="zh-CN" altLang="en-US" sz="1400" dirty="0">
                <a:solidFill>
                  <a:schemeClr val="accent6">
                    <a:lumMod val="25000"/>
                  </a:schemeClr>
                </a:solidFill>
                <a:latin typeface="字魂57号-创细黑-Regular" panose="00000500000000000000" pitchFamily="2" charset="-122"/>
                <a:ea typeface="字魂57号-创细黑-Regular" panose="00000500000000000000" pitchFamily="2" charset="-122"/>
              </a:rPr>
              <a:t>自己的安全意识、安全知识、对工作任务的熟悉程度、岗位技能、工作态度、工作方法、精神状态、作业行为等多方面因素；</a:t>
            </a:r>
          </a:p>
        </p:txBody>
      </p:sp>
      <p:pic>
        <p:nvPicPr>
          <p:cNvPr id="15" name="图片 14" descr="图片包含 游戏机, 食物, 画&#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959" y="3996645"/>
            <a:ext cx="1881117" cy="2573280"/>
          </a:xfrm>
          <a:prstGeom prst="rect">
            <a:avLst/>
          </a:prstGeom>
        </p:spPr>
      </p:pic>
      <p:grpSp>
        <p:nvGrpSpPr>
          <p:cNvPr id="16" name="组合 15"/>
          <p:cNvGrpSpPr/>
          <p:nvPr/>
        </p:nvGrpSpPr>
        <p:grpSpPr>
          <a:xfrm>
            <a:off x="2470854" y="4292719"/>
            <a:ext cx="3855129" cy="406659"/>
            <a:chOff x="2083443" y="2083442"/>
            <a:chExt cx="1448213" cy="461638"/>
          </a:xfrm>
        </p:grpSpPr>
        <p:sp>
          <p:nvSpPr>
            <p:cNvPr id="17" name="矩形: 圆角 16"/>
            <p:cNvSpPr/>
            <p:nvPr/>
          </p:nvSpPr>
          <p:spPr>
            <a:xfrm>
              <a:off x="2083443" y="2083442"/>
              <a:ext cx="1448213" cy="461638"/>
            </a:xfrm>
            <a:prstGeom prst="roundRect">
              <a:avLst>
                <a:gd name="adj" fmla="val 50000"/>
              </a:avLst>
            </a:prstGeom>
            <a:gradFill>
              <a:gsLst>
                <a:gs pos="0">
                  <a:schemeClr val="accent2">
                    <a:lumMod val="75000"/>
                  </a:schemeClr>
                </a:gs>
                <a:gs pos="48000">
                  <a:schemeClr val="accent2">
                    <a:lumMod val="75000"/>
                  </a:schemeClr>
                </a:gs>
                <a:gs pos="100000">
                  <a:srgbClr val="FF0000"/>
                </a:gs>
              </a:gsLst>
            </a:gradFill>
            <a:ln>
              <a:solidFill>
                <a:schemeClr val="bg1"/>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hangingPunct="0"/>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文本占位符 13"/>
            <p:cNvSpPr txBox="1"/>
            <p:nvPr/>
          </p:nvSpPr>
          <p:spPr>
            <a:xfrm>
              <a:off x="2296076" y="2130582"/>
              <a:ext cx="1167963" cy="361392"/>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800" b="1" dirty="0">
                  <a:solidFill>
                    <a:prstClr val="white"/>
                  </a:solidFill>
                </a:rPr>
                <a:t>工作前应思考下下列问题</a:t>
              </a:r>
            </a:p>
          </p:txBody>
        </p:sp>
      </p:grpSp>
      <p:sp>
        <p:nvSpPr>
          <p:cNvPr id="21" name="椭圆 75"/>
          <p:cNvSpPr/>
          <p:nvPr/>
        </p:nvSpPr>
        <p:spPr bwMode="auto">
          <a:xfrm>
            <a:off x="2579252" y="4882703"/>
            <a:ext cx="503237" cy="504825"/>
          </a:xfrm>
          <a:prstGeom prst="ellipse">
            <a:avLst/>
          </a:prstGeom>
          <a:solidFill>
            <a:schemeClr val="accent2">
              <a:lumMod val="75000"/>
            </a:schemeClr>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1</a:t>
            </a:r>
            <a:endParaRPr lang="zh-CN" altLang="en-US" sz="1800" dirty="0">
              <a:latin typeface="Arial" panose="020B0604020202020204" pitchFamily="34" charset="0"/>
            </a:endParaRPr>
          </a:p>
        </p:txBody>
      </p:sp>
      <p:sp>
        <p:nvSpPr>
          <p:cNvPr id="22" name="TextBox 6"/>
          <p:cNvSpPr>
            <a:spLocks noChangeArrowheads="1"/>
          </p:cNvSpPr>
          <p:nvPr/>
        </p:nvSpPr>
        <p:spPr bwMode="auto">
          <a:xfrm>
            <a:off x="3521854" y="4773670"/>
            <a:ext cx="3932732" cy="72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600" b="1"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我是否了解这项工作任务，我的责任是什么？我具备完成这项工作的技能吗？</a:t>
            </a:r>
          </a:p>
        </p:txBody>
      </p:sp>
      <p:cxnSp>
        <p:nvCxnSpPr>
          <p:cNvPr id="23" name="直接连接符 22"/>
          <p:cNvCxnSpPr/>
          <p:nvPr/>
        </p:nvCxnSpPr>
        <p:spPr>
          <a:xfrm>
            <a:off x="3053312" y="5147298"/>
            <a:ext cx="375364" cy="0"/>
          </a:xfrm>
          <a:prstGeom prst="line">
            <a:avLst/>
          </a:prstGeom>
          <a:ln>
            <a:solidFill>
              <a:schemeClr val="accent2">
                <a:lumMod val="75000"/>
              </a:schemeClr>
            </a:solidFill>
            <a:tailEnd type="oval" w="lg" len="lg"/>
          </a:ln>
        </p:spPr>
        <p:style>
          <a:lnRef idx="1">
            <a:schemeClr val="accent5"/>
          </a:lnRef>
          <a:fillRef idx="0">
            <a:schemeClr val="accent5"/>
          </a:fillRef>
          <a:effectRef idx="0">
            <a:schemeClr val="accent5"/>
          </a:effectRef>
          <a:fontRef idx="minor">
            <a:schemeClr val="tx1"/>
          </a:fontRef>
        </p:style>
      </p:cxnSp>
      <p:sp>
        <p:nvSpPr>
          <p:cNvPr id="24" name="椭圆 75"/>
          <p:cNvSpPr/>
          <p:nvPr/>
        </p:nvSpPr>
        <p:spPr bwMode="auto">
          <a:xfrm>
            <a:off x="2579252" y="5742287"/>
            <a:ext cx="503237" cy="504825"/>
          </a:xfrm>
          <a:prstGeom prst="ellipse">
            <a:avLst/>
          </a:prstGeom>
          <a:solidFill>
            <a:schemeClr val="accent2">
              <a:lumMod val="75000"/>
            </a:schemeClr>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2</a:t>
            </a:r>
            <a:endParaRPr lang="zh-CN" altLang="en-US" sz="1800" dirty="0">
              <a:latin typeface="Arial" panose="020B0604020202020204" pitchFamily="34" charset="0"/>
            </a:endParaRPr>
          </a:p>
        </p:txBody>
      </p:sp>
      <p:sp>
        <p:nvSpPr>
          <p:cNvPr id="25" name="TextBox 6"/>
          <p:cNvSpPr>
            <a:spLocks noChangeArrowheads="1"/>
          </p:cNvSpPr>
          <p:nvPr/>
        </p:nvSpPr>
        <p:spPr bwMode="auto">
          <a:xfrm>
            <a:off x="3521854" y="5633254"/>
            <a:ext cx="3932732" cy="72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600" b="1"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这项工作有什么不安全因素，有可能出现什么差错？万一出现故障我该怎么办？</a:t>
            </a:r>
          </a:p>
        </p:txBody>
      </p:sp>
      <p:cxnSp>
        <p:nvCxnSpPr>
          <p:cNvPr id="26" name="直接连接符 25"/>
          <p:cNvCxnSpPr/>
          <p:nvPr/>
        </p:nvCxnSpPr>
        <p:spPr>
          <a:xfrm>
            <a:off x="3053312" y="6006882"/>
            <a:ext cx="375364" cy="0"/>
          </a:xfrm>
          <a:prstGeom prst="line">
            <a:avLst/>
          </a:prstGeom>
          <a:ln>
            <a:solidFill>
              <a:schemeClr val="accent2">
                <a:lumMod val="75000"/>
              </a:schemeClr>
            </a:solidFill>
            <a:tailEnd type="oval" w="lg" len="lg"/>
          </a:ln>
        </p:spPr>
        <p:style>
          <a:lnRef idx="1">
            <a:schemeClr val="accent5"/>
          </a:lnRef>
          <a:fillRef idx="0">
            <a:schemeClr val="accent5"/>
          </a:fillRef>
          <a:effectRef idx="0">
            <a:schemeClr val="accent5"/>
          </a:effectRef>
          <a:fontRef idx="minor">
            <a:schemeClr val="tx1"/>
          </a:fontRef>
        </p:style>
      </p:cxnSp>
      <p:sp>
        <p:nvSpPr>
          <p:cNvPr id="27" name="椭圆 75"/>
          <p:cNvSpPr/>
          <p:nvPr/>
        </p:nvSpPr>
        <p:spPr bwMode="auto">
          <a:xfrm>
            <a:off x="7454586" y="5956068"/>
            <a:ext cx="503237" cy="504825"/>
          </a:xfrm>
          <a:prstGeom prst="ellipse">
            <a:avLst/>
          </a:prstGeom>
          <a:solidFill>
            <a:schemeClr val="accent2">
              <a:lumMod val="75000"/>
            </a:schemeClr>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3</a:t>
            </a:r>
            <a:endParaRPr lang="zh-CN" altLang="en-US" sz="1800" dirty="0">
              <a:latin typeface="Arial" panose="020B0604020202020204" pitchFamily="34" charset="0"/>
            </a:endParaRPr>
          </a:p>
        </p:txBody>
      </p:sp>
      <p:sp>
        <p:nvSpPr>
          <p:cNvPr id="28" name="TextBox 6"/>
          <p:cNvSpPr>
            <a:spLocks noChangeArrowheads="1"/>
          </p:cNvSpPr>
          <p:nvPr/>
        </p:nvSpPr>
        <p:spPr bwMode="auto">
          <a:xfrm>
            <a:off x="8397188" y="6006882"/>
            <a:ext cx="3932732" cy="39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600" b="1"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我该如何防治失误</a:t>
            </a:r>
          </a:p>
        </p:txBody>
      </p:sp>
      <p:cxnSp>
        <p:nvCxnSpPr>
          <p:cNvPr id="29" name="直接连接符 28"/>
          <p:cNvCxnSpPr/>
          <p:nvPr/>
        </p:nvCxnSpPr>
        <p:spPr>
          <a:xfrm>
            <a:off x="7928646" y="6220663"/>
            <a:ext cx="375364" cy="0"/>
          </a:xfrm>
          <a:prstGeom prst="line">
            <a:avLst/>
          </a:prstGeom>
          <a:ln>
            <a:solidFill>
              <a:schemeClr val="accent2">
                <a:lumMod val="75000"/>
              </a:schemeClr>
            </a:solidFill>
            <a:tailEnd type="oval" w="lg" len="lg"/>
          </a:ln>
        </p:spPr>
        <p:style>
          <a:lnRef idx="1">
            <a:schemeClr val="accent5"/>
          </a:lnRef>
          <a:fillRef idx="0">
            <a:schemeClr val="accent5"/>
          </a:fillRef>
          <a:effectRef idx="0">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 calcmode="lin" valueType="num">
                                          <p:cBhvr>
                                            <p:cTn id="34" dur="500" fill="hold"/>
                                            <p:tgtEl>
                                              <p:spTgt spid="13"/>
                                            </p:tgtEl>
                                            <p:attrNameLst>
                                              <p:attrName>style.rotation</p:attrName>
                                            </p:attrNameLst>
                                          </p:cBhvr>
                                          <p:tavLst>
                                            <p:tav tm="0">
                                              <p:val>
                                                <p:fltVal val="360"/>
                                              </p:val>
                                            </p:tav>
                                            <p:tav tm="100000">
                                              <p:val>
                                                <p:fltVal val="0"/>
                                              </p:val>
                                            </p:tav>
                                          </p:tavLst>
                                        </p:anim>
                                        <p:animEffect transition="in" filter="fade">
                                          <p:cBhvr>
                                            <p:cTn id="35" dur="500"/>
                                            <p:tgtEl>
                                              <p:spTgt spid="13"/>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2500"/>
                                </p:stCondLst>
                                <p:childTnLst>
                                  <p:par>
                                    <p:cTn id="41" presetID="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14:presetBounceEnd="38000">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14:bounceEnd="38000">
                                          <p:cBhvr additive="base">
                                            <p:cTn id="47" dur="500" fill="hold"/>
                                            <p:tgtEl>
                                              <p:spTgt spid="16"/>
                                            </p:tgtEl>
                                            <p:attrNameLst>
                                              <p:attrName>ppt_x</p:attrName>
                                            </p:attrNameLst>
                                          </p:cBhvr>
                                          <p:tavLst>
                                            <p:tav tm="0">
                                              <p:val>
                                                <p:strVal val="1+#ppt_w/2"/>
                                              </p:val>
                                            </p:tav>
                                            <p:tav tm="100000">
                                              <p:val>
                                                <p:strVal val="#ppt_x"/>
                                              </p:val>
                                            </p:tav>
                                          </p:tavLst>
                                        </p:anim>
                                        <p:anim calcmode="lin" valueType="num" p14:bounceEnd="38000">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49" presetClass="entr" presetSubtype="0" decel="10000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 calcmode="lin" valueType="num">
                                          <p:cBhvr>
                                            <p:cTn id="54" dur="500" fill="hold"/>
                                            <p:tgtEl>
                                              <p:spTgt spid="21"/>
                                            </p:tgtEl>
                                            <p:attrNameLst>
                                              <p:attrName>style.rotation</p:attrName>
                                            </p:attrNameLst>
                                          </p:cBhvr>
                                          <p:tavLst>
                                            <p:tav tm="0">
                                              <p:val>
                                                <p:fltVal val="360"/>
                                              </p:val>
                                            </p:tav>
                                            <p:tav tm="100000">
                                              <p:val>
                                                <p:fltVal val="0"/>
                                              </p:val>
                                            </p:tav>
                                          </p:tavLst>
                                        </p:anim>
                                        <p:animEffect transition="in" filter="fade">
                                          <p:cBhvr>
                                            <p:cTn id="55" dur="500"/>
                                            <p:tgtEl>
                                              <p:spTgt spid="21"/>
                                            </p:tgtEl>
                                          </p:cBhvr>
                                        </p:animEffect>
                                      </p:childTnLst>
                                    </p:cTn>
                                  </p:par>
                                  <p:par>
                                    <p:cTn id="56" presetID="22" presetClass="entr" presetSubtype="8"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par>
                              <p:cTn id="59" fill="hold">
                                <p:stCondLst>
                                  <p:cond delay="3500"/>
                                </p:stCondLst>
                                <p:childTnLst>
                                  <p:par>
                                    <p:cTn id="60" presetID="22" presetClass="entr" presetSubtype="4"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childTnLst>
                              </p:cTn>
                            </p:par>
                            <p:par>
                              <p:cTn id="63" fill="hold">
                                <p:stCondLst>
                                  <p:cond delay="4000"/>
                                </p:stCondLst>
                                <p:childTnLst>
                                  <p:par>
                                    <p:cTn id="64" presetID="49" presetClass="entr" presetSubtype="0" decel="10000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 calcmode="lin" valueType="num">
                                          <p:cBhvr>
                                            <p:cTn id="68" dur="500" fill="hold"/>
                                            <p:tgtEl>
                                              <p:spTgt spid="24"/>
                                            </p:tgtEl>
                                            <p:attrNameLst>
                                              <p:attrName>style.rotation</p:attrName>
                                            </p:attrNameLst>
                                          </p:cBhvr>
                                          <p:tavLst>
                                            <p:tav tm="0">
                                              <p:val>
                                                <p:fltVal val="360"/>
                                              </p:val>
                                            </p:tav>
                                            <p:tav tm="100000">
                                              <p:val>
                                                <p:fltVal val="0"/>
                                              </p:val>
                                            </p:tav>
                                          </p:tavLst>
                                        </p:anim>
                                        <p:animEffect transition="in" filter="fade">
                                          <p:cBhvr>
                                            <p:cTn id="69" dur="500"/>
                                            <p:tgtEl>
                                              <p:spTgt spid="24"/>
                                            </p:tgtEl>
                                          </p:cBhvr>
                                        </p:animEffect>
                                      </p:childTnLst>
                                    </p:cTn>
                                  </p:par>
                                  <p:par>
                                    <p:cTn id="70" presetID="22" presetClass="entr" presetSubtype="8"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4500"/>
                                </p:stCondLst>
                                <p:childTnLst>
                                  <p:par>
                                    <p:cTn id="74" presetID="22" presetClass="entr" presetSubtype="4"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par>
                              <p:cTn id="77" fill="hold">
                                <p:stCondLst>
                                  <p:cond delay="5000"/>
                                </p:stCondLst>
                                <p:childTnLst>
                                  <p:par>
                                    <p:cTn id="78" presetID="49" presetClass="entr" presetSubtype="0" decel="10000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 calcmode="lin" valueType="num">
                                          <p:cBhvr>
                                            <p:cTn id="82" dur="500" fill="hold"/>
                                            <p:tgtEl>
                                              <p:spTgt spid="27"/>
                                            </p:tgtEl>
                                            <p:attrNameLst>
                                              <p:attrName>style.rotation</p:attrName>
                                            </p:attrNameLst>
                                          </p:cBhvr>
                                          <p:tavLst>
                                            <p:tav tm="0">
                                              <p:val>
                                                <p:fltVal val="360"/>
                                              </p:val>
                                            </p:tav>
                                            <p:tav tm="100000">
                                              <p:val>
                                                <p:fltVal val="0"/>
                                              </p:val>
                                            </p:tav>
                                          </p:tavLst>
                                        </p:anim>
                                        <p:animEffect transition="in" filter="fade">
                                          <p:cBhvr>
                                            <p:cTn id="83" dur="500"/>
                                            <p:tgtEl>
                                              <p:spTgt spid="27"/>
                                            </p:tgtEl>
                                          </p:cBhvr>
                                        </p:animEffect>
                                      </p:childTnLst>
                                    </p:cTn>
                                  </p:par>
                                  <p:par>
                                    <p:cTn id="84" presetID="22" presetClass="entr" presetSubtype="8"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500"/>
                                            <p:tgtEl>
                                              <p:spTgt spid="29"/>
                                            </p:tgtEl>
                                          </p:cBhvr>
                                        </p:animEffect>
                                      </p:childTnLst>
                                    </p:cTn>
                                  </p:par>
                                </p:childTnLst>
                              </p:cTn>
                            </p:par>
                            <p:par>
                              <p:cTn id="87" fill="hold">
                                <p:stCondLst>
                                  <p:cond delay="5500"/>
                                </p:stCondLst>
                                <p:childTnLst>
                                  <p:par>
                                    <p:cTn id="88" presetID="22" presetClass="entr" presetSubtype="4"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down)">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14" grpId="0" autoUpdateAnimBg="0"/>
          <p:bldP spid="21" grpId="0" bldLvl="0" animBg="1"/>
          <p:bldP spid="22" grpId="0"/>
          <p:bldP spid="24" grpId="0" bldLvl="0" animBg="1"/>
          <p:bldP spid="25" grpId="0"/>
          <p:bldP spid="27" grpId="0" bldLvl="0" animBg="1"/>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 calcmode="lin" valueType="num">
                                          <p:cBhvr>
                                            <p:cTn id="34" dur="500" fill="hold"/>
                                            <p:tgtEl>
                                              <p:spTgt spid="13"/>
                                            </p:tgtEl>
                                            <p:attrNameLst>
                                              <p:attrName>style.rotation</p:attrName>
                                            </p:attrNameLst>
                                          </p:cBhvr>
                                          <p:tavLst>
                                            <p:tav tm="0">
                                              <p:val>
                                                <p:fltVal val="360"/>
                                              </p:val>
                                            </p:tav>
                                            <p:tav tm="100000">
                                              <p:val>
                                                <p:fltVal val="0"/>
                                              </p:val>
                                            </p:tav>
                                          </p:tavLst>
                                        </p:anim>
                                        <p:animEffect transition="in" filter="fade">
                                          <p:cBhvr>
                                            <p:cTn id="35" dur="500"/>
                                            <p:tgtEl>
                                              <p:spTgt spid="13"/>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2500"/>
                                </p:stCondLst>
                                <p:childTnLst>
                                  <p:par>
                                    <p:cTn id="41" presetID="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49" presetClass="entr" presetSubtype="0" decel="10000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 calcmode="lin" valueType="num">
                                          <p:cBhvr>
                                            <p:cTn id="54" dur="500" fill="hold"/>
                                            <p:tgtEl>
                                              <p:spTgt spid="21"/>
                                            </p:tgtEl>
                                            <p:attrNameLst>
                                              <p:attrName>style.rotation</p:attrName>
                                            </p:attrNameLst>
                                          </p:cBhvr>
                                          <p:tavLst>
                                            <p:tav tm="0">
                                              <p:val>
                                                <p:fltVal val="360"/>
                                              </p:val>
                                            </p:tav>
                                            <p:tav tm="100000">
                                              <p:val>
                                                <p:fltVal val="0"/>
                                              </p:val>
                                            </p:tav>
                                          </p:tavLst>
                                        </p:anim>
                                        <p:animEffect transition="in" filter="fade">
                                          <p:cBhvr>
                                            <p:cTn id="55" dur="500"/>
                                            <p:tgtEl>
                                              <p:spTgt spid="21"/>
                                            </p:tgtEl>
                                          </p:cBhvr>
                                        </p:animEffect>
                                      </p:childTnLst>
                                    </p:cTn>
                                  </p:par>
                                  <p:par>
                                    <p:cTn id="56" presetID="22" presetClass="entr" presetSubtype="8"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par>
                              <p:cTn id="59" fill="hold">
                                <p:stCondLst>
                                  <p:cond delay="3500"/>
                                </p:stCondLst>
                                <p:childTnLst>
                                  <p:par>
                                    <p:cTn id="60" presetID="22" presetClass="entr" presetSubtype="4"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childTnLst>
                              </p:cTn>
                            </p:par>
                            <p:par>
                              <p:cTn id="63" fill="hold">
                                <p:stCondLst>
                                  <p:cond delay="4000"/>
                                </p:stCondLst>
                                <p:childTnLst>
                                  <p:par>
                                    <p:cTn id="64" presetID="49" presetClass="entr" presetSubtype="0" decel="10000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 calcmode="lin" valueType="num">
                                          <p:cBhvr>
                                            <p:cTn id="68" dur="500" fill="hold"/>
                                            <p:tgtEl>
                                              <p:spTgt spid="24"/>
                                            </p:tgtEl>
                                            <p:attrNameLst>
                                              <p:attrName>style.rotation</p:attrName>
                                            </p:attrNameLst>
                                          </p:cBhvr>
                                          <p:tavLst>
                                            <p:tav tm="0">
                                              <p:val>
                                                <p:fltVal val="360"/>
                                              </p:val>
                                            </p:tav>
                                            <p:tav tm="100000">
                                              <p:val>
                                                <p:fltVal val="0"/>
                                              </p:val>
                                            </p:tav>
                                          </p:tavLst>
                                        </p:anim>
                                        <p:animEffect transition="in" filter="fade">
                                          <p:cBhvr>
                                            <p:cTn id="69" dur="500"/>
                                            <p:tgtEl>
                                              <p:spTgt spid="24"/>
                                            </p:tgtEl>
                                          </p:cBhvr>
                                        </p:animEffect>
                                      </p:childTnLst>
                                    </p:cTn>
                                  </p:par>
                                  <p:par>
                                    <p:cTn id="70" presetID="22" presetClass="entr" presetSubtype="8"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4500"/>
                                </p:stCondLst>
                                <p:childTnLst>
                                  <p:par>
                                    <p:cTn id="74" presetID="22" presetClass="entr" presetSubtype="4"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par>
                              <p:cTn id="77" fill="hold">
                                <p:stCondLst>
                                  <p:cond delay="5000"/>
                                </p:stCondLst>
                                <p:childTnLst>
                                  <p:par>
                                    <p:cTn id="78" presetID="49" presetClass="entr" presetSubtype="0" decel="10000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 calcmode="lin" valueType="num">
                                          <p:cBhvr>
                                            <p:cTn id="82" dur="500" fill="hold"/>
                                            <p:tgtEl>
                                              <p:spTgt spid="27"/>
                                            </p:tgtEl>
                                            <p:attrNameLst>
                                              <p:attrName>style.rotation</p:attrName>
                                            </p:attrNameLst>
                                          </p:cBhvr>
                                          <p:tavLst>
                                            <p:tav tm="0">
                                              <p:val>
                                                <p:fltVal val="360"/>
                                              </p:val>
                                            </p:tav>
                                            <p:tav tm="100000">
                                              <p:val>
                                                <p:fltVal val="0"/>
                                              </p:val>
                                            </p:tav>
                                          </p:tavLst>
                                        </p:anim>
                                        <p:animEffect transition="in" filter="fade">
                                          <p:cBhvr>
                                            <p:cTn id="83" dur="500"/>
                                            <p:tgtEl>
                                              <p:spTgt spid="27"/>
                                            </p:tgtEl>
                                          </p:cBhvr>
                                        </p:animEffect>
                                      </p:childTnLst>
                                    </p:cTn>
                                  </p:par>
                                  <p:par>
                                    <p:cTn id="84" presetID="22" presetClass="entr" presetSubtype="8"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500"/>
                                            <p:tgtEl>
                                              <p:spTgt spid="29"/>
                                            </p:tgtEl>
                                          </p:cBhvr>
                                        </p:animEffect>
                                      </p:childTnLst>
                                    </p:cTn>
                                  </p:par>
                                </p:childTnLst>
                              </p:cTn>
                            </p:par>
                            <p:par>
                              <p:cTn id="87" fill="hold">
                                <p:stCondLst>
                                  <p:cond delay="5500"/>
                                </p:stCondLst>
                                <p:childTnLst>
                                  <p:par>
                                    <p:cTn id="88" presetID="22" presetClass="entr" presetSubtype="4"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down)">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14" grpId="0" autoUpdateAnimBg="0"/>
          <p:bldP spid="21" grpId="0" bldLvl="0" animBg="1"/>
          <p:bldP spid="22" grpId="0"/>
          <p:bldP spid="24" grpId="0" bldLvl="0" animBg="1"/>
          <p:bldP spid="25" grpId="0"/>
          <p:bldP spid="27" grpId="0" bldLvl="0" animBg="1"/>
          <p:bldP spid="28"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形 18" descr="D:\素材\51miz-E1007119-62F3C4C4 (1).png51miz-E1007119-62F3C4C4 (1)"/>
          <p:cNvPicPr>
            <a:picLocks noChangeAspect="1"/>
          </p:cNvPicPr>
          <p:nvPr/>
        </p:nvPicPr>
        <p:blipFill>
          <a:blip r:embed="rId3"/>
          <a:srcRect l="46396"/>
          <a:stretch>
            <a:fillRect/>
          </a:stretch>
        </p:blipFill>
        <p:spPr>
          <a:xfrm>
            <a:off x="8209280" y="2884170"/>
            <a:ext cx="3982720" cy="2875280"/>
          </a:xfrm>
          <a:prstGeom prst="rect">
            <a:avLst/>
          </a:prstGeom>
        </p:spPr>
      </p:pic>
      <p:sp>
        <p:nvSpPr>
          <p:cNvPr id="2" name="标题 1"/>
          <p:cNvSpPr txBox="1">
            <a:spLocks noChangeArrowheads="1"/>
          </p:cNvSpPr>
          <p:nvPr/>
        </p:nvSpPr>
        <p:spPr>
          <a:xfrm>
            <a:off x="6546337" y="39476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 安全生产四不伤害原则</a:t>
            </a:r>
          </a:p>
        </p:txBody>
      </p:sp>
      <p:sp>
        <p:nvSpPr>
          <p:cNvPr id="3" name="Rectangle 2"/>
          <p:cNvSpPr>
            <a:spLocks noChangeArrowheads="1"/>
          </p:cNvSpPr>
          <p:nvPr/>
        </p:nvSpPr>
        <p:spPr bwMode="auto">
          <a:xfrm>
            <a:off x="1841577" y="1617212"/>
            <a:ext cx="4018731" cy="819317"/>
          </a:xfrm>
          <a:prstGeom prst="roundRect">
            <a:avLst>
              <a:gd name="adj" fmla="val 50000"/>
            </a:avLst>
          </a:prstGeom>
          <a:noFill/>
          <a:ln w="2857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000">
              <a:solidFill>
                <a:prstClr val="black"/>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332112" y="1565080"/>
            <a:ext cx="860169" cy="860617"/>
            <a:chOff x="925401" y="3148271"/>
            <a:chExt cx="1800000" cy="1800000"/>
          </a:xfrm>
        </p:grpSpPr>
        <p:sp>
          <p:nvSpPr>
            <p:cNvPr id="5" name="椭圆 4"/>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6" name="椭圆 5"/>
            <p:cNvSpPr/>
            <p:nvPr userDrawn="1"/>
          </p:nvSpPr>
          <p:spPr>
            <a:xfrm>
              <a:off x="1015401" y="3238271"/>
              <a:ext cx="1620000" cy="16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Impact" panose="020B0806030902050204" pitchFamily="34" charset="0"/>
                  <a:ea typeface="微软雅黑" panose="020B0503020204020204" pitchFamily="34" charset="-122"/>
                </a:rPr>
                <a:t>2</a:t>
              </a:r>
              <a:endParaRPr lang="zh-CN" altLang="en-US" sz="2400" b="1" dirty="0">
                <a:latin typeface="微软雅黑" panose="020B0503020204020204" pitchFamily="34" charset="-122"/>
                <a:ea typeface="微软雅黑" panose="020B0503020204020204" pitchFamily="34" charset="-122"/>
              </a:endParaRPr>
            </a:p>
          </p:txBody>
        </p:sp>
      </p:grpSp>
      <p:sp>
        <p:nvSpPr>
          <p:cNvPr id="7" name="TextBox 6"/>
          <p:cNvSpPr>
            <a:spLocks noChangeArrowheads="1"/>
          </p:cNvSpPr>
          <p:nvPr/>
        </p:nvSpPr>
        <p:spPr bwMode="auto">
          <a:xfrm>
            <a:off x="2235289" y="1846407"/>
            <a:ext cx="293071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原则二</a:t>
            </a:r>
          </a:p>
        </p:txBody>
      </p:sp>
      <p:sp>
        <p:nvSpPr>
          <p:cNvPr id="8" name="TextBox 6"/>
          <p:cNvSpPr>
            <a:spLocks noChangeArrowheads="1"/>
          </p:cNvSpPr>
          <p:nvPr/>
        </p:nvSpPr>
        <p:spPr bwMode="auto">
          <a:xfrm>
            <a:off x="2986892" y="1672222"/>
            <a:ext cx="32090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spcBef>
                <a:spcPct val="0"/>
              </a:spcBef>
              <a:buFontTx/>
              <a:buNone/>
            </a:pPr>
            <a:r>
              <a:rPr lang="zh-CN" altLang="en-US" sz="3600" dirty="0">
                <a:solidFill>
                  <a:schemeClr val="accent6"/>
                </a:solidFill>
                <a:latin typeface="字魂35号-经典雅黑" panose="02000000000000000000" pitchFamily="2" charset="-122"/>
                <a:ea typeface="字魂35号-经典雅黑" panose="02000000000000000000" pitchFamily="2" charset="-122"/>
                <a:sym typeface="微软雅黑" panose="020B0503020204020204" pitchFamily="34" charset="-122"/>
              </a:rPr>
              <a:t>不伤害他人</a:t>
            </a:r>
          </a:p>
        </p:txBody>
      </p:sp>
      <p:grpSp>
        <p:nvGrpSpPr>
          <p:cNvPr id="9" name="Group 54"/>
          <p:cNvGrpSpPr/>
          <p:nvPr/>
        </p:nvGrpSpPr>
        <p:grpSpPr bwMode="auto">
          <a:xfrm>
            <a:off x="1565644" y="2584576"/>
            <a:ext cx="6562356" cy="643826"/>
            <a:chOff x="0" y="-406057"/>
            <a:chExt cx="8724421" cy="1171472"/>
          </a:xfrm>
        </p:grpSpPr>
        <p:sp>
          <p:nvSpPr>
            <p:cNvPr id="10" name="TextBox 105"/>
            <p:cNvSpPr>
              <a:spLocks noChangeArrowheads="1"/>
            </p:cNvSpPr>
            <p:nvPr/>
          </p:nvSpPr>
          <p:spPr bwMode="auto">
            <a:xfrm>
              <a:off x="84777" y="-406057"/>
              <a:ext cx="8639644" cy="117147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11"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TextBox 6"/>
          <p:cNvSpPr>
            <a:spLocks noChangeArrowheads="1"/>
          </p:cNvSpPr>
          <p:nvPr/>
        </p:nvSpPr>
        <p:spPr bwMode="auto">
          <a:xfrm>
            <a:off x="1841577" y="2620323"/>
            <a:ext cx="6116246" cy="61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他人生命与你的一样宝贵，不应该被忽视，保护同事是你应尽的义务，我不伤害他人，就是我的行为或后果，不能给他人造成伤害</a:t>
            </a:r>
          </a:p>
        </p:txBody>
      </p:sp>
      <p:sp>
        <p:nvSpPr>
          <p:cNvPr id="14" name="TextBox 42"/>
          <p:cNvSpPr txBox="1">
            <a:spLocks noChangeArrowheads="1"/>
          </p:cNvSpPr>
          <p:nvPr/>
        </p:nvSpPr>
        <p:spPr bwMode="auto">
          <a:xfrm>
            <a:off x="1629412" y="3366240"/>
            <a:ext cx="5961559" cy="67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just">
              <a:lnSpc>
                <a:spcPts val="2400"/>
              </a:lnSpc>
              <a:spcBef>
                <a:spcPct val="0"/>
              </a:spcBef>
              <a:buNone/>
            </a:pPr>
            <a:r>
              <a:rPr lang="zh-CN" altLang="en-US" sz="1800" b="1" dirty="0">
                <a:solidFill>
                  <a:srgbClr val="C00000"/>
                </a:solidFill>
                <a:latin typeface="微软雅黑" panose="020B0503020204020204" pitchFamily="34" charset="-122"/>
              </a:rPr>
              <a:t>在多人作业同时</a:t>
            </a:r>
            <a:r>
              <a:rPr lang="zh-CN" altLang="en-US" sz="1400" dirty="0">
                <a:solidFill>
                  <a:schemeClr val="accent6">
                    <a:lumMod val="25000"/>
                  </a:schemeClr>
                </a:solidFill>
                <a:latin typeface="字魂57号-创细黑-Regular" panose="00000500000000000000" pitchFamily="2" charset="-122"/>
                <a:ea typeface="字魂57号-创细黑-Regular" panose="00000500000000000000" pitchFamily="2" charset="-122"/>
              </a:rPr>
              <a:t>，由于自己不遵守操作规程，对作业现场周围观察不够以及自己操作失误等原因，自己的行为可能对现场周围的人员造成伤害；</a:t>
            </a:r>
          </a:p>
        </p:txBody>
      </p:sp>
      <p:grpSp>
        <p:nvGrpSpPr>
          <p:cNvPr id="16" name="组合 15"/>
          <p:cNvGrpSpPr/>
          <p:nvPr/>
        </p:nvGrpSpPr>
        <p:grpSpPr>
          <a:xfrm>
            <a:off x="1565644" y="4292719"/>
            <a:ext cx="3855129" cy="406659"/>
            <a:chOff x="2083443" y="2083442"/>
            <a:chExt cx="1448213" cy="461638"/>
          </a:xfrm>
        </p:grpSpPr>
        <p:sp>
          <p:nvSpPr>
            <p:cNvPr id="17" name="矩形: 圆角 16"/>
            <p:cNvSpPr/>
            <p:nvPr/>
          </p:nvSpPr>
          <p:spPr>
            <a:xfrm>
              <a:off x="2083443" y="2083442"/>
              <a:ext cx="1448213" cy="461638"/>
            </a:xfrm>
            <a:prstGeom prst="roundRect">
              <a:avLst>
                <a:gd name="adj" fmla="val 50000"/>
              </a:avLst>
            </a:prstGeom>
            <a:gradFill>
              <a:gsLst>
                <a:gs pos="0">
                  <a:schemeClr val="accent2">
                    <a:lumMod val="75000"/>
                  </a:schemeClr>
                </a:gs>
                <a:gs pos="48000">
                  <a:schemeClr val="accent2">
                    <a:lumMod val="75000"/>
                  </a:schemeClr>
                </a:gs>
                <a:gs pos="100000">
                  <a:srgbClr val="FF0000"/>
                </a:gs>
              </a:gsLst>
            </a:gradFill>
            <a:ln>
              <a:solidFill>
                <a:schemeClr val="bg1"/>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hangingPunct="0"/>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文本占位符 13"/>
            <p:cNvSpPr txBox="1"/>
            <p:nvPr/>
          </p:nvSpPr>
          <p:spPr>
            <a:xfrm>
              <a:off x="2296076" y="2130582"/>
              <a:ext cx="1167963" cy="361392"/>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800" b="1" dirty="0">
                  <a:solidFill>
                    <a:prstClr val="white"/>
                  </a:solidFill>
                </a:rPr>
                <a:t>应该做到以下几个方面</a:t>
              </a:r>
            </a:p>
          </p:txBody>
        </p:sp>
      </p:grpSp>
      <p:sp>
        <p:nvSpPr>
          <p:cNvPr id="30" name="TextBox 12"/>
          <p:cNvSpPr>
            <a:spLocks noChangeArrowheads="1"/>
          </p:cNvSpPr>
          <p:nvPr/>
        </p:nvSpPr>
        <p:spPr bwMode="auto">
          <a:xfrm>
            <a:off x="1841577" y="4956297"/>
            <a:ext cx="7839452" cy="141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自觉遵守劳动纪律，遵章守规，正确操作</a:t>
            </a: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多人作业时候要互相配合，要顾及他人的安全</a:t>
            </a: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工作后不要留下隐患</a:t>
            </a: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检修完设备后，未将拆除或移开的盖板，防护罩等设施恢复正常，就可能使他人受到伤害</a:t>
            </a: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动火作业完毕后现场未清理，残留火种可能引发火情</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style.rotation</p:attrName>
                                            </p:attrNameLst>
                                          </p:cBhvr>
                                          <p:tavLst>
                                            <p:tav tm="0">
                                              <p:val>
                                                <p:fltVal val="360"/>
                                              </p:val>
                                            </p:tav>
                                            <p:tav tm="100000">
                                              <p:val>
                                                <p:fltVal val="0"/>
                                              </p:val>
                                            </p:tav>
                                          </p:tavLst>
                                        </p:anim>
                                        <p:animEffect transition="in" filter="fade">
                                          <p:cBhvr>
                                            <p:cTn id="35" dur="500"/>
                                            <p:tgtEl>
                                              <p:spTgt spid="19"/>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 presetClass="entr" presetSubtype="2" fill="hold" nodeType="withEffect" p14:presetBounceEnd="38000">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14:bounceEnd="38000">
                                          <p:cBhvr additive="base">
                                            <p:cTn id="42" dur="500" fill="hold"/>
                                            <p:tgtEl>
                                              <p:spTgt spid="16"/>
                                            </p:tgtEl>
                                            <p:attrNameLst>
                                              <p:attrName>ppt_x</p:attrName>
                                            </p:attrNameLst>
                                          </p:cBhvr>
                                          <p:tavLst>
                                            <p:tav tm="0">
                                              <p:val>
                                                <p:strVal val="1+#ppt_w/2"/>
                                              </p:val>
                                            </p:tav>
                                            <p:tav tm="100000">
                                              <p:val>
                                                <p:strVal val="#ppt_x"/>
                                              </p:val>
                                            </p:tav>
                                          </p:tavLst>
                                        </p:anim>
                                        <p:anim calcmode="lin" valueType="num" p14:bounceEnd="38000">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14" grpId="0" autoUpdateAnimBg="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style.rotation</p:attrName>
                                            </p:attrNameLst>
                                          </p:cBhvr>
                                          <p:tavLst>
                                            <p:tav tm="0">
                                              <p:val>
                                                <p:fltVal val="360"/>
                                              </p:val>
                                            </p:tav>
                                            <p:tav tm="100000">
                                              <p:val>
                                                <p:fltVal val="0"/>
                                              </p:val>
                                            </p:tav>
                                          </p:tavLst>
                                        </p:anim>
                                        <p:animEffect transition="in" filter="fade">
                                          <p:cBhvr>
                                            <p:cTn id="35" dur="500"/>
                                            <p:tgtEl>
                                              <p:spTgt spid="19"/>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 presetClass="entr" presetSubtype="2"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14" grpId="0" autoUpdateAnimBg="0"/>
          <p:bldP spid="30"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形 12" descr="D:\素材\51miz-E1176168-15199734 (1).png51miz-E1176168-15199734 (1)"/>
          <p:cNvPicPr>
            <a:picLocks noChangeAspect="1"/>
          </p:cNvPicPr>
          <p:nvPr/>
        </p:nvPicPr>
        <p:blipFill>
          <a:blip r:embed="rId3"/>
          <a:srcRect l="21221" t="57270" r="47378"/>
          <a:stretch>
            <a:fillRect/>
          </a:stretch>
        </p:blipFill>
        <p:spPr>
          <a:xfrm>
            <a:off x="8223885" y="2325370"/>
            <a:ext cx="3968115" cy="2698750"/>
          </a:xfrm>
          <a:prstGeom prst="rect">
            <a:avLst/>
          </a:prstGeom>
        </p:spPr>
      </p:pic>
      <p:sp>
        <p:nvSpPr>
          <p:cNvPr id="3" name="Rectangle 2"/>
          <p:cNvSpPr>
            <a:spLocks noChangeArrowheads="1"/>
          </p:cNvSpPr>
          <p:nvPr/>
        </p:nvSpPr>
        <p:spPr bwMode="auto">
          <a:xfrm>
            <a:off x="1841577" y="1617212"/>
            <a:ext cx="4457623" cy="819317"/>
          </a:xfrm>
          <a:prstGeom prst="roundRect">
            <a:avLst>
              <a:gd name="adj" fmla="val 50000"/>
            </a:avLst>
          </a:prstGeom>
          <a:noFill/>
          <a:ln w="2857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000">
              <a:solidFill>
                <a:prstClr val="black"/>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332112" y="1565080"/>
            <a:ext cx="860169" cy="860617"/>
            <a:chOff x="925401" y="3148271"/>
            <a:chExt cx="1800000" cy="1800000"/>
          </a:xfrm>
        </p:grpSpPr>
        <p:sp>
          <p:nvSpPr>
            <p:cNvPr id="5" name="椭圆 4"/>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6" name="椭圆 5"/>
            <p:cNvSpPr/>
            <p:nvPr userDrawn="1"/>
          </p:nvSpPr>
          <p:spPr>
            <a:xfrm>
              <a:off x="1015401" y="3238271"/>
              <a:ext cx="1620000" cy="16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Impact" panose="020B0806030902050204" pitchFamily="34" charset="0"/>
                  <a:ea typeface="微软雅黑" panose="020B0503020204020204" pitchFamily="34" charset="-122"/>
                </a:rPr>
                <a:t>3</a:t>
              </a:r>
              <a:endParaRPr lang="zh-CN" altLang="en-US" sz="2400" b="1" dirty="0">
                <a:latin typeface="微软雅黑" panose="020B0503020204020204" pitchFamily="34" charset="-122"/>
                <a:ea typeface="微软雅黑" panose="020B0503020204020204" pitchFamily="34" charset="-122"/>
              </a:endParaRPr>
            </a:p>
          </p:txBody>
        </p:sp>
      </p:grpSp>
      <p:sp>
        <p:nvSpPr>
          <p:cNvPr id="7" name="TextBox 6"/>
          <p:cNvSpPr>
            <a:spLocks noChangeArrowheads="1"/>
          </p:cNvSpPr>
          <p:nvPr/>
        </p:nvSpPr>
        <p:spPr bwMode="auto">
          <a:xfrm>
            <a:off x="2235289" y="1846407"/>
            <a:ext cx="293071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原则三</a:t>
            </a:r>
          </a:p>
        </p:txBody>
      </p:sp>
      <p:sp>
        <p:nvSpPr>
          <p:cNvPr id="8" name="TextBox 6"/>
          <p:cNvSpPr>
            <a:spLocks noChangeArrowheads="1"/>
          </p:cNvSpPr>
          <p:nvPr/>
        </p:nvSpPr>
        <p:spPr bwMode="auto">
          <a:xfrm>
            <a:off x="3133126" y="1672222"/>
            <a:ext cx="32090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spcBef>
                <a:spcPct val="0"/>
              </a:spcBef>
              <a:buFontTx/>
              <a:buNone/>
            </a:pPr>
            <a:r>
              <a:rPr lang="zh-CN" altLang="en-US" sz="3600" dirty="0">
                <a:solidFill>
                  <a:schemeClr val="accent6"/>
                </a:solidFill>
                <a:latin typeface="字魂35号-经典雅黑" panose="02000000000000000000" pitchFamily="2" charset="-122"/>
                <a:ea typeface="字魂35号-经典雅黑" panose="02000000000000000000" pitchFamily="2" charset="-122"/>
                <a:sym typeface="微软雅黑" panose="020B0503020204020204" pitchFamily="34" charset="-122"/>
              </a:rPr>
              <a:t>不被他人伤害</a:t>
            </a:r>
          </a:p>
        </p:txBody>
      </p:sp>
      <p:grpSp>
        <p:nvGrpSpPr>
          <p:cNvPr id="9" name="Group 54"/>
          <p:cNvGrpSpPr/>
          <p:nvPr/>
        </p:nvGrpSpPr>
        <p:grpSpPr bwMode="auto">
          <a:xfrm>
            <a:off x="1565644" y="2584576"/>
            <a:ext cx="6562356" cy="643826"/>
            <a:chOff x="0" y="-406057"/>
            <a:chExt cx="8724421" cy="1171472"/>
          </a:xfrm>
        </p:grpSpPr>
        <p:sp>
          <p:nvSpPr>
            <p:cNvPr id="10" name="TextBox 105"/>
            <p:cNvSpPr>
              <a:spLocks noChangeArrowheads="1"/>
            </p:cNvSpPr>
            <p:nvPr/>
          </p:nvSpPr>
          <p:spPr bwMode="auto">
            <a:xfrm>
              <a:off x="84777" y="-406057"/>
              <a:ext cx="8639644" cy="117147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11"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TextBox 6"/>
          <p:cNvSpPr>
            <a:spLocks noChangeArrowheads="1"/>
          </p:cNvSpPr>
          <p:nvPr/>
        </p:nvSpPr>
        <p:spPr bwMode="auto">
          <a:xfrm>
            <a:off x="1841577" y="2620323"/>
            <a:ext cx="6116246" cy="61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人的生命是脆弱的，变化的环境蕴含多种可能失控的风险，你的生命安全不应该由他人来随意伤害</a:t>
            </a:r>
          </a:p>
        </p:txBody>
      </p:sp>
      <p:sp>
        <p:nvSpPr>
          <p:cNvPr id="14" name="TextBox 42"/>
          <p:cNvSpPr txBox="1">
            <a:spLocks noChangeArrowheads="1"/>
          </p:cNvSpPr>
          <p:nvPr/>
        </p:nvSpPr>
        <p:spPr bwMode="auto">
          <a:xfrm>
            <a:off x="1629412" y="3366240"/>
            <a:ext cx="5961559" cy="67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just">
              <a:lnSpc>
                <a:spcPts val="2400"/>
              </a:lnSpc>
              <a:spcBef>
                <a:spcPct val="0"/>
              </a:spcBef>
              <a:buNone/>
            </a:pPr>
            <a:r>
              <a:rPr lang="zh-CN" altLang="en-US" sz="1800" b="1" dirty="0">
                <a:solidFill>
                  <a:srgbClr val="C00000"/>
                </a:solidFill>
                <a:latin typeface="微软雅黑" panose="020B0503020204020204" pitchFamily="34" charset="-122"/>
              </a:rPr>
              <a:t>我不被他人伤害</a:t>
            </a:r>
            <a:r>
              <a:rPr lang="zh-CN" altLang="en-US" sz="1400" dirty="0">
                <a:solidFill>
                  <a:schemeClr val="accent6">
                    <a:lumMod val="25000"/>
                  </a:schemeClr>
                </a:solidFill>
                <a:latin typeface="字魂57号-创细黑-Regular" panose="00000500000000000000" pitchFamily="2" charset="-122"/>
                <a:ea typeface="字魂57号-创细黑-Regular" panose="00000500000000000000" pitchFamily="2" charset="-122"/>
              </a:rPr>
              <a:t>，即每个人都要加强自我防范意识，工作中要避免他人的错误操作或其它隐患对自己造成伤害；</a:t>
            </a:r>
          </a:p>
        </p:txBody>
      </p:sp>
      <p:grpSp>
        <p:nvGrpSpPr>
          <p:cNvPr id="16" name="组合 15"/>
          <p:cNvGrpSpPr/>
          <p:nvPr/>
        </p:nvGrpSpPr>
        <p:grpSpPr>
          <a:xfrm>
            <a:off x="1565644" y="4292719"/>
            <a:ext cx="3855129" cy="406659"/>
            <a:chOff x="2083443" y="2083442"/>
            <a:chExt cx="1448213" cy="461638"/>
          </a:xfrm>
        </p:grpSpPr>
        <p:sp>
          <p:nvSpPr>
            <p:cNvPr id="17" name="矩形: 圆角 16"/>
            <p:cNvSpPr/>
            <p:nvPr/>
          </p:nvSpPr>
          <p:spPr>
            <a:xfrm>
              <a:off x="2083443" y="2083442"/>
              <a:ext cx="1448213" cy="461638"/>
            </a:xfrm>
            <a:prstGeom prst="roundRect">
              <a:avLst>
                <a:gd name="adj" fmla="val 50000"/>
              </a:avLst>
            </a:prstGeom>
            <a:gradFill>
              <a:gsLst>
                <a:gs pos="0">
                  <a:schemeClr val="accent2">
                    <a:lumMod val="75000"/>
                  </a:schemeClr>
                </a:gs>
                <a:gs pos="48000">
                  <a:schemeClr val="accent2">
                    <a:lumMod val="75000"/>
                  </a:schemeClr>
                </a:gs>
                <a:gs pos="100000">
                  <a:srgbClr val="FF0000"/>
                </a:gs>
              </a:gsLst>
            </a:gradFill>
            <a:ln>
              <a:solidFill>
                <a:schemeClr val="bg1"/>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hangingPunct="0"/>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文本占位符 13"/>
            <p:cNvSpPr txBox="1"/>
            <p:nvPr/>
          </p:nvSpPr>
          <p:spPr>
            <a:xfrm>
              <a:off x="2296076" y="2130582"/>
              <a:ext cx="1167963" cy="361392"/>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800" b="1" dirty="0">
                  <a:solidFill>
                    <a:prstClr val="white"/>
                  </a:solidFill>
                </a:rPr>
                <a:t>应该做到以下几个方面</a:t>
              </a:r>
            </a:p>
          </p:txBody>
        </p:sp>
      </p:grpSp>
      <p:sp>
        <p:nvSpPr>
          <p:cNvPr id="30" name="TextBox 12"/>
          <p:cNvSpPr>
            <a:spLocks noChangeArrowheads="1"/>
          </p:cNvSpPr>
          <p:nvPr/>
        </p:nvSpPr>
        <p:spPr bwMode="auto">
          <a:xfrm>
            <a:off x="1594435" y="4956297"/>
            <a:ext cx="9495545"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拒绝违章指挥，提高防范意识，保护自己</a:t>
            </a:r>
            <a:r>
              <a:rPr lang="en-US" altLang="zh-CN"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注意观察作业现场周围不安全因素，加强警觉，一旦发现险情要及时制止和纠正他人的不安全行为并及时消除险情；</a:t>
            </a: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要避免因他人失误、设备状态不良、管理缺陷等留下的隐患给自己带来的伤害</a:t>
            </a:r>
            <a:r>
              <a:rPr lang="en-US" altLang="zh-CN"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a:t>
            </a: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如发生危险性较大的中毒事故等，没有可靠的安全措施不得进入危险场所，以免盲目施救，自己被伤害。</a:t>
            </a:r>
          </a:p>
        </p:txBody>
      </p:sp>
      <p:sp>
        <p:nvSpPr>
          <p:cNvPr id="20" name="标题 1"/>
          <p:cNvSpPr txBox="1">
            <a:spLocks noChangeArrowheads="1"/>
          </p:cNvSpPr>
          <p:nvPr/>
        </p:nvSpPr>
        <p:spPr>
          <a:xfrm>
            <a:off x="6553957" y="320472"/>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 安全生产四不伤害原则</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 calcmode="lin" valueType="num">
                                          <p:cBhvr>
                                            <p:cTn id="34" dur="500" fill="hold"/>
                                            <p:tgtEl>
                                              <p:spTgt spid="13"/>
                                            </p:tgtEl>
                                            <p:attrNameLst>
                                              <p:attrName>style.rotation</p:attrName>
                                            </p:attrNameLst>
                                          </p:cBhvr>
                                          <p:tavLst>
                                            <p:tav tm="0">
                                              <p:val>
                                                <p:fltVal val="360"/>
                                              </p:val>
                                            </p:tav>
                                            <p:tav tm="100000">
                                              <p:val>
                                                <p:fltVal val="0"/>
                                              </p:val>
                                            </p:tav>
                                          </p:tavLst>
                                        </p:anim>
                                        <p:animEffect transition="in" filter="fade">
                                          <p:cBhvr>
                                            <p:cTn id="35" dur="500"/>
                                            <p:tgtEl>
                                              <p:spTgt spid="13"/>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 presetClass="entr" presetSubtype="2" fill="hold" nodeType="withEffect" p14:presetBounceEnd="38000">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14:bounceEnd="38000">
                                          <p:cBhvr additive="base">
                                            <p:cTn id="42" dur="500" fill="hold"/>
                                            <p:tgtEl>
                                              <p:spTgt spid="16"/>
                                            </p:tgtEl>
                                            <p:attrNameLst>
                                              <p:attrName>ppt_x</p:attrName>
                                            </p:attrNameLst>
                                          </p:cBhvr>
                                          <p:tavLst>
                                            <p:tav tm="0">
                                              <p:val>
                                                <p:strVal val="1+#ppt_w/2"/>
                                              </p:val>
                                            </p:tav>
                                            <p:tav tm="100000">
                                              <p:val>
                                                <p:strVal val="#ppt_x"/>
                                              </p:val>
                                            </p:tav>
                                          </p:tavLst>
                                        </p:anim>
                                        <p:anim calcmode="lin" valueType="num" p14:bounceEnd="38000">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14" grpId="0" autoUpdateAnimBg="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 calcmode="lin" valueType="num">
                                          <p:cBhvr>
                                            <p:cTn id="34" dur="500" fill="hold"/>
                                            <p:tgtEl>
                                              <p:spTgt spid="13"/>
                                            </p:tgtEl>
                                            <p:attrNameLst>
                                              <p:attrName>style.rotation</p:attrName>
                                            </p:attrNameLst>
                                          </p:cBhvr>
                                          <p:tavLst>
                                            <p:tav tm="0">
                                              <p:val>
                                                <p:fltVal val="360"/>
                                              </p:val>
                                            </p:tav>
                                            <p:tav tm="100000">
                                              <p:val>
                                                <p:fltVal val="0"/>
                                              </p:val>
                                            </p:tav>
                                          </p:tavLst>
                                        </p:anim>
                                        <p:animEffect transition="in" filter="fade">
                                          <p:cBhvr>
                                            <p:cTn id="35" dur="500"/>
                                            <p:tgtEl>
                                              <p:spTgt spid="13"/>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 presetClass="entr" presetSubtype="2"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14" grpId="0" autoUpdateAnimBg="0"/>
          <p:bldP spid="3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2900445" y="2422203"/>
            <a:ext cx="6623340"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900445" y="2326955"/>
            <a:ext cx="6623340" cy="0"/>
          </a:xfrm>
          <a:prstGeom prst="line">
            <a:avLst/>
          </a:prstGeom>
          <a:ln w="127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536137" y="1267171"/>
            <a:ext cx="7351956" cy="953135"/>
          </a:xfrm>
          <a:prstGeom prst="rect">
            <a:avLst/>
          </a:prstGeom>
        </p:spPr>
        <p:txBody>
          <a:bodyPr wrap="square">
            <a:spAutoFit/>
          </a:bodyPr>
          <a:lstStyle/>
          <a:p>
            <a:pPr algn="ctr"/>
            <a:r>
              <a:rPr lang="zh-CN" altLang="en-US" sz="2800" dirty="0">
                <a:solidFill>
                  <a:srgbClr val="C00000"/>
                </a:solidFill>
                <a:latin typeface="思源黑体 Light" panose="020B0300000000000000" charset="-122"/>
                <a:ea typeface="思源黑体 Light" panose="020B0300000000000000" charset="-122"/>
                <a:cs typeface="思源黑体 Light" panose="020B0300000000000000" charset="-122"/>
              </a:rPr>
              <a:t>国务院安委会办公室 应急管理部关于开展</a:t>
            </a:r>
          </a:p>
          <a:p>
            <a:pPr algn="ctr"/>
            <a:r>
              <a:rPr lang="en-US" altLang="zh-CN" sz="2800" dirty="0">
                <a:solidFill>
                  <a:srgbClr val="C00000"/>
                </a:solidFill>
                <a:latin typeface="思源黑体 Light" panose="020B0300000000000000" charset="-122"/>
                <a:ea typeface="思源黑体 Light" panose="020B0300000000000000" charset="-122"/>
                <a:cs typeface="思源黑体 Light" panose="020B0300000000000000" charset="-122"/>
              </a:rPr>
              <a:t>2022</a:t>
            </a:r>
            <a:r>
              <a:rPr lang="zh-CN" altLang="en-US" sz="2800" dirty="0">
                <a:solidFill>
                  <a:srgbClr val="C00000"/>
                </a:solidFill>
                <a:latin typeface="思源黑体 Light" panose="020B0300000000000000" charset="-122"/>
                <a:ea typeface="思源黑体 Light" panose="020B0300000000000000" charset="-122"/>
                <a:cs typeface="思源黑体 Light" panose="020B0300000000000000" charset="-122"/>
              </a:rPr>
              <a:t>年全国“安全生产月”活动的通知</a:t>
            </a:r>
          </a:p>
        </p:txBody>
      </p:sp>
      <p:sp>
        <p:nvSpPr>
          <p:cNvPr id="9" name="矩形 8"/>
          <p:cNvSpPr/>
          <p:nvPr/>
        </p:nvSpPr>
        <p:spPr>
          <a:xfrm>
            <a:off x="1659807" y="2599036"/>
            <a:ext cx="9342021" cy="1437640"/>
          </a:xfrm>
          <a:prstGeom prst="rect">
            <a:avLst/>
          </a:prstGeom>
          <a:noFill/>
        </p:spPr>
        <p:txBody>
          <a:bodyPr wrap="square">
            <a:spAutoFit/>
          </a:bodyPr>
          <a:lstStyle/>
          <a:p>
            <a:pPr lvl="0">
              <a:lnSpc>
                <a:spcPts val="3500"/>
              </a:lnSpc>
              <a:defRPr/>
            </a:pPr>
            <a:r>
              <a:rPr lang="zh-CN" altLang="en-US"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今年</a:t>
            </a:r>
            <a:r>
              <a:rPr lang="en-US" altLang="zh-CN"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6</a:t>
            </a:r>
            <a:r>
              <a:rPr lang="zh-CN" altLang="en-US"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月是第</a:t>
            </a:r>
            <a:r>
              <a:rPr lang="en-US" altLang="zh-CN"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21</a:t>
            </a:r>
            <a:r>
              <a:rPr lang="zh-CN" altLang="en-US"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个全国“安全生产月”，主题是“遵守安全生产法 当好第一责任人”</a:t>
            </a:r>
            <a:r>
              <a:rPr lang="en-US" altLang="zh-CN"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,6</a:t>
            </a:r>
            <a:r>
              <a:rPr lang="zh-CN" altLang="en-US"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月</a:t>
            </a:r>
            <a:r>
              <a:rPr lang="en-US" altLang="zh-CN"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16</a:t>
            </a:r>
            <a:r>
              <a:rPr lang="zh-CN" altLang="en-US"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日为全国安全宣传咨询日。为组织做好</a:t>
            </a:r>
            <a:r>
              <a:rPr lang="en-US" altLang="zh-CN"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2022</a:t>
            </a:r>
            <a:r>
              <a:rPr lang="zh-CN" altLang="en-US"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年全国</a:t>
            </a:r>
            <a:r>
              <a:rPr lang="en-US" altLang="zh-CN"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a:t>
            </a:r>
            <a:r>
              <a:rPr lang="zh-CN" altLang="en-US"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安全生产月</a:t>
            </a:r>
            <a:r>
              <a:rPr lang="en-US" altLang="zh-CN"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a:t>
            </a:r>
            <a:r>
              <a:rPr lang="zh-CN" altLang="en-US" sz="2000" dirty="0">
                <a:solidFill>
                  <a:schemeClr val="accent6">
                    <a:lumMod val="50000"/>
                  </a:schemeClr>
                </a:solidFill>
                <a:latin typeface="思源黑体 Light" panose="020B0300000000000000" charset="-122"/>
                <a:ea typeface="思源黑体 Light" panose="020B0300000000000000" charset="-122"/>
                <a:cs typeface="思源黑体 Light" panose="020B0300000000000000" charset="-122"/>
              </a:rPr>
              <a:t>各项工作，现就有关事项通知如下：</a:t>
            </a:r>
            <a:endParaRPr kumimoji="0" lang="zh-CN" altLang="en-US" sz="2000" b="0" i="0" u="none" strike="noStrike" kern="1200" cap="none" spc="0" normalizeH="0" baseline="0" noProof="0" dirty="0">
              <a:ln>
                <a:noFill/>
              </a:ln>
              <a:solidFill>
                <a:schemeClr val="accent6">
                  <a:lumMod val="50000"/>
                </a:schemeClr>
              </a:solidFill>
              <a:effectLst/>
              <a:uLnTx/>
              <a:uFillTx/>
              <a:latin typeface="思源黑体 Light" panose="020B0300000000000000" charset="-122"/>
              <a:ea typeface="思源黑体 Light" panose="020B0300000000000000" charset="-122"/>
              <a:cs typeface="思源黑体 Light" panose="020B0300000000000000" charset="-122"/>
            </a:endParaRPr>
          </a:p>
        </p:txBody>
      </p:sp>
      <p:pic>
        <p:nvPicPr>
          <p:cNvPr id="2" name="图片 1" descr="工地1"/>
          <p:cNvPicPr>
            <a:picLocks noChangeAspect="1"/>
          </p:cNvPicPr>
          <p:nvPr/>
        </p:nvPicPr>
        <p:blipFill>
          <a:blip r:embed="rId2"/>
          <a:stretch>
            <a:fillRect/>
          </a:stretch>
        </p:blipFill>
        <p:spPr>
          <a:xfrm>
            <a:off x="-115570" y="3749675"/>
            <a:ext cx="12468225" cy="3961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par>
                          <p:cTn id="11" fill="hold">
                            <p:stCondLst>
                              <p:cond delay="500"/>
                            </p:stCondLst>
                            <p:childTnLst>
                              <p:par>
                                <p:cTn id="12" presetID="23" presetClass="entr" presetSubtype="272"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300" fill="hold"/>
                                        <p:tgtEl>
                                          <p:spTgt spid="8"/>
                                        </p:tgtEl>
                                        <p:attrNameLst>
                                          <p:attrName>ppt_w</p:attrName>
                                        </p:attrNameLst>
                                      </p:cBhvr>
                                      <p:tavLst>
                                        <p:tav tm="0">
                                          <p:val>
                                            <p:strVal val="2/3*#ppt_w"/>
                                          </p:val>
                                        </p:tav>
                                        <p:tav tm="100000">
                                          <p:val>
                                            <p:strVal val="#ppt_w"/>
                                          </p:val>
                                        </p:tav>
                                      </p:tavLst>
                                    </p:anim>
                                    <p:anim calcmode="lin" valueType="num">
                                      <p:cBhvr>
                                        <p:cTn id="15" dur="300" fill="hold"/>
                                        <p:tgtEl>
                                          <p:spTgt spid="8"/>
                                        </p:tgtEl>
                                        <p:attrNameLst>
                                          <p:attrName>ppt_h</p:attrName>
                                        </p:attrNameLst>
                                      </p:cBhvr>
                                      <p:tavLst>
                                        <p:tav tm="0">
                                          <p:val>
                                            <p:strVal val="2/3*#ppt_h"/>
                                          </p:val>
                                        </p:tav>
                                        <p:tav tm="100000">
                                          <p:val>
                                            <p:strVal val="#ppt_h"/>
                                          </p:val>
                                        </p:tav>
                                      </p:tavLst>
                                    </p:anim>
                                  </p:childTnLst>
                                </p:cTn>
                              </p:par>
                            </p:childTnLst>
                          </p:cTn>
                        </p:par>
                        <p:par>
                          <p:cTn id="16" fill="hold">
                            <p:stCondLst>
                              <p:cond delay="191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841577" y="1617212"/>
            <a:ext cx="5096252" cy="819317"/>
          </a:xfrm>
          <a:prstGeom prst="roundRect">
            <a:avLst>
              <a:gd name="adj" fmla="val 50000"/>
            </a:avLst>
          </a:prstGeom>
          <a:noFill/>
          <a:ln w="2857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000">
              <a:solidFill>
                <a:prstClr val="black"/>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332112" y="1565080"/>
            <a:ext cx="860169" cy="860617"/>
            <a:chOff x="925401" y="3148271"/>
            <a:chExt cx="1800000" cy="1800000"/>
          </a:xfrm>
        </p:grpSpPr>
        <p:sp>
          <p:nvSpPr>
            <p:cNvPr id="5" name="椭圆 4"/>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6" name="椭圆 5"/>
            <p:cNvSpPr/>
            <p:nvPr userDrawn="1"/>
          </p:nvSpPr>
          <p:spPr>
            <a:xfrm>
              <a:off x="1015401" y="3238271"/>
              <a:ext cx="1620000" cy="16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Impact" panose="020B0806030902050204" pitchFamily="34" charset="0"/>
                  <a:ea typeface="微软雅黑" panose="020B0503020204020204" pitchFamily="34" charset="-122"/>
                </a:rPr>
                <a:t>4</a:t>
              </a:r>
              <a:endParaRPr lang="zh-CN" altLang="en-US" sz="2400" b="1" dirty="0">
                <a:latin typeface="微软雅黑" panose="020B0503020204020204" pitchFamily="34" charset="-122"/>
                <a:ea typeface="微软雅黑" panose="020B0503020204020204" pitchFamily="34" charset="-122"/>
              </a:endParaRPr>
            </a:p>
          </p:txBody>
        </p:sp>
      </p:grpSp>
      <p:sp>
        <p:nvSpPr>
          <p:cNvPr id="7" name="TextBox 6"/>
          <p:cNvSpPr>
            <a:spLocks noChangeArrowheads="1"/>
          </p:cNvSpPr>
          <p:nvPr/>
        </p:nvSpPr>
        <p:spPr bwMode="auto">
          <a:xfrm>
            <a:off x="2235289" y="1846407"/>
            <a:ext cx="293071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原则四</a:t>
            </a:r>
          </a:p>
        </p:txBody>
      </p:sp>
      <p:sp>
        <p:nvSpPr>
          <p:cNvPr id="8" name="TextBox 6"/>
          <p:cNvSpPr>
            <a:spLocks noChangeArrowheads="1"/>
          </p:cNvSpPr>
          <p:nvPr/>
        </p:nvSpPr>
        <p:spPr bwMode="auto">
          <a:xfrm>
            <a:off x="2984754" y="1672222"/>
            <a:ext cx="3953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spcBef>
                <a:spcPct val="0"/>
              </a:spcBef>
              <a:buFontTx/>
              <a:buNone/>
            </a:pPr>
            <a:r>
              <a:rPr lang="zh-CN" altLang="en-US" sz="3600" dirty="0">
                <a:solidFill>
                  <a:schemeClr val="accent6"/>
                </a:solidFill>
                <a:latin typeface="字魂35号-经典雅黑" panose="02000000000000000000" pitchFamily="2" charset="-122"/>
                <a:ea typeface="字魂35号-经典雅黑" panose="02000000000000000000" pitchFamily="2" charset="-122"/>
                <a:sym typeface="微软雅黑" panose="020B0503020204020204" pitchFamily="34" charset="-122"/>
              </a:rPr>
              <a:t>保护他人不受伤害</a:t>
            </a:r>
          </a:p>
        </p:txBody>
      </p:sp>
      <p:grpSp>
        <p:nvGrpSpPr>
          <p:cNvPr id="9" name="Group 54"/>
          <p:cNvGrpSpPr/>
          <p:nvPr/>
        </p:nvGrpSpPr>
        <p:grpSpPr bwMode="auto">
          <a:xfrm>
            <a:off x="1565644" y="2584576"/>
            <a:ext cx="6562356" cy="1451224"/>
            <a:chOff x="0" y="-406057"/>
            <a:chExt cx="8724421" cy="1844352"/>
          </a:xfrm>
        </p:grpSpPr>
        <p:sp>
          <p:nvSpPr>
            <p:cNvPr id="10" name="TextBox 105"/>
            <p:cNvSpPr>
              <a:spLocks noChangeArrowheads="1"/>
            </p:cNvSpPr>
            <p:nvPr/>
          </p:nvSpPr>
          <p:spPr bwMode="auto">
            <a:xfrm>
              <a:off x="84777" y="-406057"/>
              <a:ext cx="8639644" cy="184435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11"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TextBox 6"/>
          <p:cNvSpPr>
            <a:spLocks noChangeArrowheads="1"/>
          </p:cNvSpPr>
          <p:nvPr/>
        </p:nvSpPr>
        <p:spPr bwMode="auto">
          <a:xfrm>
            <a:off x="1903168" y="2835242"/>
            <a:ext cx="6116246" cy="8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任何组织中的每个成员都是团队中的一分子，要担负起关心爱护他人的责任和义务，不仅自己要注意安全，还要保护团队的其他人员不受伤害，这是每个成员对集体中其他成员的承诺。</a:t>
            </a:r>
          </a:p>
        </p:txBody>
      </p:sp>
      <p:grpSp>
        <p:nvGrpSpPr>
          <p:cNvPr id="16" name="组合 15"/>
          <p:cNvGrpSpPr/>
          <p:nvPr/>
        </p:nvGrpSpPr>
        <p:grpSpPr>
          <a:xfrm>
            <a:off x="1565644" y="4292719"/>
            <a:ext cx="3855129" cy="406659"/>
            <a:chOff x="2083443" y="2083442"/>
            <a:chExt cx="1448213" cy="461638"/>
          </a:xfrm>
        </p:grpSpPr>
        <p:sp>
          <p:nvSpPr>
            <p:cNvPr id="17" name="矩形: 圆角 16"/>
            <p:cNvSpPr/>
            <p:nvPr/>
          </p:nvSpPr>
          <p:spPr>
            <a:xfrm>
              <a:off x="2083443" y="2083442"/>
              <a:ext cx="1448213" cy="461638"/>
            </a:xfrm>
            <a:prstGeom prst="roundRect">
              <a:avLst>
                <a:gd name="adj" fmla="val 50000"/>
              </a:avLst>
            </a:prstGeom>
            <a:gradFill>
              <a:gsLst>
                <a:gs pos="0">
                  <a:schemeClr val="accent2">
                    <a:lumMod val="75000"/>
                  </a:schemeClr>
                </a:gs>
                <a:gs pos="48000">
                  <a:schemeClr val="accent2">
                    <a:lumMod val="75000"/>
                  </a:schemeClr>
                </a:gs>
                <a:gs pos="100000">
                  <a:srgbClr val="FF0000"/>
                </a:gs>
              </a:gsLst>
            </a:gradFill>
            <a:ln>
              <a:solidFill>
                <a:schemeClr val="bg1"/>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hangingPunct="0"/>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文本占位符 13"/>
            <p:cNvSpPr txBox="1"/>
            <p:nvPr/>
          </p:nvSpPr>
          <p:spPr>
            <a:xfrm>
              <a:off x="2296076" y="2130582"/>
              <a:ext cx="1167963" cy="361392"/>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800" b="1" dirty="0">
                  <a:solidFill>
                    <a:prstClr val="white"/>
                  </a:solidFill>
                </a:rPr>
                <a:t>应该做到以下几个方面</a:t>
              </a:r>
            </a:p>
          </p:txBody>
        </p:sp>
      </p:grpSp>
      <p:sp>
        <p:nvSpPr>
          <p:cNvPr id="30" name="TextBox 12"/>
          <p:cNvSpPr>
            <a:spLocks noChangeArrowheads="1"/>
          </p:cNvSpPr>
          <p:nvPr/>
        </p:nvSpPr>
        <p:spPr bwMode="auto">
          <a:xfrm>
            <a:off x="1594435" y="4855467"/>
            <a:ext cx="9495545" cy="168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任何人在任何地方发现任何事故隐患都要主动告知或提示他人；</a:t>
            </a: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提示他人遵守各项规章制度和安全操作规程；</a:t>
            </a: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提出安全建议，互相交流，向他人传递有用的信息；</a:t>
            </a: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视安全为集体荣誉，为团队贡献安全知识，与其他人分享经验；</a:t>
            </a: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关注他人身心健康；</a:t>
            </a: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一旦发生事故，在保护自己的同时，要主动帮助身边的人摆脱困境。</a:t>
            </a:r>
          </a:p>
        </p:txBody>
      </p:sp>
      <p:pic>
        <p:nvPicPr>
          <p:cNvPr id="19" name="图片 18" descr="D:\素材\51miz-E1119056-ACC4E5F9.png51miz-E1119056-ACC4E5F9"/>
          <p:cNvPicPr>
            <a:picLocks noChangeAspect="1"/>
          </p:cNvPicPr>
          <p:nvPr/>
        </p:nvPicPr>
        <p:blipFill>
          <a:blip r:embed="rId3"/>
          <a:srcRect/>
          <a:stretch>
            <a:fillRect/>
          </a:stretch>
        </p:blipFill>
        <p:spPr>
          <a:xfrm>
            <a:off x="8289977" y="1555901"/>
            <a:ext cx="3241675" cy="3241721"/>
          </a:xfrm>
          <a:prstGeom prst="rect">
            <a:avLst/>
          </a:prstGeom>
        </p:spPr>
      </p:pic>
      <p:grpSp>
        <p:nvGrpSpPr>
          <p:cNvPr id="15" name="组合 14"/>
          <p:cNvGrpSpPr/>
          <p:nvPr/>
        </p:nvGrpSpPr>
        <p:grpSpPr>
          <a:xfrm>
            <a:off x="7869198" y="4613394"/>
            <a:ext cx="3882945" cy="1747778"/>
            <a:chOff x="4282632" y="1036113"/>
            <a:chExt cx="7546695" cy="1747778"/>
          </a:xfrm>
        </p:grpSpPr>
        <p:sp>
          <p:nvSpPr>
            <p:cNvPr id="21" name="Rectangle 2"/>
            <p:cNvSpPr>
              <a:spLocks noChangeArrowheads="1"/>
            </p:cNvSpPr>
            <p:nvPr/>
          </p:nvSpPr>
          <p:spPr bwMode="auto">
            <a:xfrm>
              <a:off x="4282632" y="1036113"/>
              <a:ext cx="7546695" cy="1747778"/>
            </a:xfrm>
            <a:prstGeom prst="roundRect">
              <a:avLst>
                <a:gd name="adj" fmla="val 11257"/>
              </a:avLst>
            </a:prstGeom>
            <a:solidFill>
              <a:schemeClr val="accent6">
                <a:lumMod val="20000"/>
                <a:lumOff val="80000"/>
              </a:schemeClr>
            </a:solidFill>
            <a:ln w="28575">
              <a:solidFill>
                <a:schemeClr val="accent2">
                  <a:lumMod val="50000"/>
                </a:schemeClr>
              </a:solidFill>
              <a:miter lim="800000"/>
            </a:ln>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20" name="TextBox 6"/>
            <p:cNvSpPr>
              <a:spLocks noChangeArrowheads="1"/>
            </p:cNvSpPr>
            <p:nvPr/>
          </p:nvSpPr>
          <p:spPr bwMode="auto">
            <a:xfrm>
              <a:off x="4653023" y="1141816"/>
              <a:ext cx="7014258" cy="80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也许你的一个提水就能避免一场事故，甚至挽救一个生命。能及时纠正你违章作业的人，才是你真正的朋友。</a:t>
              </a:r>
              <a:endParaRPr lang="zh-CN" altLang="en-US" sz="11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3" name="标题 1"/>
          <p:cNvSpPr txBox="1">
            <a:spLocks noChangeArrowheads="1"/>
          </p:cNvSpPr>
          <p:nvPr/>
        </p:nvSpPr>
        <p:spPr>
          <a:xfrm>
            <a:off x="6553322" y="376352"/>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 安全生产四不伤害原则</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style.rotation</p:attrName>
                                            </p:attrNameLst>
                                          </p:cBhvr>
                                          <p:tavLst>
                                            <p:tav tm="0">
                                              <p:val>
                                                <p:fltVal val="360"/>
                                              </p:val>
                                            </p:tav>
                                            <p:tav tm="100000">
                                              <p:val>
                                                <p:fltVal val="0"/>
                                              </p:val>
                                            </p:tav>
                                          </p:tavLst>
                                        </p:anim>
                                        <p:animEffect transition="in" filter="fade">
                                          <p:cBhvr>
                                            <p:cTn id="35" dur="500"/>
                                            <p:tgtEl>
                                              <p:spTgt spid="19"/>
                                            </p:tgtEl>
                                          </p:cBhvr>
                                        </p:animEffect>
                                      </p:childTnLst>
                                    </p:cTn>
                                  </p:par>
                                  <p:par>
                                    <p:cTn id="36" presetID="2" presetClass="entr" presetSubtype="2" fill="hold" nodeType="withEffect" p14:presetBounceEnd="38000">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14:bounceEnd="38000">
                                          <p:cBhvr additive="base">
                                            <p:cTn id="38" dur="500" fill="hold"/>
                                            <p:tgtEl>
                                              <p:spTgt spid="16"/>
                                            </p:tgtEl>
                                            <p:attrNameLst>
                                              <p:attrName>ppt_x</p:attrName>
                                            </p:attrNameLst>
                                          </p:cBhvr>
                                          <p:tavLst>
                                            <p:tav tm="0">
                                              <p:val>
                                                <p:strVal val="1+#ppt_w/2"/>
                                              </p:val>
                                            </p:tav>
                                            <p:tav tm="100000">
                                              <p:val>
                                                <p:strVal val="#ppt_x"/>
                                              </p:val>
                                            </p:tav>
                                          </p:tavLst>
                                        </p:anim>
                                        <p:anim calcmode="lin" valueType="num" p14:bounceEnd="38000">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2500"/>
                                </p:stCondLst>
                                <p:childTnLst>
                                  <p:par>
                                    <p:cTn id="45" presetID="2" presetClass="entr" presetSubtype="4" fill="hold" nodeType="afterEffect" p14:presetBounceEnd="34000">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14:bounceEnd="34000">
                                          <p:cBhvr additive="base">
                                            <p:cTn id="47" dur="500" fill="hold"/>
                                            <p:tgtEl>
                                              <p:spTgt spid="15"/>
                                            </p:tgtEl>
                                            <p:attrNameLst>
                                              <p:attrName>ppt_x</p:attrName>
                                            </p:attrNameLst>
                                          </p:cBhvr>
                                          <p:tavLst>
                                            <p:tav tm="0">
                                              <p:val>
                                                <p:strVal val="#ppt_x"/>
                                              </p:val>
                                            </p:tav>
                                            <p:tav tm="100000">
                                              <p:val>
                                                <p:strVal val="#ppt_x"/>
                                              </p:val>
                                            </p:tav>
                                          </p:tavLst>
                                        </p:anim>
                                        <p:anim calcmode="lin" valueType="num" p14:bounceEnd="34000">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style.rotation</p:attrName>
                                            </p:attrNameLst>
                                          </p:cBhvr>
                                          <p:tavLst>
                                            <p:tav tm="0">
                                              <p:val>
                                                <p:fltVal val="360"/>
                                              </p:val>
                                            </p:tav>
                                            <p:tav tm="100000">
                                              <p:val>
                                                <p:fltVal val="0"/>
                                              </p:val>
                                            </p:tav>
                                          </p:tavLst>
                                        </p:anim>
                                        <p:animEffect transition="in" filter="fade">
                                          <p:cBhvr>
                                            <p:cTn id="35" dur="500"/>
                                            <p:tgtEl>
                                              <p:spTgt spid="19"/>
                                            </p:tgtEl>
                                          </p:cBhvr>
                                        </p:animEffect>
                                      </p:childTnLst>
                                    </p:cTn>
                                  </p:par>
                                  <p:par>
                                    <p:cTn id="36" presetID="2" presetClass="entr" presetSubtype="2"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2500"/>
                                </p:stCondLst>
                                <p:childTnLst>
                                  <p:par>
                                    <p:cTn id="45" presetID="2" presetClass="entr" presetSubtype="4"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30"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ChangeArrowheads="1"/>
          </p:cNvSpPr>
          <p:nvPr/>
        </p:nvSpPr>
        <p:spPr bwMode="auto">
          <a:xfrm>
            <a:off x="5286765" y="1609203"/>
            <a:ext cx="42116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fontAlgn="base">
              <a:spcBef>
                <a:spcPct val="0"/>
              </a:spcBef>
              <a:spcAft>
                <a:spcPct val="0"/>
              </a:spcAft>
              <a:buFontTx/>
              <a:buNone/>
            </a:pPr>
            <a:r>
              <a:rPr lang="zh-CN" altLang="en-US" sz="45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案例写真</a:t>
            </a:r>
            <a:endParaRPr lang="zh-CN" altLang="en-US" b="1" dirty="0">
              <a:solidFill>
                <a:schemeClr val="accent6">
                  <a:lumMod val="10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4903122" y="2614055"/>
            <a:ext cx="6498372" cy="0"/>
          </a:xfrm>
          <a:prstGeom prst="line">
            <a:avLst/>
          </a:prstGeom>
          <a:ln>
            <a:solidFill>
              <a:schemeClr val="accent6">
                <a:lumMod val="50000"/>
              </a:schemeClr>
            </a:solidFill>
            <a:tailEnd type="oval"/>
          </a:ln>
        </p:spPr>
        <p:style>
          <a:lnRef idx="1">
            <a:schemeClr val="accent5"/>
          </a:lnRef>
          <a:fillRef idx="0">
            <a:schemeClr val="accent5"/>
          </a:fillRef>
          <a:effectRef idx="0">
            <a:schemeClr val="accent5"/>
          </a:effectRef>
          <a:fontRef idx="minor">
            <a:schemeClr val="tx1"/>
          </a:fontRef>
        </p:style>
      </p:cxnSp>
      <p:sp>
        <p:nvSpPr>
          <p:cNvPr id="6" name="TextBox 3"/>
          <p:cNvSpPr>
            <a:spLocks noChangeArrowheads="1"/>
          </p:cNvSpPr>
          <p:nvPr/>
        </p:nvSpPr>
        <p:spPr bwMode="auto">
          <a:xfrm>
            <a:off x="5101480" y="2742284"/>
            <a:ext cx="6611547" cy="28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ts val="2200"/>
              </a:lnSpc>
              <a:spcBef>
                <a:spcPct val="0"/>
              </a:spcBef>
              <a:buFontTx/>
              <a:buNone/>
            </a:pP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某工厂铸造车间配砂组老工人张某，经常早上提前上班检修混砂机内舱，以保证上班时间正常运行。某年某月某日</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时</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20</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分，张某来到车间打开混砂机舱门，没有在混砂机的电源开关处挂上“有人工作禁止合闸”的警告牌便进入机内检修。他怕舱门开大了影响他人行走，便将舱门带到仅留有</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150mm</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缝隙。</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时</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50</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分左右，本组配砂工人李某上班后，没有预先检查一下机内是否有人工作，便随意将舱门推上，顺手开动混砂机试车，当听到机内有人喊叫时，大惊失色，立即停机，但滚轮在惯性作用下继续转动，混砂机停稳后，李某与刚上班的其他职工将张某救出，张某头部流血不止，事故发生后车间领导立即上报，</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时</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55</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分工厂卫生所医务人员闻讯立即赶到现场，对张某做了止血包扎，随车立即将张某送往医院救治，但由于头部受伤严重，经抢救无效于</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时</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40</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分死亡。</a:t>
            </a:r>
          </a:p>
        </p:txBody>
      </p:sp>
      <p:pic>
        <p:nvPicPr>
          <p:cNvPr id="8" name="图片 7" descr="D:\素材\51miz-E211188-BA9B4CB3.png51miz-E211188-BA9B4CB3"/>
          <p:cNvPicPr>
            <a:picLocks noChangeAspect="1"/>
          </p:cNvPicPr>
          <p:nvPr/>
        </p:nvPicPr>
        <p:blipFill>
          <a:blip r:embed="rId3"/>
          <a:srcRect/>
          <a:stretch>
            <a:fillRect/>
          </a:stretch>
        </p:blipFill>
        <p:spPr>
          <a:xfrm>
            <a:off x="1273158" y="1324836"/>
            <a:ext cx="3291205" cy="2600385"/>
          </a:xfrm>
          <a:prstGeom prst="rect">
            <a:avLst/>
          </a:prstGeom>
          <a:ln w="38100">
            <a:solidFill>
              <a:schemeClr val="bg1">
                <a:lumMod val="85000"/>
              </a:schemeClr>
            </a:solidFill>
          </a:ln>
        </p:spPr>
      </p:pic>
      <p:sp>
        <p:nvSpPr>
          <p:cNvPr id="9" name="Freeform 239"/>
          <p:cNvSpPr>
            <a:spLocks noEditPoints="1"/>
          </p:cNvSpPr>
          <p:nvPr/>
        </p:nvSpPr>
        <p:spPr bwMode="auto">
          <a:xfrm>
            <a:off x="2239280" y="4571991"/>
            <a:ext cx="1358962" cy="1358962"/>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6">
              <a:lumMod val="10000"/>
            </a:schemeClr>
          </a:solidFill>
          <a:ln>
            <a:noFill/>
          </a:ln>
        </p:spPr>
        <p:txBody>
          <a:bodyPr vert="horz" wrap="square" lIns="121920" tIns="60960" rIns="121920" bIns="60960" numCol="1" anchor="t" anchorCtr="0" compatLnSpc="1"/>
          <a:lstStyle/>
          <a:p>
            <a:endParaRPr lang="id-ID" sz="2490"/>
          </a:p>
        </p:txBody>
      </p:sp>
      <p:sp>
        <p:nvSpPr>
          <p:cNvPr id="10" name="Freeform 240"/>
          <p:cNvSpPr>
            <a:spLocks noEditPoints="1"/>
          </p:cNvSpPr>
          <p:nvPr/>
        </p:nvSpPr>
        <p:spPr bwMode="auto">
          <a:xfrm>
            <a:off x="224443" y="4620656"/>
            <a:ext cx="2014837" cy="2014836"/>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6">
              <a:lumMod val="50000"/>
            </a:schemeClr>
          </a:solidFill>
          <a:ln>
            <a:noFill/>
          </a:ln>
        </p:spPr>
        <p:txBody>
          <a:bodyPr vert="horz" wrap="square" lIns="121920" tIns="60960" rIns="121920" bIns="60960" numCol="1" anchor="t" anchorCtr="0" compatLnSpc="1"/>
          <a:lstStyle/>
          <a:p>
            <a:endParaRPr lang="id-ID" sz="2490"/>
          </a:p>
        </p:txBody>
      </p:sp>
      <p:sp>
        <p:nvSpPr>
          <p:cNvPr id="11" name="Freeform 241"/>
          <p:cNvSpPr>
            <a:spLocks noEditPoints="1"/>
          </p:cNvSpPr>
          <p:nvPr/>
        </p:nvSpPr>
        <p:spPr bwMode="auto">
          <a:xfrm>
            <a:off x="3565303" y="5173667"/>
            <a:ext cx="1461825" cy="1461825"/>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2">
              <a:lumMod val="75000"/>
            </a:schemeClr>
          </a:solidFill>
          <a:ln>
            <a:noFill/>
          </a:ln>
        </p:spPr>
        <p:txBody>
          <a:bodyPr vert="horz" wrap="square" lIns="121920" tIns="60960" rIns="121920" bIns="60960" numCol="1" anchor="t" anchorCtr="0" compatLnSpc="1"/>
          <a:lstStyle/>
          <a:p>
            <a:endParaRPr lang="id-ID" sz="2490"/>
          </a:p>
        </p:txBody>
      </p:sp>
      <p:sp>
        <p:nvSpPr>
          <p:cNvPr id="13" name="标题 1"/>
          <p:cNvSpPr txBox="1">
            <a:spLocks noChangeArrowheads="1"/>
          </p:cNvSpPr>
          <p:nvPr/>
        </p:nvSpPr>
        <p:spPr>
          <a:xfrm>
            <a:off x="6553322" y="376352"/>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 安全生产四不伤害原则</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p:cBhvr>
                                        <p:cTn id="7" dur="300"/>
                                        <p:tgtEl>
                                          <p:spTgt spid="4"/>
                                        </p:tgtEl>
                                      </p:cBhvr>
                                    </p:animEffect>
                                    <p:anim calcmode="lin" valueType="num">
                                      <p:cBhvr>
                                        <p:cTn id="8" dur="300" fill="hold"/>
                                        <p:tgtEl>
                                          <p:spTgt spid="4"/>
                                        </p:tgtEl>
                                        <p:attrNameLst>
                                          <p:attrName>ppt_x</p:attrName>
                                        </p:attrNameLst>
                                      </p:cBhvr>
                                      <p:tavLst>
                                        <p:tav tm="0">
                                          <p:val>
                                            <p:strVal val="#ppt_x"/>
                                          </p:val>
                                        </p:tav>
                                        <p:tav tm="100000">
                                          <p:val>
                                            <p:strVal val="#ppt_x"/>
                                          </p:val>
                                        </p:tav>
                                      </p:tavLst>
                                    </p:anim>
                                    <p:anim calcmode="lin" valueType="num">
                                      <p:cBhvr>
                                        <p:cTn id="9" dur="3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7"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53" presetClass="entr" presetSubtype="16" fill="hold" grpId="1" nodeType="with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1" nodeType="withEffect">
                                  <p:stCondLst>
                                    <p:cond delay="75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grpId="1" nodeType="withEffect">
                                  <p:stCondLst>
                                    <p:cond delay="75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8" presetClass="emph" presetSubtype="0" repeatCount="indefinite" fill="hold" grpId="0" nodeType="withEffect">
                                  <p:stCondLst>
                                    <p:cond delay="750"/>
                                  </p:stCondLst>
                                  <p:childTnLst>
                                    <p:animRot by="21600000">
                                      <p:cBhvr>
                                        <p:cTn id="39" dur="4000" fill="hold"/>
                                        <p:tgtEl>
                                          <p:spTgt spid="10"/>
                                        </p:tgtEl>
                                        <p:attrNameLst>
                                          <p:attrName>r</p:attrName>
                                        </p:attrNameLst>
                                      </p:cBhvr>
                                    </p:animRot>
                                  </p:childTnLst>
                                </p:cTn>
                              </p:par>
                              <p:par>
                                <p:cTn id="40" presetID="8" presetClass="emph" presetSubtype="0" repeatCount="indefinite" fill="hold" grpId="0" nodeType="withEffect">
                                  <p:stCondLst>
                                    <p:cond delay="750"/>
                                  </p:stCondLst>
                                  <p:childTnLst>
                                    <p:animRot by="-21600000">
                                      <p:cBhvr>
                                        <p:cTn id="41" dur="4000" fill="hold"/>
                                        <p:tgtEl>
                                          <p:spTgt spid="11"/>
                                        </p:tgtEl>
                                        <p:attrNameLst>
                                          <p:attrName>r</p:attrName>
                                        </p:attrNameLst>
                                      </p:cBhvr>
                                    </p:animRot>
                                  </p:childTnLst>
                                </p:cTn>
                              </p:par>
                              <p:par>
                                <p:cTn id="42" presetID="8" presetClass="emph" presetSubtype="0" repeatCount="indefinite" fill="hold" grpId="0" nodeType="withEffect">
                                  <p:stCondLst>
                                    <p:cond delay="750"/>
                                  </p:stCondLst>
                                  <p:childTnLst>
                                    <p:animRot by="-21600000">
                                      <p:cBhvr>
                                        <p:cTn id="43" dur="4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6" grpId="0" bldLvl="0" autoUpdateAnimBg="0"/>
      <p:bldP spid="9" grpId="0" bldLvl="0" animBg="1"/>
      <p:bldP spid="9" grpId="1" bldLvl="0" animBg="1"/>
      <p:bldP spid="10" grpId="0" bldLvl="0" animBg="1"/>
      <p:bldP spid="10" grpId="1" bldLvl="0" animBg="1"/>
      <p:bldP spid="11" grpId="0" bldLvl="0" animBg="1"/>
      <p:bldP spid="11" grpId="1"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a:hlinkClick r:id="rId3"/>
          </p:cNvPr>
          <p:cNvSpPr>
            <a:spLocks noChangeArrowheads="1"/>
          </p:cNvSpPr>
          <p:nvPr/>
        </p:nvSpPr>
        <p:spPr bwMode="auto">
          <a:xfrm>
            <a:off x="4502182" y="2467196"/>
            <a:ext cx="7308470" cy="961804"/>
          </a:xfrm>
          <a:prstGeom prst="rect">
            <a:avLst/>
          </a:prstGeom>
          <a:solidFill>
            <a:schemeClr val="bg1">
              <a:lumMod val="95000"/>
            </a:schemeClr>
          </a:solidFill>
          <a:ln>
            <a:noFill/>
          </a:ln>
          <a:effectLst>
            <a:outerShdw dist="35921" dir="2700000" algn="ctr" rotWithShape="0">
              <a:srgbClr val="E73215">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宋体" panose="02010600030101010101" pitchFamily="2" charset="-122"/>
            </a:endParaRPr>
          </a:p>
        </p:txBody>
      </p:sp>
      <p:grpSp>
        <p:nvGrpSpPr>
          <p:cNvPr id="12" name="组合 11"/>
          <p:cNvGrpSpPr/>
          <p:nvPr/>
        </p:nvGrpSpPr>
        <p:grpSpPr>
          <a:xfrm>
            <a:off x="4860468" y="1497460"/>
            <a:ext cx="6623340" cy="435126"/>
            <a:chOff x="729205" y="5499023"/>
            <a:chExt cx="6882561" cy="435126"/>
          </a:xfrm>
        </p:grpSpPr>
        <p:sp>
          <p:nvSpPr>
            <p:cNvPr id="13" name="矩形: 圆角 12"/>
            <p:cNvSpPr/>
            <p:nvPr/>
          </p:nvSpPr>
          <p:spPr>
            <a:xfrm>
              <a:off x="729205" y="5544273"/>
              <a:ext cx="6565111" cy="389876"/>
            </a:xfrm>
            <a:prstGeom prst="roundRect">
              <a:avLst>
                <a:gd name="adj" fmla="val 50000"/>
              </a:avLst>
            </a:prstGeom>
            <a:solidFill>
              <a:srgbClr val="BA1318"/>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p>
          </p:txBody>
        </p:sp>
        <p:sp>
          <p:nvSpPr>
            <p:cNvPr id="14" name="文本占位符 13"/>
            <p:cNvSpPr txBox="1"/>
            <p:nvPr/>
          </p:nvSpPr>
          <p:spPr>
            <a:xfrm>
              <a:off x="2132773" y="5499023"/>
              <a:ext cx="5478993"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b="1" dirty="0">
                  <a:solidFill>
                    <a:prstClr val="white"/>
                  </a:solidFill>
                </a:rPr>
                <a:t>我们从这个案例中懂得什么？</a:t>
              </a:r>
            </a:p>
          </p:txBody>
        </p:sp>
      </p:grpSp>
      <p:pic>
        <p:nvPicPr>
          <p:cNvPr id="15" name="图片 14" descr="D:\素材\51miz-E194566-F64FE9FD.png51miz-E194566-F64FE9FD"/>
          <p:cNvPicPr>
            <a:picLocks noChangeAspect="1"/>
          </p:cNvPicPr>
          <p:nvPr/>
        </p:nvPicPr>
        <p:blipFill>
          <a:blip r:embed="rId4"/>
          <a:srcRect/>
          <a:stretch>
            <a:fillRect/>
          </a:stretch>
        </p:blipFill>
        <p:spPr>
          <a:xfrm flipH="1">
            <a:off x="584200" y="1863725"/>
            <a:ext cx="2979420" cy="4123055"/>
          </a:xfrm>
          <a:prstGeom prst="rect">
            <a:avLst/>
          </a:prstGeom>
        </p:spPr>
      </p:pic>
      <p:sp>
        <p:nvSpPr>
          <p:cNvPr id="16" name="Rectangle 6">
            <a:hlinkClick r:id="rId3"/>
          </p:cNvPr>
          <p:cNvSpPr>
            <a:spLocks noChangeArrowheads="1"/>
          </p:cNvSpPr>
          <p:nvPr/>
        </p:nvSpPr>
        <p:spPr bwMode="auto">
          <a:xfrm>
            <a:off x="4502182" y="2166460"/>
            <a:ext cx="2493704" cy="442244"/>
          </a:xfrm>
          <a:prstGeom prst="rect">
            <a:avLst/>
          </a:prstGeom>
          <a:solidFill>
            <a:srgbClr val="BA1318"/>
          </a:solidFill>
          <a:ln>
            <a:noFill/>
          </a:ln>
          <a:effectLst>
            <a:outerShdw dist="35921" dir="2700000" algn="ctr" rotWithShape="0">
              <a:srgbClr val="E73215">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主要原因</a:t>
            </a:r>
          </a:p>
        </p:txBody>
      </p:sp>
      <p:sp>
        <p:nvSpPr>
          <p:cNvPr id="18" name="TextBox 6"/>
          <p:cNvSpPr>
            <a:spLocks noChangeArrowheads="1"/>
          </p:cNvSpPr>
          <p:nvPr/>
        </p:nvSpPr>
        <p:spPr bwMode="auto">
          <a:xfrm>
            <a:off x="4895805" y="2696841"/>
            <a:ext cx="6282509" cy="64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285750" indent="-285750">
              <a:lnSpc>
                <a:spcPct val="135000"/>
              </a:lnSpc>
              <a:spcBef>
                <a:spcPct val="0"/>
              </a:spcBef>
              <a:buFont typeface="Wingdings" panose="05000000000000000000" pitchFamily="2" charset="2"/>
              <a:buChar char="n"/>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工人李某上班前未对设备进行检查，设备舱门异常也未警觉，直接合闸启动设备，导致事故发生</a:t>
            </a:r>
          </a:p>
        </p:txBody>
      </p:sp>
      <p:sp>
        <p:nvSpPr>
          <p:cNvPr id="19" name="Rectangle 7">
            <a:hlinkClick r:id="rId3"/>
          </p:cNvPr>
          <p:cNvSpPr>
            <a:spLocks noChangeArrowheads="1"/>
          </p:cNvSpPr>
          <p:nvPr/>
        </p:nvSpPr>
        <p:spPr bwMode="auto">
          <a:xfrm>
            <a:off x="4502182" y="3874360"/>
            <a:ext cx="7308470" cy="2337754"/>
          </a:xfrm>
          <a:prstGeom prst="rect">
            <a:avLst/>
          </a:prstGeom>
          <a:solidFill>
            <a:schemeClr val="bg1">
              <a:lumMod val="95000"/>
            </a:schemeClr>
          </a:solidFill>
          <a:ln>
            <a:noFill/>
          </a:ln>
          <a:effectLst>
            <a:outerShdw dist="35921" dir="2700000" algn="ctr" rotWithShape="0">
              <a:srgbClr val="E73215">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宋体" panose="02010600030101010101" pitchFamily="2" charset="-122"/>
            </a:endParaRPr>
          </a:p>
        </p:txBody>
      </p:sp>
      <p:sp>
        <p:nvSpPr>
          <p:cNvPr id="20" name="Rectangle 6">
            <a:hlinkClick r:id="rId3"/>
          </p:cNvPr>
          <p:cNvSpPr>
            <a:spLocks noChangeArrowheads="1"/>
          </p:cNvSpPr>
          <p:nvPr/>
        </p:nvSpPr>
        <p:spPr bwMode="auto">
          <a:xfrm>
            <a:off x="4502182" y="3658645"/>
            <a:ext cx="2493704" cy="445359"/>
          </a:xfrm>
          <a:prstGeom prst="rect">
            <a:avLst/>
          </a:prstGeom>
          <a:solidFill>
            <a:srgbClr val="BA1318"/>
          </a:solidFill>
          <a:ln>
            <a:noFill/>
          </a:ln>
          <a:effectLst>
            <a:outerShdw dist="35921" dir="2700000" algn="ctr" rotWithShape="0">
              <a:srgbClr val="E73215">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lang="zh-CN" altLang="en-US" sz="2000" b="1" kern="0" noProof="0" dirty="0">
                <a:solidFill>
                  <a:prstClr val="white"/>
                </a:solidFill>
                <a:latin typeface="微软雅黑" panose="020B0503020204020204" pitchFamily="34" charset="-122"/>
                <a:ea typeface="微软雅黑" panose="020B0503020204020204" pitchFamily="34" charset="-122"/>
              </a:rPr>
              <a:t>间接</a:t>
            </a: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原因</a:t>
            </a:r>
          </a:p>
        </p:txBody>
      </p:sp>
      <p:sp>
        <p:nvSpPr>
          <p:cNvPr id="21" name="TextBox 6"/>
          <p:cNvSpPr>
            <a:spLocks noChangeArrowheads="1"/>
          </p:cNvSpPr>
          <p:nvPr/>
        </p:nvSpPr>
        <p:spPr bwMode="auto">
          <a:xfrm>
            <a:off x="4895805" y="4319719"/>
            <a:ext cx="6282509" cy="151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285750" indent="-285750">
              <a:lnSpc>
                <a:spcPct val="135000"/>
              </a:lnSpc>
              <a:spcBef>
                <a:spcPct val="0"/>
              </a:spcBef>
              <a:buFont typeface="Wingdings" panose="05000000000000000000" pitchFamily="2" charset="2"/>
              <a:buChar char="n"/>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张某安全意识淡薄，属于严重违章操作，未按照规定在设备上悬挂检修告示牌，直接进入机体操作</a:t>
            </a:r>
            <a:endParaRPr lang="en-US" altLang="zh-CN"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35000"/>
              </a:lnSpc>
              <a:spcBef>
                <a:spcPct val="0"/>
              </a:spcBef>
              <a:buFont typeface="Wingdings" panose="05000000000000000000" pitchFamily="2" charset="2"/>
              <a:buChar char="n"/>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配砂工人李某安全意识淡薄，上班进入工作岗位后没有对环境进行检查，随后又开启混砂机，造成事故发生</a:t>
            </a:r>
            <a:endParaRPr lang="en-US" altLang="zh-CN"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35000"/>
              </a:lnSpc>
              <a:spcBef>
                <a:spcPct val="0"/>
              </a:spcBef>
              <a:buFont typeface="Wingdings" panose="05000000000000000000" pitchFamily="2" charset="2"/>
              <a:buChar char="n"/>
            </a:pPr>
            <a:r>
              <a:rPr lang="zh-CN" altLang="en-US" sz="14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此事故的发生表明车间安全管理不严，职工有章不循</a:t>
            </a:r>
          </a:p>
        </p:txBody>
      </p:sp>
      <p:sp>
        <p:nvSpPr>
          <p:cNvPr id="23" name="标题 1"/>
          <p:cNvSpPr txBox="1">
            <a:spLocks noChangeArrowheads="1"/>
          </p:cNvSpPr>
          <p:nvPr/>
        </p:nvSpPr>
        <p:spPr>
          <a:xfrm>
            <a:off x="6575547" y="31602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 安全生产四不伤害原则</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outVertical)">
                                      <p:cBhvr>
                                        <p:cTn id="18" dur="500"/>
                                        <p:tgtEl>
                                          <p:spTgt spid="16"/>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500"/>
                            </p:stCondLst>
                            <p:childTnLst>
                              <p:par>
                                <p:cTn id="27" presetID="16" presetClass="entr" presetSubtype="37"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outVertical)">
                                      <p:cBhvr>
                                        <p:cTn id="29" dur="500"/>
                                        <p:tgtEl>
                                          <p:spTgt spid="20"/>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6" grpId="0" bldLvl="0" animBg="1"/>
      <p:bldP spid="18" grpId="0"/>
      <p:bldP spid="19" grpId="0" bldLvl="0" animBg="1"/>
      <p:bldP spid="20" grpId="0" bldLvl="0" animBg="1"/>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D:\素材\51miz-E1122604-74F3F4BA.png51miz-E1122604-74F3F4BA"/>
          <p:cNvPicPr>
            <a:picLocks noChangeAspect="1"/>
          </p:cNvPicPr>
          <p:nvPr/>
        </p:nvPicPr>
        <p:blipFill>
          <a:blip r:embed="rId3"/>
          <a:srcRect/>
          <a:stretch>
            <a:fillRect/>
          </a:stretch>
        </p:blipFill>
        <p:spPr>
          <a:xfrm>
            <a:off x="840244" y="1716204"/>
            <a:ext cx="4171315" cy="4171701"/>
          </a:xfrm>
          <a:prstGeom prst="rect">
            <a:avLst/>
          </a:prstGeom>
        </p:spPr>
      </p:pic>
      <p:sp>
        <p:nvSpPr>
          <p:cNvPr id="18" name="椭圆 75"/>
          <p:cNvSpPr/>
          <p:nvPr/>
        </p:nvSpPr>
        <p:spPr bwMode="auto">
          <a:xfrm>
            <a:off x="5694365" y="1995211"/>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1</a:t>
            </a:r>
            <a:endParaRPr lang="zh-CN" altLang="en-US" sz="1800" dirty="0">
              <a:latin typeface="Arial" panose="020B0604020202020204" pitchFamily="34" charset="0"/>
            </a:endParaRPr>
          </a:p>
        </p:txBody>
      </p:sp>
      <p:grpSp>
        <p:nvGrpSpPr>
          <p:cNvPr id="19" name="Group 54"/>
          <p:cNvGrpSpPr/>
          <p:nvPr/>
        </p:nvGrpSpPr>
        <p:grpSpPr bwMode="auto">
          <a:xfrm>
            <a:off x="6279476" y="1964519"/>
            <a:ext cx="4736569" cy="547340"/>
            <a:chOff x="0" y="190605"/>
            <a:chExt cx="4735091" cy="546719"/>
          </a:xfrm>
        </p:grpSpPr>
        <p:sp>
          <p:nvSpPr>
            <p:cNvPr id="20"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事故原因未查清不放过</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1"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4" name="椭圆 75"/>
          <p:cNvSpPr/>
          <p:nvPr/>
        </p:nvSpPr>
        <p:spPr bwMode="auto">
          <a:xfrm>
            <a:off x="5694365" y="2897322"/>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2</a:t>
            </a:r>
            <a:endParaRPr lang="zh-CN" altLang="en-US" sz="1800" dirty="0">
              <a:latin typeface="Arial" panose="020B0604020202020204" pitchFamily="34" charset="0"/>
            </a:endParaRPr>
          </a:p>
        </p:txBody>
      </p:sp>
      <p:grpSp>
        <p:nvGrpSpPr>
          <p:cNvPr id="35" name="Group 54"/>
          <p:cNvGrpSpPr/>
          <p:nvPr/>
        </p:nvGrpSpPr>
        <p:grpSpPr bwMode="auto">
          <a:xfrm>
            <a:off x="6279476" y="2866630"/>
            <a:ext cx="4736569" cy="547340"/>
            <a:chOff x="0" y="190605"/>
            <a:chExt cx="4735091" cy="546719"/>
          </a:xfrm>
        </p:grpSpPr>
        <p:sp>
          <p:nvSpPr>
            <p:cNvPr id="36"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责任人员未处理不放过</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37"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8" name="椭圆 75"/>
          <p:cNvSpPr/>
          <p:nvPr/>
        </p:nvSpPr>
        <p:spPr bwMode="auto">
          <a:xfrm>
            <a:off x="5694365" y="3799433"/>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3</a:t>
            </a:r>
            <a:endParaRPr lang="zh-CN" altLang="en-US" sz="1800" dirty="0">
              <a:latin typeface="Arial" panose="020B0604020202020204" pitchFamily="34" charset="0"/>
            </a:endParaRPr>
          </a:p>
        </p:txBody>
      </p:sp>
      <p:grpSp>
        <p:nvGrpSpPr>
          <p:cNvPr id="39" name="Group 54"/>
          <p:cNvGrpSpPr/>
          <p:nvPr/>
        </p:nvGrpSpPr>
        <p:grpSpPr bwMode="auto">
          <a:xfrm>
            <a:off x="6279476" y="3768741"/>
            <a:ext cx="4736569" cy="547340"/>
            <a:chOff x="0" y="190605"/>
            <a:chExt cx="4735091" cy="546719"/>
          </a:xfrm>
        </p:grpSpPr>
        <p:sp>
          <p:nvSpPr>
            <p:cNvPr id="40"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责任人和群众未受教育不放过</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41"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2" name="椭圆 75"/>
          <p:cNvSpPr/>
          <p:nvPr/>
        </p:nvSpPr>
        <p:spPr bwMode="auto">
          <a:xfrm>
            <a:off x="5694365" y="4701544"/>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4</a:t>
            </a:r>
            <a:endParaRPr lang="zh-CN" altLang="en-US" sz="1800" dirty="0">
              <a:latin typeface="Arial" panose="020B0604020202020204" pitchFamily="34" charset="0"/>
            </a:endParaRPr>
          </a:p>
        </p:txBody>
      </p:sp>
      <p:grpSp>
        <p:nvGrpSpPr>
          <p:cNvPr id="43" name="Group 54"/>
          <p:cNvGrpSpPr/>
          <p:nvPr/>
        </p:nvGrpSpPr>
        <p:grpSpPr bwMode="auto">
          <a:xfrm>
            <a:off x="6279476" y="4670852"/>
            <a:ext cx="4736569" cy="547340"/>
            <a:chOff x="0" y="190605"/>
            <a:chExt cx="4735091" cy="546719"/>
          </a:xfrm>
        </p:grpSpPr>
        <p:sp>
          <p:nvSpPr>
            <p:cNvPr id="44"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整改措施未落实不放过</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45"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标题 1"/>
          <p:cNvSpPr txBox="1">
            <a:spLocks noChangeArrowheads="1"/>
          </p:cNvSpPr>
          <p:nvPr/>
        </p:nvSpPr>
        <p:spPr>
          <a:xfrm>
            <a:off x="6598407" y="353492"/>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 安全生产四不伤害原则</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2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2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62000">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 calcmode="lin" valueType="num">
                                          <p:cBhvr>
                                            <p:cTn id="1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8"/>
                                            </p:tgtEl>
                                            <p:attrNameLst>
                                              <p:attrName>ppt_w</p:attrName>
                                            </p:attrNameLst>
                                          </p:cBhvr>
                                          <p:tavLst>
                                            <p:tav tm="0">
                                              <p:val>
                                                <p:strVal val="#ppt_w/10"/>
                                              </p:val>
                                            </p:tav>
                                            <p:tav tm="50000">
                                              <p:val>
                                                <p:strVal val="#ppt_w+.01"/>
                                              </p:val>
                                            </p:tav>
                                            <p:tav tm="100000">
                                              <p:val>
                                                <p:strVal val="#ppt_w"/>
                                              </p:val>
                                            </p:tav>
                                          </p:tavLst>
                                        </p:anim>
                                        <p:animEffect>
                                          <p:cBhvr>
                                            <p:cTn id="16" dur="500" tmFilter="0,0; .5, 1; 1, 1"/>
                                            <p:tgtEl>
                                              <p:spTgt spid="18"/>
                                            </p:tgtEl>
                                          </p:cBhvr>
                                        </p:animEffect>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1+#ppt_w/2"/>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4"/>
                                            </p:tgtEl>
                                            <p:attrNameLst>
                                              <p:attrName>ppt_y</p:attrName>
                                            </p:attrNameLst>
                                          </p:cBhvr>
                                          <p:tavLst>
                                            <p:tav tm="0">
                                              <p:val>
                                                <p:strVal val="#ppt_y"/>
                                              </p:val>
                                            </p:tav>
                                            <p:tav tm="100000">
                                              <p:val>
                                                <p:strVal val="#ppt_y"/>
                                              </p:val>
                                            </p:tav>
                                          </p:tavLst>
                                        </p:anim>
                                        <p:anim calcmode="lin" valueType="num">
                                          <p:cBhvr>
                                            <p:cTn id="26"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4"/>
                                            </p:tgtEl>
                                            <p:attrNameLst>
                                              <p:attrName>ppt_w</p:attrName>
                                            </p:attrNameLst>
                                          </p:cBhvr>
                                          <p:tavLst>
                                            <p:tav tm="0">
                                              <p:val>
                                                <p:strVal val="#ppt_w/10"/>
                                              </p:val>
                                            </p:tav>
                                            <p:tav tm="50000">
                                              <p:val>
                                                <p:strVal val="#ppt_w+.01"/>
                                              </p:val>
                                            </p:tav>
                                            <p:tav tm="100000">
                                              <p:val>
                                                <p:strVal val="#ppt_w"/>
                                              </p:val>
                                            </p:tav>
                                          </p:tavLst>
                                        </p:anim>
                                        <p:animEffect>
                                          <p:cBhvr>
                                            <p:cTn id="28" dur="500" tmFilter="0,0; .5, 1; 1, 1"/>
                                            <p:tgtEl>
                                              <p:spTgt spid="34"/>
                                            </p:tgtEl>
                                          </p:cBhvr>
                                        </p:animEffect>
                                      </p:childTnLst>
                                    </p:cTn>
                                  </p:par>
                                  <p:par>
                                    <p:cTn id="29" presetID="2" presetClass="entr" presetSubtype="2"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ppt_x</p:attrName>
                                            </p:attrNameLst>
                                          </p:cBhvr>
                                          <p:tavLst>
                                            <p:tav tm="0">
                                              <p:val>
                                                <p:strVal val="1+#ppt_w/2"/>
                                              </p:val>
                                            </p:tav>
                                            <p:tav tm="100000">
                                              <p:val>
                                                <p:strVal val="#ppt_x"/>
                                              </p:val>
                                            </p:tav>
                                          </p:tavLst>
                                        </p:anim>
                                        <p:anim calcmode="lin" valueType="num">
                                          <p:cBhvr>
                                            <p:cTn id="32" dur="500" fill="hold"/>
                                            <p:tgtEl>
                                              <p:spTgt spid="35"/>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8"/>
                                            </p:tgtEl>
                                            <p:attrNameLst>
                                              <p:attrName>ppt_y</p:attrName>
                                            </p:attrNameLst>
                                          </p:cBhvr>
                                          <p:tavLst>
                                            <p:tav tm="0">
                                              <p:val>
                                                <p:strVal val="#ppt_y"/>
                                              </p:val>
                                            </p:tav>
                                            <p:tav tm="100000">
                                              <p:val>
                                                <p:strVal val="#ppt_y"/>
                                              </p:val>
                                            </p:tav>
                                          </p:tavLst>
                                        </p:anim>
                                        <p:anim calcmode="lin" valueType="num">
                                          <p:cBhvr>
                                            <p:cTn id="38"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8"/>
                                            </p:tgtEl>
                                            <p:attrNameLst>
                                              <p:attrName>ppt_w</p:attrName>
                                            </p:attrNameLst>
                                          </p:cBhvr>
                                          <p:tavLst>
                                            <p:tav tm="0">
                                              <p:val>
                                                <p:strVal val="#ppt_w/10"/>
                                              </p:val>
                                            </p:tav>
                                            <p:tav tm="50000">
                                              <p:val>
                                                <p:strVal val="#ppt_w+.01"/>
                                              </p:val>
                                            </p:tav>
                                            <p:tav tm="100000">
                                              <p:val>
                                                <p:strVal val="#ppt_w"/>
                                              </p:val>
                                            </p:tav>
                                          </p:tavLst>
                                        </p:anim>
                                        <p:animEffect>
                                          <p:cBhvr>
                                            <p:cTn id="40" dur="500" tmFilter="0,0; .5, 1; 1, 1"/>
                                            <p:tgtEl>
                                              <p:spTgt spid="38"/>
                                            </p:tgtEl>
                                          </p:cBhvr>
                                        </p:animEffect>
                                      </p:childTnLst>
                                    </p:cTn>
                                  </p:par>
                                  <p:par>
                                    <p:cTn id="41" presetID="2" presetClass="entr" presetSubtype="2"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ppt_x</p:attrName>
                                            </p:attrNameLst>
                                          </p:cBhvr>
                                          <p:tavLst>
                                            <p:tav tm="0">
                                              <p:val>
                                                <p:strVal val="1+#ppt_w/2"/>
                                              </p:val>
                                            </p:tav>
                                            <p:tav tm="100000">
                                              <p:val>
                                                <p:strVal val="#ppt_x"/>
                                              </p:val>
                                            </p:tav>
                                          </p:tavLst>
                                        </p:anim>
                                        <p:anim calcmode="lin" valueType="num">
                                          <p:cBhvr>
                                            <p:cTn id="44" dur="500" fill="hold"/>
                                            <p:tgtEl>
                                              <p:spTgt spid="39"/>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2"/>
                                            </p:tgtEl>
                                            <p:attrNameLst>
                                              <p:attrName>ppt_y</p:attrName>
                                            </p:attrNameLst>
                                          </p:cBhvr>
                                          <p:tavLst>
                                            <p:tav tm="0">
                                              <p:val>
                                                <p:strVal val="#ppt_y"/>
                                              </p:val>
                                            </p:tav>
                                            <p:tav tm="100000">
                                              <p:val>
                                                <p:strVal val="#ppt_y"/>
                                              </p:val>
                                            </p:tav>
                                          </p:tavLst>
                                        </p:anim>
                                        <p:anim calcmode="lin" valueType="num">
                                          <p:cBhvr>
                                            <p:cTn id="50"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52" dur="500" tmFilter="0,0; .5, 1; 1, 1"/>
                                            <p:tgtEl>
                                              <p:spTgt spid="42"/>
                                            </p:tgtEl>
                                          </p:cBhvr>
                                        </p:animEffect>
                                      </p:childTnLst>
                                    </p:cTn>
                                  </p:par>
                                  <p:par>
                                    <p:cTn id="53" presetID="2" presetClass="entr" presetSubtype="2"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ppt_x</p:attrName>
                                            </p:attrNameLst>
                                          </p:cBhvr>
                                          <p:tavLst>
                                            <p:tav tm="0">
                                              <p:val>
                                                <p:strVal val="1+#ppt_w/2"/>
                                              </p:val>
                                            </p:tav>
                                            <p:tav tm="100000">
                                              <p:val>
                                                <p:strVal val="#ppt_x"/>
                                              </p:val>
                                            </p:tav>
                                          </p:tavLst>
                                        </p:anim>
                                        <p:anim calcmode="lin" valueType="num">
                                          <p:cBhvr>
                                            <p:cTn id="5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autoUpdateAnimBg="0"/>
          <p:bldP spid="34" grpId="0" bldLvl="0" animBg="1" autoUpdateAnimBg="0"/>
          <p:bldP spid="38" grpId="0" bldLvl="0" animBg="1" autoUpdateAnimBg="0"/>
          <p:bldP spid="42" grpId="0" bldLvl="0" animBg="1"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 calcmode="lin" valueType="num">
                                          <p:cBhvr>
                                            <p:cTn id="1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8"/>
                                            </p:tgtEl>
                                            <p:attrNameLst>
                                              <p:attrName>ppt_w</p:attrName>
                                            </p:attrNameLst>
                                          </p:cBhvr>
                                          <p:tavLst>
                                            <p:tav tm="0">
                                              <p:val>
                                                <p:strVal val="#ppt_w/10"/>
                                              </p:val>
                                            </p:tav>
                                            <p:tav tm="50000">
                                              <p:val>
                                                <p:strVal val="#ppt_w+.01"/>
                                              </p:val>
                                            </p:tav>
                                            <p:tav tm="100000">
                                              <p:val>
                                                <p:strVal val="#ppt_w"/>
                                              </p:val>
                                            </p:tav>
                                          </p:tavLst>
                                        </p:anim>
                                        <p:animEffect>
                                          <p:cBhvr>
                                            <p:cTn id="16" dur="500" tmFilter="0,0; .5, 1; 1, 1"/>
                                            <p:tgtEl>
                                              <p:spTgt spid="18"/>
                                            </p:tgtEl>
                                          </p:cBhvr>
                                        </p:animEffect>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1+#ppt_w/2"/>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4"/>
                                            </p:tgtEl>
                                            <p:attrNameLst>
                                              <p:attrName>ppt_y</p:attrName>
                                            </p:attrNameLst>
                                          </p:cBhvr>
                                          <p:tavLst>
                                            <p:tav tm="0">
                                              <p:val>
                                                <p:strVal val="#ppt_y"/>
                                              </p:val>
                                            </p:tav>
                                            <p:tav tm="100000">
                                              <p:val>
                                                <p:strVal val="#ppt_y"/>
                                              </p:val>
                                            </p:tav>
                                          </p:tavLst>
                                        </p:anim>
                                        <p:anim calcmode="lin" valueType="num">
                                          <p:cBhvr>
                                            <p:cTn id="26"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4"/>
                                            </p:tgtEl>
                                            <p:attrNameLst>
                                              <p:attrName>ppt_w</p:attrName>
                                            </p:attrNameLst>
                                          </p:cBhvr>
                                          <p:tavLst>
                                            <p:tav tm="0">
                                              <p:val>
                                                <p:strVal val="#ppt_w/10"/>
                                              </p:val>
                                            </p:tav>
                                            <p:tav tm="50000">
                                              <p:val>
                                                <p:strVal val="#ppt_w+.01"/>
                                              </p:val>
                                            </p:tav>
                                            <p:tav tm="100000">
                                              <p:val>
                                                <p:strVal val="#ppt_w"/>
                                              </p:val>
                                            </p:tav>
                                          </p:tavLst>
                                        </p:anim>
                                        <p:animEffect>
                                          <p:cBhvr>
                                            <p:cTn id="28" dur="500" tmFilter="0,0; .5, 1; 1, 1"/>
                                            <p:tgtEl>
                                              <p:spTgt spid="34"/>
                                            </p:tgtEl>
                                          </p:cBhvr>
                                        </p:animEffect>
                                      </p:childTnLst>
                                    </p:cTn>
                                  </p:par>
                                  <p:par>
                                    <p:cTn id="29" presetID="2" presetClass="entr" presetSubtype="2"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ppt_x</p:attrName>
                                            </p:attrNameLst>
                                          </p:cBhvr>
                                          <p:tavLst>
                                            <p:tav tm="0">
                                              <p:val>
                                                <p:strVal val="1+#ppt_w/2"/>
                                              </p:val>
                                            </p:tav>
                                            <p:tav tm="100000">
                                              <p:val>
                                                <p:strVal val="#ppt_x"/>
                                              </p:val>
                                            </p:tav>
                                          </p:tavLst>
                                        </p:anim>
                                        <p:anim calcmode="lin" valueType="num">
                                          <p:cBhvr>
                                            <p:cTn id="32" dur="500" fill="hold"/>
                                            <p:tgtEl>
                                              <p:spTgt spid="35"/>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8"/>
                                            </p:tgtEl>
                                            <p:attrNameLst>
                                              <p:attrName>ppt_y</p:attrName>
                                            </p:attrNameLst>
                                          </p:cBhvr>
                                          <p:tavLst>
                                            <p:tav tm="0">
                                              <p:val>
                                                <p:strVal val="#ppt_y"/>
                                              </p:val>
                                            </p:tav>
                                            <p:tav tm="100000">
                                              <p:val>
                                                <p:strVal val="#ppt_y"/>
                                              </p:val>
                                            </p:tav>
                                          </p:tavLst>
                                        </p:anim>
                                        <p:anim calcmode="lin" valueType="num">
                                          <p:cBhvr>
                                            <p:cTn id="38"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8"/>
                                            </p:tgtEl>
                                            <p:attrNameLst>
                                              <p:attrName>ppt_w</p:attrName>
                                            </p:attrNameLst>
                                          </p:cBhvr>
                                          <p:tavLst>
                                            <p:tav tm="0">
                                              <p:val>
                                                <p:strVal val="#ppt_w/10"/>
                                              </p:val>
                                            </p:tav>
                                            <p:tav tm="50000">
                                              <p:val>
                                                <p:strVal val="#ppt_w+.01"/>
                                              </p:val>
                                            </p:tav>
                                            <p:tav tm="100000">
                                              <p:val>
                                                <p:strVal val="#ppt_w"/>
                                              </p:val>
                                            </p:tav>
                                          </p:tavLst>
                                        </p:anim>
                                        <p:animEffect>
                                          <p:cBhvr>
                                            <p:cTn id="40" dur="500" tmFilter="0,0; .5, 1; 1, 1"/>
                                            <p:tgtEl>
                                              <p:spTgt spid="38"/>
                                            </p:tgtEl>
                                          </p:cBhvr>
                                        </p:animEffect>
                                      </p:childTnLst>
                                    </p:cTn>
                                  </p:par>
                                  <p:par>
                                    <p:cTn id="41" presetID="2" presetClass="entr" presetSubtype="2"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ppt_x</p:attrName>
                                            </p:attrNameLst>
                                          </p:cBhvr>
                                          <p:tavLst>
                                            <p:tav tm="0">
                                              <p:val>
                                                <p:strVal val="1+#ppt_w/2"/>
                                              </p:val>
                                            </p:tav>
                                            <p:tav tm="100000">
                                              <p:val>
                                                <p:strVal val="#ppt_x"/>
                                              </p:val>
                                            </p:tav>
                                          </p:tavLst>
                                        </p:anim>
                                        <p:anim calcmode="lin" valueType="num">
                                          <p:cBhvr>
                                            <p:cTn id="44" dur="500" fill="hold"/>
                                            <p:tgtEl>
                                              <p:spTgt spid="39"/>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2"/>
                                            </p:tgtEl>
                                            <p:attrNameLst>
                                              <p:attrName>ppt_y</p:attrName>
                                            </p:attrNameLst>
                                          </p:cBhvr>
                                          <p:tavLst>
                                            <p:tav tm="0">
                                              <p:val>
                                                <p:strVal val="#ppt_y"/>
                                              </p:val>
                                            </p:tav>
                                            <p:tav tm="100000">
                                              <p:val>
                                                <p:strVal val="#ppt_y"/>
                                              </p:val>
                                            </p:tav>
                                          </p:tavLst>
                                        </p:anim>
                                        <p:anim calcmode="lin" valueType="num">
                                          <p:cBhvr>
                                            <p:cTn id="50"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52" dur="500" tmFilter="0,0; .5, 1; 1, 1"/>
                                            <p:tgtEl>
                                              <p:spTgt spid="42"/>
                                            </p:tgtEl>
                                          </p:cBhvr>
                                        </p:animEffect>
                                      </p:childTnLst>
                                    </p:cTn>
                                  </p:par>
                                  <p:par>
                                    <p:cTn id="53" presetID="2" presetClass="entr" presetSubtype="2"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ppt_x</p:attrName>
                                            </p:attrNameLst>
                                          </p:cBhvr>
                                          <p:tavLst>
                                            <p:tav tm="0">
                                              <p:val>
                                                <p:strVal val="1+#ppt_w/2"/>
                                              </p:val>
                                            </p:tav>
                                            <p:tav tm="100000">
                                              <p:val>
                                                <p:strVal val="#ppt_x"/>
                                              </p:val>
                                            </p:tav>
                                          </p:tavLst>
                                        </p:anim>
                                        <p:anim calcmode="lin" valueType="num">
                                          <p:cBhvr>
                                            <p:cTn id="5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autoUpdateAnimBg="0"/>
          <p:bldP spid="34" grpId="0" bldLvl="0" animBg="1" autoUpdateAnimBg="0"/>
          <p:bldP spid="38" grpId="0" bldLvl="0" animBg="1" autoUpdateAnimBg="0"/>
          <p:bldP spid="42" grpId="0" bldLvl="0" animBg="1" autoUpdateAnimBg="0"/>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369108" y="1487211"/>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1</a:t>
            </a:r>
            <a:endParaRPr lang="zh-CN" altLang="en-US" sz="1800" dirty="0">
              <a:latin typeface="Arial" panose="020B0604020202020204" pitchFamily="34" charset="0"/>
            </a:endParaRPr>
          </a:p>
        </p:txBody>
      </p:sp>
      <p:grpSp>
        <p:nvGrpSpPr>
          <p:cNvPr id="47" name="Group 54"/>
          <p:cNvGrpSpPr/>
          <p:nvPr/>
        </p:nvGrpSpPr>
        <p:grpSpPr bwMode="auto">
          <a:xfrm>
            <a:off x="1954219" y="1456519"/>
            <a:ext cx="4736569" cy="547340"/>
            <a:chOff x="0" y="190605"/>
            <a:chExt cx="4735091" cy="546719"/>
          </a:xfrm>
        </p:grpSpPr>
        <p:sp>
          <p:nvSpPr>
            <p:cNvPr id="48"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事故原因未查清不放过</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49"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0" name="TextBox 6"/>
          <p:cNvSpPr>
            <a:spLocks noChangeArrowheads="1"/>
          </p:cNvSpPr>
          <p:nvPr/>
        </p:nvSpPr>
        <p:spPr bwMode="auto">
          <a:xfrm>
            <a:off x="1872345" y="2317856"/>
            <a:ext cx="7751871" cy="105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是指在调查伤亡事故的原因时，不能敷衍了事，只顾着个人的便利，未找到事故的主要原因不能轻易下结论，也不能随意建立因果关系，必须仔细认真查明，直到找出事故发生的根本原因。</a:t>
            </a:r>
          </a:p>
        </p:txBody>
      </p:sp>
      <p:sp>
        <p:nvSpPr>
          <p:cNvPr id="51" name="Rectangle 2"/>
          <p:cNvSpPr>
            <a:spLocks noChangeArrowheads="1"/>
          </p:cNvSpPr>
          <p:nvPr/>
        </p:nvSpPr>
        <p:spPr bwMode="auto">
          <a:xfrm>
            <a:off x="1596570" y="2174869"/>
            <a:ext cx="8357436" cy="1254132"/>
          </a:xfrm>
          <a:prstGeom prst="roundRect">
            <a:avLst>
              <a:gd name="adj" fmla="val 11257"/>
            </a:avLst>
          </a:prstGeom>
          <a:noFill/>
          <a:ln w="28575">
            <a:solidFill>
              <a:schemeClr val="accent2">
                <a:lumMod val="50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52" name="椭圆 75"/>
          <p:cNvSpPr/>
          <p:nvPr/>
        </p:nvSpPr>
        <p:spPr bwMode="auto">
          <a:xfrm>
            <a:off x="1369108" y="3653219"/>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2</a:t>
            </a:r>
            <a:endParaRPr lang="zh-CN" altLang="en-US" sz="1800" dirty="0">
              <a:latin typeface="Arial" panose="020B0604020202020204" pitchFamily="34" charset="0"/>
            </a:endParaRPr>
          </a:p>
        </p:txBody>
      </p:sp>
      <p:grpSp>
        <p:nvGrpSpPr>
          <p:cNvPr id="53" name="Group 54"/>
          <p:cNvGrpSpPr/>
          <p:nvPr/>
        </p:nvGrpSpPr>
        <p:grpSpPr bwMode="auto">
          <a:xfrm>
            <a:off x="1954219" y="3622527"/>
            <a:ext cx="4736569" cy="547340"/>
            <a:chOff x="0" y="190605"/>
            <a:chExt cx="4735091" cy="546719"/>
          </a:xfrm>
        </p:grpSpPr>
        <p:sp>
          <p:nvSpPr>
            <p:cNvPr id="54"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责任人员未处理不放过</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55"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6" name="TextBox 6"/>
          <p:cNvSpPr>
            <a:spLocks noChangeArrowheads="1"/>
          </p:cNvSpPr>
          <p:nvPr/>
        </p:nvSpPr>
        <p:spPr bwMode="auto">
          <a:xfrm>
            <a:off x="1872345" y="4606105"/>
            <a:ext cx="7751871" cy="72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是指对于造成安全事故的主要责任人员和负责人员进行问责和处罚，当然，也不能随意处罚，可根据造成的后果程度及相关的法律规范来处理惩罚相关的人员。</a:t>
            </a:r>
          </a:p>
        </p:txBody>
      </p:sp>
      <p:sp>
        <p:nvSpPr>
          <p:cNvPr id="57" name="Rectangle 2"/>
          <p:cNvSpPr>
            <a:spLocks noChangeArrowheads="1"/>
          </p:cNvSpPr>
          <p:nvPr/>
        </p:nvSpPr>
        <p:spPr bwMode="auto">
          <a:xfrm>
            <a:off x="1596570" y="4463118"/>
            <a:ext cx="8357436" cy="1254132"/>
          </a:xfrm>
          <a:prstGeom prst="roundRect">
            <a:avLst>
              <a:gd name="adj" fmla="val 11257"/>
            </a:avLst>
          </a:prstGeom>
          <a:noFill/>
          <a:ln w="28575">
            <a:solidFill>
              <a:schemeClr val="accent2">
                <a:lumMod val="50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8" name="标题 1"/>
          <p:cNvSpPr txBox="1">
            <a:spLocks noChangeArrowheads="1"/>
          </p:cNvSpPr>
          <p:nvPr/>
        </p:nvSpPr>
        <p:spPr>
          <a:xfrm>
            <a:off x="6552687" y="364922"/>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 安全生产四不伤害原则</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2"/>
                                        </p:tgtEl>
                                        <p:attrNameLst>
                                          <p:attrName>ppt_y</p:attrName>
                                        </p:attrNameLst>
                                      </p:cBhvr>
                                      <p:tavLst>
                                        <p:tav tm="0">
                                          <p:val>
                                            <p:strVal val="#ppt_y"/>
                                          </p:val>
                                        </p:tav>
                                        <p:tav tm="100000">
                                          <p:val>
                                            <p:strVal val="#ppt_y"/>
                                          </p:val>
                                        </p:tav>
                                      </p:tavLst>
                                    </p:anim>
                                    <p:anim calcmode="lin" valueType="num">
                                      <p:cBhvr>
                                        <p:cTn id="28"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2"/>
                                        </p:tgtEl>
                                        <p:attrNameLst>
                                          <p:attrName>ppt_w</p:attrName>
                                        </p:attrNameLst>
                                      </p:cBhvr>
                                      <p:tavLst>
                                        <p:tav tm="0">
                                          <p:val>
                                            <p:strVal val="#ppt_w/10"/>
                                          </p:val>
                                        </p:tav>
                                        <p:tav tm="50000">
                                          <p:val>
                                            <p:strVal val="#ppt_w+.01"/>
                                          </p:val>
                                        </p:tav>
                                        <p:tav tm="100000">
                                          <p:val>
                                            <p:strVal val="#ppt_w"/>
                                          </p:val>
                                        </p:tav>
                                      </p:tavLst>
                                    </p:anim>
                                    <p:animEffect>
                                      <p:cBhvr>
                                        <p:cTn id="30" dur="500" tmFilter="0,0; .5, 1; 1, 1"/>
                                        <p:tgtEl>
                                          <p:spTgt spid="52"/>
                                        </p:tgtEl>
                                      </p:cBhvr>
                                    </p:animEffect>
                                  </p:childTnLst>
                                </p:cTn>
                              </p:par>
                              <p:par>
                                <p:cTn id="31" presetID="2" presetClass="entr" presetSubtype="2"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ppt_x</p:attrName>
                                        </p:attrNameLst>
                                      </p:cBhvr>
                                      <p:tavLst>
                                        <p:tav tm="0">
                                          <p:val>
                                            <p:strVal val="1+#ppt_w/2"/>
                                          </p:val>
                                        </p:tav>
                                        <p:tav tm="100000">
                                          <p:val>
                                            <p:strVal val="#ppt_x"/>
                                          </p:val>
                                        </p:tav>
                                      </p:tavLst>
                                    </p:anim>
                                    <p:anim calcmode="lin" valueType="num">
                                      <p:cBhvr>
                                        <p:cTn id="34" dur="500" fill="hold"/>
                                        <p:tgtEl>
                                          <p:spTgt spid="53"/>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500"/>
                                        <p:tgtEl>
                                          <p:spTgt spid="5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down)">
                                      <p:cBhvr>
                                        <p:cTn id="4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P spid="52" grpId="0" bldLvl="0" animBg="1" autoUpdateAnimBg="0"/>
      <p:bldP spid="56" grpId="0"/>
      <p:bldP spid="57"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369108" y="1487211"/>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3</a:t>
            </a:r>
            <a:endParaRPr lang="zh-CN" altLang="en-US" sz="1800" dirty="0">
              <a:latin typeface="Arial" panose="020B0604020202020204" pitchFamily="34" charset="0"/>
            </a:endParaRPr>
          </a:p>
        </p:txBody>
      </p:sp>
      <p:grpSp>
        <p:nvGrpSpPr>
          <p:cNvPr id="47" name="Group 54"/>
          <p:cNvGrpSpPr/>
          <p:nvPr/>
        </p:nvGrpSpPr>
        <p:grpSpPr bwMode="auto">
          <a:xfrm>
            <a:off x="1954219" y="1456519"/>
            <a:ext cx="4736569" cy="547340"/>
            <a:chOff x="0" y="190605"/>
            <a:chExt cx="4735091" cy="546719"/>
          </a:xfrm>
        </p:grpSpPr>
        <p:sp>
          <p:nvSpPr>
            <p:cNvPr id="48"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rgbClr val="BA1318"/>
                  </a:solidFill>
                  <a:latin typeface="微软雅黑" panose="020B0503020204020204" pitchFamily="34" charset="-122"/>
                  <a:ea typeface="微软雅黑" panose="020B0503020204020204" pitchFamily="34" charset="-122"/>
                  <a:sym typeface="微软雅黑" panose="020B0503020204020204" pitchFamily="34" charset="-122"/>
                </a:rPr>
                <a:t>责任人和群众未受教育不放过</a:t>
              </a:r>
            </a:p>
          </p:txBody>
        </p:sp>
        <p:sp>
          <p:nvSpPr>
            <p:cNvPr id="49"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0" name="TextBox 6"/>
          <p:cNvSpPr>
            <a:spLocks noChangeArrowheads="1"/>
          </p:cNvSpPr>
          <p:nvPr/>
        </p:nvSpPr>
        <p:spPr bwMode="auto">
          <a:xfrm>
            <a:off x="1872345" y="2317856"/>
            <a:ext cx="7751871" cy="105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事故发生后，不能单单的把原因调查完，把相关人员问责了就结束了，还应引以为戒，不仅仅是教育责任人，还应该教育广大的群众，普及相关的安全隐患知识，只有人人都引以为戒，方能走得长远。</a:t>
            </a:r>
          </a:p>
        </p:txBody>
      </p:sp>
      <p:sp>
        <p:nvSpPr>
          <p:cNvPr id="51" name="Rectangle 2"/>
          <p:cNvSpPr>
            <a:spLocks noChangeArrowheads="1"/>
          </p:cNvSpPr>
          <p:nvPr/>
        </p:nvSpPr>
        <p:spPr bwMode="auto">
          <a:xfrm>
            <a:off x="1596570" y="2174869"/>
            <a:ext cx="8357436" cy="1254132"/>
          </a:xfrm>
          <a:prstGeom prst="roundRect">
            <a:avLst>
              <a:gd name="adj" fmla="val 11257"/>
            </a:avLst>
          </a:prstGeom>
          <a:noFill/>
          <a:ln w="28575">
            <a:solidFill>
              <a:schemeClr val="accent2">
                <a:lumMod val="50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52" name="椭圆 75"/>
          <p:cNvSpPr/>
          <p:nvPr/>
        </p:nvSpPr>
        <p:spPr bwMode="auto">
          <a:xfrm>
            <a:off x="1369108" y="3653219"/>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4</a:t>
            </a:r>
            <a:endParaRPr lang="zh-CN" altLang="en-US" sz="1800" dirty="0">
              <a:latin typeface="Arial" panose="020B0604020202020204" pitchFamily="34" charset="0"/>
            </a:endParaRPr>
          </a:p>
        </p:txBody>
      </p:sp>
      <p:grpSp>
        <p:nvGrpSpPr>
          <p:cNvPr id="53" name="Group 54"/>
          <p:cNvGrpSpPr/>
          <p:nvPr/>
        </p:nvGrpSpPr>
        <p:grpSpPr bwMode="auto">
          <a:xfrm>
            <a:off x="1954219" y="3622527"/>
            <a:ext cx="4736569" cy="547340"/>
            <a:chOff x="0" y="190605"/>
            <a:chExt cx="4735091" cy="546719"/>
          </a:xfrm>
        </p:grpSpPr>
        <p:sp>
          <p:nvSpPr>
            <p:cNvPr id="54"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rgbClr val="BA1318"/>
                  </a:solidFill>
                  <a:latin typeface="微软雅黑" panose="020B0503020204020204" pitchFamily="34" charset="-122"/>
                  <a:ea typeface="微软雅黑" panose="020B0503020204020204" pitchFamily="34" charset="-122"/>
                  <a:sym typeface="微软雅黑" panose="020B0503020204020204" pitchFamily="34" charset="-122"/>
                </a:rPr>
                <a:t>整改措施未落实不放过</a:t>
              </a:r>
            </a:p>
          </p:txBody>
        </p:sp>
        <p:sp>
          <p:nvSpPr>
            <p:cNvPr id="55"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6" name="TextBox 6"/>
          <p:cNvSpPr>
            <a:spLocks noChangeArrowheads="1"/>
          </p:cNvSpPr>
          <p:nvPr/>
        </p:nvSpPr>
        <p:spPr bwMode="auto">
          <a:xfrm>
            <a:off x="1872345" y="4606105"/>
            <a:ext cx="7751871" cy="105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每场事故之后，总要有反思，要从上一次的事故中吸取教训，做好防范措施，单有意识还不够，还要行动起来，单位之间互相监督，真正把措施落实到位，这也是这四不放过原则的根本目的所在。</a:t>
            </a:r>
          </a:p>
        </p:txBody>
      </p:sp>
      <p:sp>
        <p:nvSpPr>
          <p:cNvPr id="57" name="Rectangle 2"/>
          <p:cNvSpPr>
            <a:spLocks noChangeArrowheads="1"/>
          </p:cNvSpPr>
          <p:nvPr/>
        </p:nvSpPr>
        <p:spPr bwMode="auto">
          <a:xfrm>
            <a:off x="1596570" y="4463118"/>
            <a:ext cx="8357436" cy="1254132"/>
          </a:xfrm>
          <a:prstGeom prst="roundRect">
            <a:avLst>
              <a:gd name="adj" fmla="val 11257"/>
            </a:avLst>
          </a:prstGeom>
          <a:noFill/>
          <a:ln w="28575">
            <a:solidFill>
              <a:schemeClr val="accent2">
                <a:lumMod val="50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28" name="标题 1"/>
          <p:cNvSpPr txBox="1">
            <a:spLocks noChangeArrowheads="1"/>
          </p:cNvSpPr>
          <p:nvPr/>
        </p:nvSpPr>
        <p:spPr>
          <a:xfrm>
            <a:off x="6578722" y="387782"/>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 安全生产四不伤害原则</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2"/>
                                        </p:tgtEl>
                                        <p:attrNameLst>
                                          <p:attrName>ppt_y</p:attrName>
                                        </p:attrNameLst>
                                      </p:cBhvr>
                                      <p:tavLst>
                                        <p:tav tm="0">
                                          <p:val>
                                            <p:strVal val="#ppt_y"/>
                                          </p:val>
                                        </p:tav>
                                        <p:tav tm="100000">
                                          <p:val>
                                            <p:strVal val="#ppt_y"/>
                                          </p:val>
                                        </p:tav>
                                      </p:tavLst>
                                    </p:anim>
                                    <p:anim calcmode="lin" valueType="num">
                                      <p:cBhvr>
                                        <p:cTn id="28"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2"/>
                                        </p:tgtEl>
                                        <p:attrNameLst>
                                          <p:attrName>ppt_w</p:attrName>
                                        </p:attrNameLst>
                                      </p:cBhvr>
                                      <p:tavLst>
                                        <p:tav tm="0">
                                          <p:val>
                                            <p:strVal val="#ppt_w/10"/>
                                          </p:val>
                                        </p:tav>
                                        <p:tav tm="50000">
                                          <p:val>
                                            <p:strVal val="#ppt_w+.01"/>
                                          </p:val>
                                        </p:tav>
                                        <p:tav tm="100000">
                                          <p:val>
                                            <p:strVal val="#ppt_w"/>
                                          </p:val>
                                        </p:tav>
                                      </p:tavLst>
                                    </p:anim>
                                    <p:animEffect>
                                      <p:cBhvr>
                                        <p:cTn id="30" dur="500" tmFilter="0,0; .5, 1; 1, 1"/>
                                        <p:tgtEl>
                                          <p:spTgt spid="52"/>
                                        </p:tgtEl>
                                      </p:cBhvr>
                                    </p:animEffect>
                                  </p:childTnLst>
                                </p:cTn>
                              </p:par>
                              <p:par>
                                <p:cTn id="31" presetID="2" presetClass="entr" presetSubtype="2"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ppt_x</p:attrName>
                                        </p:attrNameLst>
                                      </p:cBhvr>
                                      <p:tavLst>
                                        <p:tav tm="0">
                                          <p:val>
                                            <p:strVal val="1+#ppt_w/2"/>
                                          </p:val>
                                        </p:tav>
                                        <p:tav tm="100000">
                                          <p:val>
                                            <p:strVal val="#ppt_x"/>
                                          </p:val>
                                        </p:tav>
                                      </p:tavLst>
                                    </p:anim>
                                    <p:anim calcmode="lin" valueType="num">
                                      <p:cBhvr>
                                        <p:cTn id="34" dur="500" fill="hold"/>
                                        <p:tgtEl>
                                          <p:spTgt spid="53"/>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500"/>
                                        <p:tgtEl>
                                          <p:spTgt spid="5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down)">
                                      <p:cBhvr>
                                        <p:cTn id="4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P spid="52" grpId="0" bldLvl="0" animBg="1" autoUpdateAnimBg="0"/>
      <p:bldP spid="56" grpId="0"/>
      <p:bldP spid="57"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7380766" y="372450"/>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事故的分类</a:t>
            </a:r>
          </a:p>
        </p:txBody>
      </p:sp>
      <p:grpSp>
        <p:nvGrpSpPr>
          <p:cNvPr id="34" name="组合 33"/>
          <p:cNvGrpSpPr/>
          <p:nvPr/>
        </p:nvGrpSpPr>
        <p:grpSpPr>
          <a:xfrm>
            <a:off x="3267315" y="2671401"/>
            <a:ext cx="478441" cy="478442"/>
            <a:chOff x="2903394" y="3937651"/>
            <a:chExt cx="478441" cy="478442"/>
          </a:xfrm>
        </p:grpSpPr>
        <p:sp>
          <p:nvSpPr>
            <p:cNvPr id="35"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36"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600" b="1" dirty="0">
                  <a:solidFill>
                    <a:srgbClr val="FCFCFC"/>
                  </a:solidFill>
                  <a:latin typeface="微软雅黑" panose="020B0503020204020204" pitchFamily="34" charset="-122"/>
                  <a:ea typeface="微软雅黑" panose="020B0503020204020204" pitchFamily="34" charset="-122"/>
                </a:rPr>
                <a:t>01</a:t>
              </a:r>
            </a:p>
          </p:txBody>
        </p:sp>
      </p:grpSp>
      <p:grpSp>
        <p:nvGrpSpPr>
          <p:cNvPr id="37" name="Group 54"/>
          <p:cNvGrpSpPr/>
          <p:nvPr/>
        </p:nvGrpSpPr>
        <p:grpSpPr bwMode="auto">
          <a:xfrm>
            <a:off x="3803328" y="2680476"/>
            <a:ext cx="1695772" cy="478442"/>
            <a:chOff x="0" y="292300"/>
            <a:chExt cx="1695241" cy="477900"/>
          </a:xfrm>
        </p:grpSpPr>
        <p:sp>
          <p:nvSpPr>
            <p:cNvPr id="38"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物体打击</a:t>
              </a:r>
            </a:p>
          </p:txBody>
        </p:sp>
        <p:sp>
          <p:nvSpPr>
            <p:cNvPr id="39"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1117876" y="1265385"/>
            <a:ext cx="2015878" cy="2016140"/>
            <a:chOff x="8817659" y="1265385"/>
            <a:chExt cx="2015878" cy="2016140"/>
          </a:xfrm>
        </p:grpSpPr>
        <p:grpSp>
          <p:nvGrpSpPr>
            <p:cNvPr id="118" name="组合 117"/>
            <p:cNvGrpSpPr/>
            <p:nvPr/>
          </p:nvGrpSpPr>
          <p:grpSpPr>
            <a:xfrm>
              <a:off x="8817659" y="1265385"/>
              <a:ext cx="2015878" cy="2016140"/>
              <a:chOff x="1043755" y="2427740"/>
              <a:chExt cx="1512105" cy="1512105"/>
            </a:xfrm>
          </p:grpSpPr>
          <p:sp>
            <p:nvSpPr>
              <p:cNvPr id="119" name="椭圆 118"/>
              <p:cNvSpPr/>
              <p:nvPr/>
            </p:nvSpPr>
            <p:spPr bwMode="auto">
              <a:xfrm>
                <a:off x="1043755" y="2427740"/>
                <a:ext cx="1512105" cy="1512105"/>
              </a:xfrm>
              <a:prstGeom prst="ellipse">
                <a:avLst/>
              </a:prstGeom>
              <a:noFill/>
              <a:ln w="9525" cap="flat" cmpd="sng" algn="ctr">
                <a:solidFill>
                  <a:schemeClr val="accent6">
                    <a:lumMod val="50000"/>
                  </a:schemeClr>
                </a:solidFill>
                <a:prstDash val="sysDash"/>
                <a:round/>
                <a:headEnd type="none" w="med" len="med"/>
                <a:tailEnd type="none" w="med" len="med"/>
              </a:ln>
              <a:effectLst/>
            </p:spPr>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0" name="椭圆 119"/>
              <p:cNvSpPr/>
              <p:nvPr/>
            </p:nvSpPr>
            <p:spPr bwMode="auto">
              <a:xfrm>
                <a:off x="1151762" y="2535747"/>
                <a:ext cx="1296090" cy="1296090"/>
              </a:xfrm>
              <a:prstGeom prst="ellipse">
                <a:avLst/>
              </a:prstGeom>
              <a:gradFill>
                <a:gsLst>
                  <a:gs pos="0">
                    <a:schemeClr val="accent2">
                      <a:lumMod val="75000"/>
                    </a:schemeClr>
                  </a:gs>
                  <a:gs pos="59000">
                    <a:schemeClr val="accent2">
                      <a:lumMod val="75000"/>
                    </a:schemeClr>
                  </a:gs>
                  <a:gs pos="100000">
                    <a:schemeClr val="accent2">
                      <a:lumMod val="20000"/>
                      <a:lumOff val="80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21" name="矩形 3"/>
            <p:cNvSpPr>
              <a:spLocks noChangeArrowheads="1"/>
            </p:cNvSpPr>
            <p:nvPr/>
          </p:nvSpPr>
          <p:spPr bwMode="auto">
            <a:xfrm>
              <a:off x="9169114" y="1717348"/>
              <a:ext cx="1291355" cy="113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spcBef>
                  <a:spcPct val="0"/>
                </a:spcBef>
                <a:buFont typeface="Arial" panose="020B0604020202020204" pitchFamily="34" charset="0"/>
                <a:buNone/>
              </a:pPr>
              <a:r>
                <a:rPr lang="en-US" altLang="zh-CN" sz="6600" b="1" dirty="0">
                  <a:solidFill>
                    <a:srgbClr val="FFFFFF"/>
                  </a:solidFill>
                  <a:latin typeface="微软雅黑" panose="020B0503020204020204" pitchFamily="34" charset="-122"/>
                  <a:ea typeface="微软雅黑" panose="020B0503020204020204" pitchFamily="34" charset="-122"/>
                  <a:sym typeface="Impact" panose="020B0806030902050204" pitchFamily="34" charset="0"/>
                </a:rPr>
                <a:t>20</a:t>
              </a:r>
              <a:endParaRPr lang="zh-CN" altLang="en-US" sz="6600" b="1" dirty="0">
                <a:solidFill>
                  <a:prstClr val="black"/>
                </a:solidFill>
                <a:latin typeface="微软雅黑" panose="020B0503020204020204" pitchFamily="34" charset="-122"/>
                <a:ea typeface="微软雅黑" panose="020B0503020204020204" pitchFamily="34" charset="-122"/>
              </a:endParaRPr>
            </a:p>
          </p:txBody>
        </p:sp>
      </p:grpSp>
      <p:cxnSp>
        <p:nvCxnSpPr>
          <p:cNvPr id="122" name="直接箭头连接符 121"/>
          <p:cNvCxnSpPr/>
          <p:nvPr/>
        </p:nvCxnSpPr>
        <p:spPr>
          <a:xfrm>
            <a:off x="3133754" y="2245489"/>
            <a:ext cx="7639292" cy="0"/>
          </a:xfrm>
          <a:prstGeom prst="straightConnector1">
            <a:avLst/>
          </a:prstGeom>
          <a:ln>
            <a:solidFill>
              <a:schemeClr val="accent2">
                <a:lumMod val="75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123" name="TextBox 7"/>
          <p:cNvSpPr>
            <a:spLocks noChangeArrowheads="1"/>
          </p:cNvSpPr>
          <p:nvPr/>
        </p:nvSpPr>
        <p:spPr bwMode="auto">
          <a:xfrm>
            <a:off x="2936905" y="1332034"/>
            <a:ext cx="8137219"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35000"/>
              </a:lnSpc>
              <a:spcBef>
                <a:spcPct val="0"/>
              </a:spcBef>
              <a:buFontTx/>
              <a:buNone/>
            </a:pPr>
            <a:r>
              <a:rPr lang="zh-CN" altLang="en-US"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安全事故 按照</a:t>
            </a:r>
            <a:r>
              <a:rPr lang="en-US" altLang="zh-CN"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企业职工伤亡事故分类标准</a:t>
            </a:r>
            <a:r>
              <a:rPr lang="en-US" altLang="zh-CN"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GB 6441—1986</a:t>
            </a:r>
            <a:r>
              <a:rPr lang="zh-CN" altLang="en-US"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35000"/>
              </a:lnSpc>
              <a:spcBef>
                <a:spcPct val="0"/>
              </a:spcBef>
              <a:buFontTx/>
              <a:buNone/>
            </a:pPr>
            <a:r>
              <a:rPr lang="zh-CN" altLang="en-US" sz="2400" b="1" dirty="0">
                <a:solidFill>
                  <a:schemeClr val="accent2">
                    <a:lumMod val="75000"/>
                  </a:schemeClr>
                </a:solidFill>
                <a:latin typeface="字魂59号-创粗黑" pitchFamily="2" charset="-122"/>
                <a:ea typeface="字魂59号-创粗黑" pitchFamily="2" charset="-122"/>
                <a:sym typeface="微软雅黑" panose="020B0503020204020204" pitchFamily="34" charset="-122"/>
              </a:rPr>
              <a:t>将企业工伤事故分为</a:t>
            </a:r>
            <a:r>
              <a:rPr lang="en-US" altLang="zh-CN" sz="2400" b="1" dirty="0">
                <a:solidFill>
                  <a:schemeClr val="accent2">
                    <a:lumMod val="75000"/>
                  </a:schemeClr>
                </a:solidFill>
                <a:latin typeface="字魂59号-创粗黑" pitchFamily="2" charset="-122"/>
                <a:ea typeface="字魂59号-创粗黑" pitchFamily="2" charset="-122"/>
                <a:sym typeface="微软雅黑" panose="020B0503020204020204" pitchFamily="34" charset="-122"/>
              </a:rPr>
              <a:t>20</a:t>
            </a:r>
            <a:r>
              <a:rPr lang="zh-CN" altLang="en-US" sz="2400" b="1" dirty="0">
                <a:solidFill>
                  <a:schemeClr val="accent2">
                    <a:lumMod val="75000"/>
                  </a:schemeClr>
                </a:solidFill>
                <a:latin typeface="字魂59号-创粗黑" pitchFamily="2" charset="-122"/>
                <a:ea typeface="字魂59号-创粗黑" pitchFamily="2" charset="-122"/>
                <a:sym typeface="微软雅黑" panose="020B0503020204020204" pitchFamily="34" charset="-122"/>
              </a:rPr>
              <a:t>类</a:t>
            </a:r>
            <a:endParaRPr lang="en-US" altLang="zh-CN" sz="2400" b="1" dirty="0">
              <a:solidFill>
                <a:schemeClr val="accent2">
                  <a:lumMod val="75000"/>
                </a:schemeClr>
              </a:solidFill>
              <a:latin typeface="字魂59号-创粗黑" pitchFamily="2" charset="-122"/>
              <a:ea typeface="字魂59号-创粗黑" pitchFamily="2" charset="-122"/>
              <a:sym typeface="微软雅黑" panose="020B0503020204020204" pitchFamily="34" charset="-122"/>
            </a:endParaRPr>
          </a:p>
        </p:txBody>
      </p:sp>
      <p:grpSp>
        <p:nvGrpSpPr>
          <p:cNvPr id="130" name="组合 129"/>
          <p:cNvGrpSpPr/>
          <p:nvPr/>
        </p:nvGrpSpPr>
        <p:grpSpPr>
          <a:xfrm>
            <a:off x="5748825" y="2671401"/>
            <a:ext cx="478441" cy="478442"/>
            <a:chOff x="2903394" y="3937651"/>
            <a:chExt cx="478441" cy="478442"/>
          </a:xfrm>
        </p:grpSpPr>
        <p:sp>
          <p:nvSpPr>
            <p:cNvPr id="131"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32"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02</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33" name="Group 54"/>
          <p:cNvGrpSpPr/>
          <p:nvPr/>
        </p:nvGrpSpPr>
        <p:grpSpPr bwMode="auto">
          <a:xfrm>
            <a:off x="6284838" y="2680476"/>
            <a:ext cx="1695772" cy="478442"/>
            <a:chOff x="0" y="292300"/>
            <a:chExt cx="1695241" cy="477900"/>
          </a:xfrm>
        </p:grpSpPr>
        <p:sp>
          <p:nvSpPr>
            <p:cNvPr id="134"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车辆伤害</a:t>
              </a:r>
            </a:p>
          </p:txBody>
        </p:sp>
        <p:sp>
          <p:nvSpPr>
            <p:cNvPr id="135"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6" name="组合 135"/>
          <p:cNvGrpSpPr/>
          <p:nvPr/>
        </p:nvGrpSpPr>
        <p:grpSpPr>
          <a:xfrm>
            <a:off x="8187225" y="2671401"/>
            <a:ext cx="478441" cy="478442"/>
            <a:chOff x="2903394" y="3937651"/>
            <a:chExt cx="478441" cy="478442"/>
          </a:xfrm>
        </p:grpSpPr>
        <p:sp>
          <p:nvSpPr>
            <p:cNvPr id="13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38"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03</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39" name="Group 54"/>
          <p:cNvGrpSpPr/>
          <p:nvPr/>
        </p:nvGrpSpPr>
        <p:grpSpPr bwMode="auto">
          <a:xfrm>
            <a:off x="8723238" y="2680476"/>
            <a:ext cx="1695772" cy="478442"/>
            <a:chOff x="0" y="292300"/>
            <a:chExt cx="1695241" cy="477900"/>
          </a:xfrm>
        </p:grpSpPr>
        <p:sp>
          <p:nvSpPr>
            <p:cNvPr id="140"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机械伤害</a:t>
              </a:r>
            </a:p>
          </p:txBody>
        </p:sp>
        <p:sp>
          <p:nvSpPr>
            <p:cNvPr id="141"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2" name="组合 141"/>
          <p:cNvGrpSpPr/>
          <p:nvPr/>
        </p:nvGrpSpPr>
        <p:grpSpPr>
          <a:xfrm>
            <a:off x="3267315" y="3429000"/>
            <a:ext cx="478441" cy="478442"/>
            <a:chOff x="2903394" y="3937651"/>
            <a:chExt cx="478441" cy="478442"/>
          </a:xfrm>
        </p:grpSpPr>
        <p:sp>
          <p:nvSpPr>
            <p:cNvPr id="143"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44"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04</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45" name="Group 54"/>
          <p:cNvGrpSpPr/>
          <p:nvPr/>
        </p:nvGrpSpPr>
        <p:grpSpPr bwMode="auto">
          <a:xfrm>
            <a:off x="3803328" y="3438075"/>
            <a:ext cx="1695772" cy="478442"/>
            <a:chOff x="0" y="292300"/>
            <a:chExt cx="1695241" cy="477900"/>
          </a:xfrm>
        </p:grpSpPr>
        <p:sp>
          <p:nvSpPr>
            <p:cNvPr id="146"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起重伤害</a:t>
              </a:r>
            </a:p>
          </p:txBody>
        </p:sp>
        <p:sp>
          <p:nvSpPr>
            <p:cNvPr id="147"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8" name="组合 147"/>
          <p:cNvGrpSpPr/>
          <p:nvPr/>
        </p:nvGrpSpPr>
        <p:grpSpPr>
          <a:xfrm>
            <a:off x="5748825" y="3429000"/>
            <a:ext cx="478441" cy="478442"/>
            <a:chOff x="2903394" y="3937651"/>
            <a:chExt cx="478441" cy="478442"/>
          </a:xfrm>
        </p:grpSpPr>
        <p:sp>
          <p:nvSpPr>
            <p:cNvPr id="14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50"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05</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51" name="Group 54"/>
          <p:cNvGrpSpPr/>
          <p:nvPr/>
        </p:nvGrpSpPr>
        <p:grpSpPr bwMode="auto">
          <a:xfrm>
            <a:off x="6284838" y="3438075"/>
            <a:ext cx="1695772" cy="478442"/>
            <a:chOff x="0" y="292300"/>
            <a:chExt cx="1695241" cy="477900"/>
          </a:xfrm>
        </p:grpSpPr>
        <p:sp>
          <p:nvSpPr>
            <p:cNvPr id="152"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触电</a:t>
              </a:r>
            </a:p>
          </p:txBody>
        </p:sp>
        <p:sp>
          <p:nvSpPr>
            <p:cNvPr id="153"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4" name="组合 153"/>
          <p:cNvGrpSpPr/>
          <p:nvPr/>
        </p:nvGrpSpPr>
        <p:grpSpPr>
          <a:xfrm>
            <a:off x="8187225" y="3429000"/>
            <a:ext cx="478441" cy="478442"/>
            <a:chOff x="2903394" y="3937651"/>
            <a:chExt cx="478441" cy="478442"/>
          </a:xfrm>
        </p:grpSpPr>
        <p:sp>
          <p:nvSpPr>
            <p:cNvPr id="155"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56"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06</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57" name="Group 54"/>
          <p:cNvGrpSpPr/>
          <p:nvPr/>
        </p:nvGrpSpPr>
        <p:grpSpPr bwMode="auto">
          <a:xfrm>
            <a:off x="8723238" y="3438075"/>
            <a:ext cx="1695772" cy="478442"/>
            <a:chOff x="0" y="292300"/>
            <a:chExt cx="1695241" cy="477900"/>
          </a:xfrm>
        </p:grpSpPr>
        <p:sp>
          <p:nvSpPr>
            <p:cNvPr id="158"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淹溺</a:t>
              </a:r>
            </a:p>
          </p:txBody>
        </p:sp>
        <p:sp>
          <p:nvSpPr>
            <p:cNvPr id="159"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0" name="组合 159"/>
          <p:cNvGrpSpPr/>
          <p:nvPr/>
        </p:nvGrpSpPr>
        <p:grpSpPr>
          <a:xfrm>
            <a:off x="3267315" y="4166780"/>
            <a:ext cx="478441" cy="478442"/>
            <a:chOff x="2903394" y="3937651"/>
            <a:chExt cx="478441" cy="478442"/>
          </a:xfrm>
        </p:grpSpPr>
        <p:sp>
          <p:nvSpPr>
            <p:cNvPr id="161"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62"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07</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63" name="Group 54"/>
          <p:cNvGrpSpPr/>
          <p:nvPr/>
        </p:nvGrpSpPr>
        <p:grpSpPr bwMode="auto">
          <a:xfrm>
            <a:off x="3803328" y="4175855"/>
            <a:ext cx="1695772" cy="478442"/>
            <a:chOff x="0" y="292300"/>
            <a:chExt cx="1695241" cy="477900"/>
          </a:xfrm>
        </p:grpSpPr>
        <p:sp>
          <p:nvSpPr>
            <p:cNvPr id="164"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灼烫</a:t>
              </a:r>
            </a:p>
          </p:txBody>
        </p:sp>
        <p:sp>
          <p:nvSpPr>
            <p:cNvPr id="165"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6" name="组合 165"/>
          <p:cNvGrpSpPr/>
          <p:nvPr/>
        </p:nvGrpSpPr>
        <p:grpSpPr>
          <a:xfrm>
            <a:off x="5748825" y="4166780"/>
            <a:ext cx="478441" cy="478442"/>
            <a:chOff x="2903394" y="3937651"/>
            <a:chExt cx="478441" cy="478442"/>
          </a:xfrm>
        </p:grpSpPr>
        <p:sp>
          <p:nvSpPr>
            <p:cNvPr id="16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68"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08</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69" name="Group 54"/>
          <p:cNvGrpSpPr/>
          <p:nvPr/>
        </p:nvGrpSpPr>
        <p:grpSpPr bwMode="auto">
          <a:xfrm>
            <a:off x="6284838" y="4175855"/>
            <a:ext cx="1695772" cy="478442"/>
            <a:chOff x="0" y="292300"/>
            <a:chExt cx="1695241" cy="477900"/>
          </a:xfrm>
        </p:grpSpPr>
        <p:sp>
          <p:nvSpPr>
            <p:cNvPr id="170"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火灾</a:t>
              </a:r>
            </a:p>
          </p:txBody>
        </p:sp>
        <p:sp>
          <p:nvSpPr>
            <p:cNvPr id="171"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2" name="组合 171"/>
          <p:cNvGrpSpPr/>
          <p:nvPr/>
        </p:nvGrpSpPr>
        <p:grpSpPr>
          <a:xfrm>
            <a:off x="8187225" y="4166780"/>
            <a:ext cx="478441" cy="478442"/>
            <a:chOff x="2903394" y="3937651"/>
            <a:chExt cx="478441" cy="478442"/>
          </a:xfrm>
        </p:grpSpPr>
        <p:sp>
          <p:nvSpPr>
            <p:cNvPr id="173"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74"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09</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75" name="Group 54"/>
          <p:cNvGrpSpPr/>
          <p:nvPr/>
        </p:nvGrpSpPr>
        <p:grpSpPr bwMode="auto">
          <a:xfrm>
            <a:off x="8723238" y="4175855"/>
            <a:ext cx="1695772" cy="478442"/>
            <a:chOff x="0" y="292300"/>
            <a:chExt cx="1695241" cy="477900"/>
          </a:xfrm>
        </p:grpSpPr>
        <p:sp>
          <p:nvSpPr>
            <p:cNvPr id="176"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高处坠落</a:t>
              </a:r>
            </a:p>
          </p:txBody>
        </p:sp>
        <p:sp>
          <p:nvSpPr>
            <p:cNvPr id="177"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8" name="组合 177"/>
          <p:cNvGrpSpPr/>
          <p:nvPr/>
        </p:nvGrpSpPr>
        <p:grpSpPr>
          <a:xfrm>
            <a:off x="783426" y="4849785"/>
            <a:ext cx="478441" cy="478442"/>
            <a:chOff x="2903394" y="3937651"/>
            <a:chExt cx="478441" cy="478442"/>
          </a:xfrm>
        </p:grpSpPr>
        <p:sp>
          <p:nvSpPr>
            <p:cNvPr id="17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80"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10</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81" name="Group 54"/>
          <p:cNvGrpSpPr/>
          <p:nvPr/>
        </p:nvGrpSpPr>
        <p:grpSpPr bwMode="auto">
          <a:xfrm>
            <a:off x="1319439" y="4858860"/>
            <a:ext cx="1695772" cy="478442"/>
            <a:chOff x="0" y="292300"/>
            <a:chExt cx="1695241" cy="477900"/>
          </a:xfrm>
        </p:grpSpPr>
        <p:sp>
          <p:nvSpPr>
            <p:cNvPr id="182"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坍塌</a:t>
              </a:r>
            </a:p>
          </p:txBody>
        </p:sp>
        <p:sp>
          <p:nvSpPr>
            <p:cNvPr id="183"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4" name="组合 183"/>
          <p:cNvGrpSpPr/>
          <p:nvPr/>
        </p:nvGrpSpPr>
        <p:grpSpPr>
          <a:xfrm>
            <a:off x="3264936" y="4849785"/>
            <a:ext cx="478441" cy="478442"/>
            <a:chOff x="2903394" y="3937651"/>
            <a:chExt cx="478441" cy="478442"/>
          </a:xfrm>
        </p:grpSpPr>
        <p:sp>
          <p:nvSpPr>
            <p:cNvPr id="185"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86"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11</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87" name="Group 54"/>
          <p:cNvGrpSpPr/>
          <p:nvPr/>
        </p:nvGrpSpPr>
        <p:grpSpPr bwMode="auto">
          <a:xfrm>
            <a:off x="3800949" y="4858860"/>
            <a:ext cx="1695772" cy="478442"/>
            <a:chOff x="0" y="292300"/>
            <a:chExt cx="1695241" cy="477900"/>
          </a:xfrm>
        </p:grpSpPr>
        <p:sp>
          <p:nvSpPr>
            <p:cNvPr id="188"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冒顶片帮</a:t>
              </a:r>
            </a:p>
          </p:txBody>
        </p:sp>
        <p:sp>
          <p:nvSpPr>
            <p:cNvPr id="189"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0" name="组合 189"/>
          <p:cNvGrpSpPr/>
          <p:nvPr/>
        </p:nvGrpSpPr>
        <p:grpSpPr>
          <a:xfrm>
            <a:off x="5703336" y="4849785"/>
            <a:ext cx="478441" cy="478442"/>
            <a:chOff x="2903394" y="3937651"/>
            <a:chExt cx="478441" cy="478442"/>
          </a:xfrm>
        </p:grpSpPr>
        <p:sp>
          <p:nvSpPr>
            <p:cNvPr id="191"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92"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12</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93" name="Group 54"/>
          <p:cNvGrpSpPr/>
          <p:nvPr/>
        </p:nvGrpSpPr>
        <p:grpSpPr bwMode="auto">
          <a:xfrm>
            <a:off x="6239349" y="4858860"/>
            <a:ext cx="1695772" cy="478442"/>
            <a:chOff x="0" y="292300"/>
            <a:chExt cx="1695241" cy="477900"/>
          </a:xfrm>
        </p:grpSpPr>
        <p:sp>
          <p:nvSpPr>
            <p:cNvPr id="194"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漏水</a:t>
              </a:r>
            </a:p>
          </p:txBody>
        </p:sp>
        <p:sp>
          <p:nvSpPr>
            <p:cNvPr id="195"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6" name="组合 195"/>
          <p:cNvGrpSpPr/>
          <p:nvPr/>
        </p:nvGrpSpPr>
        <p:grpSpPr>
          <a:xfrm>
            <a:off x="8187225" y="4849785"/>
            <a:ext cx="478441" cy="478442"/>
            <a:chOff x="2903394" y="3937651"/>
            <a:chExt cx="478441" cy="478442"/>
          </a:xfrm>
        </p:grpSpPr>
        <p:sp>
          <p:nvSpPr>
            <p:cNvPr id="19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98"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13</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99" name="Group 54"/>
          <p:cNvGrpSpPr/>
          <p:nvPr/>
        </p:nvGrpSpPr>
        <p:grpSpPr bwMode="auto">
          <a:xfrm>
            <a:off x="8723238" y="4858860"/>
            <a:ext cx="1695772" cy="478442"/>
            <a:chOff x="0" y="292300"/>
            <a:chExt cx="1695241" cy="477900"/>
          </a:xfrm>
        </p:grpSpPr>
        <p:sp>
          <p:nvSpPr>
            <p:cNvPr id="200"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放炮</a:t>
              </a:r>
            </a:p>
          </p:txBody>
        </p:sp>
        <p:sp>
          <p:nvSpPr>
            <p:cNvPr id="201"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2" name="组合 201"/>
          <p:cNvGrpSpPr/>
          <p:nvPr/>
        </p:nvGrpSpPr>
        <p:grpSpPr>
          <a:xfrm>
            <a:off x="783426" y="5494220"/>
            <a:ext cx="478441" cy="478442"/>
            <a:chOff x="2903394" y="3937651"/>
            <a:chExt cx="478441" cy="478442"/>
          </a:xfrm>
        </p:grpSpPr>
        <p:sp>
          <p:nvSpPr>
            <p:cNvPr id="203"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204"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14</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205" name="Group 54"/>
          <p:cNvGrpSpPr/>
          <p:nvPr/>
        </p:nvGrpSpPr>
        <p:grpSpPr bwMode="auto">
          <a:xfrm>
            <a:off x="1319439" y="5503295"/>
            <a:ext cx="1695772" cy="478442"/>
            <a:chOff x="0" y="292300"/>
            <a:chExt cx="1695241" cy="477900"/>
          </a:xfrm>
        </p:grpSpPr>
        <p:sp>
          <p:nvSpPr>
            <p:cNvPr id="206"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瓦斯爆炸</a:t>
              </a:r>
            </a:p>
          </p:txBody>
        </p:sp>
        <p:sp>
          <p:nvSpPr>
            <p:cNvPr id="207"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8" name="组合 207"/>
          <p:cNvGrpSpPr/>
          <p:nvPr/>
        </p:nvGrpSpPr>
        <p:grpSpPr>
          <a:xfrm>
            <a:off x="3264936" y="5494220"/>
            <a:ext cx="478441" cy="478442"/>
            <a:chOff x="2903394" y="3937651"/>
            <a:chExt cx="478441" cy="478442"/>
          </a:xfrm>
        </p:grpSpPr>
        <p:sp>
          <p:nvSpPr>
            <p:cNvPr id="20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210"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15</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211" name="Group 54"/>
          <p:cNvGrpSpPr/>
          <p:nvPr/>
        </p:nvGrpSpPr>
        <p:grpSpPr bwMode="auto">
          <a:xfrm>
            <a:off x="3800949" y="5503295"/>
            <a:ext cx="1695772" cy="478442"/>
            <a:chOff x="0" y="292300"/>
            <a:chExt cx="1695241" cy="477900"/>
          </a:xfrm>
        </p:grpSpPr>
        <p:sp>
          <p:nvSpPr>
            <p:cNvPr id="212"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火药爆炸</a:t>
              </a:r>
            </a:p>
          </p:txBody>
        </p:sp>
        <p:sp>
          <p:nvSpPr>
            <p:cNvPr id="213"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4" name="组合 213"/>
          <p:cNvGrpSpPr/>
          <p:nvPr/>
        </p:nvGrpSpPr>
        <p:grpSpPr>
          <a:xfrm>
            <a:off x="5703336" y="5494220"/>
            <a:ext cx="478441" cy="478442"/>
            <a:chOff x="2903394" y="3937651"/>
            <a:chExt cx="478441" cy="478442"/>
          </a:xfrm>
        </p:grpSpPr>
        <p:sp>
          <p:nvSpPr>
            <p:cNvPr id="215"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216"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16</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217" name="Group 54"/>
          <p:cNvGrpSpPr/>
          <p:nvPr/>
        </p:nvGrpSpPr>
        <p:grpSpPr bwMode="auto">
          <a:xfrm>
            <a:off x="6239349" y="5503295"/>
            <a:ext cx="1695772" cy="478442"/>
            <a:chOff x="0" y="292300"/>
            <a:chExt cx="1695241" cy="477900"/>
          </a:xfrm>
        </p:grpSpPr>
        <p:sp>
          <p:nvSpPr>
            <p:cNvPr id="218"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锅炉爆炸</a:t>
              </a:r>
            </a:p>
          </p:txBody>
        </p:sp>
        <p:sp>
          <p:nvSpPr>
            <p:cNvPr id="219"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0" name="组合 219"/>
          <p:cNvGrpSpPr/>
          <p:nvPr/>
        </p:nvGrpSpPr>
        <p:grpSpPr>
          <a:xfrm>
            <a:off x="8187225" y="5494220"/>
            <a:ext cx="478441" cy="478442"/>
            <a:chOff x="2903394" y="3937651"/>
            <a:chExt cx="478441" cy="478442"/>
          </a:xfrm>
        </p:grpSpPr>
        <p:sp>
          <p:nvSpPr>
            <p:cNvPr id="221"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222"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17</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223" name="Group 54"/>
          <p:cNvGrpSpPr/>
          <p:nvPr/>
        </p:nvGrpSpPr>
        <p:grpSpPr bwMode="auto">
          <a:xfrm>
            <a:off x="8723238" y="5503295"/>
            <a:ext cx="1695772" cy="478442"/>
            <a:chOff x="0" y="292300"/>
            <a:chExt cx="1695241" cy="477900"/>
          </a:xfrm>
        </p:grpSpPr>
        <p:sp>
          <p:nvSpPr>
            <p:cNvPr id="224"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容器爆炸</a:t>
              </a:r>
            </a:p>
          </p:txBody>
        </p:sp>
        <p:sp>
          <p:nvSpPr>
            <p:cNvPr id="225"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6" name="组合 225"/>
          <p:cNvGrpSpPr/>
          <p:nvPr/>
        </p:nvGrpSpPr>
        <p:grpSpPr>
          <a:xfrm>
            <a:off x="3264936" y="6143512"/>
            <a:ext cx="478441" cy="478442"/>
            <a:chOff x="2903394" y="3937651"/>
            <a:chExt cx="478441" cy="478442"/>
          </a:xfrm>
        </p:grpSpPr>
        <p:sp>
          <p:nvSpPr>
            <p:cNvPr id="22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228"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18</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229" name="Group 54"/>
          <p:cNvGrpSpPr/>
          <p:nvPr/>
        </p:nvGrpSpPr>
        <p:grpSpPr bwMode="auto">
          <a:xfrm>
            <a:off x="3800949" y="6152587"/>
            <a:ext cx="1695772" cy="478442"/>
            <a:chOff x="0" y="292300"/>
            <a:chExt cx="1695241" cy="477900"/>
          </a:xfrm>
        </p:grpSpPr>
        <p:sp>
          <p:nvSpPr>
            <p:cNvPr id="230"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中毒</a:t>
              </a:r>
            </a:p>
          </p:txBody>
        </p:sp>
        <p:sp>
          <p:nvSpPr>
            <p:cNvPr id="231"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2" name="组合 231"/>
          <p:cNvGrpSpPr/>
          <p:nvPr/>
        </p:nvGrpSpPr>
        <p:grpSpPr>
          <a:xfrm>
            <a:off x="5746446" y="6143512"/>
            <a:ext cx="478441" cy="478442"/>
            <a:chOff x="2903394" y="3937651"/>
            <a:chExt cx="478441" cy="478442"/>
          </a:xfrm>
        </p:grpSpPr>
        <p:sp>
          <p:nvSpPr>
            <p:cNvPr id="233"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234"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19</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235" name="Group 54"/>
          <p:cNvGrpSpPr/>
          <p:nvPr/>
        </p:nvGrpSpPr>
        <p:grpSpPr bwMode="auto">
          <a:xfrm>
            <a:off x="6282459" y="6152587"/>
            <a:ext cx="1695772" cy="478442"/>
            <a:chOff x="0" y="292300"/>
            <a:chExt cx="1695241" cy="477900"/>
          </a:xfrm>
        </p:grpSpPr>
        <p:sp>
          <p:nvSpPr>
            <p:cNvPr id="236"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窒息</a:t>
              </a:r>
            </a:p>
          </p:txBody>
        </p:sp>
        <p:sp>
          <p:nvSpPr>
            <p:cNvPr id="237"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8" name="组合 237"/>
          <p:cNvGrpSpPr/>
          <p:nvPr/>
        </p:nvGrpSpPr>
        <p:grpSpPr>
          <a:xfrm>
            <a:off x="8184846" y="6143512"/>
            <a:ext cx="478441" cy="478442"/>
            <a:chOff x="2903394" y="3937651"/>
            <a:chExt cx="478441" cy="478442"/>
          </a:xfrm>
        </p:grpSpPr>
        <p:sp>
          <p:nvSpPr>
            <p:cNvPr id="23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240"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20</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241" name="Group 54"/>
          <p:cNvGrpSpPr/>
          <p:nvPr/>
        </p:nvGrpSpPr>
        <p:grpSpPr bwMode="auto">
          <a:xfrm>
            <a:off x="8720859" y="6152587"/>
            <a:ext cx="1695772" cy="478442"/>
            <a:chOff x="0" y="292300"/>
            <a:chExt cx="1695241" cy="477900"/>
          </a:xfrm>
        </p:grpSpPr>
        <p:sp>
          <p:nvSpPr>
            <p:cNvPr id="242"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其他伤害</a:t>
              </a:r>
            </a:p>
          </p:txBody>
        </p:sp>
        <p:sp>
          <p:nvSpPr>
            <p:cNvPr id="243"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2"/>
                                        </p:tgtEl>
                                        <p:attrNameLst>
                                          <p:attrName>style.visibility</p:attrName>
                                        </p:attrNameLst>
                                      </p:cBhvr>
                                      <p:to>
                                        <p:strVal val="visible"/>
                                      </p:to>
                                    </p:set>
                                    <p:animEffect transition="in" filter="wipe(left)">
                                      <p:cBhvr>
                                        <p:cTn id="14" dur="500"/>
                                        <p:tgtEl>
                                          <p:spTgt spid="122"/>
                                        </p:tgtEl>
                                      </p:cBhvr>
                                    </p:animEffect>
                                  </p:childTnLst>
                                </p:cTn>
                              </p:par>
                            </p:childTnLst>
                          </p:cTn>
                        </p:par>
                        <p:par>
                          <p:cTn id="15" fill="hold">
                            <p:stCondLst>
                              <p:cond delay="1000"/>
                            </p:stCondLst>
                            <p:childTnLst>
                              <p:par>
                                <p:cTn id="16" presetID="42" presetClass="entr" presetSubtype="0" fill="hold" grpId="0" nodeType="afterEffect">
                                  <p:stCondLst>
                                    <p:cond delay="0"/>
                                  </p:stCondLst>
                                  <p:iterate type="lt">
                                    <p:tmPct val="10000"/>
                                  </p:iterate>
                                  <p:childTnLst>
                                    <p:set>
                                      <p:cBhvr>
                                        <p:cTn id="17" dur="1" fill="hold">
                                          <p:stCondLst>
                                            <p:cond delay="0"/>
                                          </p:stCondLst>
                                        </p:cTn>
                                        <p:tgtEl>
                                          <p:spTgt spid="123"/>
                                        </p:tgtEl>
                                        <p:attrNameLst>
                                          <p:attrName>style.visibility</p:attrName>
                                        </p:attrNameLst>
                                      </p:cBhvr>
                                      <p:to>
                                        <p:strVal val="visible"/>
                                      </p:to>
                                    </p:set>
                                    <p:animEffect>
                                      <p:cBhvr>
                                        <p:cTn id="18" dur="200"/>
                                        <p:tgtEl>
                                          <p:spTgt spid="123"/>
                                        </p:tgtEl>
                                      </p:cBhvr>
                                    </p:animEffect>
                                    <p:anim calcmode="lin" valueType="num">
                                      <p:cBhvr>
                                        <p:cTn id="19" dur="200" fill="hold"/>
                                        <p:tgtEl>
                                          <p:spTgt spid="123"/>
                                        </p:tgtEl>
                                        <p:attrNameLst>
                                          <p:attrName>ppt_x</p:attrName>
                                        </p:attrNameLst>
                                      </p:cBhvr>
                                      <p:tavLst>
                                        <p:tav tm="0">
                                          <p:val>
                                            <p:strVal val="#ppt_x"/>
                                          </p:val>
                                        </p:tav>
                                        <p:tav tm="100000">
                                          <p:val>
                                            <p:strVal val="#ppt_x"/>
                                          </p:val>
                                        </p:tav>
                                      </p:tavLst>
                                    </p:anim>
                                    <p:anim calcmode="lin" valueType="num">
                                      <p:cBhvr>
                                        <p:cTn id="20" dur="200" fill="hold"/>
                                        <p:tgtEl>
                                          <p:spTgt spid="123"/>
                                        </p:tgtEl>
                                        <p:attrNameLst>
                                          <p:attrName>ppt_y</p:attrName>
                                        </p:attrNameLst>
                                      </p:cBhvr>
                                      <p:tavLst>
                                        <p:tav tm="0">
                                          <p:val>
                                            <p:strVal val="#ppt_y+.1"/>
                                          </p:val>
                                        </p:tav>
                                        <p:tav tm="100000">
                                          <p:val>
                                            <p:strVal val="#ppt_y"/>
                                          </p:val>
                                        </p:tav>
                                      </p:tavLst>
                                    </p:anim>
                                  </p:childTnLst>
                                </p:cTn>
                              </p:par>
                            </p:childTnLst>
                          </p:cTn>
                        </p:par>
                        <p:par>
                          <p:cTn id="21" fill="hold">
                            <p:stCondLst>
                              <p:cond delay="2119"/>
                            </p:stCondLst>
                            <p:childTnLst>
                              <p:par>
                                <p:cTn id="22" presetID="49" presetClass="entr" presetSubtype="0" decel="10000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 calcmode="lin" valueType="num">
                                      <p:cBhvr>
                                        <p:cTn id="26" dur="500" fill="hold"/>
                                        <p:tgtEl>
                                          <p:spTgt spid="34"/>
                                        </p:tgtEl>
                                        <p:attrNameLst>
                                          <p:attrName>style.rotation</p:attrName>
                                        </p:attrNameLst>
                                      </p:cBhvr>
                                      <p:tavLst>
                                        <p:tav tm="0">
                                          <p:val>
                                            <p:fltVal val="360"/>
                                          </p:val>
                                        </p:tav>
                                        <p:tav tm="100000">
                                          <p:val>
                                            <p:fltVal val="0"/>
                                          </p:val>
                                        </p:tav>
                                      </p:tavLst>
                                    </p:anim>
                                    <p:animEffect transition="in" filter="fade">
                                      <p:cBhvr>
                                        <p:cTn id="27" dur="500"/>
                                        <p:tgtEl>
                                          <p:spTgt spid="34"/>
                                        </p:tgtEl>
                                      </p:cBhvr>
                                    </p:animEffect>
                                  </p:childTnLst>
                                </p:cTn>
                              </p:par>
                              <p:par>
                                <p:cTn id="28" presetID="2" presetClass="entr" presetSubtype="2"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ppt_x</p:attrName>
                                        </p:attrNameLst>
                                      </p:cBhvr>
                                      <p:tavLst>
                                        <p:tav tm="0">
                                          <p:val>
                                            <p:strVal val="1+#ppt_w/2"/>
                                          </p:val>
                                        </p:tav>
                                        <p:tav tm="100000">
                                          <p:val>
                                            <p:strVal val="#ppt_x"/>
                                          </p:val>
                                        </p:tav>
                                      </p:tavLst>
                                    </p:anim>
                                    <p:anim calcmode="lin" valueType="num">
                                      <p:cBhvr>
                                        <p:cTn id="31" dur="500" fill="hold"/>
                                        <p:tgtEl>
                                          <p:spTgt spid="37"/>
                                        </p:tgtEl>
                                        <p:attrNameLst>
                                          <p:attrName>ppt_y</p:attrName>
                                        </p:attrNameLst>
                                      </p:cBhvr>
                                      <p:tavLst>
                                        <p:tav tm="0">
                                          <p:val>
                                            <p:strVal val="#ppt_y"/>
                                          </p:val>
                                        </p:tav>
                                        <p:tav tm="100000">
                                          <p:val>
                                            <p:strVal val="#ppt_y"/>
                                          </p:val>
                                        </p:tav>
                                      </p:tavLst>
                                    </p:anim>
                                  </p:childTnLst>
                                </p:cTn>
                              </p:par>
                            </p:childTnLst>
                          </p:cTn>
                        </p:par>
                        <p:par>
                          <p:cTn id="32" fill="hold">
                            <p:stCondLst>
                              <p:cond delay="2619"/>
                            </p:stCondLst>
                            <p:childTnLst>
                              <p:par>
                                <p:cTn id="33" presetID="49" presetClass="entr" presetSubtype="0" decel="100000" fill="hold" nodeType="afterEffect">
                                  <p:stCondLst>
                                    <p:cond delay="0"/>
                                  </p:stCondLst>
                                  <p:childTnLst>
                                    <p:set>
                                      <p:cBhvr>
                                        <p:cTn id="34" dur="1" fill="hold">
                                          <p:stCondLst>
                                            <p:cond delay="0"/>
                                          </p:stCondLst>
                                        </p:cTn>
                                        <p:tgtEl>
                                          <p:spTgt spid="130"/>
                                        </p:tgtEl>
                                        <p:attrNameLst>
                                          <p:attrName>style.visibility</p:attrName>
                                        </p:attrNameLst>
                                      </p:cBhvr>
                                      <p:to>
                                        <p:strVal val="visible"/>
                                      </p:to>
                                    </p:set>
                                    <p:anim calcmode="lin" valueType="num">
                                      <p:cBhvr>
                                        <p:cTn id="35" dur="500" fill="hold"/>
                                        <p:tgtEl>
                                          <p:spTgt spid="130"/>
                                        </p:tgtEl>
                                        <p:attrNameLst>
                                          <p:attrName>ppt_w</p:attrName>
                                        </p:attrNameLst>
                                      </p:cBhvr>
                                      <p:tavLst>
                                        <p:tav tm="0">
                                          <p:val>
                                            <p:fltVal val="0"/>
                                          </p:val>
                                        </p:tav>
                                        <p:tav tm="100000">
                                          <p:val>
                                            <p:strVal val="#ppt_w"/>
                                          </p:val>
                                        </p:tav>
                                      </p:tavLst>
                                    </p:anim>
                                    <p:anim calcmode="lin" valueType="num">
                                      <p:cBhvr>
                                        <p:cTn id="36" dur="500" fill="hold"/>
                                        <p:tgtEl>
                                          <p:spTgt spid="130"/>
                                        </p:tgtEl>
                                        <p:attrNameLst>
                                          <p:attrName>ppt_h</p:attrName>
                                        </p:attrNameLst>
                                      </p:cBhvr>
                                      <p:tavLst>
                                        <p:tav tm="0">
                                          <p:val>
                                            <p:fltVal val="0"/>
                                          </p:val>
                                        </p:tav>
                                        <p:tav tm="100000">
                                          <p:val>
                                            <p:strVal val="#ppt_h"/>
                                          </p:val>
                                        </p:tav>
                                      </p:tavLst>
                                    </p:anim>
                                    <p:anim calcmode="lin" valueType="num">
                                      <p:cBhvr>
                                        <p:cTn id="37" dur="500" fill="hold"/>
                                        <p:tgtEl>
                                          <p:spTgt spid="130"/>
                                        </p:tgtEl>
                                        <p:attrNameLst>
                                          <p:attrName>style.rotation</p:attrName>
                                        </p:attrNameLst>
                                      </p:cBhvr>
                                      <p:tavLst>
                                        <p:tav tm="0">
                                          <p:val>
                                            <p:fltVal val="360"/>
                                          </p:val>
                                        </p:tav>
                                        <p:tav tm="100000">
                                          <p:val>
                                            <p:fltVal val="0"/>
                                          </p:val>
                                        </p:tav>
                                      </p:tavLst>
                                    </p:anim>
                                    <p:animEffect transition="in" filter="fade">
                                      <p:cBhvr>
                                        <p:cTn id="38" dur="500"/>
                                        <p:tgtEl>
                                          <p:spTgt spid="130"/>
                                        </p:tgtEl>
                                      </p:cBhvr>
                                    </p:animEffect>
                                  </p:childTnLst>
                                </p:cTn>
                              </p:par>
                              <p:par>
                                <p:cTn id="39" presetID="2" presetClass="entr" presetSubtype="2" fill="hold" nodeType="withEffect">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cBhvr>
                                        <p:cTn id="41" dur="500" fill="hold"/>
                                        <p:tgtEl>
                                          <p:spTgt spid="133"/>
                                        </p:tgtEl>
                                        <p:attrNameLst>
                                          <p:attrName>ppt_x</p:attrName>
                                        </p:attrNameLst>
                                      </p:cBhvr>
                                      <p:tavLst>
                                        <p:tav tm="0">
                                          <p:val>
                                            <p:strVal val="1+#ppt_w/2"/>
                                          </p:val>
                                        </p:tav>
                                        <p:tav tm="100000">
                                          <p:val>
                                            <p:strVal val="#ppt_x"/>
                                          </p:val>
                                        </p:tav>
                                      </p:tavLst>
                                    </p:anim>
                                    <p:anim calcmode="lin" valueType="num">
                                      <p:cBhvr>
                                        <p:cTn id="42" dur="500" fill="hold"/>
                                        <p:tgtEl>
                                          <p:spTgt spid="133"/>
                                        </p:tgtEl>
                                        <p:attrNameLst>
                                          <p:attrName>ppt_y</p:attrName>
                                        </p:attrNameLst>
                                      </p:cBhvr>
                                      <p:tavLst>
                                        <p:tav tm="0">
                                          <p:val>
                                            <p:strVal val="#ppt_y"/>
                                          </p:val>
                                        </p:tav>
                                        <p:tav tm="100000">
                                          <p:val>
                                            <p:strVal val="#ppt_y"/>
                                          </p:val>
                                        </p:tav>
                                      </p:tavLst>
                                    </p:anim>
                                  </p:childTnLst>
                                </p:cTn>
                              </p:par>
                            </p:childTnLst>
                          </p:cTn>
                        </p:par>
                        <p:par>
                          <p:cTn id="43" fill="hold">
                            <p:stCondLst>
                              <p:cond delay="3119"/>
                            </p:stCondLst>
                            <p:childTnLst>
                              <p:par>
                                <p:cTn id="44" presetID="49" presetClass="entr" presetSubtype="0" decel="100000" fill="hold" nodeType="afterEffect">
                                  <p:stCondLst>
                                    <p:cond delay="0"/>
                                  </p:stCondLst>
                                  <p:childTnLst>
                                    <p:set>
                                      <p:cBhvr>
                                        <p:cTn id="45" dur="1" fill="hold">
                                          <p:stCondLst>
                                            <p:cond delay="0"/>
                                          </p:stCondLst>
                                        </p:cTn>
                                        <p:tgtEl>
                                          <p:spTgt spid="136"/>
                                        </p:tgtEl>
                                        <p:attrNameLst>
                                          <p:attrName>style.visibility</p:attrName>
                                        </p:attrNameLst>
                                      </p:cBhvr>
                                      <p:to>
                                        <p:strVal val="visible"/>
                                      </p:to>
                                    </p:set>
                                    <p:anim calcmode="lin" valueType="num">
                                      <p:cBhvr>
                                        <p:cTn id="46" dur="500" fill="hold"/>
                                        <p:tgtEl>
                                          <p:spTgt spid="136"/>
                                        </p:tgtEl>
                                        <p:attrNameLst>
                                          <p:attrName>ppt_w</p:attrName>
                                        </p:attrNameLst>
                                      </p:cBhvr>
                                      <p:tavLst>
                                        <p:tav tm="0">
                                          <p:val>
                                            <p:fltVal val="0"/>
                                          </p:val>
                                        </p:tav>
                                        <p:tav tm="100000">
                                          <p:val>
                                            <p:strVal val="#ppt_w"/>
                                          </p:val>
                                        </p:tav>
                                      </p:tavLst>
                                    </p:anim>
                                    <p:anim calcmode="lin" valueType="num">
                                      <p:cBhvr>
                                        <p:cTn id="47" dur="500" fill="hold"/>
                                        <p:tgtEl>
                                          <p:spTgt spid="136"/>
                                        </p:tgtEl>
                                        <p:attrNameLst>
                                          <p:attrName>ppt_h</p:attrName>
                                        </p:attrNameLst>
                                      </p:cBhvr>
                                      <p:tavLst>
                                        <p:tav tm="0">
                                          <p:val>
                                            <p:fltVal val="0"/>
                                          </p:val>
                                        </p:tav>
                                        <p:tav tm="100000">
                                          <p:val>
                                            <p:strVal val="#ppt_h"/>
                                          </p:val>
                                        </p:tav>
                                      </p:tavLst>
                                    </p:anim>
                                    <p:anim calcmode="lin" valueType="num">
                                      <p:cBhvr>
                                        <p:cTn id="48" dur="500" fill="hold"/>
                                        <p:tgtEl>
                                          <p:spTgt spid="136"/>
                                        </p:tgtEl>
                                        <p:attrNameLst>
                                          <p:attrName>style.rotation</p:attrName>
                                        </p:attrNameLst>
                                      </p:cBhvr>
                                      <p:tavLst>
                                        <p:tav tm="0">
                                          <p:val>
                                            <p:fltVal val="360"/>
                                          </p:val>
                                        </p:tav>
                                        <p:tav tm="100000">
                                          <p:val>
                                            <p:fltVal val="0"/>
                                          </p:val>
                                        </p:tav>
                                      </p:tavLst>
                                    </p:anim>
                                    <p:animEffect transition="in" filter="fade">
                                      <p:cBhvr>
                                        <p:cTn id="49" dur="500"/>
                                        <p:tgtEl>
                                          <p:spTgt spid="136"/>
                                        </p:tgtEl>
                                      </p:cBhvr>
                                    </p:animEffect>
                                  </p:childTnLst>
                                </p:cTn>
                              </p:par>
                              <p:par>
                                <p:cTn id="50" presetID="2" presetClass="entr" presetSubtype="2" fill="hold" nodeType="withEffect">
                                  <p:stCondLst>
                                    <p:cond delay="0"/>
                                  </p:stCondLst>
                                  <p:childTnLst>
                                    <p:set>
                                      <p:cBhvr>
                                        <p:cTn id="51" dur="1" fill="hold">
                                          <p:stCondLst>
                                            <p:cond delay="0"/>
                                          </p:stCondLst>
                                        </p:cTn>
                                        <p:tgtEl>
                                          <p:spTgt spid="139"/>
                                        </p:tgtEl>
                                        <p:attrNameLst>
                                          <p:attrName>style.visibility</p:attrName>
                                        </p:attrNameLst>
                                      </p:cBhvr>
                                      <p:to>
                                        <p:strVal val="visible"/>
                                      </p:to>
                                    </p:set>
                                    <p:anim calcmode="lin" valueType="num">
                                      <p:cBhvr>
                                        <p:cTn id="52" dur="500" fill="hold"/>
                                        <p:tgtEl>
                                          <p:spTgt spid="139"/>
                                        </p:tgtEl>
                                        <p:attrNameLst>
                                          <p:attrName>ppt_x</p:attrName>
                                        </p:attrNameLst>
                                      </p:cBhvr>
                                      <p:tavLst>
                                        <p:tav tm="0">
                                          <p:val>
                                            <p:strVal val="1+#ppt_w/2"/>
                                          </p:val>
                                        </p:tav>
                                        <p:tav tm="100000">
                                          <p:val>
                                            <p:strVal val="#ppt_x"/>
                                          </p:val>
                                        </p:tav>
                                      </p:tavLst>
                                    </p:anim>
                                    <p:anim calcmode="lin" valueType="num">
                                      <p:cBhvr>
                                        <p:cTn id="53" dur="500" fill="hold"/>
                                        <p:tgtEl>
                                          <p:spTgt spid="139"/>
                                        </p:tgtEl>
                                        <p:attrNameLst>
                                          <p:attrName>ppt_y</p:attrName>
                                        </p:attrNameLst>
                                      </p:cBhvr>
                                      <p:tavLst>
                                        <p:tav tm="0">
                                          <p:val>
                                            <p:strVal val="#ppt_y"/>
                                          </p:val>
                                        </p:tav>
                                        <p:tav tm="100000">
                                          <p:val>
                                            <p:strVal val="#ppt_y"/>
                                          </p:val>
                                        </p:tav>
                                      </p:tavLst>
                                    </p:anim>
                                  </p:childTnLst>
                                </p:cTn>
                              </p:par>
                            </p:childTnLst>
                          </p:cTn>
                        </p:par>
                        <p:par>
                          <p:cTn id="54" fill="hold">
                            <p:stCondLst>
                              <p:cond delay="3619"/>
                            </p:stCondLst>
                            <p:childTnLst>
                              <p:par>
                                <p:cTn id="55" presetID="49" presetClass="entr" presetSubtype="0" decel="100000" fill="hold" nodeType="afterEffect">
                                  <p:stCondLst>
                                    <p:cond delay="0"/>
                                  </p:stCondLst>
                                  <p:childTnLst>
                                    <p:set>
                                      <p:cBhvr>
                                        <p:cTn id="56" dur="1" fill="hold">
                                          <p:stCondLst>
                                            <p:cond delay="0"/>
                                          </p:stCondLst>
                                        </p:cTn>
                                        <p:tgtEl>
                                          <p:spTgt spid="142"/>
                                        </p:tgtEl>
                                        <p:attrNameLst>
                                          <p:attrName>style.visibility</p:attrName>
                                        </p:attrNameLst>
                                      </p:cBhvr>
                                      <p:to>
                                        <p:strVal val="visible"/>
                                      </p:to>
                                    </p:set>
                                    <p:anim calcmode="lin" valueType="num">
                                      <p:cBhvr>
                                        <p:cTn id="57" dur="500" fill="hold"/>
                                        <p:tgtEl>
                                          <p:spTgt spid="142"/>
                                        </p:tgtEl>
                                        <p:attrNameLst>
                                          <p:attrName>ppt_w</p:attrName>
                                        </p:attrNameLst>
                                      </p:cBhvr>
                                      <p:tavLst>
                                        <p:tav tm="0">
                                          <p:val>
                                            <p:fltVal val="0"/>
                                          </p:val>
                                        </p:tav>
                                        <p:tav tm="100000">
                                          <p:val>
                                            <p:strVal val="#ppt_w"/>
                                          </p:val>
                                        </p:tav>
                                      </p:tavLst>
                                    </p:anim>
                                    <p:anim calcmode="lin" valueType="num">
                                      <p:cBhvr>
                                        <p:cTn id="58" dur="500" fill="hold"/>
                                        <p:tgtEl>
                                          <p:spTgt spid="142"/>
                                        </p:tgtEl>
                                        <p:attrNameLst>
                                          <p:attrName>ppt_h</p:attrName>
                                        </p:attrNameLst>
                                      </p:cBhvr>
                                      <p:tavLst>
                                        <p:tav tm="0">
                                          <p:val>
                                            <p:fltVal val="0"/>
                                          </p:val>
                                        </p:tav>
                                        <p:tav tm="100000">
                                          <p:val>
                                            <p:strVal val="#ppt_h"/>
                                          </p:val>
                                        </p:tav>
                                      </p:tavLst>
                                    </p:anim>
                                    <p:anim calcmode="lin" valueType="num">
                                      <p:cBhvr>
                                        <p:cTn id="59" dur="500" fill="hold"/>
                                        <p:tgtEl>
                                          <p:spTgt spid="142"/>
                                        </p:tgtEl>
                                        <p:attrNameLst>
                                          <p:attrName>style.rotation</p:attrName>
                                        </p:attrNameLst>
                                      </p:cBhvr>
                                      <p:tavLst>
                                        <p:tav tm="0">
                                          <p:val>
                                            <p:fltVal val="360"/>
                                          </p:val>
                                        </p:tav>
                                        <p:tav tm="100000">
                                          <p:val>
                                            <p:fltVal val="0"/>
                                          </p:val>
                                        </p:tav>
                                      </p:tavLst>
                                    </p:anim>
                                    <p:animEffect transition="in" filter="fade">
                                      <p:cBhvr>
                                        <p:cTn id="60" dur="500"/>
                                        <p:tgtEl>
                                          <p:spTgt spid="142"/>
                                        </p:tgtEl>
                                      </p:cBhvr>
                                    </p:animEffect>
                                  </p:childTnLst>
                                </p:cTn>
                              </p:par>
                              <p:par>
                                <p:cTn id="61" presetID="2" presetClass="entr" presetSubtype="2" fill="hold" nodeType="withEffect">
                                  <p:stCondLst>
                                    <p:cond delay="0"/>
                                  </p:stCondLst>
                                  <p:childTnLst>
                                    <p:set>
                                      <p:cBhvr>
                                        <p:cTn id="62" dur="1" fill="hold">
                                          <p:stCondLst>
                                            <p:cond delay="0"/>
                                          </p:stCondLst>
                                        </p:cTn>
                                        <p:tgtEl>
                                          <p:spTgt spid="145"/>
                                        </p:tgtEl>
                                        <p:attrNameLst>
                                          <p:attrName>style.visibility</p:attrName>
                                        </p:attrNameLst>
                                      </p:cBhvr>
                                      <p:to>
                                        <p:strVal val="visible"/>
                                      </p:to>
                                    </p:set>
                                    <p:anim calcmode="lin" valueType="num">
                                      <p:cBhvr>
                                        <p:cTn id="63" dur="500" fill="hold"/>
                                        <p:tgtEl>
                                          <p:spTgt spid="145"/>
                                        </p:tgtEl>
                                        <p:attrNameLst>
                                          <p:attrName>ppt_x</p:attrName>
                                        </p:attrNameLst>
                                      </p:cBhvr>
                                      <p:tavLst>
                                        <p:tav tm="0">
                                          <p:val>
                                            <p:strVal val="1+#ppt_w/2"/>
                                          </p:val>
                                        </p:tav>
                                        <p:tav tm="100000">
                                          <p:val>
                                            <p:strVal val="#ppt_x"/>
                                          </p:val>
                                        </p:tav>
                                      </p:tavLst>
                                    </p:anim>
                                    <p:anim calcmode="lin" valueType="num">
                                      <p:cBhvr>
                                        <p:cTn id="64" dur="500" fill="hold"/>
                                        <p:tgtEl>
                                          <p:spTgt spid="145"/>
                                        </p:tgtEl>
                                        <p:attrNameLst>
                                          <p:attrName>ppt_y</p:attrName>
                                        </p:attrNameLst>
                                      </p:cBhvr>
                                      <p:tavLst>
                                        <p:tav tm="0">
                                          <p:val>
                                            <p:strVal val="#ppt_y"/>
                                          </p:val>
                                        </p:tav>
                                        <p:tav tm="100000">
                                          <p:val>
                                            <p:strVal val="#ppt_y"/>
                                          </p:val>
                                        </p:tav>
                                      </p:tavLst>
                                    </p:anim>
                                  </p:childTnLst>
                                </p:cTn>
                              </p:par>
                            </p:childTnLst>
                          </p:cTn>
                        </p:par>
                        <p:par>
                          <p:cTn id="65" fill="hold">
                            <p:stCondLst>
                              <p:cond delay="4119"/>
                            </p:stCondLst>
                            <p:childTnLst>
                              <p:par>
                                <p:cTn id="66" presetID="49" presetClass="entr" presetSubtype="0" decel="100000" fill="hold" nodeType="afterEffect">
                                  <p:stCondLst>
                                    <p:cond delay="0"/>
                                  </p:stCondLst>
                                  <p:childTnLst>
                                    <p:set>
                                      <p:cBhvr>
                                        <p:cTn id="67" dur="1" fill="hold">
                                          <p:stCondLst>
                                            <p:cond delay="0"/>
                                          </p:stCondLst>
                                        </p:cTn>
                                        <p:tgtEl>
                                          <p:spTgt spid="148"/>
                                        </p:tgtEl>
                                        <p:attrNameLst>
                                          <p:attrName>style.visibility</p:attrName>
                                        </p:attrNameLst>
                                      </p:cBhvr>
                                      <p:to>
                                        <p:strVal val="visible"/>
                                      </p:to>
                                    </p:set>
                                    <p:anim calcmode="lin" valueType="num">
                                      <p:cBhvr>
                                        <p:cTn id="68" dur="500" fill="hold"/>
                                        <p:tgtEl>
                                          <p:spTgt spid="148"/>
                                        </p:tgtEl>
                                        <p:attrNameLst>
                                          <p:attrName>ppt_w</p:attrName>
                                        </p:attrNameLst>
                                      </p:cBhvr>
                                      <p:tavLst>
                                        <p:tav tm="0">
                                          <p:val>
                                            <p:fltVal val="0"/>
                                          </p:val>
                                        </p:tav>
                                        <p:tav tm="100000">
                                          <p:val>
                                            <p:strVal val="#ppt_w"/>
                                          </p:val>
                                        </p:tav>
                                      </p:tavLst>
                                    </p:anim>
                                    <p:anim calcmode="lin" valueType="num">
                                      <p:cBhvr>
                                        <p:cTn id="69" dur="500" fill="hold"/>
                                        <p:tgtEl>
                                          <p:spTgt spid="148"/>
                                        </p:tgtEl>
                                        <p:attrNameLst>
                                          <p:attrName>ppt_h</p:attrName>
                                        </p:attrNameLst>
                                      </p:cBhvr>
                                      <p:tavLst>
                                        <p:tav tm="0">
                                          <p:val>
                                            <p:fltVal val="0"/>
                                          </p:val>
                                        </p:tav>
                                        <p:tav tm="100000">
                                          <p:val>
                                            <p:strVal val="#ppt_h"/>
                                          </p:val>
                                        </p:tav>
                                      </p:tavLst>
                                    </p:anim>
                                    <p:anim calcmode="lin" valueType="num">
                                      <p:cBhvr>
                                        <p:cTn id="70" dur="500" fill="hold"/>
                                        <p:tgtEl>
                                          <p:spTgt spid="148"/>
                                        </p:tgtEl>
                                        <p:attrNameLst>
                                          <p:attrName>style.rotation</p:attrName>
                                        </p:attrNameLst>
                                      </p:cBhvr>
                                      <p:tavLst>
                                        <p:tav tm="0">
                                          <p:val>
                                            <p:fltVal val="360"/>
                                          </p:val>
                                        </p:tav>
                                        <p:tav tm="100000">
                                          <p:val>
                                            <p:fltVal val="0"/>
                                          </p:val>
                                        </p:tav>
                                      </p:tavLst>
                                    </p:anim>
                                    <p:animEffect transition="in" filter="fade">
                                      <p:cBhvr>
                                        <p:cTn id="71" dur="500"/>
                                        <p:tgtEl>
                                          <p:spTgt spid="148"/>
                                        </p:tgtEl>
                                      </p:cBhvr>
                                    </p:animEffect>
                                  </p:childTnLst>
                                </p:cTn>
                              </p:par>
                              <p:par>
                                <p:cTn id="72" presetID="2" presetClass="entr" presetSubtype="2" fill="hold" nodeType="withEffect">
                                  <p:stCondLst>
                                    <p:cond delay="0"/>
                                  </p:stCondLst>
                                  <p:childTnLst>
                                    <p:set>
                                      <p:cBhvr>
                                        <p:cTn id="73" dur="1" fill="hold">
                                          <p:stCondLst>
                                            <p:cond delay="0"/>
                                          </p:stCondLst>
                                        </p:cTn>
                                        <p:tgtEl>
                                          <p:spTgt spid="151"/>
                                        </p:tgtEl>
                                        <p:attrNameLst>
                                          <p:attrName>style.visibility</p:attrName>
                                        </p:attrNameLst>
                                      </p:cBhvr>
                                      <p:to>
                                        <p:strVal val="visible"/>
                                      </p:to>
                                    </p:set>
                                    <p:anim calcmode="lin" valueType="num">
                                      <p:cBhvr>
                                        <p:cTn id="74" dur="500" fill="hold"/>
                                        <p:tgtEl>
                                          <p:spTgt spid="151"/>
                                        </p:tgtEl>
                                        <p:attrNameLst>
                                          <p:attrName>ppt_x</p:attrName>
                                        </p:attrNameLst>
                                      </p:cBhvr>
                                      <p:tavLst>
                                        <p:tav tm="0">
                                          <p:val>
                                            <p:strVal val="1+#ppt_w/2"/>
                                          </p:val>
                                        </p:tav>
                                        <p:tav tm="100000">
                                          <p:val>
                                            <p:strVal val="#ppt_x"/>
                                          </p:val>
                                        </p:tav>
                                      </p:tavLst>
                                    </p:anim>
                                    <p:anim calcmode="lin" valueType="num">
                                      <p:cBhvr>
                                        <p:cTn id="75" dur="500" fill="hold"/>
                                        <p:tgtEl>
                                          <p:spTgt spid="151"/>
                                        </p:tgtEl>
                                        <p:attrNameLst>
                                          <p:attrName>ppt_y</p:attrName>
                                        </p:attrNameLst>
                                      </p:cBhvr>
                                      <p:tavLst>
                                        <p:tav tm="0">
                                          <p:val>
                                            <p:strVal val="#ppt_y"/>
                                          </p:val>
                                        </p:tav>
                                        <p:tav tm="100000">
                                          <p:val>
                                            <p:strVal val="#ppt_y"/>
                                          </p:val>
                                        </p:tav>
                                      </p:tavLst>
                                    </p:anim>
                                  </p:childTnLst>
                                </p:cTn>
                              </p:par>
                            </p:childTnLst>
                          </p:cTn>
                        </p:par>
                        <p:par>
                          <p:cTn id="76" fill="hold">
                            <p:stCondLst>
                              <p:cond delay="4619"/>
                            </p:stCondLst>
                            <p:childTnLst>
                              <p:par>
                                <p:cTn id="77" presetID="49" presetClass="entr" presetSubtype="0" decel="100000" fill="hold" nodeType="afterEffect">
                                  <p:stCondLst>
                                    <p:cond delay="0"/>
                                  </p:stCondLst>
                                  <p:childTnLst>
                                    <p:set>
                                      <p:cBhvr>
                                        <p:cTn id="78" dur="1" fill="hold">
                                          <p:stCondLst>
                                            <p:cond delay="0"/>
                                          </p:stCondLst>
                                        </p:cTn>
                                        <p:tgtEl>
                                          <p:spTgt spid="154"/>
                                        </p:tgtEl>
                                        <p:attrNameLst>
                                          <p:attrName>style.visibility</p:attrName>
                                        </p:attrNameLst>
                                      </p:cBhvr>
                                      <p:to>
                                        <p:strVal val="visible"/>
                                      </p:to>
                                    </p:set>
                                    <p:anim calcmode="lin" valueType="num">
                                      <p:cBhvr>
                                        <p:cTn id="79" dur="500" fill="hold"/>
                                        <p:tgtEl>
                                          <p:spTgt spid="154"/>
                                        </p:tgtEl>
                                        <p:attrNameLst>
                                          <p:attrName>ppt_w</p:attrName>
                                        </p:attrNameLst>
                                      </p:cBhvr>
                                      <p:tavLst>
                                        <p:tav tm="0">
                                          <p:val>
                                            <p:fltVal val="0"/>
                                          </p:val>
                                        </p:tav>
                                        <p:tav tm="100000">
                                          <p:val>
                                            <p:strVal val="#ppt_w"/>
                                          </p:val>
                                        </p:tav>
                                      </p:tavLst>
                                    </p:anim>
                                    <p:anim calcmode="lin" valueType="num">
                                      <p:cBhvr>
                                        <p:cTn id="80" dur="500" fill="hold"/>
                                        <p:tgtEl>
                                          <p:spTgt spid="154"/>
                                        </p:tgtEl>
                                        <p:attrNameLst>
                                          <p:attrName>ppt_h</p:attrName>
                                        </p:attrNameLst>
                                      </p:cBhvr>
                                      <p:tavLst>
                                        <p:tav tm="0">
                                          <p:val>
                                            <p:fltVal val="0"/>
                                          </p:val>
                                        </p:tav>
                                        <p:tav tm="100000">
                                          <p:val>
                                            <p:strVal val="#ppt_h"/>
                                          </p:val>
                                        </p:tav>
                                      </p:tavLst>
                                    </p:anim>
                                    <p:anim calcmode="lin" valueType="num">
                                      <p:cBhvr>
                                        <p:cTn id="81" dur="500" fill="hold"/>
                                        <p:tgtEl>
                                          <p:spTgt spid="154"/>
                                        </p:tgtEl>
                                        <p:attrNameLst>
                                          <p:attrName>style.rotation</p:attrName>
                                        </p:attrNameLst>
                                      </p:cBhvr>
                                      <p:tavLst>
                                        <p:tav tm="0">
                                          <p:val>
                                            <p:fltVal val="360"/>
                                          </p:val>
                                        </p:tav>
                                        <p:tav tm="100000">
                                          <p:val>
                                            <p:fltVal val="0"/>
                                          </p:val>
                                        </p:tav>
                                      </p:tavLst>
                                    </p:anim>
                                    <p:animEffect transition="in" filter="fade">
                                      <p:cBhvr>
                                        <p:cTn id="82" dur="500"/>
                                        <p:tgtEl>
                                          <p:spTgt spid="154"/>
                                        </p:tgtEl>
                                      </p:cBhvr>
                                    </p:animEffect>
                                  </p:childTnLst>
                                </p:cTn>
                              </p:par>
                              <p:par>
                                <p:cTn id="83" presetID="2" presetClass="entr" presetSubtype="2" fill="hold" nodeType="withEffect">
                                  <p:stCondLst>
                                    <p:cond delay="0"/>
                                  </p:stCondLst>
                                  <p:childTnLst>
                                    <p:set>
                                      <p:cBhvr>
                                        <p:cTn id="84" dur="1" fill="hold">
                                          <p:stCondLst>
                                            <p:cond delay="0"/>
                                          </p:stCondLst>
                                        </p:cTn>
                                        <p:tgtEl>
                                          <p:spTgt spid="157"/>
                                        </p:tgtEl>
                                        <p:attrNameLst>
                                          <p:attrName>style.visibility</p:attrName>
                                        </p:attrNameLst>
                                      </p:cBhvr>
                                      <p:to>
                                        <p:strVal val="visible"/>
                                      </p:to>
                                    </p:set>
                                    <p:anim calcmode="lin" valueType="num">
                                      <p:cBhvr>
                                        <p:cTn id="85" dur="500" fill="hold"/>
                                        <p:tgtEl>
                                          <p:spTgt spid="157"/>
                                        </p:tgtEl>
                                        <p:attrNameLst>
                                          <p:attrName>ppt_x</p:attrName>
                                        </p:attrNameLst>
                                      </p:cBhvr>
                                      <p:tavLst>
                                        <p:tav tm="0">
                                          <p:val>
                                            <p:strVal val="1+#ppt_w/2"/>
                                          </p:val>
                                        </p:tav>
                                        <p:tav tm="100000">
                                          <p:val>
                                            <p:strVal val="#ppt_x"/>
                                          </p:val>
                                        </p:tav>
                                      </p:tavLst>
                                    </p:anim>
                                    <p:anim calcmode="lin" valueType="num">
                                      <p:cBhvr>
                                        <p:cTn id="86" dur="500" fill="hold"/>
                                        <p:tgtEl>
                                          <p:spTgt spid="157"/>
                                        </p:tgtEl>
                                        <p:attrNameLst>
                                          <p:attrName>ppt_y</p:attrName>
                                        </p:attrNameLst>
                                      </p:cBhvr>
                                      <p:tavLst>
                                        <p:tav tm="0">
                                          <p:val>
                                            <p:strVal val="#ppt_y"/>
                                          </p:val>
                                        </p:tav>
                                        <p:tav tm="100000">
                                          <p:val>
                                            <p:strVal val="#ppt_y"/>
                                          </p:val>
                                        </p:tav>
                                      </p:tavLst>
                                    </p:anim>
                                  </p:childTnLst>
                                </p:cTn>
                              </p:par>
                            </p:childTnLst>
                          </p:cTn>
                        </p:par>
                        <p:par>
                          <p:cTn id="87" fill="hold">
                            <p:stCondLst>
                              <p:cond delay="5119"/>
                            </p:stCondLst>
                            <p:childTnLst>
                              <p:par>
                                <p:cTn id="88" presetID="49" presetClass="entr" presetSubtype="0" decel="100000" fill="hold" nodeType="afterEffect">
                                  <p:stCondLst>
                                    <p:cond delay="0"/>
                                  </p:stCondLst>
                                  <p:childTnLst>
                                    <p:set>
                                      <p:cBhvr>
                                        <p:cTn id="89" dur="1" fill="hold">
                                          <p:stCondLst>
                                            <p:cond delay="0"/>
                                          </p:stCondLst>
                                        </p:cTn>
                                        <p:tgtEl>
                                          <p:spTgt spid="160"/>
                                        </p:tgtEl>
                                        <p:attrNameLst>
                                          <p:attrName>style.visibility</p:attrName>
                                        </p:attrNameLst>
                                      </p:cBhvr>
                                      <p:to>
                                        <p:strVal val="visible"/>
                                      </p:to>
                                    </p:set>
                                    <p:anim calcmode="lin" valueType="num">
                                      <p:cBhvr>
                                        <p:cTn id="90" dur="500" fill="hold"/>
                                        <p:tgtEl>
                                          <p:spTgt spid="160"/>
                                        </p:tgtEl>
                                        <p:attrNameLst>
                                          <p:attrName>ppt_w</p:attrName>
                                        </p:attrNameLst>
                                      </p:cBhvr>
                                      <p:tavLst>
                                        <p:tav tm="0">
                                          <p:val>
                                            <p:fltVal val="0"/>
                                          </p:val>
                                        </p:tav>
                                        <p:tav tm="100000">
                                          <p:val>
                                            <p:strVal val="#ppt_w"/>
                                          </p:val>
                                        </p:tav>
                                      </p:tavLst>
                                    </p:anim>
                                    <p:anim calcmode="lin" valueType="num">
                                      <p:cBhvr>
                                        <p:cTn id="91" dur="500" fill="hold"/>
                                        <p:tgtEl>
                                          <p:spTgt spid="160"/>
                                        </p:tgtEl>
                                        <p:attrNameLst>
                                          <p:attrName>ppt_h</p:attrName>
                                        </p:attrNameLst>
                                      </p:cBhvr>
                                      <p:tavLst>
                                        <p:tav tm="0">
                                          <p:val>
                                            <p:fltVal val="0"/>
                                          </p:val>
                                        </p:tav>
                                        <p:tav tm="100000">
                                          <p:val>
                                            <p:strVal val="#ppt_h"/>
                                          </p:val>
                                        </p:tav>
                                      </p:tavLst>
                                    </p:anim>
                                    <p:anim calcmode="lin" valueType="num">
                                      <p:cBhvr>
                                        <p:cTn id="92" dur="500" fill="hold"/>
                                        <p:tgtEl>
                                          <p:spTgt spid="160"/>
                                        </p:tgtEl>
                                        <p:attrNameLst>
                                          <p:attrName>style.rotation</p:attrName>
                                        </p:attrNameLst>
                                      </p:cBhvr>
                                      <p:tavLst>
                                        <p:tav tm="0">
                                          <p:val>
                                            <p:fltVal val="360"/>
                                          </p:val>
                                        </p:tav>
                                        <p:tav tm="100000">
                                          <p:val>
                                            <p:fltVal val="0"/>
                                          </p:val>
                                        </p:tav>
                                      </p:tavLst>
                                    </p:anim>
                                    <p:animEffect transition="in" filter="fade">
                                      <p:cBhvr>
                                        <p:cTn id="93" dur="500"/>
                                        <p:tgtEl>
                                          <p:spTgt spid="160"/>
                                        </p:tgtEl>
                                      </p:cBhvr>
                                    </p:animEffect>
                                  </p:childTnLst>
                                </p:cTn>
                              </p:par>
                              <p:par>
                                <p:cTn id="94" presetID="2" presetClass="entr" presetSubtype="2" fill="hold" nodeType="with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p:cTn id="96" dur="500" fill="hold"/>
                                        <p:tgtEl>
                                          <p:spTgt spid="163"/>
                                        </p:tgtEl>
                                        <p:attrNameLst>
                                          <p:attrName>ppt_x</p:attrName>
                                        </p:attrNameLst>
                                      </p:cBhvr>
                                      <p:tavLst>
                                        <p:tav tm="0">
                                          <p:val>
                                            <p:strVal val="1+#ppt_w/2"/>
                                          </p:val>
                                        </p:tav>
                                        <p:tav tm="100000">
                                          <p:val>
                                            <p:strVal val="#ppt_x"/>
                                          </p:val>
                                        </p:tav>
                                      </p:tavLst>
                                    </p:anim>
                                    <p:anim calcmode="lin" valueType="num">
                                      <p:cBhvr>
                                        <p:cTn id="97" dur="500" fill="hold"/>
                                        <p:tgtEl>
                                          <p:spTgt spid="163"/>
                                        </p:tgtEl>
                                        <p:attrNameLst>
                                          <p:attrName>ppt_y</p:attrName>
                                        </p:attrNameLst>
                                      </p:cBhvr>
                                      <p:tavLst>
                                        <p:tav tm="0">
                                          <p:val>
                                            <p:strVal val="#ppt_y"/>
                                          </p:val>
                                        </p:tav>
                                        <p:tav tm="100000">
                                          <p:val>
                                            <p:strVal val="#ppt_y"/>
                                          </p:val>
                                        </p:tav>
                                      </p:tavLst>
                                    </p:anim>
                                  </p:childTnLst>
                                </p:cTn>
                              </p:par>
                            </p:childTnLst>
                          </p:cTn>
                        </p:par>
                        <p:par>
                          <p:cTn id="98" fill="hold">
                            <p:stCondLst>
                              <p:cond delay="5619"/>
                            </p:stCondLst>
                            <p:childTnLst>
                              <p:par>
                                <p:cTn id="99" presetID="49" presetClass="entr" presetSubtype="0" decel="100000" fill="hold" nodeType="afterEffect">
                                  <p:stCondLst>
                                    <p:cond delay="0"/>
                                  </p:stCondLst>
                                  <p:childTnLst>
                                    <p:set>
                                      <p:cBhvr>
                                        <p:cTn id="100" dur="1" fill="hold">
                                          <p:stCondLst>
                                            <p:cond delay="0"/>
                                          </p:stCondLst>
                                        </p:cTn>
                                        <p:tgtEl>
                                          <p:spTgt spid="166"/>
                                        </p:tgtEl>
                                        <p:attrNameLst>
                                          <p:attrName>style.visibility</p:attrName>
                                        </p:attrNameLst>
                                      </p:cBhvr>
                                      <p:to>
                                        <p:strVal val="visible"/>
                                      </p:to>
                                    </p:set>
                                    <p:anim calcmode="lin" valueType="num">
                                      <p:cBhvr>
                                        <p:cTn id="101" dur="500" fill="hold"/>
                                        <p:tgtEl>
                                          <p:spTgt spid="166"/>
                                        </p:tgtEl>
                                        <p:attrNameLst>
                                          <p:attrName>ppt_w</p:attrName>
                                        </p:attrNameLst>
                                      </p:cBhvr>
                                      <p:tavLst>
                                        <p:tav tm="0">
                                          <p:val>
                                            <p:fltVal val="0"/>
                                          </p:val>
                                        </p:tav>
                                        <p:tav tm="100000">
                                          <p:val>
                                            <p:strVal val="#ppt_w"/>
                                          </p:val>
                                        </p:tav>
                                      </p:tavLst>
                                    </p:anim>
                                    <p:anim calcmode="lin" valueType="num">
                                      <p:cBhvr>
                                        <p:cTn id="102" dur="500" fill="hold"/>
                                        <p:tgtEl>
                                          <p:spTgt spid="166"/>
                                        </p:tgtEl>
                                        <p:attrNameLst>
                                          <p:attrName>ppt_h</p:attrName>
                                        </p:attrNameLst>
                                      </p:cBhvr>
                                      <p:tavLst>
                                        <p:tav tm="0">
                                          <p:val>
                                            <p:fltVal val="0"/>
                                          </p:val>
                                        </p:tav>
                                        <p:tav tm="100000">
                                          <p:val>
                                            <p:strVal val="#ppt_h"/>
                                          </p:val>
                                        </p:tav>
                                      </p:tavLst>
                                    </p:anim>
                                    <p:anim calcmode="lin" valueType="num">
                                      <p:cBhvr>
                                        <p:cTn id="103" dur="500" fill="hold"/>
                                        <p:tgtEl>
                                          <p:spTgt spid="166"/>
                                        </p:tgtEl>
                                        <p:attrNameLst>
                                          <p:attrName>style.rotation</p:attrName>
                                        </p:attrNameLst>
                                      </p:cBhvr>
                                      <p:tavLst>
                                        <p:tav tm="0">
                                          <p:val>
                                            <p:fltVal val="360"/>
                                          </p:val>
                                        </p:tav>
                                        <p:tav tm="100000">
                                          <p:val>
                                            <p:fltVal val="0"/>
                                          </p:val>
                                        </p:tav>
                                      </p:tavLst>
                                    </p:anim>
                                    <p:animEffect transition="in" filter="fade">
                                      <p:cBhvr>
                                        <p:cTn id="104" dur="500"/>
                                        <p:tgtEl>
                                          <p:spTgt spid="166"/>
                                        </p:tgtEl>
                                      </p:cBhvr>
                                    </p:animEffect>
                                  </p:childTnLst>
                                </p:cTn>
                              </p:par>
                              <p:par>
                                <p:cTn id="105" presetID="2" presetClass="entr" presetSubtype="2" fill="hold" nodeType="withEffect">
                                  <p:stCondLst>
                                    <p:cond delay="0"/>
                                  </p:stCondLst>
                                  <p:childTnLst>
                                    <p:set>
                                      <p:cBhvr>
                                        <p:cTn id="106" dur="1" fill="hold">
                                          <p:stCondLst>
                                            <p:cond delay="0"/>
                                          </p:stCondLst>
                                        </p:cTn>
                                        <p:tgtEl>
                                          <p:spTgt spid="169"/>
                                        </p:tgtEl>
                                        <p:attrNameLst>
                                          <p:attrName>style.visibility</p:attrName>
                                        </p:attrNameLst>
                                      </p:cBhvr>
                                      <p:to>
                                        <p:strVal val="visible"/>
                                      </p:to>
                                    </p:set>
                                    <p:anim calcmode="lin" valueType="num">
                                      <p:cBhvr>
                                        <p:cTn id="107" dur="500" fill="hold"/>
                                        <p:tgtEl>
                                          <p:spTgt spid="169"/>
                                        </p:tgtEl>
                                        <p:attrNameLst>
                                          <p:attrName>ppt_x</p:attrName>
                                        </p:attrNameLst>
                                      </p:cBhvr>
                                      <p:tavLst>
                                        <p:tav tm="0">
                                          <p:val>
                                            <p:strVal val="1+#ppt_w/2"/>
                                          </p:val>
                                        </p:tav>
                                        <p:tav tm="100000">
                                          <p:val>
                                            <p:strVal val="#ppt_x"/>
                                          </p:val>
                                        </p:tav>
                                      </p:tavLst>
                                    </p:anim>
                                    <p:anim calcmode="lin" valueType="num">
                                      <p:cBhvr>
                                        <p:cTn id="108" dur="500" fill="hold"/>
                                        <p:tgtEl>
                                          <p:spTgt spid="169"/>
                                        </p:tgtEl>
                                        <p:attrNameLst>
                                          <p:attrName>ppt_y</p:attrName>
                                        </p:attrNameLst>
                                      </p:cBhvr>
                                      <p:tavLst>
                                        <p:tav tm="0">
                                          <p:val>
                                            <p:strVal val="#ppt_y"/>
                                          </p:val>
                                        </p:tav>
                                        <p:tav tm="100000">
                                          <p:val>
                                            <p:strVal val="#ppt_y"/>
                                          </p:val>
                                        </p:tav>
                                      </p:tavLst>
                                    </p:anim>
                                  </p:childTnLst>
                                </p:cTn>
                              </p:par>
                            </p:childTnLst>
                          </p:cTn>
                        </p:par>
                        <p:par>
                          <p:cTn id="109" fill="hold">
                            <p:stCondLst>
                              <p:cond delay="6119"/>
                            </p:stCondLst>
                            <p:childTnLst>
                              <p:par>
                                <p:cTn id="110" presetID="49" presetClass="entr" presetSubtype="0" decel="100000" fill="hold" nodeType="afterEffect">
                                  <p:stCondLst>
                                    <p:cond delay="0"/>
                                  </p:stCondLst>
                                  <p:childTnLst>
                                    <p:set>
                                      <p:cBhvr>
                                        <p:cTn id="111" dur="1" fill="hold">
                                          <p:stCondLst>
                                            <p:cond delay="0"/>
                                          </p:stCondLst>
                                        </p:cTn>
                                        <p:tgtEl>
                                          <p:spTgt spid="172"/>
                                        </p:tgtEl>
                                        <p:attrNameLst>
                                          <p:attrName>style.visibility</p:attrName>
                                        </p:attrNameLst>
                                      </p:cBhvr>
                                      <p:to>
                                        <p:strVal val="visible"/>
                                      </p:to>
                                    </p:set>
                                    <p:anim calcmode="lin" valueType="num">
                                      <p:cBhvr>
                                        <p:cTn id="112" dur="500" fill="hold"/>
                                        <p:tgtEl>
                                          <p:spTgt spid="172"/>
                                        </p:tgtEl>
                                        <p:attrNameLst>
                                          <p:attrName>ppt_w</p:attrName>
                                        </p:attrNameLst>
                                      </p:cBhvr>
                                      <p:tavLst>
                                        <p:tav tm="0">
                                          <p:val>
                                            <p:fltVal val="0"/>
                                          </p:val>
                                        </p:tav>
                                        <p:tav tm="100000">
                                          <p:val>
                                            <p:strVal val="#ppt_w"/>
                                          </p:val>
                                        </p:tav>
                                      </p:tavLst>
                                    </p:anim>
                                    <p:anim calcmode="lin" valueType="num">
                                      <p:cBhvr>
                                        <p:cTn id="113" dur="500" fill="hold"/>
                                        <p:tgtEl>
                                          <p:spTgt spid="172"/>
                                        </p:tgtEl>
                                        <p:attrNameLst>
                                          <p:attrName>ppt_h</p:attrName>
                                        </p:attrNameLst>
                                      </p:cBhvr>
                                      <p:tavLst>
                                        <p:tav tm="0">
                                          <p:val>
                                            <p:fltVal val="0"/>
                                          </p:val>
                                        </p:tav>
                                        <p:tav tm="100000">
                                          <p:val>
                                            <p:strVal val="#ppt_h"/>
                                          </p:val>
                                        </p:tav>
                                      </p:tavLst>
                                    </p:anim>
                                    <p:anim calcmode="lin" valueType="num">
                                      <p:cBhvr>
                                        <p:cTn id="114" dur="500" fill="hold"/>
                                        <p:tgtEl>
                                          <p:spTgt spid="172"/>
                                        </p:tgtEl>
                                        <p:attrNameLst>
                                          <p:attrName>style.rotation</p:attrName>
                                        </p:attrNameLst>
                                      </p:cBhvr>
                                      <p:tavLst>
                                        <p:tav tm="0">
                                          <p:val>
                                            <p:fltVal val="360"/>
                                          </p:val>
                                        </p:tav>
                                        <p:tav tm="100000">
                                          <p:val>
                                            <p:fltVal val="0"/>
                                          </p:val>
                                        </p:tav>
                                      </p:tavLst>
                                    </p:anim>
                                    <p:animEffect transition="in" filter="fade">
                                      <p:cBhvr>
                                        <p:cTn id="115" dur="500"/>
                                        <p:tgtEl>
                                          <p:spTgt spid="172"/>
                                        </p:tgtEl>
                                      </p:cBhvr>
                                    </p:animEffect>
                                  </p:childTnLst>
                                </p:cTn>
                              </p:par>
                              <p:par>
                                <p:cTn id="116" presetID="2" presetClass="entr" presetSubtype="2" fill="hold" nodeType="withEffect">
                                  <p:stCondLst>
                                    <p:cond delay="0"/>
                                  </p:stCondLst>
                                  <p:childTnLst>
                                    <p:set>
                                      <p:cBhvr>
                                        <p:cTn id="117" dur="1" fill="hold">
                                          <p:stCondLst>
                                            <p:cond delay="0"/>
                                          </p:stCondLst>
                                        </p:cTn>
                                        <p:tgtEl>
                                          <p:spTgt spid="175"/>
                                        </p:tgtEl>
                                        <p:attrNameLst>
                                          <p:attrName>style.visibility</p:attrName>
                                        </p:attrNameLst>
                                      </p:cBhvr>
                                      <p:to>
                                        <p:strVal val="visible"/>
                                      </p:to>
                                    </p:set>
                                    <p:anim calcmode="lin" valueType="num">
                                      <p:cBhvr>
                                        <p:cTn id="118" dur="500" fill="hold"/>
                                        <p:tgtEl>
                                          <p:spTgt spid="175"/>
                                        </p:tgtEl>
                                        <p:attrNameLst>
                                          <p:attrName>ppt_x</p:attrName>
                                        </p:attrNameLst>
                                      </p:cBhvr>
                                      <p:tavLst>
                                        <p:tav tm="0">
                                          <p:val>
                                            <p:strVal val="1+#ppt_w/2"/>
                                          </p:val>
                                        </p:tav>
                                        <p:tav tm="100000">
                                          <p:val>
                                            <p:strVal val="#ppt_x"/>
                                          </p:val>
                                        </p:tav>
                                      </p:tavLst>
                                    </p:anim>
                                    <p:anim calcmode="lin" valueType="num">
                                      <p:cBhvr>
                                        <p:cTn id="119" dur="500" fill="hold"/>
                                        <p:tgtEl>
                                          <p:spTgt spid="175"/>
                                        </p:tgtEl>
                                        <p:attrNameLst>
                                          <p:attrName>ppt_y</p:attrName>
                                        </p:attrNameLst>
                                      </p:cBhvr>
                                      <p:tavLst>
                                        <p:tav tm="0">
                                          <p:val>
                                            <p:strVal val="#ppt_y"/>
                                          </p:val>
                                        </p:tav>
                                        <p:tav tm="100000">
                                          <p:val>
                                            <p:strVal val="#ppt_y"/>
                                          </p:val>
                                        </p:tav>
                                      </p:tavLst>
                                    </p:anim>
                                  </p:childTnLst>
                                </p:cTn>
                              </p:par>
                            </p:childTnLst>
                          </p:cTn>
                        </p:par>
                        <p:par>
                          <p:cTn id="120" fill="hold">
                            <p:stCondLst>
                              <p:cond delay="6619"/>
                            </p:stCondLst>
                            <p:childTnLst>
                              <p:par>
                                <p:cTn id="121" presetID="49" presetClass="entr" presetSubtype="0" decel="100000" fill="hold" nodeType="afterEffect">
                                  <p:stCondLst>
                                    <p:cond delay="0"/>
                                  </p:stCondLst>
                                  <p:childTnLst>
                                    <p:set>
                                      <p:cBhvr>
                                        <p:cTn id="122" dur="1" fill="hold">
                                          <p:stCondLst>
                                            <p:cond delay="0"/>
                                          </p:stCondLst>
                                        </p:cTn>
                                        <p:tgtEl>
                                          <p:spTgt spid="178"/>
                                        </p:tgtEl>
                                        <p:attrNameLst>
                                          <p:attrName>style.visibility</p:attrName>
                                        </p:attrNameLst>
                                      </p:cBhvr>
                                      <p:to>
                                        <p:strVal val="visible"/>
                                      </p:to>
                                    </p:set>
                                    <p:anim calcmode="lin" valueType="num">
                                      <p:cBhvr>
                                        <p:cTn id="123" dur="500" fill="hold"/>
                                        <p:tgtEl>
                                          <p:spTgt spid="178"/>
                                        </p:tgtEl>
                                        <p:attrNameLst>
                                          <p:attrName>ppt_w</p:attrName>
                                        </p:attrNameLst>
                                      </p:cBhvr>
                                      <p:tavLst>
                                        <p:tav tm="0">
                                          <p:val>
                                            <p:fltVal val="0"/>
                                          </p:val>
                                        </p:tav>
                                        <p:tav tm="100000">
                                          <p:val>
                                            <p:strVal val="#ppt_w"/>
                                          </p:val>
                                        </p:tav>
                                      </p:tavLst>
                                    </p:anim>
                                    <p:anim calcmode="lin" valueType="num">
                                      <p:cBhvr>
                                        <p:cTn id="124" dur="500" fill="hold"/>
                                        <p:tgtEl>
                                          <p:spTgt spid="178"/>
                                        </p:tgtEl>
                                        <p:attrNameLst>
                                          <p:attrName>ppt_h</p:attrName>
                                        </p:attrNameLst>
                                      </p:cBhvr>
                                      <p:tavLst>
                                        <p:tav tm="0">
                                          <p:val>
                                            <p:fltVal val="0"/>
                                          </p:val>
                                        </p:tav>
                                        <p:tav tm="100000">
                                          <p:val>
                                            <p:strVal val="#ppt_h"/>
                                          </p:val>
                                        </p:tav>
                                      </p:tavLst>
                                    </p:anim>
                                    <p:anim calcmode="lin" valueType="num">
                                      <p:cBhvr>
                                        <p:cTn id="125" dur="500" fill="hold"/>
                                        <p:tgtEl>
                                          <p:spTgt spid="178"/>
                                        </p:tgtEl>
                                        <p:attrNameLst>
                                          <p:attrName>style.rotation</p:attrName>
                                        </p:attrNameLst>
                                      </p:cBhvr>
                                      <p:tavLst>
                                        <p:tav tm="0">
                                          <p:val>
                                            <p:fltVal val="360"/>
                                          </p:val>
                                        </p:tav>
                                        <p:tav tm="100000">
                                          <p:val>
                                            <p:fltVal val="0"/>
                                          </p:val>
                                        </p:tav>
                                      </p:tavLst>
                                    </p:anim>
                                    <p:animEffect transition="in" filter="fade">
                                      <p:cBhvr>
                                        <p:cTn id="126" dur="500"/>
                                        <p:tgtEl>
                                          <p:spTgt spid="178"/>
                                        </p:tgtEl>
                                      </p:cBhvr>
                                    </p:animEffect>
                                  </p:childTnLst>
                                </p:cTn>
                              </p:par>
                              <p:par>
                                <p:cTn id="127" presetID="2" presetClass="entr" presetSubtype="2" fill="hold" nodeType="withEffect">
                                  <p:stCondLst>
                                    <p:cond delay="0"/>
                                  </p:stCondLst>
                                  <p:childTnLst>
                                    <p:set>
                                      <p:cBhvr>
                                        <p:cTn id="128" dur="1" fill="hold">
                                          <p:stCondLst>
                                            <p:cond delay="0"/>
                                          </p:stCondLst>
                                        </p:cTn>
                                        <p:tgtEl>
                                          <p:spTgt spid="181"/>
                                        </p:tgtEl>
                                        <p:attrNameLst>
                                          <p:attrName>style.visibility</p:attrName>
                                        </p:attrNameLst>
                                      </p:cBhvr>
                                      <p:to>
                                        <p:strVal val="visible"/>
                                      </p:to>
                                    </p:set>
                                    <p:anim calcmode="lin" valueType="num">
                                      <p:cBhvr>
                                        <p:cTn id="129" dur="500" fill="hold"/>
                                        <p:tgtEl>
                                          <p:spTgt spid="181"/>
                                        </p:tgtEl>
                                        <p:attrNameLst>
                                          <p:attrName>ppt_x</p:attrName>
                                        </p:attrNameLst>
                                      </p:cBhvr>
                                      <p:tavLst>
                                        <p:tav tm="0">
                                          <p:val>
                                            <p:strVal val="1+#ppt_w/2"/>
                                          </p:val>
                                        </p:tav>
                                        <p:tav tm="100000">
                                          <p:val>
                                            <p:strVal val="#ppt_x"/>
                                          </p:val>
                                        </p:tav>
                                      </p:tavLst>
                                    </p:anim>
                                    <p:anim calcmode="lin" valueType="num">
                                      <p:cBhvr>
                                        <p:cTn id="130" dur="500" fill="hold"/>
                                        <p:tgtEl>
                                          <p:spTgt spid="181"/>
                                        </p:tgtEl>
                                        <p:attrNameLst>
                                          <p:attrName>ppt_y</p:attrName>
                                        </p:attrNameLst>
                                      </p:cBhvr>
                                      <p:tavLst>
                                        <p:tav tm="0">
                                          <p:val>
                                            <p:strVal val="#ppt_y"/>
                                          </p:val>
                                        </p:tav>
                                        <p:tav tm="100000">
                                          <p:val>
                                            <p:strVal val="#ppt_y"/>
                                          </p:val>
                                        </p:tav>
                                      </p:tavLst>
                                    </p:anim>
                                  </p:childTnLst>
                                </p:cTn>
                              </p:par>
                            </p:childTnLst>
                          </p:cTn>
                        </p:par>
                        <p:par>
                          <p:cTn id="131" fill="hold">
                            <p:stCondLst>
                              <p:cond delay="7119"/>
                            </p:stCondLst>
                            <p:childTnLst>
                              <p:par>
                                <p:cTn id="132" presetID="49" presetClass="entr" presetSubtype="0" decel="100000" fill="hold" nodeType="afterEffect">
                                  <p:stCondLst>
                                    <p:cond delay="0"/>
                                  </p:stCondLst>
                                  <p:childTnLst>
                                    <p:set>
                                      <p:cBhvr>
                                        <p:cTn id="133" dur="1" fill="hold">
                                          <p:stCondLst>
                                            <p:cond delay="0"/>
                                          </p:stCondLst>
                                        </p:cTn>
                                        <p:tgtEl>
                                          <p:spTgt spid="184"/>
                                        </p:tgtEl>
                                        <p:attrNameLst>
                                          <p:attrName>style.visibility</p:attrName>
                                        </p:attrNameLst>
                                      </p:cBhvr>
                                      <p:to>
                                        <p:strVal val="visible"/>
                                      </p:to>
                                    </p:set>
                                    <p:anim calcmode="lin" valueType="num">
                                      <p:cBhvr>
                                        <p:cTn id="134" dur="500" fill="hold"/>
                                        <p:tgtEl>
                                          <p:spTgt spid="184"/>
                                        </p:tgtEl>
                                        <p:attrNameLst>
                                          <p:attrName>ppt_w</p:attrName>
                                        </p:attrNameLst>
                                      </p:cBhvr>
                                      <p:tavLst>
                                        <p:tav tm="0">
                                          <p:val>
                                            <p:fltVal val="0"/>
                                          </p:val>
                                        </p:tav>
                                        <p:tav tm="100000">
                                          <p:val>
                                            <p:strVal val="#ppt_w"/>
                                          </p:val>
                                        </p:tav>
                                      </p:tavLst>
                                    </p:anim>
                                    <p:anim calcmode="lin" valueType="num">
                                      <p:cBhvr>
                                        <p:cTn id="135" dur="500" fill="hold"/>
                                        <p:tgtEl>
                                          <p:spTgt spid="184"/>
                                        </p:tgtEl>
                                        <p:attrNameLst>
                                          <p:attrName>ppt_h</p:attrName>
                                        </p:attrNameLst>
                                      </p:cBhvr>
                                      <p:tavLst>
                                        <p:tav tm="0">
                                          <p:val>
                                            <p:fltVal val="0"/>
                                          </p:val>
                                        </p:tav>
                                        <p:tav tm="100000">
                                          <p:val>
                                            <p:strVal val="#ppt_h"/>
                                          </p:val>
                                        </p:tav>
                                      </p:tavLst>
                                    </p:anim>
                                    <p:anim calcmode="lin" valueType="num">
                                      <p:cBhvr>
                                        <p:cTn id="136" dur="500" fill="hold"/>
                                        <p:tgtEl>
                                          <p:spTgt spid="184"/>
                                        </p:tgtEl>
                                        <p:attrNameLst>
                                          <p:attrName>style.rotation</p:attrName>
                                        </p:attrNameLst>
                                      </p:cBhvr>
                                      <p:tavLst>
                                        <p:tav tm="0">
                                          <p:val>
                                            <p:fltVal val="360"/>
                                          </p:val>
                                        </p:tav>
                                        <p:tav tm="100000">
                                          <p:val>
                                            <p:fltVal val="0"/>
                                          </p:val>
                                        </p:tav>
                                      </p:tavLst>
                                    </p:anim>
                                    <p:animEffect transition="in" filter="fade">
                                      <p:cBhvr>
                                        <p:cTn id="137" dur="500"/>
                                        <p:tgtEl>
                                          <p:spTgt spid="184"/>
                                        </p:tgtEl>
                                      </p:cBhvr>
                                    </p:animEffect>
                                  </p:childTnLst>
                                </p:cTn>
                              </p:par>
                              <p:par>
                                <p:cTn id="138" presetID="2" presetClass="entr" presetSubtype="2" fill="hold" nodeType="withEffect">
                                  <p:stCondLst>
                                    <p:cond delay="0"/>
                                  </p:stCondLst>
                                  <p:childTnLst>
                                    <p:set>
                                      <p:cBhvr>
                                        <p:cTn id="139" dur="1" fill="hold">
                                          <p:stCondLst>
                                            <p:cond delay="0"/>
                                          </p:stCondLst>
                                        </p:cTn>
                                        <p:tgtEl>
                                          <p:spTgt spid="187"/>
                                        </p:tgtEl>
                                        <p:attrNameLst>
                                          <p:attrName>style.visibility</p:attrName>
                                        </p:attrNameLst>
                                      </p:cBhvr>
                                      <p:to>
                                        <p:strVal val="visible"/>
                                      </p:to>
                                    </p:set>
                                    <p:anim calcmode="lin" valueType="num">
                                      <p:cBhvr>
                                        <p:cTn id="140" dur="500" fill="hold"/>
                                        <p:tgtEl>
                                          <p:spTgt spid="187"/>
                                        </p:tgtEl>
                                        <p:attrNameLst>
                                          <p:attrName>ppt_x</p:attrName>
                                        </p:attrNameLst>
                                      </p:cBhvr>
                                      <p:tavLst>
                                        <p:tav tm="0">
                                          <p:val>
                                            <p:strVal val="1+#ppt_w/2"/>
                                          </p:val>
                                        </p:tav>
                                        <p:tav tm="100000">
                                          <p:val>
                                            <p:strVal val="#ppt_x"/>
                                          </p:val>
                                        </p:tav>
                                      </p:tavLst>
                                    </p:anim>
                                    <p:anim calcmode="lin" valueType="num">
                                      <p:cBhvr>
                                        <p:cTn id="141" dur="500" fill="hold"/>
                                        <p:tgtEl>
                                          <p:spTgt spid="187"/>
                                        </p:tgtEl>
                                        <p:attrNameLst>
                                          <p:attrName>ppt_y</p:attrName>
                                        </p:attrNameLst>
                                      </p:cBhvr>
                                      <p:tavLst>
                                        <p:tav tm="0">
                                          <p:val>
                                            <p:strVal val="#ppt_y"/>
                                          </p:val>
                                        </p:tav>
                                        <p:tav tm="100000">
                                          <p:val>
                                            <p:strVal val="#ppt_y"/>
                                          </p:val>
                                        </p:tav>
                                      </p:tavLst>
                                    </p:anim>
                                  </p:childTnLst>
                                </p:cTn>
                              </p:par>
                            </p:childTnLst>
                          </p:cTn>
                        </p:par>
                        <p:par>
                          <p:cTn id="142" fill="hold">
                            <p:stCondLst>
                              <p:cond delay="7619"/>
                            </p:stCondLst>
                            <p:childTnLst>
                              <p:par>
                                <p:cTn id="143" presetID="49" presetClass="entr" presetSubtype="0" decel="100000" fill="hold" nodeType="afterEffect">
                                  <p:stCondLst>
                                    <p:cond delay="0"/>
                                  </p:stCondLst>
                                  <p:childTnLst>
                                    <p:set>
                                      <p:cBhvr>
                                        <p:cTn id="144" dur="1" fill="hold">
                                          <p:stCondLst>
                                            <p:cond delay="0"/>
                                          </p:stCondLst>
                                        </p:cTn>
                                        <p:tgtEl>
                                          <p:spTgt spid="190"/>
                                        </p:tgtEl>
                                        <p:attrNameLst>
                                          <p:attrName>style.visibility</p:attrName>
                                        </p:attrNameLst>
                                      </p:cBhvr>
                                      <p:to>
                                        <p:strVal val="visible"/>
                                      </p:to>
                                    </p:set>
                                    <p:anim calcmode="lin" valueType="num">
                                      <p:cBhvr>
                                        <p:cTn id="145" dur="500" fill="hold"/>
                                        <p:tgtEl>
                                          <p:spTgt spid="190"/>
                                        </p:tgtEl>
                                        <p:attrNameLst>
                                          <p:attrName>ppt_w</p:attrName>
                                        </p:attrNameLst>
                                      </p:cBhvr>
                                      <p:tavLst>
                                        <p:tav tm="0">
                                          <p:val>
                                            <p:fltVal val="0"/>
                                          </p:val>
                                        </p:tav>
                                        <p:tav tm="100000">
                                          <p:val>
                                            <p:strVal val="#ppt_w"/>
                                          </p:val>
                                        </p:tav>
                                      </p:tavLst>
                                    </p:anim>
                                    <p:anim calcmode="lin" valueType="num">
                                      <p:cBhvr>
                                        <p:cTn id="146" dur="500" fill="hold"/>
                                        <p:tgtEl>
                                          <p:spTgt spid="190"/>
                                        </p:tgtEl>
                                        <p:attrNameLst>
                                          <p:attrName>ppt_h</p:attrName>
                                        </p:attrNameLst>
                                      </p:cBhvr>
                                      <p:tavLst>
                                        <p:tav tm="0">
                                          <p:val>
                                            <p:fltVal val="0"/>
                                          </p:val>
                                        </p:tav>
                                        <p:tav tm="100000">
                                          <p:val>
                                            <p:strVal val="#ppt_h"/>
                                          </p:val>
                                        </p:tav>
                                      </p:tavLst>
                                    </p:anim>
                                    <p:anim calcmode="lin" valueType="num">
                                      <p:cBhvr>
                                        <p:cTn id="147" dur="500" fill="hold"/>
                                        <p:tgtEl>
                                          <p:spTgt spid="190"/>
                                        </p:tgtEl>
                                        <p:attrNameLst>
                                          <p:attrName>style.rotation</p:attrName>
                                        </p:attrNameLst>
                                      </p:cBhvr>
                                      <p:tavLst>
                                        <p:tav tm="0">
                                          <p:val>
                                            <p:fltVal val="360"/>
                                          </p:val>
                                        </p:tav>
                                        <p:tav tm="100000">
                                          <p:val>
                                            <p:fltVal val="0"/>
                                          </p:val>
                                        </p:tav>
                                      </p:tavLst>
                                    </p:anim>
                                    <p:animEffect transition="in" filter="fade">
                                      <p:cBhvr>
                                        <p:cTn id="148" dur="500"/>
                                        <p:tgtEl>
                                          <p:spTgt spid="190"/>
                                        </p:tgtEl>
                                      </p:cBhvr>
                                    </p:animEffect>
                                  </p:childTnLst>
                                </p:cTn>
                              </p:par>
                              <p:par>
                                <p:cTn id="149" presetID="2" presetClass="entr" presetSubtype="2" fill="hold" nodeType="withEffect">
                                  <p:stCondLst>
                                    <p:cond delay="0"/>
                                  </p:stCondLst>
                                  <p:childTnLst>
                                    <p:set>
                                      <p:cBhvr>
                                        <p:cTn id="150" dur="1" fill="hold">
                                          <p:stCondLst>
                                            <p:cond delay="0"/>
                                          </p:stCondLst>
                                        </p:cTn>
                                        <p:tgtEl>
                                          <p:spTgt spid="193"/>
                                        </p:tgtEl>
                                        <p:attrNameLst>
                                          <p:attrName>style.visibility</p:attrName>
                                        </p:attrNameLst>
                                      </p:cBhvr>
                                      <p:to>
                                        <p:strVal val="visible"/>
                                      </p:to>
                                    </p:set>
                                    <p:anim calcmode="lin" valueType="num">
                                      <p:cBhvr>
                                        <p:cTn id="151" dur="500" fill="hold"/>
                                        <p:tgtEl>
                                          <p:spTgt spid="193"/>
                                        </p:tgtEl>
                                        <p:attrNameLst>
                                          <p:attrName>ppt_x</p:attrName>
                                        </p:attrNameLst>
                                      </p:cBhvr>
                                      <p:tavLst>
                                        <p:tav tm="0">
                                          <p:val>
                                            <p:strVal val="1+#ppt_w/2"/>
                                          </p:val>
                                        </p:tav>
                                        <p:tav tm="100000">
                                          <p:val>
                                            <p:strVal val="#ppt_x"/>
                                          </p:val>
                                        </p:tav>
                                      </p:tavLst>
                                    </p:anim>
                                    <p:anim calcmode="lin" valueType="num">
                                      <p:cBhvr>
                                        <p:cTn id="152" dur="500" fill="hold"/>
                                        <p:tgtEl>
                                          <p:spTgt spid="193"/>
                                        </p:tgtEl>
                                        <p:attrNameLst>
                                          <p:attrName>ppt_y</p:attrName>
                                        </p:attrNameLst>
                                      </p:cBhvr>
                                      <p:tavLst>
                                        <p:tav tm="0">
                                          <p:val>
                                            <p:strVal val="#ppt_y"/>
                                          </p:val>
                                        </p:tav>
                                        <p:tav tm="100000">
                                          <p:val>
                                            <p:strVal val="#ppt_y"/>
                                          </p:val>
                                        </p:tav>
                                      </p:tavLst>
                                    </p:anim>
                                  </p:childTnLst>
                                </p:cTn>
                              </p:par>
                            </p:childTnLst>
                          </p:cTn>
                        </p:par>
                        <p:par>
                          <p:cTn id="153" fill="hold">
                            <p:stCondLst>
                              <p:cond delay="8119"/>
                            </p:stCondLst>
                            <p:childTnLst>
                              <p:par>
                                <p:cTn id="154" presetID="49" presetClass="entr" presetSubtype="0" decel="100000" fill="hold" nodeType="afterEffect">
                                  <p:stCondLst>
                                    <p:cond delay="0"/>
                                  </p:stCondLst>
                                  <p:childTnLst>
                                    <p:set>
                                      <p:cBhvr>
                                        <p:cTn id="155" dur="1" fill="hold">
                                          <p:stCondLst>
                                            <p:cond delay="0"/>
                                          </p:stCondLst>
                                        </p:cTn>
                                        <p:tgtEl>
                                          <p:spTgt spid="196"/>
                                        </p:tgtEl>
                                        <p:attrNameLst>
                                          <p:attrName>style.visibility</p:attrName>
                                        </p:attrNameLst>
                                      </p:cBhvr>
                                      <p:to>
                                        <p:strVal val="visible"/>
                                      </p:to>
                                    </p:set>
                                    <p:anim calcmode="lin" valueType="num">
                                      <p:cBhvr>
                                        <p:cTn id="156" dur="500" fill="hold"/>
                                        <p:tgtEl>
                                          <p:spTgt spid="196"/>
                                        </p:tgtEl>
                                        <p:attrNameLst>
                                          <p:attrName>ppt_w</p:attrName>
                                        </p:attrNameLst>
                                      </p:cBhvr>
                                      <p:tavLst>
                                        <p:tav tm="0">
                                          <p:val>
                                            <p:fltVal val="0"/>
                                          </p:val>
                                        </p:tav>
                                        <p:tav tm="100000">
                                          <p:val>
                                            <p:strVal val="#ppt_w"/>
                                          </p:val>
                                        </p:tav>
                                      </p:tavLst>
                                    </p:anim>
                                    <p:anim calcmode="lin" valueType="num">
                                      <p:cBhvr>
                                        <p:cTn id="157" dur="500" fill="hold"/>
                                        <p:tgtEl>
                                          <p:spTgt spid="196"/>
                                        </p:tgtEl>
                                        <p:attrNameLst>
                                          <p:attrName>ppt_h</p:attrName>
                                        </p:attrNameLst>
                                      </p:cBhvr>
                                      <p:tavLst>
                                        <p:tav tm="0">
                                          <p:val>
                                            <p:fltVal val="0"/>
                                          </p:val>
                                        </p:tav>
                                        <p:tav tm="100000">
                                          <p:val>
                                            <p:strVal val="#ppt_h"/>
                                          </p:val>
                                        </p:tav>
                                      </p:tavLst>
                                    </p:anim>
                                    <p:anim calcmode="lin" valueType="num">
                                      <p:cBhvr>
                                        <p:cTn id="158" dur="500" fill="hold"/>
                                        <p:tgtEl>
                                          <p:spTgt spid="196"/>
                                        </p:tgtEl>
                                        <p:attrNameLst>
                                          <p:attrName>style.rotation</p:attrName>
                                        </p:attrNameLst>
                                      </p:cBhvr>
                                      <p:tavLst>
                                        <p:tav tm="0">
                                          <p:val>
                                            <p:fltVal val="360"/>
                                          </p:val>
                                        </p:tav>
                                        <p:tav tm="100000">
                                          <p:val>
                                            <p:fltVal val="0"/>
                                          </p:val>
                                        </p:tav>
                                      </p:tavLst>
                                    </p:anim>
                                    <p:animEffect transition="in" filter="fade">
                                      <p:cBhvr>
                                        <p:cTn id="159" dur="500"/>
                                        <p:tgtEl>
                                          <p:spTgt spid="196"/>
                                        </p:tgtEl>
                                      </p:cBhvr>
                                    </p:animEffect>
                                  </p:childTnLst>
                                </p:cTn>
                              </p:par>
                              <p:par>
                                <p:cTn id="160" presetID="2" presetClass="entr" presetSubtype="2" fill="hold" nodeType="withEffect">
                                  <p:stCondLst>
                                    <p:cond delay="0"/>
                                  </p:stCondLst>
                                  <p:childTnLst>
                                    <p:set>
                                      <p:cBhvr>
                                        <p:cTn id="161" dur="1" fill="hold">
                                          <p:stCondLst>
                                            <p:cond delay="0"/>
                                          </p:stCondLst>
                                        </p:cTn>
                                        <p:tgtEl>
                                          <p:spTgt spid="199"/>
                                        </p:tgtEl>
                                        <p:attrNameLst>
                                          <p:attrName>style.visibility</p:attrName>
                                        </p:attrNameLst>
                                      </p:cBhvr>
                                      <p:to>
                                        <p:strVal val="visible"/>
                                      </p:to>
                                    </p:set>
                                    <p:anim calcmode="lin" valueType="num">
                                      <p:cBhvr>
                                        <p:cTn id="162" dur="500" fill="hold"/>
                                        <p:tgtEl>
                                          <p:spTgt spid="199"/>
                                        </p:tgtEl>
                                        <p:attrNameLst>
                                          <p:attrName>ppt_x</p:attrName>
                                        </p:attrNameLst>
                                      </p:cBhvr>
                                      <p:tavLst>
                                        <p:tav tm="0">
                                          <p:val>
                                            <p:strVal val="1+#ppt_w/2"/>
                                          </p:val>
                                        </p:tav>
                                        <p:tav tm="100000">
                                          <p:val>
                                            <p:strVal val="#ppt_x"/>
                                          </p:val>
                                        </p:tav>
                                      </p:tavLst>
                                    </p:anim>
                                    <p:anim calcmode="lin" valueType="num">
                                      <p:cBhvr>
                                        <p:cTn id="163" dur="500" fill="hold"/>
                                        <p:tgtEl>
                                          <p:spTgt spid="199"/>
                                        </p:tgtEl>
                                        <p:attrNameLst>
                                          <p:attrName>ppt_y</p:attrName>
                                        </p:attrNameLst>
                                      </p:cBhvr>
                                      <p:tavLst>
                                        <p:tav tm="0">
                                          <p:val>
                                            <p:strVal val="#ppt_y"/>
                                          </p:val>
                                        </p:tav>
                                        <p:tav tm="100000">
                                          <p:val>
                                            <p:strVal val="#ppt_y"/>
                                          </p:val>
                                        </p:tav>
                                      </p:tavLst>
                                    </p:anim>
                                  </p:childTnLst>
                                </p:cTn>
                              </p:par>
                            </p:childTnLst>
                          </p:cTn>
                        </p:par>
                        <p:par>
                          <p:cTn id="164" fill="hold">
                            <p:stCondLst>
                              <p:cond delay="8619"/>
                            </p:stCondLst>
                            <p:childTnLst>
                              <p:par>
                                <p:cTn id="165" presetID="49" presetClass="entr" presetSubtype="0" decel="100000" fill="hold" nodeType="afterEffect">
                                  <p:stCondLst>
                                    <p:cond delay="0"/>
                                  </p:stCondLst>
                                  <p:childTnLst>
                                    <p:set>
                                      <p:cBhvr>
                                        <p:cTn id="166" dur="1" fill="hold">
                                          <p:stCondLst>
                                            <p:cond delay="0"/>
                                          </p:stCondLst>
                                        </p:cTn>
                                        <p:tgtEl>
                                          <p:spTgt spid="202"/>
                                        </p:tgtEl>
                                        <p:attrNameLst>
                                          <p:attrName>style.visibility</p:attrName>
                                        </p:attrNameLst>
                                      </p:cBhvr>
                                      <p:to>
                                        <p:strVal val="visible"/>
                                      </p:to>
                                    </p:set>
                                    <p:anim calcmode="lin" valueType="num">
                                      <p:cBhvr>
                                        <p:cTn id="167" dur="500" fill="hold"/>
                                        <p:tgtEl>
                                          <p:spTgt spid="202"/>
                                        </p:tgtEl>
                                        <p:attrNameLst>
                                          <p:attrName>ppt_w</p:attrName>
                                        </p:attrNameLst>
                                      </p:cBhvr>
                                      <p:tavLst>
                                        <p:tav tm="0">
                                          <p:val>
                                            <p:fltVal val="0"/>
                                          </p:val>
                                        </p:tav>
                                        <p:tav tm="100000">
                                          <p:val>
                                            <p:strVal val="#ppt_w"/>
                                          </p:val>
                                        </p:tav>
                                      </p:tavLst>
                                    </p:anim>
                                    <p:anim calcmode="lin" valueType="num">
                                      <p:cBhvr>
                                        <p:cTn id="168" dur="500" fill="hold"/>
                                        <p:tgtEl>
                                          <p:spTgt spid="202"/>
                                        </p:tgtEl>
                                        <p:attrNameLst>
                                          <p:attrName>ppt_h</p:attrName>
                                        </p:attrNameLst>
                                      </p:cBhvr>
                                      <p:tavLst>
                                        <p:tav tm="0">
                                          <p:val>
                                            <p:fltVal val="0"/>
                                          </p:val>
                                        </p:tav>
                                        <p:tav tm="100000">
                                          <p:val>
                                            <p:strVal val="#ppt_h"/>
                                          </p:val>
                                        </p:tav>
                                      </p:tavLst>
                                    </p:anim>
                                    <p:anim calcmode="lin" valueType="num">
                                      <p:cBhvr>
                                        <p:cTn id="169" dur="500" fill="hold"/>
                                        <p:tgtEl>
                                          <p:spTgt spid="202"/>
                                        </p:tgtEl>
                                        <p:attrNameLst>
                                          <p:attrName>style.rotation</p:attrName>
                                        </p:attrNameLst>
                                      </p:cBhvr>
                                      <p:tavLst>
                                        <p:tav tm="0">
                                          <p:val>
                                            <p:fltVal val="360"/>
                                          </p:val>
                                        </p:tav>
                                        <p:tav tm="100000">
                                          <p:val>
                                            <p:fltVal val="0"/>
                                          </p:val>
                                        </p:tav>
                                      </p:tavLst>
                                    </p:anim>
                                    <p:animEffect transition="in" filter="fade">
                                      <p:cBhvr>
                                        <p:cTn id="170" dur="500"/>
                                        <p:tgtEl>
                                          <p:spTgt spid="202"/>
                                        </p:tgtEl>
                                      </p:cBhvr>
                                    </p:animEffect>
                                  </p:childTnLst>
                                </p:cTn>
                              </p:par>
                              <p:par>
                                <p:cTn id="171" presetID="2" presetClass="entr" presetSubtype="2" fill="hold" nodeType="withEffect">
                                  <p:stCondLst>
                                    <p:cond delay="0"/>
                                  </p:stCondLst>
                                  <p:childTnLst>
                                    <p:set>
                                      <p:cBhvr>
                                        <p:cTn id="172" dur="1" fill="hold">
                                          <p:stCondLst>
                                            <p:cond delay="0"/>
                                          </p:stCondLst>
                                        </p:cTn>
                                        <p:tgtEl>
                                          <p:spTgt spid="205"/>
                                        </p:tgtEl>
                                        <p:attrNameLst>
                                          <p:attrName>style.visibility</p:attrName>
                                        </p:attrNameLst>
                                      </p:cBhvr>
                                      <p:to>
                                        <p:strVal val="visible"/>
                                      </p:to>
                                    </p:set>
                                    <p:anim calcmode="lin" valueType="num">
                                      <p:cBhvr>
                                        <p:cTn id="173" dur="500" fill="hold"/>
                                        <p:tgtEl>
                                          <p:spTgt spid="205"/>
                                        </p:tgtEl>
                                        <p:attrNameLst>
                                          <p:attrName>ppt_x</p:attrName>
                                        </p:attrNameLst>
                                      </p:cBhvr>
                                      <p:tavLst>
                                        <p:tav tm="0">
                                          <p:val>
                                            <p:strVal val="1+#ppt_w/2"/>
                                          </p:val>
                                        </p:tav>
                                        <p:tav tm="100000">
                                          <p:val>
                                            <p:strVal val="#ppt_x"/>
                                          </p:val>
                                        </p:tav>
                                      </p:tavLst>
                                    </p:anim>
                                    <p:anim calcmode="lin" valueType="num">
                                      <p:cBhvr>
                                        <p:cTn id="174" dur="500" fill="hold"/>
                                        <p:tgtEl>
                                          <p:spTgt spid="205"/>
                                        </p:tgtEl>
                                        <p:attrNameLst>
                                          <p:attrName>ppt_y</p:attrName>
                                        </p:attrNameLst>
                                      </p:cBhvr>
                                      <p:tavLst>
                                        <p:tav tm="0">
                                          <p:val>
                                            <p:strVal val="#ppt_y"/>
                                          </p:val>
                                        </p:tav>
                                        <p:tav tm="100000">
                                          <p:val>
                                            <p:strVal val="#ppt_y"/>
                                          </p:val>
                                        </p:tav>
                                      </p:tavLst>
                                    </p:anim>
                                  </p:childTnLst>
                                </p:cTn>
                              </p:par>
                            </p:childTnLst>
                          </p:cTn>
                        </p:par>
                        <p:par>
                          <p:cTn id="175" fill="hold">
                            <p:stCondLst>
                              <p:cond delay="9119"/>
                            </p:stCondLst>
                            <p:childTnLst>
                              <p:par>
                                <p:cTn id="176" presetID="49" presetClass="entr" presetSubtype="0" decel="100000" fill="hold" nodeType="afterEffect">
                                  <p:stCondLst>
                                    <p:cond delay="0"/>
                                  </p:stCondLst>
                                  <p:childTnLst>
                                    <p:set>
                                      <p:cBhvr>
                                        <p:cTn id="177" dur="1" fill="hold">
                                          <p:stCondLst>
                                            <p:cond delay="0"/>
                                          </p:stCondLst>
                                        </p:cTn>
                                        <p:tgtEl>
                                          <p:spTgt spid="208"/>
                                        </p:tgtEl>
                                        <p:attrNameLst>
                                          <p:attrName>style.visibility</p:attrName>
                                        </p:attrNameLst>
                                      </p:cBhvr>
                                      <p:to>
                                        <p:strVal val="visible"/>
                                      </p:to>
                                    </p:set>
                                    <p:anim calcmode="lin" valueType="num">
                                      <p:cBhvr>
                                        <p:cTn id="178" dur="500" fill="hold"/>
                                        <p:tgtEl>
                                          <p:spTgt spid="208"/>
                                        </p:tgtEl>
                                        <p:attrNameLst>
                                          <p:attrName>ppt_w</p:attrName>
                                        </p:attrNameLst>
                                      </p:cBhvr>
                                      <p:tavLst>
                                        <p:tav tm="0">
                                          <p:val>
                                            <p:fltVal val="0"/>
                                          </p:val>
                                        </p:tav>
                                        <p:tav tm="100000">
                                          <p:val>
                                            <p:strVal val="#ppt_w"/>
                                          </p:val>
                                        </p:tav>
                                      </p:tavLst>
                                    </p:anim>
                                    <p:anim calcmode="lin" valueType="num">
                                      <p:cBhvr>
                                        <p:cTn id="179" dur="500" fill="hold"/>
                                        <p:tgtEl>
                                          <p:spTgt spid="208"/>
                                        </p:tgtEl>
                                        <p:attrNameLst>
                                          <p:attrName>ppt_h</p:attrName>
                                        </p:attrNameLst>
                                      </p:cBhvr>
                                      <p:tavLst>
                                        <p:tav tm="0">
                                          <p:val>
                                            <p:fltVal val="0"/>
                                          </p:val>
                                        </p:tav>
                                        <p:tav tm="100000">
                                          <p:val>
                                            <p:strVal val="#ppt_h"/>
                                          </p:val>
                                        </p:tav>
                                      </p:tavLst>
                                    </p:anim>
                                    <p:anim calcmode="lin" valueType="num">
                                      <p:cBhvr>
                                        <p:cTn id="180" dur="500" fill="hold"/>
                                        <p:tgtEl>
                                          <p:spTgt spid="208"/>
                                        </p:tgtEl>
                                        <p:attrNameLst>
                                          <p:attrName>style.rotation</p:attrName>
                                        </p:attrNameLst>
                                      </p:cBhvr>
                                      <p:tavLst>
                                        <p:tav tm="0">
                                          <p:val>
                                            <p:fltVal val="360"/>
                                          </p:val>
                                        </p:tav>
                                        <p:tav tm="100000">
                                          <p:val>
                                            <p:fltVal val="0"/>
                                          </p:val>
                                        </p:tav>
                                      </p:tavLst>
                                    </p:anim>
                                    <p:animEffect transition="in" filter="fade">
                                      <p:cBhvr>
                                        <p:cTn id="181" dur="500"/>
                                        <p:tgtEl>
                                          <p:spTgt spid="208"/>
                                        </p:tgtEl>
                                      </p:cBhvr>
                                    </p:animEffect>
                                  </p:childTnLst>
                                </p:cTn>
                              </p:par>
                              <p:par>
                                <p:cTn id="182" presetID="2" presetClass="entr" presetSubtype="2" fill="hold" nodeType="withEffect">
                                  <p:stCondLst>
                                    <p:cond delay="0"/>
                                  </p:stCondLst>
                                  <p:childTnLst>
                                    <p:set>
                                      <p:cBhvr>
                                        <p:cTn id="183" dur="1" fill="hold">
                                          <p:stCondLst>
                                            <p:cond delay="0"/>
                                          </p:stCondLst>
                                        </p:cTn>
                                        <p:tgtEl>
                                          <p:spTgt spid="211"/>
                                        </p:tgtEl>
                                        <p:attrNameLst>
                                          <p:attrName>style.visibility</p:attrName>
                                        </p:attrNameLst>
                                      </p:cBhvr>
                                      <p:to>
                                        <p:strVal val="visible"/>
                                      </p:to>
                                    </p:set>
                                    <p:anim calcmode="lin" valueType="num">
                                      <p:cBhvr>
                                        <p:cTn id="184" dur="500" fill="hold"/>
                                        <p:tgtEl>
                                          <p:spTgt spid="211"/>
                                        </p:tgtEl>
                                        <p:attrNameLst>
                                          <p:attrName>ppt_x</p:attrName>
                                        </p:attrNameLst>
                                      </p:cBhvr>
                                      <p:tavLst>
                                        <p:tav tm="0">
                                          <p:val>
                                            <p:strVal val="1+#ppt_w/2"/>
                                          </p:val>
                                        </p:tav>
                                        <p:tav tm="100000">
                                          <p:val>
                                            <p:strVal val="#ppt_x"/>
                                          </p:val>
                                        </p:tav>
                                      </p:tavLst>
                                    </p:anim>
                                    <p:anim calcmode="lin" valueType="num">
                                      <p:cBhvr>
                                        <p:cTn id="185" dur="500" fill="hold"/>
                                        <p:tgtEl>
                                          <p:spTgt spid="211"/>
                                        </p:tgtEl>
                                        <p:attrNameLst>
                                          <p:attrName>ppt_y</p:attrName>
                                        </p:attrNameLst>
                                      </p:cBhvr>
                                      <p:tavLst>
                                        <p:tav tm="0">
                                          <p:val>
                                            <p:strVal val="#ppt_y"/>
                                          </p:val>
                                        </p:tav>
                                        <p:tav tm="100000">
                                          <p:val>
                                            <p:strVal val="#ppt_y"/>
                                          </p:val>
                                        </p:tav>
                                      </p:tavLst>
                                    </p:anim>
                                  </p:childTnLst>
                                </p:cTn>
                              </p:par>
                            </p:childTnLst>
                          </p:cTn>
                        </p:par>
                        <p:par>
                          <p:cTn id="186" fill="hold">
                            <p:stCondLst>
                              <p:cond delay="9619"/>
                            </p:stCondLst>
                            <p:childTnLst>
                              <p:par>
                                <p:cTn id="187" presetID="49" presetClass="entr" presetSubtype="0" decel="100000" fill="hold" nodeType="afterEffect">
                                  <p:stCondLst>
                                    <p:cond delay="0"/>
                                  </p:stCondLst>
                                  <p:childTnLst>
                                    <p:set>
                                      <p:cBhvr>
                                        <p:cTn id="188" dur="1" fill="hold">
                                          <p:stCondLst>
                                            <p:cond delay="0"/>
                                          </p:stCondLst>
                                        </p:cTn>
                                        <p:tgtEl>
                                          <p:spTgt spid="214"/>
                                        </p:tgtEl>
                                        <p:attrNameLst>
                                          <p:attrName>style.visibility</p:attrName>
                                        </p:attrNameLst>
                                      </p:cBhvr>
                                      <p:to>
                                        <p:strVal val="visible"/>
                                      </p:to>
                                    </p:set>
                                    <p:anim calcmode="lin" valueType="num">
                                      <p:cBhvr>
                                        <p:cTn id="189" dur="500" fill="hold"/>
                                        <p:tgtEl>
                                          <p:spTgt spid="214"/>
                                        </p:tgtEl>
                                        <p:attrNameLst>
                                          <p:attrName>ppt_w</p:attrName>
                                        </p:attrNameLst>
                                      </p:cBhvr>
                                      <p:tavLst>
                                        <p:tav tm="0">
                                          <p:val>
                                            <p:fltVal val="0"/>
                                          </p:val>
                                        </p:tav>
                                        <p:tav tm="100000">
                                          <p:val>
                                            <p:strVal val="#ppt_w"/>
                                          </p:val>
                                        </p:tav>
                                      </p:tavLst>
                                    </p:anim>
                                    <p:anim calcmode="lin" valueType="num">
                                      <p:cBhvr>
                                        <p:cTn id="190" dur="500" fill="hold"/>
                                        <p:tgtEl>
                                          <p:spTgt spid="214"/>
                                        </p:tgtEl>
                                        <p:attrNameLst>
                                          <p:attrName>ppt_h</p:attrName>
                                        </p:attrNameLst>
                                      </p:cBhvr>
                                      <p:tavLst>
                                        <p:tav tm="0">
                                          <p:val>
                                            <p:fltVal val="0"/>
                                          </p:val>
                                        </p:tav>
                                        <p:tav tm="100000">
                                          <p:val>
                                            <p:strVal val="#ppt_h"/>
                                          </p:val>
                                        </p:tav>
                                      </p:tavLst>
                                    </p:anim>
                                    <p:anim calcmode="lin" valueType="num">
                                      <p:cBhvr>
                                        <p:cTn id="191" dur="500" fill="hold"/>
                                        <p:tgtEl>
                                          <p:spTgt spid="214"/>
                                        </p:tgtEl>
                                        <p:attrNameLst>
                                          <p:attrName>style.rotation</p:attrName>
                                        </p:attrNameLst>
                                      </p:cBhvr>
                                      <p:tavLst>
                                        <p:tav tm="0">
                                          <p:val>
                                            <p:fltVal val="360"/>
                                          </p:val>
                                        </p:tav>
                                        <p:tav tm="100000">
                                          <p:val>
                                            <p:fltVal val="0"/>
                                          </p:val>
                                        </p:tav>
                                      </p:tavLst>
                                    </p:anim>
                                    <p:animEffect transition="in" filter="fade">
                                      <p:cBhvr>
                                        <p:cTn id="192" dur="500"/>
                                        <p:tgtEl>
                                          <p:spTgt spid="214"/>
                                        </p:tgtEl>
                                      </p:cBhvr>
                                    </p:animEffect>
                                  </p:childTnLst>
                                </p:cTn>
                              </p:par>
                              <p:par>
                                <p:cTn id="193" presetID="2" presetClass="entr" presetSubtype="2" fill="hold" nodeType="withEffect">
                                  <p:stCondLst>
                                    <p:cond delay="0"/>
                                  </p:stCondLst>
                                  <p:childTnLst>
                                    <p:set>
                                      <p:cBhvr>
                                        <p:cTn id="194" dur="1" fill="hold">
                                          <p:stCondLst>
                                            <p:cond delay="0"/>
                                          </p:stCondLst>
                                        </p:cTn>
                                        <p:tgtEl>
                                          <p:spTgt spid="217"/>
                                        </p:tgtEl>
                                        <p:attrNameLst>
                                          <p:attrName>style.visibility</p:attrName>
                                        </p:attrNameLst>
                                      </p:cBhvr>
                                      <p:to>
                                        <p:strVal val="visible"/>
                                      </p:to>
                                    </p:set>
                                    <p:anim calcmode="lin" valueType="num">
                                      <p:cBhvr>
                                        <p:cTn id="195" dur="500" fill="hold"/>
                                        <p:tgtEl>
                                          <p:spTgt spid="217"/>
                                        </p:tgtEl>
                                        <p:attrNameLst>
                                          <p:attrName>ppt_x</p:attrName>
                                        </p:attrNameLst>
                                      </p:cBhvr>
                                      <p:tavLst>
                                        <p:tav tm="0">
                                          <p:val>
                                            <p:strVal val="1+#ppt_w/2"/>
                                          </p:val>
                                        </p:tav>
                                        <p:tav tm="100000">
                                          <p:val>
                                            <p:strVal val="#ppt_x"/>
                                          </p:val>
                                        </p:tav>
                                      </p:tavLst>
                                    </p:anim>
                                    <p:anim calcmode="lin" valueType="num">
                                      <p:cBhvr>
                                        <p:cTn id="196" dur="500" fill="hold"/>
                                        <p:tgtEl>
                                          <p:spTgt spid="217"/>
                                        </p:tgtEl>
                                        <p:attrNameLst>
                                          <p:attrName>ppt_y</p:attrName>
                                        </p:attrNameLst>
                                      </p:cBhvr>
                                      <p:tavLst>
                                        <p:tav tm="0">
                                          <p:val>
                                            <p:strVal val="#ppt_y"/>
                                          </p:val>
                                        </p:tav>
                                        <p:tav tm="100000">
                                          <p:val>
                                            <p:strVal val="#ppt_y"/>
                                          </p:val>
                                        </p:tav>
                                      </p:tavLst>
                                    </p:anim>
                                  </p:childTnLst>
                                </p:cTn>
                              </p:par>
                            </p:childTnLst>
                          </p:cTn>
                        </p:par>
                        <p:par>
                          <p:cTn id="197" fill="hold">
                            <p:stCondLst>
                              <p:cond delay="10119"/>
                            </p:stCondLst>
                            <p:childTnLst>
                              <p:par>
                                <p:cTn id="198" presetID="49" presetClass="entr" presetSubtype="0" decel="100000" fill="hold" nodeType="afterEffect">
                                  <p:stCondLst>
                                    <p:cond delay="0"/>
                                  </p:stCondLst>
                                  <p:childTnLst>
                                    <p:set>
                                      <p:cBhvr>
                                        <p:cTn id="199" dur="1" fill="hold">
                                          <p:stCondLst>
                                            <p:cond delay="0"/>
                                          </p:stCondLst>
                                        </p:cTn>
                                        <p:tgtEl>
                                          <p:spTgt spid="220"/>
                                        </p:tgtEl>
                                        <p:attrNameLst>
                                          <p:attrName>style.visibility</p:attrName>
                                        </p:attrNameLst>
                                      </p:cBhvr>
                                      <p:to>
                                        <p:strVal val="visible"/>
                                      </p:to>
                                    </p:set>
                                    <p:anim calcmode="lin" valueType="num">
                                      <p:cBhvr>
                                        <p:cTn id="200" dur="500" fill="hold"/>
                                        <p:tgtEl>
                                          <p:spTgt spid="220"/>
                                        </p:tgtEl>
                                        <p:attrNameLst>
                                          <p:attrName>ppt_w</p:attrName>
                                        </p:attrNameLst>
                                      </p:cBhvr>
                                      <p:tavLst>
                                        <p:tav tm="0">
                                          <p:val>
                                            <p:fltVal val="0"/>
                                          </p:val>
                                        </p:tav>
                                        <p:tav tm="100000">
                                          <p:val>
                                            <p:strVal val="#ppt_w"/>
                                          </p:val>
                                        </p:tav>
                                      </p:tavLst>
                                    </p:anim>
                                    <p:anim calcmode="lin" valueType="num">
                                      <p:cBhvr>
                                        <p:cTn id="201" dur="500" fill="hold"/>
                                        <p:tgtEl>
                                          <p:spTgt spid="220"/>
                                        </p:tgtEl>
                                        <p:attrNameLst>
                                          <p:attrName>ppt_h</p:attrName>
                                        </p:attrNameLst>
                                      </p:cBhvr>
                                      <p:tavLst>
                                        <p:tav tm="0">
                                          <p:val>
                                            <p:fltVal val="0"/>
                                          </p:val>
                                        </p:tav>
                                        <p:tav tm="100000">
                                          <p:val>
                                            <p:strVal val="#ppt_h"/>
                                          </p:val>
                                        </p:tav>
                                      </p:tavLst>
                                    </p:anim>
                                    <p:anim calcmode="lin" valueType="num">
                                      <p:cBhvr>
                                        <p:cTn id="202" dur="500" fill="hold"/>
                                        <p:tgtEl>
                                          <p:spTgt spid="220"/>
                                        </p:tgtEl>
                                        <p:attrNameLst>
                                          <p:attrName>style.rotation</p:attrName>
                                        </p:attrNameLst>
                                      </p:cBhvr>
                                      <p:tavLst>
                                        <p:tav tm="0">
                                          <p:val>
                                            <p:fltVal val="360"/>
                                          </p:val>
                                        </p:tav>
                                        <p:tav tm="100000">
                                          <p:val>
                                            <p:fltVal val="0"/>
                                          </p:val>
                                        </p:tav>
                                      </p:tavLst>
                                    </p:anim>
                                    <p:animEffect transition="in" filter="fade">
                                      <p:cBhvr>
                                        <p:cTn id="203" dur="500"/>
                                        <p:tgtEl>
                                          <p:spTgt spid="220"/>
                                        </p:tgtEl>
                                      </p:cBhvr>
                                    </p:animEffect>
                                  </p:childTnLst>
                                </p:cTn>
                              </p:par>
                              <p:par>
                                <p:cTn id="204" presetID="2" presetClass="entr" presetSubtype="2" fill="hold" nodeType="withEffect">
                                  <p:stCondLst>
                                    <p:cond delay="0"/>
                                  </p:stCondLst>
                                  <p:childTnLst>
                                    <p:set>
                                      <p:cBhvr>
                                        <p:cTn id="205" dur="1" fill="hold">
                                          <p:stCondLst>
                                            <p:cond delay="0"/>
                                          </p:stCondLst>
                                        </p:cTn>
                                        <p:tgtEl>
                                          <p:spTgt spid="223"/>
                                        </p:tgtEl>
                                        <p:attrNameLst>
                                          <p:attrName>style.visibility</p:attrName>
                                        </p:attrNameLst>
                                      </p:cBhvr>
                                      <p:to>
                                        <p:strVal val="visible"/>
                                      </p:to>
                                    </p:set>
                                    <p:anim calcmode="lin" valueType="num">
                                      <p:cBhvr>
                                        <p:cTn id="206" dur="500" fill="hold"/>
                                        <p:tgtEl>
                                          <p:spTgt spid="223"/>
                                        </p:tgtEl>
                                        <p:attrNameLst>
                                          <p:attrName>ppt_x</p:attrName>
                                        </p:attrNameLst>
                                      </p:cBhvr>
                                      <p:tavLst>
                                        <p:tav tm="0">
                                          <p:val>
                                            <p:strVal val="1+#ppt_w/2"/>
                                          </p:val>
                                        </p:tav>
                                        <p:tav tm="100000">
                                          <p:val>
                                            <p:strVal val="#ppt_x"/>
                                          </p:val>
                                        </p:tav>
                                      </p:tavLst>
                                    </p:anim>
                                    <p:anim calcmode="lin" valueType="num">
                                      <p:cBhvr>
                                        <p:cTn id="207" dur="500" fill="hold"/>
                                        <p:tgtEl>
                                          <p:spTgt spid="223"/>
                                        </p:tgtEl>
                                        <p:attrNameLst>
                                          <p:attrName>ppt_y</p:attrName>
                                        </p:attrNameLst>
                                      </p:cBhvr>
                                      <p:tavLst>
                                        <p:tav tm="0">
                                          <p:val>
                                            <p:strVal val="#ppt_y"/>
                                          </p:val>
                                        </p:tav>
                                        <p:tav tm="100000">
                                          <p:val>
                                            <p:strVal val="#ppt_y"/>
                                          </p:val>
                                        </p:tav>
                                      </p:tavLst>
                                    </p:anim>
                                  </p:childTnLst>
                                </p:cTn>
                              </p:par>
                            </p:childTnLst>
                          </p:cTn>
                        </p:par>
                        <p:par>
                          <p:cTn id="208" fill="hold">
                            <p:stCondLst>
                              <p:cond delay="10619"/>
                            </p:stCondLst>
                            <p:childTnLst>
                              <p:par>
                                <p:cTn id="209" presetID="49" presetClass="entr" presetSubtype="0" decel="100000" fill="hold" nodeType="afterEffect">
                                  <p:stCondLst>
                                    <p:cond delay="0"/>
                                  </p:stCondLst>
                                  <p:childTnLst>
                                    <p:set>
                                      <p:cBhvr>
                                        <p:cTn id="210" dur="1" fill="hold">
                                          <p:stCondLst>
                                            <p:cond delay="0"/>
                                          </p:stCondLst>
                                        </p:cTn>
                                        <p:tgtEl>
                                          <p:spTgt spid="226"/>
                                        </p:tgtEl>
                                        <p:attrNameLst>
                                          <p:attrName>style.visibility</p:attrName>
                                        </p:attrNameLst>
                                      </p:cBhvr>
                                      <p:to>
                                        <p:strVal val="visible"/>
                                      </p:to>
                                    </p:set>
                                    <p:anim calcmode="lin" valueType="num">
                                      <p:cBhvr>
                                        <p:cTn id="211" dur="500" fill="hold"/>
                                        <p:tgtEl>
                                          <p:spTgt spid="226"/>
                                        </p:tgtEl>
                                        <p:attrNameLst>
                                          <p:attrName>ppt_w</p:attrName>
                                        </p:attrNameLst>
                                      </p:cBhvr>
                                      <p:tavLst>
                                        <p:tav tm="0">
                                          <p:val>
                                            <p:fltVal val="0"/>
                                          </p:val>
                                        </p:tav>
                                        <p:tav tm="100000">
                                          <p:val>
                                            <p:strVal val="#ppt_w"/>
                                          </p:val>
                                        </p:tav>
                                      </p:tavLst>
                                    </p:anim>
                                    <p:anim calcmode="lin" valueType="num">
                                      <p:cBhvr>
                                        <p:cTn id="212" dur="500" fill="hold"/>
                                        <p:tgtEl>
                                          <p:spTgt spid="226"/>
                                        </p:tgtEl>
                                        <p:attrNameLst>
                                          <p:attrName>ppt_h</p:attrName>
                                        </p:attrNameLst>
                                      </p:cBhvr>
                                      <p:tavLst>
                                        <p:tav tm="0">
                                          <p:val>
                                            <p:fltVal val="0"/>
                                          </p:val>
                                        </p:tav>
                                        <p:tav tm="100000">
                                          <p:val>
                                            <p:strVal val="#ppt_h"/>
                                          </p:val>
                                        </p:tav>
                                      </p:tavLst>
                                    </p:anim>
                                    <p:anim calcmode="lin" valueType="num">
                                      <p:cBhvr>
                                        <p:cTn id="213" dur="500" fill="hold"/>
                                        <p:tgtEl>
                                          <p:spTgt spid="226"/>
                                        </p:tgtEl>
                                        <p:attrNameLst>
                                          <p:attrName>style.rotation</p:attrName>
                                        </p:attrNameLst>
                                      </p:cBhvr>
                                      <p:tavLst>
                                        <p:tav tm="0">
                                          <p:val>
                                            <p:fltVal val="360"/>
                                          </p:val>
                                        </p:tav>
                                        <p:tav tm="100000">
                                          <p:val>
                                            <p:fltVal val="0"/>
                                          </p:val>
                                        </p:tav>
                                      </p:tavLst>
                                    </p:anim>
                                    <p:animEffect transition="in" filter="fade">
                                      <p:cBhvr>
                                        <p:cTn id="214" dur="500"/>
                                        <p:tgtEl>
                                          <p:spTgt spid="226"/>
                                        </p:tgtEl>
                                      </p:cBhvr>
                                    </p:animEffect>
                                  </p:childTnLst>
                                </p:cTn>
                              </p:par>
                              <p:par>
                                <p:cTn id="215" presetID="2" presetClass="entr" presetSubtype="2" fill="hold" nodeType="withEffect">
                                  <p:stCondLst>
                                    <p:cond delay="0"/>
                                  </p:stCondLst>
                                  <p:childTnLst>
                                    <p:set>
                                      <p:cBhvr>
                                        <p:cTn id="216" dur="1" fill="hold">
                                          <p:stCondLst>
                                            <p:cond delay="0"/>
                                          </p:stCondLst>
                                        </p:cTn>
                                        <p:tgtEl>
                                          <p:spTgt spid="229"/>
                                        </p:tgtEl>
                                        <p:attrNameLst>
                                          <p:attrName>style.visibility</p:attrName>
                                        </p:attrNameLst>
                                      </p:cBhvr>
                                      <p:to>
                                        <p:strVal val="visible"/>
                                      </p:to>
                                    </p:set>
                                    <p:anim calcmode="lin" valueType="num">
                                      <p:cBhvr>
                                        <p:cTn id="217" dur="500" fill="hold"/>
                                        <p:tgtEl>
                                          <p:spTgt spid="229"/>
                                        </p:tgtEl>
                                        <p:attrNameLst>
                                          <p:attrName>ppt_x</p:attrName>
                                        </p:attrNameLst>
                                      </p:cBhvr>
                                      <p:tavLst>
                                        <p:tav tm="0">
                                          <p:val>
                                            <p:strVal val="1+#ppt_w/2"/>
                                          </p:val>
                                        </p:tav>
                                        <p:tav tm="100000">
                                          <p:val>
                                            <p:strVal val="#ppt_x"/>
                                          </p:val>
                                        </p:tav>
                                      </p:tavLst>
                                    </p:anim>
                                    <p:anim calcmode="lin" valueType="num">
                                      <p:cBhvr>
                                        <p:cTn id="218" dur="500" fill="hold"/>
                                        <p:tgtEl>
                                          <p:spTgt spid="229"/>
                                        </p:tgtEl>
                                        <p:attrNameLst>
                                          <p:attrName>ppt_y</p:attrName>
                                        </p:attrNameLst>
                                      </p:cBhvr>
                                      <p:tavLst>
                                        <p:tav tm="0">
                                          <p:val>
                                            <p:strVal val="#ppt_y"/>
                                          </p:val>
                                        </p:tav>
                                        <p:tav tm="100000">
                                          <p:val>
                                            <p:strVal val="#ppt_y"/>
                                          </p:val>
                                        </p:tav>
                                      </p:tavLst>
                                    </p:anim>
                                  </p:childTnLst>
                                </p:cTn>
                              </p:par>
                            </p:childTnLst>
                          </p:cTn>
                        </p:par>
                        <p:par>
                          <p:cTn id="219" fill="hold">
                            <p:stCondLst>
                              <p:cond delay="11119"/>
                            </p:stCondLst>
                            <p:childTnLst>
                              <p:par>
                                <p:cTn id="220" presetID="49" presetClass="entr" presetSubtype="0" decel="100000" fill="hold" nodeType="afterEffect">
                                  <p:stCondLst>
                                    <p:cond delay="0"/>
                                  </p:stCondLst>
                                  <p:childTnLst>
                                    <p:set>
                                      <p:cBhvr>
                                        <p:cTn id="221" dur="1" fill="hold">
                                          <p:stCondLst>
                                            <p:cond delay="0"/>
                                          </p:stCondLst>
                                        </p:cTn>
                                        <p:tgtEl>
                                          <p:spTgt spid="232"/>
                                        </p:tgtEl>
                                        <p:attrNameLst>
                                          <p:attrName>style.visibility</p:attrName>
                                        </p:attrNameLst>
                                      </p:cBhvr>
                                      <p:to>
                                        <p:strVal val="visible"/>
                                      </p:to>
                                    </p:set>
                                    <p:anim calcmode="lin" valueType="num">
                                      <p:cBhvr>
                                        <p:cTn id="222" dur="500" fill="hold"/>
                                        <p:tgtEl>
                                          <p:spTgt spid="232"/>
                                        </p:tgtEl>
                                        <p:attrNameLst>
                                          <p:attrName>ppt_w</p:attrName>
                                        </p:attrNameLst>
                                      </p:cBhvr>
                                      <p:tavLst>
                                        <p:tav tm="0">
                                          <p:val>
                                            <p:fltVal val="0"/>
                                          </p:val>
                                        </p:tav>
                                        <p:tav tm="100000">
                                          <p:val>
                                            <p:strVal val="#ppt_w"/>
                                          </p:val>
                                        </p:tav>
                                      </p:tavLst>
                                    </p:anim>
                                    <p:anim calcmode="lin" valueType="num">
                                      <p:cBhvr>
                                        <p:cTn id="223" dur="500" fill="hold"/>
                                        <p:tgtEl>
                                          <p:spTgt spid="232"/>
                                        </p:tgtEl>
                                        <p:attrNameLst>
                                          <p:attrName>ppt_h</p:attrName>
                                        </p:attrNameLst>
                                      </p:cBhvr>
                                      <p:tavLst>
                                        <p:tav tm="0">
                                          <p:val>
                                            <p:fltVal val="0"/>
                                          </p:val>
                                        </p:tav>
                                        <p:tav tm="100000">
                                          <p:val>
                                            <p:strVal val="#ppt_h"/>
                                          </p:val>
                                        </p:tav>
                                      </p:tavLst>
                                    </p:anim>
                                    <p:anim calcmode="lin" valueType="num">
                                      <p:cBhvr>
                                        <p:cTn id="224" dur="500" fill="hold"/>
                                        <p:tgtEl>
                                          <p:spTgt spid="232"/>
                                        </p:tgtEl>
                                        <p:attrNameLst>
                                          <p:attrName>style.rotation</p:attrName>
                                        </p:attrNameLst>
                                      </p:cBhvr>
                                      <p:tavLst>
                                        <p:tav tm="0">
                                          <p:val>
                                            <p:fltVal val="360"/>
                                          </p:val>
                                        </p:tav>
                                        <p:tav tm="100000">
                                          <p:val>
                                            <p:fltVal val="0"/>
                                          </p:val>
                                        </p:tav>
                                      </p:tavLst>
                                    </p:anim>
                                    <p:animEffect transition="in" filter="fade">
                                      <p:cBhvr>
                                        <p:cTn id="225" dur="500"/>
                                        <p:tgtEl>
                                          <p:spTgt spid="232"/>
                                        </p:tgtEl>
                                      </p:cBhvr>
                                    </p:animEffect>
                                  </p:childTnLst>
                                </p:cTn>
                              </p:par>
                              <p:par>
                                <p:cTn id="226" presetID="2" presetClass="entr" presetSubtype="2" fill="hold" nodeType="withEffect">
                                  <p:stCondLst>
                                    <p:cond delay="0"/>
                                  </p:stCondLst>
                                  <p:childTnLst>
                                    <p:set>
                                      <p:cBhvr>
                                        <p:cTn id="227" dur="1" fill="hold">
                                          <p:stCondLst>
                                            <p:cond delay="0"/>
                                          </p:stCondLst>
                                        </p:cTn>
                                        <p:tgtEl>
                                          <p:spTgt spid="235"/>
                                        </p:tgtEl>
                                        <p:attrNameLst>
                                          <p:attrName>style.visibility</p:attrName>
                                        </p:attrNameLst>
                                      </p:cBhvr>
                                      <p:to>
                                        <p:strVal val="visible"/>
                                      </p:to>
                                    </p:set>
                                    <p:anim calcmode="lin" valueType="num">
                                      <p:cBhvr>
                                        <p:cTn id="228" dur="500" fill="hold"/>
                                        <p:tgtEl>
                                          <p:spTgt spid="235"/>
                                        </p:tgtEl>
                                        <p:attrNameLst>
                                          <p:attrName>ppt_x</p:attrName>
                                        </p:attrNameLst>
                                      </p:cBhvr>
                                      <p:tavLst>
                                        <p:tav tm="0">
                                          <p:val>
                                            <p:strVal val="1+#ppt_w/2"/>
                                          </p:val>
                                        </p:tav>
                                        <p:tav tm="100000">
                                          <p:val>
                                            <p:strVal val="#ppt_x"/>
                                          </p:val>
                                        </p:tav>
                                      </p:tavLst>
                                    </p:anim>
                                    <p:anim calcmode="lin" valueType="num">
                                      <p:cBhvr>
                                        <p:cTn id="229" dur="500" fill="hold"/>
                                        <p:tgtEl>
                                          <p:spTgt spid="235"/>
                                        </p:tgtEl>
                                        <p:attrNameLst>
                                          <p:attrName>ppt_y</p:attrName>
                                        </p:attrNameLst>
                                      </p:cBhvr>
                                      <p:tavLst>
                                        <p:tav tm="0">
                                          <p:val>
                                            <p:strVal val="#ppt_y"/>
                                          </p:val>
                                        </p:tav>
                                        <p:tav tm="100000">
                                          <p:val>
                                            <p:strVal val="#ppt_y"/>
                                          </p:val>
                                        </p:tav>
                                      </p:tavLst>
                                    </p:anim>
                                  </p:childTnLst>
                                </p:cTn>
                              </p:par>
                            </p:childTnLst>
                          </p:cTn>
                        </p:par>
                        <p:par>
                          <p:cTn id="230" fill="hold">
                            <p:stCondLst>
                              <p:cond delay="11619"/>
                            </p:stCondLst>
                            <p:childTnLst>
                              <p:par>
                                <p:cTn id="231" presetID="49" presetClass="entr" presetSubtype="0" decel="100000" fill="hold" nodeType="afterEffect">
                                  <p:stCondLst>
                                    <p:cond delay="0"/>
                                  </p:stCondLst>
                                  <p:childTnLst>
                                    <p:set>
                                      <p:cBhvr>
                                        <p:cTn id="232" dur="1" fill="hold">
                                          <p:stCondLst>
                                            <p:cond delay="0"/>
                                          </p:stCondLst>
                                        </p:cTn>
                                        <p:tgtEl>
                                          <p:spTgt spid="238"/>
                                        </p:tgtEl>
                                        <p:attrNameLst>
                                          <p:attrName>style.visibility</p:attrName>
                                        </p:attrNameLst>
                                      </p:cBhvr>
                                      <p:to>
                                        <p:strVal val="visible"/>
                                      </p:to>
                                    </p:set>
                                    <p:anim calcmode="lin" valueType="num">
                                      <p:cBhvr>
                                        <p:cTn id="233" dur="500" fill="hold"/>
                                        <p:tgtEl>
                                          <p:spTgt spid="238"/>
                                        </p:tgtEl>
                                        <p:attrNameLst>
                                          <p:attrName>ppt_w</p:attrName>
                                        </p:attrNameLst>
                                      </p:cBhvr>
                                      <p:tavLst>
                                        <p:tav tm="0">
                                          <p:val>
                                            <p:fltVal val="0"/>
                                          </p:val>
                                        </p:tav>
                                        <p:tav tm="100000">
                                          <p:val>
                                            <p:strVal val="#ppt_w"/>
                                          </p:val>
                                        </p:tav>
                                      </p:tavLst>
                                    </p:anim>
                                    <p:anim calcmode="lin" valueType="num">
                                      <p:cBhvr>
                                        <p:cTn id="234" dur="500" fill="hold"/>
                                        <p:tgtEl>
                                          <p:spTgt spid="238"/>
                                        </p:tgtEl>
                                        <p:attrNameLst>
                                          <p:attrName>ppt_h</p:attrName>
                                        </p:attrNameLst>
                                      </p:cBhvr>
                                      <p:tavLst>
                                        <p:tav tm="0">
                                          <p:val>
                                            <p:fltVal val="0"/>
                                          </p:val>
                                        </p:tav>
                                        <p:tav tm="100000">
                                          <p:val>
                                            <p:strVal val="#ppt_h"/>
                                          </p:val>
                                        </p:tav>
                                      </p:tavLst>
                                    </p:anim>
                                    <p:anim calcmode="lin" valueType="num">
                                      <p:cBhvr>
                                        <p:cTn id="235" dur="500" fill="hold"/>
                                        <p:tgtEl>
                                          <p:spTgt spid="238"/>
                                        </p:tgtEl>
                                        <p:attrNameLst>
                                          <p:attrName>style.rotation</p:attrName>
                                        </p:attrNameLst>
                                      </p:cBhvr>
                                      <p:tavLst>
                                        <p:tav tm="0">
                                          <p:val>
                                            <p:fltVal val="360"/>
                                          </p:val>
                                        </p:tav>
                                        <p:tav tm="100000">
                                          <p:val>
                                            <p:fltVal val="0"/>
                                          </p:val>
                                        </p:tav>
                                      </p:tavLst>
                                    </p:anim>
                                    <p:animEffect transition="in" filter="fade">
                                      <p:cBhvr>
                                        <p:cTn id="236" dur="500"/>
                                        <p:tgtEl>
                                          <p:spTgt spid="238"/>
                                        </p:tgtEl>
                                      </p:cBhvr>
                                    </p:animEffect>
                                  </p:childTnLst>
                                </p:cTn>
                              </p:par>
                              <p:par>
                                <p:cTn id="237" presetID="2" presetClass="entr" presetSubtype="2" fill="hold" nodeType="withEffect">
                                  <p:stCondLst>
                                    <p:cond delay="0"/>
                                  </p:stCondLst>
                                  <p:childTnLst>
                                    <p:set>
                                      <p:cBhvr>
                                        <p:cTn id="238" dur="1" fill="hold">
                                          <p:stCondLst>
                                            <p:cond delay="0"/>
                                          </p:stCondLst>
                                        </p:cTn>
                                        <p:tgtEl>
                                          <p:spTgt spid="241"/>
                                        </p:tgtEl>
                                        <p:attrNameLst>
                                          <p:attrName>style.visibility</p:attrName>
                                        </p:attrNameLst>
                                      </p:cBhvr>
                                      <p:to>
                                        <p:strVal val="visible"/>
                                      </p:to>
                                    </p:set>
                                    <p:anim calcmode="lin" valueType="num">
                                      <p:cBhvr>
                                        <p:cTn id="239" dur="500" fill="hold"/>
                                        <p:tgtEl>
                                          <p:spTgt spid="241"/>
                                        </p:tgtEl>
                                        <p:attrNameLst>
                                          <p:attrName>ppt_x</p:attrName>
                                        </p:attrNameLst>
                                      </p:cBhvr>
                                      <p:tavLst>
                                        <p:tav tm="0">
                                          <p:val>
                                            <p:strVal val="1+#ppt_w/2"/>
                                          </p:val>
                                        </p:tav>
                                        <p:tav tm="100000">
                                          <p:val>
                                            <p:strVal val="#ppt_x"/>
                                          </p:val>
                                        </p:tav>
                                      </p:tavLst>
                                    </p:anim>
                                    <p:anim calcmode="lin" valueType="num">
                                      <p:cBhvr>
                                        <p:cTn id="240" dur="500" fill="hold"/>
                                        <p:tgtEl>
                                          <p:spTgt spid="2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bldLvl="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店chenying0907出品 1"/>
          <p:cNvSpPr/>
          <p:nvPr/>
        </p:nvSpPr>
        <p:spPr>
          <a:xfrm>
            <a:off x="1342183" y="2213494"/>
            <a:ext cx="10052084" cy="1862450"/>
          </a:xfrm>
          <a:prstGeom prst="rect">
            <a:avLst/>
          </a:prstGeom>
          <a:solidFill>
            <a:schemeClr val="bg1">
              <a:lumMod val="85000"/>
              <a:alpha val="64000"/>
            </a:schemeClr>
          </a:solidFill>
          <a:ln>
            <a:solidFill>
              <a:schemeClr val="accent6">
                <a:lumMod val="90000"/>
              </a:schemeClr>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1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11 Rectángulo"/>
          <p:cNvSpPr/>
          <p:nvPr/>
        </p:nvSpPr>
        <p:spPr>
          <a:xfrm>
            <a:off x="1534333" y="2484334"/>
            <a:ext cx="1818467" cy="1320770"/>
          </a:xfrm>
          <a:prstGeom prst="roundRect">
            <a:avLst>
              <a:gd name="adj" fmla="val 4873"/>
            </a:avLst>
          </a:pr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5400" dirty="0">
                <a:solidFill>
                  <a:schemeClr val="bg1"/>
                </a:solidFill>
                <a:latin typeface="字魂5号-无外润黑体" panose="00000500000000000000" pitchFamily="2" charset="-122"/>
                <a:ea typeface="字魂5号-无外润黑体" panose="00000500000000000000" pitchFamily="2" charset="-122"/>
              </a:rPr>
              <a:t>轻伤</a:t>
            </a:r>
          </a:p>
        </p:txBody>
      </p:sp>
      <p:sp>
        <p:nvSpPr>
          <p:cNvPr id="5" name="淘宝店chenying0907出品 1"/>
          <p:cNvSpPr/>
          <p:nvPr/>
        </p:nvSpPr>
        <p:spPr>
          <a:xfrm>
            <a:off x="1342183" y="4395362"/>
            <a:ext cx="10052084" cy="1862450"/>
          </a:xfrm>
          <a:prstGeom prst="rect">
            <a:avLst/>
          </a:prstGeom>
          <a:solidFill>
            <a:schemeClr val="bg1">
              <a:lumMod val="85000"/>
              <a:alpha val="64000"/>
            </a:schemeClr>
          </a:solidFill>
          <a:ln>
            <a:solidFill>
              <a:schemeClr val="accent6">
                <a:lumMod val="90000"/>
              </a:schemeClr>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1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11 Rectángulo"/>
          <p:cNvSpPr/>
          <p:nvPr/>
        </p:nvSpPr>
        <p:spPr>
          <a:xfrm>
            <a:off x="1534333" y="4666202"/>
            <a:ext cx="1818467" cy="1320770"/>
          </a:xfrm>
          <a:prstGeom prst="roundRect">
            <a:avLst>
              <a:gd name="adj" fmla="val 4873"/>
            </a:avLst>
          </a:pr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5400" dirty="0">
                <a:solidFill>
                  <a:schemeClr val="bg1"/>
                </a:solidFill>
                <a:latin typeface="字魂5号-无外润黑体" panose="00000500000000000000" pitchFamily="2" charset="-122"/>
                <a:ea typeface="字魂5号-无外润黑体" panose="00000500000000000000" pitchFamily="2" charset="-122"/>
              </a:rPr>
              <a:t>重伤</a:t>
            </a:r>
          </a:p>
        </p:txBody>
      </p:sp>
      <p:sp>
        <p:nvSpPr>
          <p:cNvPr id="7" name="TextBox 7"/>
          <p:cNvSpPr>
            <a:spLocks noChangeArrowheads="1"/>
          </p:cNvSpPr>
          <p:nvPr/>
        </p:nvSpPr>
        <p:spPr bwMode="auto">
          <a:xfrm>
            <a:off x="2125815" y="1233691"/>
            <a:ext cx="8137219" cy="81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35000"/>
              </a:lnSpc>
              <a:spcBef>
                <a:spcPct val="0"/>
              </a:spcBef>
              <a:buFontTx/>
              <a:buNone/>
            </a:pPr>
            <a:r>
              <a:rPr lang="zh-CN" altLang="en-US"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伤害程度分类 根据</a:t>
            </a:r>
            <a:r>
              <a:rPr lang="en-US" altLang="zh-CN"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&lt;</a:t>
            </a:r>
            <a:r>
              <a:rPr lang="zh-CN" altLang="en-US"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企业职工事故伤亡事故分类标准</a:t>
            </a:r>
            <a:r>
              <a:rPr lang="en-US" altLang="zh-CN"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&gt;(GB 6441-86)</a:t>
            </a:r>
            <a:r>
              <a:rPr lang="zh-CN" altLang="en-US"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规定</a:t>
            </a:r>
            <a:endParaRPr lang="en-US" altLang="zh-CN"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35000"/>
              </a:lnSpc>
              <a:spcBef>
                <a:spcPct val="0"/>
              </a:spcBef>
              <a:buFontTx/>
              <a:buNone/>
            </a:pPr>
            <a:r>
              <a:rPr lang="zh-CN" altLang="en-US"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按伤害程度分类为</a:t>
            </a:r>
            <a:endParaRPr lang="en-US" altLang="zh-CN" sz="2400" b="1" dirty="0">
              <a:solidFill>
                <a:schemeClr val="accent2">
                  <a:lumMod val="75000"/>
                </a:schemeClr>
              </a:solidFill>
              <a:latin typeface="字魂59号-创粗黑" pitchFamily="2" charset="-122"/>
              <a:ea typeface="字魂59号-创粗黑" pitchFamily="2" charset="-122"/>
              <a:sym typeface="微软雅黑" panose="020B0503020204020204" pitchFamily="34" charset="-122"/>
            </a:endParaRPr>
          </a:p>
        </p:txBody>
      </p:sp>
      <p:sp>
        <p:nvSpPr>
          <p:cNvPr id="8" name="TextBox 6"/>
          <p:cNvSpPr>
            <a:spLocks noChangeArrowheads="1"/>
          </p:cNvSpPr>
          <p:nvPr/>
        </p:nvSpPr>
        <p:spPr bwMode="auto">
          <a:xfrm>
            <a:off x="3544950" y="2470727"/>
            <a:ext cx="7751871" cy="116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轻伤是指造成职工肢体伤残，或者某些器官功能性或器质性轻度损伤，表现为劳动能力轻度或暂时丧失的伤害</a:t>
            </a:r>
            <a:endParaRPr lang="en-US" altLang="zh-CN"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endParaRPr>
          </a:p>
          <a:p>
            <a:pPr>
              <a:lnSpc>
                <a:spcPct val="135000"/>
              </a:lnSpc>
              <a:spcBef>
                <a:spcPct val="0"/>
              </a:spcBef>
              <a:buNone/>
            </a:pPr>
            <a:r>
              <a:rPr lang="zh-CN" altLang="en-US"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一般指受伤职工歇工在一个工作日以上，但够不上重伤者”。</a:t>
            </a:r>
          </a:p>
        </p:txBody>
      </p:sp>
      <p:sp>
        <p:nvSpPr>
          <p:cNvPr id="12" name="TextBox 6"/>
          <p:cNvSpPr>
            <a:spLocks noChangeArrowheads="1"/>
          </p:cNvSpPr>
          <p:nvPr/>
        </p:nvSpPr>
        <p:spPr bwMode="auto">
          <a:xfrm>
            <a:off x="3544950" y="4666202"/>
            <a:ext cx="7751871" cy="154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重伤是指造成职工肢体残缺或视觉、听觉等器官受到严重损伤，一般能引起人体长期存在功能障碍，或者劳动能力有重大损失的伤害</a:t>
            </a:r>
            <a:endParaRPr lang="en-US" altLang="zh-CN"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endParaRPr>
          </a:p>
          <a:p>
            <a:pPr>
              <a:lnSpc>
                <a:spcPct val="135000"/>
              </a:lnSpc>
              <a:spcBef>
                <a:spcPct val="0"/>
              </a:spcBef>
              <a:buNone/>
            </a:pPr>
            <a:r>
              <a:rPr lang="zh-CN" altLang="en-US"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损失工作日等于和超过</a:t>
            </a:r>
            <a:r>
              <a:rPr lang="en-US" altLang="zh-CN"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105</a:t>
            </a:r>
            <a:r>
              <a:rPr lang="zh-CN" altLang="en-US"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个工作日的失能伤害，重伤损失工作日最多不超过</a:t>
            </a:r>
            <a:r>
              <a:rPr lang="en-US" altLang="zh-CN"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6000</a:t>
            </a:r>
            <a:r>
              <a:rPr lang="zh-CN" altLang="en-US"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工作日</a:t>
            </a:r>
          </a:p>
        </p:txBody>
      </p:sp>
      <p:sp>
        <p:nvSpPr>
          <p:cNvPr id="11" name="标题 1"/>
          <p:cNvSpPr txBox="1">
            <a:spLocks noChangeArrowheads="1"/>
          </p:cNvSpPr>
          <p:nvPr/>
        </p:nvSpPr>
        <p:spPr>
          <a:xfrm>
            <a:off x="7459506" y="347050"/>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事故的分类</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p:cBhvr>
                                        <p:cTn id="7" dur="200"/>
                                        <p:tgtEl>
                                          <p:spTgt spid="7"/>
                                        </p:tgtEl>
                                      </p:cBhvr>
                                    </p:animEffect>
                                    <p:anim calcmode="lin" valueType="num">
                                      <p:cBhvr>
                                        <p:cTn id="8" dur="200" fill="hold"/>
                                        <p:tgtEl>
                                          <p:spTgt spid="7"/>
                                        </p:tgtEl>
                                        <p:attrNameLst>
                                          <p:attrName>ppt_x</p:attrName>
                                        </p:attrNameLst>
                                      </p:cBhvr>
                                      <p:tavLst>
                                        <p:tav tm="0">
                                          <p:val>
                                            <p:strVal val="#ppt_x"/>
                                          </p:val>
                                        </p:tav>
                                        <p:tav tm="100000">
                                          <p:val>
                                            <p:strVal val="#ppt_x"/>
                                          </p:val>
                                        </p:tav>
                                      </p:tavLst>
                                    </p:anim>
                                    <p:anim calcmode="lin" valueType="num">
                                      <p:cBhvr>
                                        <p:cTn id="9" dur="2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12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620"/>
                            </p:stCondLst>
                            <p:childTnLst>
                              <p:par>
                                <p:cTn id="19" presetID="2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12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2620"/>
                            </p:stCondLst>
                            <p:childTnLst>
                              <p:par>
                                <p:cTn id="31" presetID="2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utoUpdateAnimBg="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店chenying0907出品 1"/>
          <p:cNvSpPr/>
          <p:nvPr/>
        </p:nvSpPr>
        <p:spPr>
          <a:xfrm>
            <a:off x="1342183" y="2213494"/>
            <a:ext cx="10052084" cy="1862450"/>
          </a:xfrm>
          <a:prstGeom prst="rect">
            <a:avLst/>
          </a:prstGeom>
          <a:solidFill>
            <a:schemeClr val="bg1">
              <a:lumMod val="85000"/>
              <a:alpha val="64000"/>
            </a:schemeClr>
          </a:solidFill>
          <a:ln>
            <a:solidFill>
              <a:schemeClr val="accent6">
                <a:lumMod val="90000"/>
              </a:schemeClr>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1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11 Rectángulo"/>
          <p:cNvSpPr/>
          <p:nvPr/>
        </p:nvSpPr>
        <p:spPr>
          <a:xfrm>
            <a:off x="1534333" y="2484334"/>
            <a:ext cx="1818467" cy="1320770"/>
          </a:xfrm>
          <a:prstGeom prst="roundRect">
            <a:avLst>
              <a:gd name="adj" fmla="val 4873"/>
            </a:avLst>
          </a:pr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4000" dirty="0">
                <a:solidFill>
                  <a:schemeClr val="bg1"/>
                </a:solidFill>
                <a:latin typeface="字魂5号-无外润黑体" panose="00000500000000000000" pitchFamily="2" charset="-122"/>
                <a:ea typeface="字魂5号-无外润黑体" panose="00000500000000000000" pitchFamily="2" charset="-122"/>
              </a:rPr>
              <a:t>死亡</a:t>
            </a:r>
            <a:endParaRPr lang="en-US" altLang="zh-CN" sz="4000" dirty="0">
              <a:solidFill>
                <a:schemeClr val="bg1"/>
              </a:solidFill>
              <a:latin typeface="字魂5号-无外润黑体" panose="00000500000000000000" pitchFamily="2" charset="-122"/>
              <a:ea typeface="字魂5号-无外润黑体" panose="00000500000000000000" pitchFamily="2" charset="-122"/>
            </a:endParaRPr>
          </a:p>
          <a:p>
            <a:pPr algn="ctr"/>
            <a:r>
              <a:rPr lang="zh-CN" altLang="en-US" sz="4000" dirty="0">
                <a:solidFill>
                  <a:schemeClr val="bg1"/>
                </a:solidFill>
                <a:latin typeface="字魂5号-无外润黑体" panose="00000500000000000000" pitchFamily="2" charset="-122"/>
                <a:ea typeface="字魂5号-无外润黑体" panose="00000500000000000000" pitchFamily="2" charset="-122"/>
              </a:rPr>
              <a:t>事故</a:t>
            </a:r>
          </a:p>
        </p:txBody>
      </p:sp>
      <p:sp>
        <p:nvSpPr>
          <p:cNvPr id="5" name="淘宝店chenying0907出品 1"/>
          <p:cNvSpPr/>
          <p:nvPr/>
        </p:nvSpPr>
        <p:spPr>
          <a:xfrm>
            <a:off x="1342183" y="4395362"/>
            <a:ext cx="10052084" cy="1862450"/>
          </a:xfrm>
          <a:prstGeom prst="rect">
            <a:avLst/>
          </a:prstGeom>
          <a:solidFill>
            <a:schemeClr val="bg1">
              <a:lumMod val="85000"/>
              <a:alpha val="64000"/>
            </a:schemeClr>
          </a:solidFill>
          <a:ln>
            <a:solidFill>
              <a:schemeClr val="accent6">
                <a:lumMod val="90000"/>
              </a:schemeClr>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1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11 Rectángulo"/>
          <p:cNvSpPr/>
          <p:nvPr/>
        </p:nvSpPr>
        <p:spPr>
          <a:xfrm>
            <a:off x="1534333" y="4666202"/>
            <a:ext cx="1818467" cy="1320770"/>
          </a:xfrm>
          <a:prstGeom prst="roundRect">
            <a:avLst>
              <a:gd name="adj" fmla="val 4873"/>
            </a:avLst>
          </a:pr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4000" dirty="0">
                <a:solidFill>
                  <a:schemeClr val="bg1"/>
                </a:solidFill>
                <a:latin typeface="字魂5号-无外润黑体" panose="00000500000000000000" pitchFamily="2" charset="-122"/>
                <a:ea typeface="字魂5号-无外润黑体" panose="00000500000000000000" pitchFamily="2" charset="-122"/>
              </a:rPr>
              <a:t>虚惊</a:t>
            </a:r>
            <a:endParaRPr lang="en-US" altLang="zh-CN" sz="4000" dirty="0">
              <a:solidFill>
                <a:schemeClr val="bg1"/>
              </a:solidFill>
              <a:latin typeface="字魂5号-无外润黑体" panose="00000500000000000000" pitchFamily="2" charset="-122"/>
              <a:ea typeface="字魂5号-无外润黑体" panose="00000500000000000000" pitchFamily="2" charset="-122"/>
            </a:endParaRPr>
          </a:p>
          <a:p>
            <a:pPr algn="ctr"/>
            <a:r>
              <a:rPr lang="zh-CN" altLang="en-US" sz="4000" dirty="0">
                <a:solidFill>
                  <a:schemeClr val="bg1"/>
                </a:solidFill>
                <a:latin typeface="字魂5号-无外润黑体" panose="00000500000000000000" pitchFamily="2" charset="-122"/>
                <a:ea typeface="字魂5号-无外润黑体" panose="00000500000000000000" pitchFamily="2" charset="-122"/>
              </a:rPr>
              <a:t>事件</a:t>
            </a:r>
          </a:p>
        </p:txBody>
      </p:sp>
      <p:sp>
        <p:nvSpPr>
          <p:cNvPr id="7" name="TextBox 7"/>
          <p:cNvSpPr>
            <a:spLocks noChangeArrowheads="1"/>
          </p:cNvSpPr>
          <p:nvPr/>
        </p:nvSpPr>
        <p:spPr bwMode="auto">
          <a:xfrm>
            <a:off x="2125815" y="1233691"/>
            <a:ext cx="8137219" cy="81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35000"/>
              </a:lnSpc>
              <a:spcBef>
                <a:spcPct val="0"/>
              </a:spcBef>
              <a:buFontTx/>
              <a:buNone/>
            </a:pPr>
            <a:r>
              <a:rPr lang="zh-CN" altLang="en-US"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伤害程度分类 根据</a:t>
            </a:r>
            <a:r>
              <a:rPr lang="en-US" altLang="zh-CN"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&lt;</a:t>
            </a:r>
            <a:r>
              <a:rPr lang="zh-CN" altLang="en-US"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企业职工事故伤亡事故分类标准</a:t>
            </a:r>
            <a:r>
              <a:rPr lang="en-US" altLang="zh-CN"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&gt;(GB 6441-86)</a:t>
            </a:r>
            <a:r>
              <a:rPr lang="zh-CN" altLang="en-US"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规定</a:t>
            </a:r>
            <a:endParaRPr lang="en-US" altLang="zh-CN"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35000"/>
              </a:lnSpc>
              <a:spcBef>
                <a:spcPct val="0"/>
              </a:spcBef>
              <a:buFontTx/>
              <a:buNone/>
            </a:pPr>
            <a:r>
              <a:rPr lang="zh-CN" altLang="en-US" sz="180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按伤害程度分类为</a:t>
            </a:r>
            <a:endParaRPr lang="en-US" altLang="zh-CN" sz="2400" b="1" dirty="0">
              <a:solidFill>
                <a:schemeClr val="accent2">
                  <a:lumMod val="75000"/>
                </a:schemeClr>
              </a:solidFill>
              <a:latin typeface="字魂59号-创粗黑" pitchFamily="2" charset="-122"/>
              <a:ea typeface="字魂59号-创粗黑" pitchFamily="2" charset="-122"/>
              <a:sym typeface="微软雅黑" panose="020B0503020204020204" pitchFamily="34" charset="-122"/>
            </a:endParaRPr>
          </a:p>
        </p:txBody>
      </p:sp>
      <p:sp>
        <p:nvSpPr>
          <p:cNvPr id="8" name="TextBox 6"/>
          <p:cNvSpPr>
            <a:spLocks noChangeArrowheads="1"/>
          </p:cNvSpPr>
          <p:nvPr/>
        </p:nvSpPr>
        <p:spPr bwMode="auto">
          <a:xfrm>
            <a:off x="3694274" y="2561290"/>
            <a:ext cx="6963393" cy="116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是指一次事故中死亡职工</a:t>
            </a:r>
            <a:r>
              <a:rPr lang="en-US" altLang="zh-CN"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1-2</a:t>
            </a:r>
            <a:r>
              <a:rPr lang="zh-CN" altLang="en-US"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人的事故”；</a:t>
            </a:r>
            <a:endParaRPr lang="en-US" altLang="zh-CN"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endParaRPr>
          </a:p>
          <a:p>
            <a:pPr>
              <a:lnSpc>
                <a:spcPct val="135000"/>
              </a:lnSpc>
              <a:spcBef>
                <a:spcPct val="0"/>
              </a:spcBef>
              <a:buNone/>
            </a:pPr>
            <a:r>
              <a:rPr lang="zh-CN" altLang="en-US"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将“重大死亡事故”定义为“是指一次事故中死亡</a:t>
            </a:r>
            <a:r>
              <a:rPr lang="en-US" altLang="zh-CN"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3</a:t>
            </a:r>
            <a:r>
              <a:rPr lang="zh-CN" altLang="en-US"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人以上（含</a:t>
            </a:r>
            <a:r>
              <a:rPr lang="en-US" altLang="zh-CN"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3</a:t>
            </a:r>
            <a:r>
              <a:rPr lang="zh-CN" altLang="en-US"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人）的事故”。</a:t>
            </a:r>
            <a:r>
              <a:rPr lang="zh-CN" altLang="en-US"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 </a:t>
            </a:r>
          </a:p>
        </p:txBody>
      </p:sp>
      <p:sp>
        <p:nvSpPr>
          <p:cNvPr id="12" name="TextBox 6"/>
          <p:cNvSpPr>
            <a:spLocks noChangeArrowheads="1"/>
          </p:cNvSpPr>
          <p:nvPr/>
        </p:nvSpPr>
        <p:spPr bwMode="auto">
          <a:xfrm>
            <a:off x="3642396" y="5117106"/>
            <a:ext cx="7751871" cy="53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24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指未造成伤害、疾病或者死亡而引起的人员惊吓事件</a:t>
            </a:r>
          </a:p>
        </p:txBody>
      </p:sp>
      <p:sp>
        <p:nvSpPr>
          <p:cNvPr id="11" name="标题 1"/>
          <p:cNvSpPr txBox="1">
            <a:spLocks noChangeArrowheads="1"/>
          </p:cNvSpPr>
          <p:nvPr/>
        </p:nvSpPr>
        <p:spPr>
          <a:xfrm>
            <a:off x="7336316" y="333715"/>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事故的分类</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p:cBhvr>
                                        <p:cTn id="7" dur="200"/>
                                        <p:tgtEl>
                                          <p:spTgt spid="7"/>
                                        </p:tgtEl>
                                      </p:cBhvr>
                                    </p:animEffect>
                                    <p:anim calcmode="lin" valueType="num">
                                      <p:cBhvr>
                                        <p:cTn id="8" dur="200" fill="hold"/>
                                        <p:tgtEl>
                                          <p:spTgt spid="7"/>
                                        </p:tgtEl>
                                        <p:attrNameLst>
                                          <p:attrName>ppt_x</p:attrName>
                                        </p:attrNameLst>
                                      </p:cBhvr>
                                      <p:tavLst>
                                        <p:tav tm="0">
                                          <p:val>
                                            <p:strVal val="#ppt_x"/>
                                          </p:val>
                                        </p:tav>
                                        <p:tav tm="100000">
                                          <p:val>
                                            <p:strVal val="#ppt_x"/>
                                          </p:val>
                                        </p:tav>
                                      </p:tavLst>
                                    </p:anim>
                                    <p:anim calcmode="lin" valueType="num">
                                      <p:cBhvr>
                                        <p:cTn id="9" dur="2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12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620"/>
                            </p:stCondLst>
                            <p:childTnLst>
                              <p:par>
                                <p:cTn id="19" presetID="2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12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2620"/>
                            </p:stCondLst>
                            <p:childTnLst>
                              <p:par>
                                <p:cTn id="31" presetID="2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utoUpdateAnimBg="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千库网_劳动节建筑工人施工剪影_元素编号13044892"/>
          <p:cNvPicPr>
            <a:picLocks noChangeAspect="1"/>
          </p:cNvPicPr>
          <p:nvPr/>
        </p:nvPicPr>
        <p:blipFill>
          <a:blip r:embed="rId4"/>
          <a:srcRect l="7010" t="22667" b="17292"/>
          <a:stretch>
            <a:fillRect/>
          </a:stretch>
        </p:blipFill>
        <p:spPr>
          <a:xfrm>
            <a:off x="9525" y="3992880"/>
            <a:ext cx="3790315" cy="2447290"/>
          </a:xfrm>
          <a:prstGeom prst="rect">
            <a:avLst/>
          </a:prstGeom>
        </p:spPr>
      </p:pic>
      <p:sp>
        <p:nvSpPr>
          <p:cNvPr id="5" name="矩形 4"/>
          <p:cNvSpPr/>
          <p:nvPr/>
        </p:nvSpPr>
        <p:spPr>
          <a:xfrm flipH="1">
            <a:off x="2468245" y="2896235"/>
            <a:ext cx="7256780" cy="1198880"/>
          </a:xfrm>
          <a:prstGeom prst="rect">
            <a:avLst/>
          </a:prstGeom>
          <a:noFill/>
        </p:spPr>
        <p:txBody>
          <a:bodyPr wrap="square">
            <a:spAutoFit/>
          </a:bodyPr>
          <a:lstStyle/>
          <a:p>
            <a:pPr lvl="0" algn="ctr" fontAlgn="base">
              <a:lnSpc>
                <a:spcPct val="120000"/>
              </a:lnSpc>
              <a:defRPr/>
            </a:pPr>
            <a:r>
              <a:rPr lang="zh-CN" sz="60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安全管理基础知识</a:t>
            </a:r>
          </a:p>
        </p:txBody>
      </p:sp>
      <p:grpSp>
        <p:nvGrpSpPr>
          <p:cNvPr id="17" name="组合 16"/>
          <p:cNvGrpSpPr/>
          <p:nvPr/>
        </p:nvGrpSpPr>
        <p:grpSpPr>
          <a:xfrm>
            <a:off x="3962400" y="1975485"/>
            <a:ext cx="4267835" cy="920750"/>
            <a:chOff x="6294" y="3134"/>
            <a:chExt cx="6721" cy="1450"/>
          </a:xfrm>
        </p:grpSpPr>
        <p:sp>
          <p:nvSpPr>
            <p:cNvPr id="20" name="文本框 8"/>
            <p:cNvSpPr txBox="1"/>
            <p:nvPr/>
          </p:nvSpPr>
          <p:spPr>
            <a:xfrm>
              <a:off x="7108" y="3134"/>
              <a:ext cx="5028" cy="1450"/>
            </a:xfrm>
            <a:prstGeom prst="rect">
              <a:avLst/>
            </a:prstGeom>
            <a:noFill/>
          </p:spPr>
          <p:txBody>
            <a:bodyPr wrap="square" lIns="121873" tIns="60936" rIns="121873" bIns="60936">
              <a:spAutoFit/>
            </a:bodyPr>
            <a:lstStyle/>
            <a:p>
              <a:pPr lvl="0" algn="ctr">
                <a:defRPr/>
              </a:pPr>
              <a:r>
                <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rPr>
                <a:t>第五部分</a:t>
              </a:r>
            </a:p>
          </p:txBody>
        </p:sp>
        <p:grpSp>
          <p:nvGrpSpPr>
            <p:cNvPr id="15" name="组合 14"/>
            <p:cNvGrpSpPr/>
            <p:nvPr/>
          </p:nvGrpSpPr>
          <p:grpSpPr>
            <a:xfrm>
              <a:off x="6294" y="3658"/>
              <a:ext cx="1021" cy="276"/>
              <a:chOff x="2861833" y="3308621"/>
              <a:chExt cx="648282" cy="175260"/>
            </a:xfrm>
          </p:grpSpPr>
          <p:cxnSp>
            <p:nvCxnSpPr>
              <p:cNvPr id="16" name="直接连接符 15"/>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1994" y="3681"/>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38" name="组合 37"/>
          <p:cNvGrpSpPr/>
          <p:nvPr/>
        </p:nvGrpSpPr>
        <p:grpSpPr>
          <a:xfrm>
            <a:off x="106045" y="-103812"/>
            <a:ext cx="3719063" cy="1014402"/>
            <a:chOff x="374" y="44"/>
            <a:chExt cx="5857" cy="1597"/>
          </a:xfrm>
        </p:grpSpPr>
        <p:pic>
          <p:nvPicPr>
            <p:cNvPr id="39" name="图片 38" descr="图片包含 游戏机, 灯, 动物, 画&#10;&#10;描述已自动生成"/>
            <p:cNvPicPr>
              <a:picLocks noChangeAspect="1"/>
            </p:cNvPicPr>
            <p:nvPr/>
          </p:nvPicPr>
          <p:blipFill rotWithShape="1">
            <a:blip r:embed="rId5">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40"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2022</a:t>
              </a:r>
              <a:r>
                <a:rPr kumimoji="0" lang="zh-CN" altLang="en-US"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年安全生产月</a:t>
              </a:r>
              <a:endPar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endParaRPr>
            </a:p>
          </p:txBody>
        </p:sp>
        <p:sp>
          <p:nvSpPr>
            <p:cNvPr id="41" name="TextBox 19"/>
            <p:cNvSpPr txBox="1"/>
            <p:nvPr/>
          </p:nvSpPr>
          <p:spPr>
            <a:xfrm>
              <a:off x="1993" y="1066"/>
              <a:ext cx="4138" cy="459"/>
            </a:xfrm>
            <a:prstGeom prst="rect">
              <a:avLst/>
            </a:prstGeom>
            <a:noFill/>
            <a:effectLst/>
          </p:spPr>
          <p:txBody>
            <a:bodyPr wrap="none" rtlCol="0">
              <a:spAutoFit/>
            </a:bodyPr>
            <a:lstStyle/>
            <a:p>
              <a:pPr lvl="0" algn="ctr">
                <a:defRPr/>
              </a:pPr>
              <a:r>
                <a:rPr lang="en-US" altLang="zh-CN" sz="1300" spc="-100" dirty="0">
                  <a:solidFill>
                    <a:schemeClr val="accent6"/>
                  </a:solidFill>
                  <a:uFillTx/>
                  <a:latin typeface="思源黑体 Light" charset="0"/>
                  <a:ea typeface="思源黑体 Light" panose="020B0300000000000000" charset="-122"/>
                </a:rPr>
                <a:t>National safe production month 2022</a:t>
              </a:r>
              <a:endParaRPr kumimoji="0" lang="en-US" altLang="zh-CN" sz="1300" b="0" i="0" spc="-100" baseline="0" noProof="0" dirty="0">
                <a:ln>
                  <a:noFill/>
                </a:ln>
                <a:solidFill>
                  <a:schemeClr val="accent6"/>
                </a:solidFill>
                <a:effectLst/>
                <a:uLnTx/>
                <a:uFillTx/>
                <a:latin typeface="思源黑体 Light" charset="0"/>
                <a:ea typeface="思源黑体 Light" panose="020B0300000000000000" charset="-122"/>
              </a:endParaRPr>
            </a:p>
          </p:txBody>
        </p:sp>
        <p:pic>
          <p:nvPicPr>
            <p:cNvPr id="42" name="图片 41" descr="51miz-E1176160-7A6F775C"/>
            <p:cNvPicPr>
              <a:picLocks noChangeAspect="1"/>
            </p:cNvPicPr>
            <p:nvPr/>
          </p:nvPicPr>
          <p:blipFill>
            <a:blip r:embed="rId6"/>
            <a:srcRect l="35208" t="48542" r="46979" b="26667"/>
            <a:stretch>
              <a:fillRect/>
            </a:stretch>
          </p:blipFill>
          <p:spPr>
            <a:xfrm>
              <a:off x="374" y="444"/>
              <a:ext cx="1720" cy="1197"/>
            </a:xfrm>
            <a:prstGeom prst="rect">
              <a:avLst/>
            </a:prstGeom>
          </p:spPr>
        </p:pic>
      </p:grpSp>
      <p:pic>
        <p:nvPicPr>
          <p:cNvPr id="48" name="图片 47" descr="51miz-E1006316-CDB9094F"/>
          <p:cNvPicPr>
            <a:picLocks noChangeAspect="1"/>
          </p:cNvPicPr>
          <p:nvPr/>
        </p:nvPicPr>
        <p:blipFill>
          <a:blip r:embed="rId7"/>
          <a:stretch>
            <a:fillRect/>
          </a:stretch>
        </p:blipFill>
        <p:spPr>
          <a:xfrm>
            <a:off x="9932035" y="1975485"/>
            <a:ext cx="2529205" cy="5055870"/>
          </a:xfrm>
          <a:prstGeom prst="rect">
            <a:avLst/>
          </a:prstGeom>
        </p:spPr>
      </p:pic>
      <p:pic>
        <p:nvPicPr>
          <p:cNvPr id="49" name="图片 48" descr="C:\Users\娜娜\Desktop\图片141.png图片141"/>
          <p:cNvPicPr>
            <a:picLocks noChangeAspect="1"/>
          </p:cNvPicPr>
          <p:nvPr/>
        </p:nvPicPr>
        <p:blipFill>
          <a:blip r:embed="rId8"/>
          <a:srcRect/>
          <a:stretch>
            <a:fillRect/>
          </a:stretch>
        </p:blipFill>
        <p:spPr>
          <a:xfrm>
            <a:off x="953" y="5278755"/>
            <a:ext cx="12190095" cy="1579245"/>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6268367" y="361948"/>
            <a:ext cx="6778510" cy="460375"/>
          </a:xfrm>
          <a:prstGeom prst="rect">
            <a:avLst/>
          </a:prstGeom>
          <a:noFill/>
        </p:spPr>
        <p:txBody>
          <a:bodyPr wrap="square">
            <a:spAutoFit/>
          </a:bodyPr>
          <a:lstStyle/>
          <a:p>
            <a:pPr algn="ctr">
              <a:defRPr/>
            </a:pPr>
            <a:r>
              <a:rPr lang="zh-CN" altLang="en-US" sz="2400" dirty="0">
                <a:solidFill>
                  <a:schemeClr val="accent6">
                    <a:lumMod val="50000"/>
                  </a:schemeClr>
                </a:solidFill>
                <a:latin typeface="字魂59号-创粗黑" pitchFamily="2" charset="-122"/>
                <a:ea typeface="字魂59号-创粗黑" pitchFamily="2" charset="-122"/>
                <a:sym typeface="字魂59号-创粗黑" pitchFamily="2" charset="-122"/>
              </a:rPr>
              <a:t>学习</a:t>
            </a:r>
            <a:r>
              <a:rPr lang="en-US" altLang="zh-CN" sz="2400" dirty="0">
                <a:solidFill>
                  <a:schemeClr val="accent6">
                    <a:lumMod val="50000"/>
                  </a:schemeClr>
                </a:solidFill>
                <a:latin typeface="字魂59号-创粗黑" pitchFamily="2" charset="-122"/>
                <a:ea typeface="字魂59号-创粗黑" pitchFamily="2" charset="-122"/>
                <a:sym typeface="字魂59号-创粗黑" pitchFamily="2" charset="-122"/>
              </a:rPr>
              <a:t>2022</a:t>
            </a:r>
            <a:r>
              <a:rPr lang="zh-CN" altLang="en-US" sz="2400" dirty="0">
                <a:solidFill>
                  <a:schemeClr val="accent6">
                    <a:lumMod val="50000"/>
                  </a:schemeClr>
                </a:solidFill>
                <a:latin typeface="字魂59号-创粗黑" pitchFamily="2" charset="-122"/>
                <a:ea typeface="字魂59号-创粗黑" pitchFamily="2" charset="-122"/>
                <a:sym typeface="字魂59号-创粗黑" pitchFamily="2" charset="-122"/>
              </a:rPr>
              <a:t>年全国安全生产月通知</a:t>
            </a:r>
            <a:endParaRPr lang="en-US" altLang="zh-CN" sz="2400" dirty="0">
              <a:solidFill>
                <a:schemeClr val="accent6">
                  <a:lumMod val="50000"/>
                </a:schemeClr>
              </a:solidFill>
              <a:latin typeface="字魂59号-创粗黑" pitchFamily="2" charset="-122"/>
              <a:ea typeface="字魂59号-创粗黑" pitchFamily="2" charset="-122"/>
              <a:sym typeface="字魂59号-创粗黑" pitchFamily="2" charset="-122"/>
            </a:endParaRPr>
          </a:p>
        </p:txBody>
      </p:sp>
      <p:grpSp>
        <p:nvGrpSpPr>
          <p:cNvPr id="33" name="组合 32"/>
          <p:cNvGrpSpPr/>
          <p:nvPr/>
        </p:nvGrpSpPr>
        <p:grpSpPr>
          <a:xfrm>
            <a:off x="311008" y="1411573"/>
            <a:ext cx="11393695" cy="828342"/>
            <a:chOff x="311008" y="1551682"/>
            <a:chExt cx="11393695" cy="828342"/>
          </a:xfrm>
        </p:grpSpPr>
        <p:sp>
          <p:nvSpPr>
            <p:cNvPr id="34" name="矩形 33"/>
            <p:cNvSpPr/>
            <p:nvPr/>
          </p:nvSpPr>
          <p:spPr>
            <a:xfrm>
              <a:off x="487296" y="1551682"/>
              <a:ext cx="11217407" cy="828342"/>
            </a:xfrm>
            <a:prstGeom prst="rect">
              <a:avLst/>
            </a:prstGeom>
            <a:gradFill>
              <a:gsLst>
                <a:gs pos="0">
                  <a:srgbClr val="C00000"/>
                </a:gs>
                <a:gs pos="100000">
                  <a:schemeClr val="accent2">
                    <a:lumMod val="75000"/>
                  </a:schemeClr>
                </a:gs>
              </a:gsLst>
              <a:lin ang="5400000" scaled="1"/>
            </a:gradFill>
            <a:ln w="19050" cap="flat" cmpd="sng" algn="ctr">
              <a:solidFill>
                <a:srgbClr val="ED7D31">
                  <a:lumMod val="75000"/>
                  <a:alpha val="52000"/>
                </a:srgbClr>
              </a:solidFill>
              <a:prstDash val="sysDot"/>
              <a:miter lim="800000"/>
            </a:ln>
            <a:effectLst/>
          </p:spPr>
          <p:txBody>
            <a:bodyPr rtlCol="0" anchor="ctr"/>
            <a:lstStyle/>
            <a:p>
              <a:pPr algn="ctr">
                <a:defRPr/>
              </a:pPr>
              <a:endParaRPr lang="zh-CN" altLang="en-US" sz="1350" kern="0" dirty="0">
                <a:solidFill>
                  <a:prstClr val="white"/>
                </a:solidFill>
                <a:latin typeface="等线" panose="02010600030101010101" charset="-122"/>
                <a:ea typeface="等线" panose="02010600030101010101" charset="-122"/>
              </a:endParaRPr>
            </a:p>
          </p:txBody>
        </p:sp>
        <p:sp>
          <p:nvSpPr>
            <p:cNvPr id="35" name="平行四边形 34"/>
            <p:cNvSpPr/>
            <p:nvPr/>
          </p:nvSpPr>
          <p:spPr>
            <a:xfrm>
              <a:off x="311008" y="1577066"/>
              <a:ext cx="10081222" cy="755086"/>
            </a:xfrm>
            <a:prstGeom prst="parallelogram">
              <a:avLst>
                <a:gd name="adj" fmla="val 52869"/>
              </a:avLst>
            </a:prstGeom>
            <a:noFill/>
            <a:ln w="25400" cap="flat" cmpd="sng" algn="ctr">
              <a:noFill/>
              <a:prstDash val="solid"/>
            </a:ln>
            <a:effectLst/>
          </p:spPr>
          <p:txBody>
            <a:bodyPr rtlCol="0" anchor="ctr"/>
            <a:lstStyle/>
            <a:p>
              <a:pPr>
                <a:lnSpc>
                  <a:spcPts val="2900"/>
                </a:lnSpc>
                <a:buSzPct val="80000"/>
                <a:defRPr/>
              </a:pPr>
              <a:r>
                <a:rPr lang="zh-CN" altLang="en-US" sz="2400" kern="0" dirty="0">
                  <a:solidFill>
                    <a:srgbClr val="ED7D31">
                      <a:lumMod val="20000"/>
                      <a:lumOff val="80000"/>
                    </a:srgbClr>
                  </a:solidFill>
                  <a:latin typeface="字魂59号-创粗黑" pitchFamily="2" charset="-122"/>
                  <a:ea typeface="字魂59号-创粗黑" pitchFamily="2" charset="-122"/>
                  <a:sym typeface="字魂59号-创粗黑" pitchFamily="2" charset="-122"/>
                </a:rPr>
                <a:t>深入学习贯彻习近平总书记关于安全生产重要论述,推动落实安全生产十五条措施</a:t>
              </a:r>
            </a:p>
          </p:txBody>
        </p:sp>
      </p:grpSp>
      <p:sp>
        <p:nvSpPr>
          <p:cNvPr id="36" name="椭圆 35"/>
          <p:cNvSpPr/>
          <p:nvPr/>
        </p:nvSpPr>
        <p:spPr>
          <a:xfrm>
            <a:off x="10218058" y="1339515"/>
            <a:ext cx="972457" cy="972457"/>
          </a:xfrm>
          <a:prstGeom prst="ellipse">
            <a:avLst/>
          </a:prstGeom>
          <a:solidFill>
            <a:srgbClr val="ED7D31">
              <a:lumMod val="40000"/>
              <a:lumOff val="60000"/>
            </a:srgbClr>
          </a:solidFill>
          <a:ln w="28575" cap="flat" cmpd="sng" algn="ctr">
            <a:solidFill>
              <a:srgbClr val="C60A0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0" i="0" u="none" strike="noStrike" kern="0" cap="none" spc="0" normalizeH="0" baseline="0" noProof="0" dirty="0">
                <a:ln>
                  <a:noFill/>
                </a:ln>
                <a:solidFill>
                  <a:srgbClr val="C60A04"/>
                </a:solidFill>
                <a:effectLst/>
                <a:uLnTx/>
                <a:uFillTx/>
                <a:latin typeface="思源宋体 CN Heavy" panose="02020900000000000000" pitchFamily="18" charset="-122"/>
                <a:ea typeface="思源宋体 CN Heavy" panose="02020900000000000000" pitchFamily="18" charset="-122"/>
                <a:sym typeface="思源宋体 CN Heavy" panose="02020900000000000000" pitchFamily="18" charset="-122"/>
              </a:rPr>
              <a:t>1</a:t>
            </a:r>
            <a:endParaRPr kumimoji="0" lang="zh-CN" altLang="en-US" sz="6000" b="0" i="0" u="none" strike="noStrike" kern="0" cap="none" spc="0" normalizeH="0" baseline="0" noProof="0" dirty="0">
              <a:ln>
                <a:noFill/>
              </a:ln>
              <a:solidFill>
                <a:srgbClr val="C60A04"/>
              </a:solidFill>
              <a:effectLst/>
              <a:uLnTx/>
              <a:uFillTx/>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sp>
        <p:nvSpPr>
          <p:cNvPr id="37" name="矩形 36"/>
          <p:cNvSpPr/>
          <p:nvPr>
            <p:custDataLst>
              <p:tags r:id="rId1"/>
            </p:custDataLst>
          </p:nvPr>
        </p:nvSpPr>
        <p:spPr>
          <a:xfrm>
            <a:off x="5641340" y="2430780"/>
            <a:ext cx="6063615" cy="3556000"/>
          </a:xfrm>
          <a:prstGeom prst="rect">
            <a:avLst/>
          </a:prstGeom>
        </p:spPr>
        <p:txBody>
          <a:bodyPr wrap="square" lIns="94489" tIns="47245" rIns="94489" bIns="47245">
            <a:spAutoFit/>
          </a:bodyPr>
          <a:lstStyle/>
          <a:p>
            <a:pPr lvl="0" algn="just">
              <a:lnSpc>
                <a:spcPts val="2700"/>
              </a:lnSpc>
              <a:defRPr/>
            </a:pPr>
            <a:r>
              <a:rPr sz="1400" dirty="0">
                <a:solidFill>
                  <a:srgbClr val="000000">
                    <a:lumMod val="95000"/>
                    <a:lumOff val="5000"/>
                  </a:srgbClr>
                </a:solidFill>
                <a:latin typeface="微软雅黑 Light" panose="020B0502040204020203" charset="-122"/>
                <a:ea typeface="微软雅黑 Light" panose="020B0502040204020203" charset="-122"/>
              </a:rPr>
              <a:t>各地区、各有关部门和单位要持续深入学习贯彻习近平总书记关于安全生产重要论述,集中学习《生命重于泰山》电视专题片,通过专题研讨、集中宣讲、培训辅导等多种形式,推动向市、县、乡镇 (街道)党组织和企事业单位延伸,切实把学习成果转化为推动安全发展的工作实效。认真组织学习宣传安全生产十五条措施,深刻领会安全生产十五条措施的重要意义、突出特点、部署安排、具体要求 等,党政"一把手"带头讲安全,企业第一责任人专题讲安全,一线工作者互动讲安全,开展安全生产"公开课""大家谈""班组会"等学习 活动,突出责任落实、源头治理、督查检查、严格执法、打非治违,推 动贯彻落实安全生产十五条措施,全力抓好安全防范工作,坚决稳 控安全形势,为党的二十大胜利召开创造良好安全环境。</a:t>
            </a:r>
          </a:p>
        </p:txBody>
      </p:sp>
      <p:sp>
        <p:nvSpPr>
          <p:cNvPr id="38" name="矩形 37"/>
          <p:cNvSpPr/>
          <p:nvPr/>
        </p:nvSpPr>
        <p:spPr>
          <a:xfrm>
            <a:off x="756920" y="2499995"/>
            <a:ext cx="4512310" cy="252349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EB53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a:t>
            </a:r>
            <a:endParaRPr lang="zh-CN" altLang="en-US" sz="3200" dirty="0"/>
          </a:p>
        </p:txBody>
      </p:sp>
      <p:grpSp>
        <p:nvGrpSpPr>
          <p:cNvPr id="39" name="组合 38"/>
          <p:cNvGrpSpPr/>
          <p:nvPr/>
        </p:nvGrpSpPr>
        <p:grpSpPr>
          <a:xfrm>
            <a:off x="487296" y="5301962"/>
            <a:ext cx="1181630" cy="1181784"/>
            <a:chOff x="1043755" y="2427740"/>
            <a:chExt cx="1512105" cy="1512105"/>
          </a:xfrm>
        </p:grpSpPr>
        <p:sp>
          <p:nvSpPr>
            <p:cNvPr id="40" name="椭圆 39"/>
            <p:cNvSpPr/>
            <p:nvPr/>
          </p:nvSpPr>
          <p:spPr bwMode="auto">
            <a:xfrm>
              <a:off x="1043755" y="2427740"/>
              <a:ext cx="1512105" cy="1512105"/>
            </a:xfrm>
            <a:prstGeom prst="ellipse">
              <a:avLst/>
            </a:prstGeom>
            <a:noFill/>
            <a:ln w="9525" cap="flat" cmpd="sng" algn="ctr">
              <a:solidFill>
                <a:schemeClr val="accent6">
                  <a:lumMod val="50000"/>
                </a:schemeClr>
              </a:solidFill>
              <a:prstDash val="sysDash"/>
              <a:round/>
              <a:headEnd type="none" w="med" len="med"/>
              <a:tailEnd type="none" w="med" len="med"/>
            </a:ln>
            <a:effectLst/>
          </p:spPr>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椭圆 40"/>
            <p:cNvSpPr/>
            <p:nvPr/>
          </p:nvSpPr>
          <p:spPr bwMode="auto">
            <a:xfrm>
              <a:off x="1151762" y="2535747"/>
              <a:ext cx="1296090" cy="1296090"/>
            </a:xfrm>
            <a:prstGeom prst="ellipse">
              <a:avLst/>
            </a:prstGeom>
            <a:gradFill>
              <a:gsLst>
                <a:gs pos="0">
                  <a:schemeClr val="accent2">
                    <a:lumMod val="75000"/>
                  </a:schemeClr>
                </a:gs>
                <a:gs pos="59000">
                  <a:schemeClr val="accent2">
                    <a:lumMod val="75000"/>
                  </a:schemeClr>
                </a:gs>
                <a:gs pos="100000">
                  <a:schemeClr val="accent2">
                    <a:lumMod val="20000"/>
                    <a:lumOff val="80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42" name="矩形 3"/>
          <p:cNvSpPr>
            <a:spLocks noChangeArrowheads="1"/>
          </p:cNvSpPr>
          <p:nvPr/>
        </p:nvSpPr>
        <p:spPr bwMode="auto">
          <a:xfrm>
            <a:off x="637859" y="5544589"/>
            <a:ext cx="874096" cy="7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ctr">
              <a:spcBef>
                <a:spcPct val="0"/>
              </a:spcBef>
              <a:buFont typeface="Arial" panose="020B0604020202020204" pitchFamily="34" charset="0"/>
              <a:buNone/>
            </a:pPr>
            <a:r>
              <a:rPr lang="zh-CN" altLang="en-US" sz="2000" b="1" dirty="0">
                <a:solidFill>
                  <a:srgbClr val="FFFFFF"/>
                </a:solidFill>
                <a:latin typeface="微软雅黑" panose="020B0503020204020204" pitchFamily="34" charset="-122"/>
                <a:ea typeface="微软雅黑" panose="020B0503020204020204" pitchFamily="34" charset="-122"/>
              </a:rPr>
              <a:t>大讲堂</a:t>
            </a:r>
          </a:p>
        </p:txBody>
      </p:sp>
      <p:grpSp>
        <p:nvGrpSpPr>
          <p:cNvPr id="43" name="组合 42"/>
          <p:cNvGrpSpPr/>
          <p:nvPr/>
        </p:nvGrpSpPr>
        <p:grpSpPr>
          <a:xfrm>
            <a:off x="1873820" y="5301960"/>
            <a:ext cx="1181630" cy="1181784"/>
            <a:chOff x="1043755" y="2427740"/>
            <a:chExt cx="1512105" cy="1512107"/>
          </a:xfrm>
        </p:grpSpPr>
        <p:sp>
          <p:nvSpPr>
            <p:cNvPr id="44" name="椭圆 43"/>
            <p:cNvSpPr/>
            <p:nvPr/>
          </p:nvSpPr>
          <p:spPr bwMode="auto">
            <a:xfrm>
              <a:off x="1043755" y="2427740"/>
              <a:ext cx="1512105" cy="1512107"/>
            </a:xfrm>
            <a:prstGeom prst="ellipse">
              <a:avLst/>
            </a:prstGeom>
            <a:noFill/>
            <a:ln w="9525" cap="flat" cmpd="sng" algn="ctr">
              <a:solidFill>
                <a:schemeClr val="accent6">
                  <a:lumMod val="50000"/>
                </a:schemeClr>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5" name="椭圆 44"/>
            <p:cNvSpPr/>
            <p:nvPr/>
          </p:nvSpPr>
          <p:spPr bwMode="auto">
            <a:xfrm>
              <a:off x="1151762" y="2535747"/>
              <a:ext cx="1296090" cy="1296091"/>
            </a:xfrm>
            <a:prstGeom prst="ellipse">
              <a:avLst/>
            </a:prstGeom>
            <a:gradFill>
              <a:gsLst>
                <a:gs pos="0">
                  <a:schemeClr val="accent2">
                    <a:lumMod val="75000"/>
                  </a:schemeClr>
                </a:gs>
                <a:gs pos="59000">
                  <a:schemeClr val="accent2">
                    <a:lumMod val="75000"/>
                  </a:schemeClr>
                </a:gs>
                <a:gs pos="100000">
                  <a:schemeClr val="accent2">
                    <a:lumMod val="20000"/>
                    <a:lumOff val="80000"/>
                  </a:schemeClr>
                </a:gs>
              </a:gsLst>
            </a:gradFill>
            <a:ln>
              <a:headEnd type="none" w="med" len="med"/>
              <a:tailEnd type="none" w="med" len="med"/>
            </a:ln>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46" name="矩形 3"/>
          <p:cNvSpPr>
            <a:spLocks noChangeArrowheads="1"/>
          </p:cNvSpPr>
          <p:nvPr/>
        </p:nvSpPr>
        <p:spPr bwMode="auto">
          <a:xfrm>
            <a:off x="2038897" y="5544589"/>
            <a:ext cx="874096" cy="7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ctr">
              <a:spcBef>
                <a:spcPct val="0"/>
              </a:spcBef>
              <a:buFont typeface="Arial" panose="020B0604020202020204" pitchFamily="34" charset="0"/>
              <a:buNone/>
            </a:pPr>
            <a:r>
              <a:rPr lang="zh-CN" altLang="en-US" sz="2000" b="1" dirty="0">
                <a:solidFill>
                  <a:srgbClr val="FFFFFF"/>
                </a:solidFill>
                <a:latin typeface="微软雅黑" panose="020B0503020204020204" pitchFamily="34" charset="-122"/>
                <a:ea typeface="微软雅黑" panose="020B0503020204020204" pitchFamily="34" charset="-122"/>
              </a:rPr>
              <a:t>大家谈</a:t>
            </a:r>
          </a:p>
        </p:txBody>
      </p:sp>
      <p:grpSp>
        <p:nvGrpSpPr>
          <p:cNvPr id="47" name="组合 46"/>
          <p:cNvGrpSpPr/>
          <p:nvPr/>
        </p:nvGrpSpPr>
        <p:grpSpPr>
          <a:xfrm>
            <a:off x="3194181" y="5301962"/>
            <a:ext cx="1181630" cy="1181784"/>
            <a:chOff x="1043755" y="2427740"/>
            <a:chExt cx="1512105" cy="1512105"/>
          </a:xfrm>
        </p:grpSpPr>
        <p:sp>
          <p:nvSpPr>
            <p:cNvPr id="48" name="椭圆 47"/>
            <p:cNvSpPr/>
            <p:nvPr/>
          </p:nvSpPr>
          <p:spPr bwMode="auto">
            <a:xfrm>
              <a:off x="1043755" y="2427740"/>
              <a:ext cx="1512105" cy="1512105"/>
            </a:xfrm>
            <a:prstGeom prst="ellipse">
              <a:avLst/>
            </a:prstGeom>
            <a:noFill/>
            <a:ln w="9525" cap="flat" cmpd="sng" algn="ctr">
              <a:solidFill>
                <a:schemeClr val="accent6">
                  <a:lumMod val="50000"/>
                </a:schemeClr>
              </a:solidFill>
              <a:prstDash val="sysDash"/>
              <a:round/>
              <a:headEnd type="none" w="med" len="med"/>
              <a:tailEnd type="none" w="med" len="med"/>
            </a:ln>
            <a:effectLst/>
          </p:spPr>
          <p:txBody>
            <a:bodyPr vert="horz" wrap="square" lIns="91440" tIns="45720" rIns="91440" bIns="45720" numCol="1" rtlCol="0" anchor="t" anchorCtr="0" compatLnSpc="1"/>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椭圆 48"/>
            <p:cNvSpPr/>
            <p:nvPr/>
          </p:nvSpPr>
          <p:spPr bwMode="auto">
            <a:xfrm>
              <a:off x="1151762" y="2535747"/>
              <a:ext cx="1296090" cy="1296090"/>
            </a:xfrm>
            <a:prstGeom prst="ellipse">
              <a:avLst/>
            </a:prstGeom>
            <a:gradFill>
              <a:gsLst>
                <a:gs pos="0">
                  <a:schemeClr val="accent2">
                    <a:lumMod val="75000"/>
                  </a:schemeClr>
                </a:gs>
                <a:gs pos="59000">
                  <a:schemeClr val="accent2">
                    <a:lumMod val="75000"/>
                  </a:schemeClr>
                </a:gs>
                <a:gs pos="100000">
                  <a:schemeClr val="accent2">
                    <a:lumMod val="20000"/>
                    <a:lumOff val="80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50" name="矩形 3"/>
          <p:cNvSpPr>
            <a:spLocks noChangeArrowheads="1"/>
          </p:cNvSpPr>
          <p:nvPr/>
        </p:nvSpPr>
        <p:spPr bwMode="auto">
          <a:xfrm>
            <a:off x="3359258" y="5544589"/>
            <a:ext cx="874096" cy="7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ctr">
              <a:spcBef>
                <a:spcPct val="0"/>
              </a:spcBef>
              <a:buFont typeface="Arial" panose="020B0604020202020204" pitchFamily="34" charset="0"/>
              <a:buNone/>
            </a:pPr>
            <a:r>
              <a:rPr lang="zh-CN" altLang="en-US" sz="2000" b="1" dirty="0">
                <a:solidFill>
                  <a:srgbClr val="FFFFFF"/>
                </a:solidFill>
                <a:latin typeface="微软雅黑" panose="020B0503020204020204" pitchFamily="34" charset="-122"/>
                <a:ea typeface="微软雅黑" panose="020B0503020204020204" pitchFamily="34" charset="-122"/>
              </a:rPr>
              <a:t>公开课</a:t>
            </a:r>
          </a:p>
        </p:txBody>
      </p:sp>
      <p:grpSp>
        <p:nvGrpSpPr>
          <p:cNvPr id="51" name="组合 50"/>
          <p:cNvGrpSpPr/>
          <p:nvPr/>
        </p:nvGrpSpPr>
        <p:grpSpPr>
          <a:xfrm>
            <a:off x="4544010" y="5301962"/>
            <a:ext cx="1181630" cy="1181784"/>
            <a:chOff x="1043755" y="2427740"/>
            <a:chExt cx="1512105" cy="1512105"/>
          </a:xfrm>
        </p:grpSpPr>
        <p:sp>
          <p:nvSpPr>
            <p:cNvPr id="52" name="椭圆 51"/>
            <p:cNvSpPr/>
            <p:nvPr/>
          </p:nvSpPr>
          <p:spPr bwMode="auto">
            <a:xfrm>
              <a:off x="1043755" y="2427740"/>
              <a:ext cx="1512105" cy="1512105"/>
            </a:xfrm>
            <a:prstGeom prst="ellipse">
              <a:avLst/>
            </a:prstGeom>
            <a:noFill/>
            <a:ln w="9525" cap="flat" cmpd="sng" algn="ctr">
              <a:solidFill>
                <a:schemeClr val="accent6">
                  <a:lumMod val="50000"/>
                </a:schemeClr>
              </a:solidFill>
              <a:prstDash val="sysDash"/>
              <a:round/>
              <a:headEnd type="none" w="med" len="med"/>
              <a:tailEnd type="none" w="med" len="med"/>
            </a:ln>
            <a:effectLst/>
          </p:spPr>
          <p:txBody>
            <a:bodyPr vert="horz" wrap="square" lIns="91440" tIns="45720" rIns="91440" bIns="45720" numCol="1" rtlCol="0" anchor="t" anchorCtr="0" compatLnSpc="1"/>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椭圆 52"/>
            <p:cNvSpPr/>
            <p:nvPr/>
          </p:nvSpPr>
          <p:spPr bwMode="auto">
            <a:xfrm>
              <a:off x="1151762" y="2535747"/>
              <a:ext cx="1296090" cy="1296090"/>
            </a:xfrm>
            <a:prstGeom prst="ellipse">
              <a:avLst/>
            </a:prstGeom>
            <a:gradFill>
              <a:gsLst>
                <a:gs pos="0">
                  <a:schemeClr val="accent2">
                    <a:lumMod val="75000"/>
                  </a:schemeClr>
                </a:gs>
                <a:gs pos="59000">
                  <a:schemeClr val="accent2">
                    <a:lumMod val="75000"/>
                  </a:schemeClr>
                </a:gs>
                <a:gs pos="100000">
                  <a:schemeClr val="accent2">
                    <a:lumMod val="20000"/>
                    <a:lumOff val="80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54" name="矩形 3"/>
          <p:cNvSpPr>
            <a:spLocks noChangeArrowheads="1"/>
          </p:cNvSpPr>
          <p:nvPr/>
        </p:nvSpPr>
        <p:spPr bwMode="auto">
          <a:xfrm>
            <a:off x="4709087" y="5544589"/>
            <a:ext cx="874096" cy="7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ctr">
              <a:spcBef>
                <a:spcPct val="0"/>
              </a:spcBef>
              <a:buFont typeface="Arial" panose="020B0604020202020204" pitchFamily="34" charset="0"/>
              <a:buNone/>
            </a:pPr>
            <a:r>
              <a:rPr lang="zh-CN" altLang="en-US" sz="2000" b="1" dirty="0">
                <a:solidFill>
                  <a:srgbClr val="FFFFFF"/>
                </a:solidFill>
                <a:latin typeface="微软雅黑" panose="020B0503020204020204" pitchFamily="34" charset="-122"/>
                <a:ea typeface="微软雅黑" panose="020B0503020204020204" pitchFamily="34" charset="-122"/>
              </a:rPr>
              <a:t>微课堂</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 calcmode="lin" valueType="num">
                                      <p:cBhvr>
                                        <p:cTn id="10" dur="500" fill="hold"/>
                                        <p:tgtEl>
                                          <p:spTgt spid="36"/>
                                        </p:tgtEl>
                                        <p:attrNameLst>
                                          <p:attrName>ppt_w</p:attrName>
                                        </p:attrNameLst>
                                      </p:cBhvr>
                                      <p:tavLst>
                                        <p:tav tm="0">
                                          <p:val>
                                            <p:fltVal val="0"/>
                                          </p:val>
                                        </p:tav>
                                        <p:tav tm="100000">
                                          <p:val>
                                            <p:strVal val="#ppt_w"/>
                                          </p:val>
                                        </p:tav>
                                      </p:tavLst>
                                    </p:anim>
                                    <p:anim calcmode="lin" valueType="num">
                                      <p:cBhvr>
                                        <p:cTn id="11" dur="500" fill="hold"/>
                                        <p:tgtEl>
                                          <p:spTgt spid="36"/>
                                        </p:tgtEl>
                                        <p:attrNameLst>
                                          <p:attrName>ppt_h</p:attrName>
                                        </p:attrNameLst>
                                      </p:cBhvr>
                                      <p:tavLst>
                                        <p:tav tm="0">
                                          <p:val>
                                            <p:fltVal val="0"/>
                                          </p:val>
                                        </p:tav>
                                        <p:tav tm="100000">
                                          <p:val>
                                            <p:strVal val="#ppt_h"/>
                                          </p:val>
                                        </p:tav>
                                      </p:tavLst>
                                    </p:anim>
                                    <p:animEffect transition="in" filter="fade">
                                      <p:cBhvr>
                                        <p:cTn id="12" dur="500"/>
                                        <p:tgtEl>
                                          <p:spTgt spid="3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750"/>
                                        <p:tgtEl>
                                          <p:spTgt spid="39"/>
                                        </p:tgtEl>
                                      </p:cBhvr>
                                    </p:animEffect>
                                    <p:anim calcmode="lin" valueType="num">
                                      <p:cBhvr>
                                        <p:cTn id="25" dur="750" fill="hold"/>
                                        <p:tgtEl>
                                          <p:spTgt spid="39"/>
                                        </p:tgtEl>
                                        <p:attrNameLst>
                                          <p:attrName>ppt_x</p:attrName>
                                        </p:attrNameLst>
                                      </p:cBhvr>
                                      <p:tavLst>
                                        <p:tav tm="0">
                                          <p:val>
                                            <p:strVal val="#ppt_x"/>
                                          </p:val>
                                        </p:tav>
                                        <p:tav tm="100000">
                                          <p:val>
                                            <p:strVal val="#ppt_x"/>
                                          </p:val>
                                        </p:tav>
                                      </p:tavLst>
                                    </p:anim>
                                    <p:anim calcmode="lin" valueType="num">
                                      <p:cBhvr>
                                        <p:cTn id="26" dur="750" fill="hold"/>
                                        <p:tgtEl>
                                          <p:spTgt spid="39"/>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35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750"/>
                                        <p:tgtEl>
                                          <p:spTgt spid="43"/>
                                        </p:tgtEl>
                                      </p:cBhvr>
                                    </p:animEffect>
                                    <p:anim calcmode="lin" valueType="num">
                                      <p:cBhvr>
                                        <p:cTn id="34" dur="750" fill="hold"/>
                                        <p:tgtEl>
                                          <p:spTgt spid="43"/>
                                        </p:tgtEl>
                                        <p:attrNameLst>
                                          <p:attrName>ppt_x</p:attrName>
                                        </p:attrNameLst>
                                      </p:cBhvr>
                                      <p:tavLst>
                                        <p:tav tm="0">
                                          <p:val>
                                            <p:strVal val="#ppt_x"/>
                                          </p:val>
                                        </p:tav>
                                        <p:tav tm="100000">
                                          <p:val>
                                            <p:strVal val="#ppt_x"/>
                                          </p:val>
                                        </p:tav>
                                      </p:tavLst>
                                    </p:anim>
                                    <p:anim calcmode="lin" valueType="num">
                                      <p:cBhvr>
                                        <p:cTn id="35" dur="750" fill="hold"/>
                                        <p:tgtEl>
                                          <p:spTgt spid="43"/>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35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750"/>
                                        <p:tgtEl>
                                          <p:spTgt spid="47"/>
                                        </p:tgtEl>
                                      </p:cBhvr>
                                    </p:animEffect>
                                    <p:anim calcmode="lin" valueType="num">
                                      <p:cBhvr>
                                        <p:cTn id="43" dur="750" fill="hold"/>
                                        <p:tgtEl>
                                          <p:spTgt spid="47"/>
                                        </p:tgtEl>
                                        <p:attrNameLst>
                                          <p:attrName>ppt_x</p:attrName>
                                        </p:attrNameLst>
                                      </p:cBhvr>
                                      <p:tavLst>
                                        <p:tav tm="0">
                                          <p:val>
                                            <p:strVal val="#ppt_x"/>
                                          </p:val>
                                        </p:tav>
                                        <p:tav tm="100000">
                                          <p:val>
                                            <p:strVal val="#ppt_x"/>
                                          </p:val>
                                        </p:tav>
                                      </p:tavLst>
                                    </p:anim>
                                    <p:anim calcmode="lin" valueType="num">
                                      <p:cBhvr>
                                        <p:cTn id="44" dur="750" fill="hold"/>
                                        <p:tgtEl>
                                          <p:spTgt spid="47"/>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35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750"/>
                                        <p:tgtEl>
                                          <p:spTgt spid="51"/>
                                        </p:tgtEl>
                                      </p:cBhvr>
                                    </p:animEffect>
                                    <p:anim calcmode="lin" valueType="num">
                                      <p:cBhvr>
                                        <p:cTn id="52" dur="750" fill="hold"/>
                                        <p:tgtEl>
                                          <p:spTgt spid="51"/>
                                        </p:tgtEl>
                                        <p:attrNameLst>
                                          <p:attrName>ppt_x</p:attrName>
                                        </p:attrNameLst>
                                      </p:cBhvr>
                                      <p:tavLst>
                                        <p:tav tm="0">
                                          <p:val>
                                            <p:strVal val="#ppt_x"/>
                                          </p:val>
                                        </p:tav>
                                        <p:tav tm="100000">
                                          <p:val>
                                            <p:strVal val="#ppt_x"/>
                                          </p:val>
                                        </p:tav>
                                      </p:tavLst>
                                    </p:anim>
                                    <p:anim calcmode="lin" valueType="num">
                                      <p:cBhvr>
                                        <p:cTn id="53" dur="750" fill="hold"/>
                                        <p:tgtEl>
                                          <p:spTgt spid="51"/>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35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p:bldP spid="38" grpId="0" bldLvl="0" animBg="1"/>
      <p:bldP spid="42" grpId="0"/>
      <p:bldP spid="46" grpId="0"/>
      <p:bldP spid="50" grpId="0"/>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7030250" y="372270"/>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安全管理基础知识</a:t>
            </a:r>
          </a:p>
        </p:txBody>
      </p:sp>
      <p:pic>
        <p:nvPicPr>
          <p:cNvPr id="3" name="图片 2"/>
          <p:cNvPicPr>
            <a:picLocks noChangeAspect="1"/>
          </p:cNvPicPr>
          <p:nvPr/>
        </p:nvPicPr>
        <p:blipFill>
          <a:blip r:embed="rId3"/>
          <a:stretch>
            <a:fillRect/>
          </a:stretch>
        </p:blipFill>
        <p:spPr>
          <a:xfrm flipH="1">
            <a:off x="1487007" y="1227183"/>
            <a:ext cx="1036897" cy="1082407"/>
          </a:xfrm>
          <a:prstGeom prst="rect">
            <a:avLst/>
          </a:prstGeom>
        </p:spPr>
      </p:pic>
      <p:grpSp>
        <p:nvGrpSpPr>
          <p:cNvPr id="4" name="组合 3"/>
          <p:cNvGrpSpPr/>
          <p:nvPr/>
        </p:nvGrpSpPr>
        <p:grpSpPr>
          <a:xfrm>
            <a:off x="2403788" y="1589659"/>
            <a:ext cx="716783" cy="178728"/>
            <a:chOff x="2403788" y="1589659"/>
            <a:chExt cx="716783" cy="178728"/>
          </a:xfrm>
        </p:grpSpPr>
        <p:cxnSp>
          <p:nvCxnSpPr>
            <p:cNvPr id="5" name="直接连接符 4"/>
            <p:cNvCxnSpPr/>
            <p:nvPr/>
          </p:nvCxnSpPr>
          <p:spPr>
            <a:xfrm flipV="1">
              <a:off x="2403788" y="1589659"/>
              <a:ext cx="139810" cy="17872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543598" y="1589659"/>
              <a:ext cx="576973" cy="0"/>
            </a:xfrm>
            <a:prstGeom prst="line">
              <a:avLst/>
            </a:prstGeom>
            <a:ln>
              <a:solidFill>
                <a:schemeClr val="accent6">
                  <a:lumMod val="50000"/>
                </a:schemeClr>
              </a:solidFill>
              <a:tailEnd type="oval"/>
            </a:ln>
          </p:spPr>
          <p:style>
            <a:lnRef idx="1">
              <a:schemeClr val="accent5"/>
            </a:lnRef>
            <a:fillRef idx="0">
              <a:schemeClr val="accent5"/>
            </a:fillRef>
            <a:effectRef idx="0">
              <a:schemeClr val="accent5"/>
            </a:effectRef>
            <a:fontRef idx="minor">
              <a:schemeClr val="tx1"/>
            </a:fontRef>
          </p:style>
        </p:cxnSp>
      </p:grpSp>
      <p:sp>
        <p:nvSpPr>
          <p:cNvPr id="7" name="11 Rectángulo"/>
          <p:cNvSpPr/>
          <p:nvPr/>
        </p:nvSpPr>
        <p:spPr>
          <a:xfrm>
            <a:off x="3262036" y="1336376"/>
            <a:ext cx="4408764" cy="506565"/>
          </a:xfrm>
          <a:prstGeom prst="roundRect">
            <a:avLst>
              <a:gd name="adj" fmla="val 50000"/>
            </a:avLst>
          </a:prstGeom>
          <a:solidFill>
            <a:srgbClr val="BA1318"/>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rPr>
              <a:t>不安全行为分类</a:t>
            </a:r>
          </a:p>
        </p:txBody>
      </p:sp>
      <p:grpSp>
        <p:nvGrpSpPr>
          <p:cNvPr id="8" name="组合 7"/>
          <p:cNvGrpSpPr/>
          <p:nvPr/>
        </p:nvGrpSpPr>
        <p:grpSpPr>
          <a:xfrm>
            <a:off x="822450" y="2470520"/>
            <a:ext cx="478441" cy="478442"/>
            <a:chOff x="2903394" y="3937651"/>
            <a:chExt cx="478441" cy="478442"/>
          </a:xfrm>
        </p:grpSpPr>
        <p:sp>
          <p:nvSpPr>
            <p:cNvPr id="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0"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600" b="1" dirty="0">
                  <a:solidFill>
                    <a:srgbClr val="FCFCFC"/>
                  </a:solidFill>
                  <a:latin typeface="微软雅黑" panose="020B0503020204020204" pitchFamily="34" charset="-122"/>
                  <a:ea typeface="微软雅黑" panose="020B0503020204020204" pitchFamily="34" charset="-122"/>
                </a:rPr>
                <a:t>01</a:t>
              </a:r>
            </a:p>
          </p:txBody>
        </p:sp>
      </p:grpSp>
      <p:grpSp>
        <p:nvGrpSpPr>
          <p:cNvPr id="11" name="Group 54"/>
          <p:cNvGrpSpPr/>
          <p:nvPr/>
        </p:nvGrpSpPr>
        <p:grpSpPr bwMode="auto">
          <a:xfrm>
            <a:off x="1358463" y="2578103"/>
            <a:ext cx="3809912" cy="332137"/>
            <a:chOff x="0" y="390696"/>
            <a:chExt cx="3808719" cy="331761"/>
          </a:xfrm>
        </p:grpSpPr>
        <p:sp>
          <p:nvSpPr>
            <p:cNvPr id="12"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操作错误，忽视安全，忽视警告；</a:t>
              </a:r>
            </a:p>
          </p:txBody>
        </p:sp>
        <p:sp>
          <p:nvSpPr>
            <p:cNvPr id="13"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6" name="组合 45"/>
          <p:cNvGrpSpPr/>
          <p:nvPr/>
        </p:nvGrpSpPr>
        <p:grpSpPr>
          <a:xfrm>
            <a:off x="6324599" y="2470520"/>
            <a:ext cx="478441" cy="478442"/>
            <a:chOff x="2903394" y="3937651"/>
            <a:chExt cx="478441" cy="478442"/>
          </a:xfrm>
        </p:grpSpPr>
        <p:sp>
          <p:nvSpPr>
            <p:cNvPr id="4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48"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02</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49" name="Group 54"/>
          <p:cNvGrpSpPr/>
          <p:nvPr/>
        </p:nvGrpSpPr>
        <p:grpSpPr bwMode="auto">
          <a:xfrm>
            <a:off x="6860612" y="2578103"/>
            <a:ext cx="3809912" cy="332137"/>
            <a:chOff x="0" y="390696"/>
            <a:chExt cx="3808719" cy="331761"/>
          </a:xfrm>
        </p:grpSpPr>
        <p:sp>
          <p:nvSpPr>
            <p:cNvPr id="50"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攀坐不安全位置（如平台护栏等）；</a:t>
              </a:r>
            </a:p>
          </p:txBody>
        </p:sp>
        <p:sp>
          <p:nvSpPr>
            <p:cNvPr id="51"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2" name="组合 51"/>
          <p:cNvGrpSpPr/>
          <p:nvPr/>
        </p:nvGrpSpPr>
        <p:grpSpPr>
          <a:xfrm>
            <a:off x="822450" y="3189779"/>
            <a:ext cx="478441" cy="478442"/>
            <a:chOff x="2903394" y="3937651"/>
            <a:chExt cx="478441" cy="478442"/>
          </a:xfrm>
        </p:grpSpPr>
        <p:sp>
          <p:nvSpPr>
            <p:cNvPr id="53"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54"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03</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55" name="Group 54"/>
          <p:cNvGrpSpPr/>
          <p:nvPr/>
        </p:nvGrpSpPr>
        <p:grpSpPr bwMode="auto">
          <a:xfrm>
            <a:off x="1358463" y="3297362"/>
            <a:ext cx="3809912" cy="332137"/>
            <a:chOff x="0" y="390696"/>
            <a:chExt cx="3808719" cy="331761"/>
          </a:xfrm>
        </p:grpSpPr>
        <p:sp>
          <p:nvSpPr>
            <p:cNvPr id="56"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造成安全装置失效；</a:t>
              </a:r>
            </a:p>
          </p:txBody>
        </p:sp>
        <p:sp>
          <p:nvSpPr>
            <p:cNvPr id="57"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8" name="组合 57"/>
          <p:cNvGrpSpPr/>
          <p:nvPr/>
        </p:nvGrpSpPr>
        <p:grpSpPr>
          <a:xfrm>
            <a:off x="6324599" y="3189779"/>
            <a:ext cx="478441" cy="478442"/>
            <a:chOff x="2903394" y="3937651"/>
            <a:chExt cx="478441" cy="478442"/>
          </a:xfrm>
        </p:grpSpPr>
        <p:sp>
          <p:nvSpPr>
            <p:cNvPr id="5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60"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04</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61" name="Group 54"/>
          <p:cNvGrpSpPr/>
          <p:nvPr/>
        </p:nvGrpSpPr>
        <p:grpSpPr bwMode="auto">
          <a:xfrm>
            <a:off x="6860612" y="3297362"/>
            <a:ext cx="3809912" cy="332137"/>
            <a:chOff x="0" y="390696"/>
            <a:chExt cx="3808719" cy="331761"/>
          </a:xfrm>
        </p:grpSpPr>
        <p:sp>
          <p:nvSpPr>
            <p:cNvPr id="62"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使用不安全设备；</a:t>
              </a:r>
            </a:p>
          </p:txBody>
        </p:sp>
        <p:sp>
          <p:nvSpPr>
            <p:cNvPr id="63"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4" name="组合 63"/>
          <p:cNvGrpSpPr/>
          <p:nvPr/>
        </p:nvGrpSpPr>
        <p:grpSpPr>
          <a:xfrm>
            <a:off x="822450" y="3840731"/>
            <a:ext cx="478441" cy="478442"/>
            <a:chOff x="2903394" y="3937651"/>
            <a:chExt cx="478441" cy="478442"/>
          </a:xfrm>
        </p:grpSpPr>
        <p:sp>
          <p:nvSpPr>
            <p:cNvPr id="65"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66"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05</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67" name="Group 54"/>
          <p:cNvGrpSpPr/>
          <p:nvPr/>
        </p:nvGrpSpPr>
        <p:grpSpPr bwMode="auto">
          <a:xfrm>
            <a:off x="1358463" y="3948314"/>
            <a:ext cx="3809912" cy="332137"/>
            <a:chOff x="0" y="390696"/>
            <a:chExt cx="3808719" cy="331761"/>
          </a:xfrm>
        </p:grpSpPr>
        <p:sp>
          <p:nvSpPr>
            <p:cNvPr id="68"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手代替工具操作；</a:t>
              </a:r>
            </a:p>
          </p:txBody>
        </p:sp>
        <p:sp>
          <p:nvSpPr>
            <p:cNvPr id="69"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0" name="组合 69"/>
          <p:cNvGrpSpPr/>
          <p:nvPr/>
        </p:nvGrpSpPr>
        <p:grpSpPr>
          <a:xfrm>
            <a:off x="6324599" y="3840731"/>
            <a:ext cx="478441" cy="478442"/>
            <a:chOff x="2903394" y="3937651"/>
            <a:chExt cx="478441" cy="478442"/>
          </a:xfrm>
        </p:grpSpPr>
        <p:sp>
          <p:nvSpPr>
            <p:cNvPr id="71"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72"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06</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73" name="Group 54"/>
          <p:cNvGrpSpPr/>
          <p:nvPr/>
        </p:nvGrpSpPr>
        <p:grpSpPr bwMode="auto">
          <a:xfrm>
            <a:off x="6860612" y="3948314"/>
            <a:ext cx="5090086" cy="332137"/>
            <a:chOff x="0" y="390696"/>
            <a:chExt cx="5088492" cy="331761"/>
          </a:xfrm>
        </p:grpSpPr>
        <p:sp>
          <p:nvSpPr>
            <p:cNvPr id="74" name="TextBox 105"/>
            <p:cNvSpPr>
              <a:spLocks noChangeArrowheads="1"/>
            </p:cNvSpPr>
            <p:nvPr/>
          </p:nvSpPr>
          <p:spPr bwMode="auto">
            <a:xfrm>
              <a:off x="227142" y="390696"/>
              <a:ext cx="4861350"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物体（指成品、半成品、材料、工具等）存放不当；</a:t>
              </a:r>
            </a:p>
          </p:txBody>
        </p:sp>
        <p:sp>
          <p:nvSpPr>
            <p:cNvPr id="75"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6" name="组合 75"/>
          <p:cNvGrpSpPr/>
          <p:nvPr/>
        </p:nvGrpSpPr>
        <p:grpSpPr>
          <a:xfrm>
            <a:off x="822450" y="4559990"/>
            <a:ext cx="478441" cy="478442"/>
            <a:chOff x="2903394" y="3937651"/>
            <a:chExt cx="478441" cy="478442"/>
          </a:xfrm>
        </p:grpSpPr>
        <p:sp>
          <p:nvSpPr>
            <p:cNvPr id="7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78"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07</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79" name="Group 54"/>
          <p:cNvGrpSpPr/>
          <p:nvPr/>
        </p:nvGrpSpPr>
        <p:grpSpPr bwMode="auto">
          <a:xfrm>
            <a:off x="1358463" y="4667573"/>
            <a:ext cx="3809912" cy="332137"/>
            <a:chOff x="0" y="390696"/>
            <a:chExt cx="3808719" cy="331761"/>
          </a:xfrm>
        </p:grpSpPr>
        <p:sp>
          <p:nvSpPr>
            <p:cNvPr id="80"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冒险进入危险场所；</a:t>
              </a:r>
            </a:p>
          </p:txBody>
        </p:sp>
        <p:sp>
          <p:nvSpPr>
            <p:cNvPr id="81"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 name="组合 81"/>
          <p:cNvGrpSpPr/>
          <p:nvPr/>
        </p:nvGrpSpPr>
        <p:grpSpPr>
          <a:xfrm>
            <a:off x="6324599" y="4559990"/>
            <a:ext cx="478441" cy="478442"/>
            <a:chOff x="2903394" y="3937651"/>
            <a:chExt cx="478441" cy="478442"/>
          </a:xfrm>
        </p:grpSpPr>
        <p:sp>
          <p:nvSpPr>
            <p:cNvPr id="83"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84"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08</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85" name="Group 54"/>
          <p:cNvGrpSpPr/>
          <p:nvPr/>
        </p:nvGrpSpPr>
        <p:grpSpPr bwMode="auto">
          <a:xfrm>
            <a:off x="6860612" y="4667573"/>
            <a:ext cx="3809912" cy="332137"/>
            <a:chOff x="0" y="390696"/>
            <a:chExt cx="3808719" cy="331761"/>
          </a:xfrm>
        </p:grpSpPr>
        <p:sp>
          <p:nvSpPr>
            <p:cNvPr id="86"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在起吊物下作业、停留；</a:t>
              </a:r>
            </a:p>
          </p:txBody>
        </p:sp>
        <p:sp>
          <p:nvSpPr>
            <p:cNvPr id="87"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8" name="组合 87"/>
          <p:cNvGrpSpPr/>
          <p:nvPr/>
        </p:nvGrpSpPr>
        <p:grpSpPr>
          <a:xfrm>
            <a:off x="822450" y="5245042"/>
            <a:ext cx="478441" cy="478442"/>
            <a:chOff x="2903394" y="3937651"/>
            <a:chExt cx="478441" cy="478442"/>
          </a:xfrm>
        </p:grpSpPr>
        <p:sp>
          <p:nvSpPr>
            <p:cNvPr id="8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90"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09</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91" name="Group 54"/>
          <p:cNvGrpSpPr/>
          <p:nvPr/>
        </p:nvGrpSpPr>
        <p:grpSpPr bwMode="auto">
          <a:xfrm>
            <a:off x="1358463" y="5352625"/>
            <a:ext cx="4394638" cy="332137"/>
            <a:chOff x="0" y="390696"/>
            <a:chExt cx="4393262" cy="331761"/>
          </a:xfrm>
        </p:grpSpPr>
        <p:sp>
          <p:nvSpPr>
            <p:cNvPr id="92" name="TextBox 105"/>
            <p:cNvSpPr>
              <a:spLocks noChangeArrowheads="1"/>
            </p:cNvSpPr>
            <p:nvPr/>
          </p:nvSpPr>
          <p:spPr bwMode="auto">
            <a:xfrm>
              <a:off x="227143" y="390696"/>
              <a:ext cx="4166119"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4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机器运转时加油、修理、检查、调整、清扫等工作；</a:t>
              </a:r>
            </a:p>
          </p:txBody>
        </p:sp>
        <p:sp>
          <p:nvSpPr>
            <p:cNvPr id="93"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4" name="组合 93"/>
          <p:cNvGrpSpPr/>
          <p:nvPr/>
        </p:nvGrpSpPr>
        <p:grpSpPr>
          <a:xfrm>
            <a:off x="6324599" y="5245042"/>
            <a:ext cx="478441" cy="478442"/>
            <a:chOff x="2903394" y="3937651"/>
            <a:chExt cx="478441" cy="478442"/>
          </a:xfrm>
        </p:grpSpPr>
        <p:sp>
          <p:nvSpPr>
            <p:cNvPr id="95"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96"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10</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97" name="Group 54"/>
          <p:cNvGrpSpPr/>
          <p:nvPr/>
        </p:nvGrpSpPr>
        <p:grpSpPr bwMode="auto">
          <a:xfrm>
            <a:off x="6860612" y="5352625"/>
            <a:ext cx="3809912" cy="332137"/>
            <a:chOff x="0" y="390696"/>
            <a:chExt cx="3808719" cy="331761"/>
          </a:xfrm>
        </p:grpSpPr>
        <p:sp>
          <p:nvSpPr>
            <p:cNvPr id="98"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有分散注意力行为；</a:t>
              </a:r>
            </a:p>
          </p:txBody>
        </p:sp>
        <p:sp>
          <p:nvSpPr>
            <p:cNvPr id="99"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0" name="组合 99"/>
          <p:cNvGrpSpPr/>
          <p:nvPr/>
        </p:nvGrpSpPr>
        <p:grpSpPr>
          <a:xfrm>
            <a:off x="822450" y="5907382"/>
            <a:ext cx="478441" cy="478442"/>
            <a:chOff x="2903394" y="3937651"/>
            <a:chExt cx="478441" cy="478442"/>
          </a:xfrm>
        </p:grpSpPr>
        <p:sp>
          <p:nvSpPr>
            <p:cNvPr id="101"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02"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11</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03" name="Group 54"/>
          <p:cNvGrpSpPr/>
          <p:nvPr/>
        </p:nvGrpSpPr>
        <p:grpSpPr bwMode="auto">
          <a:xfrm>
            <a:off x="1358463" y="6014965"/>
            <a:ext cx="4394638" cy="332137"/>
            <a:chOff x="0" y="390696"/>
            <a:chExt cx="4393262" cy="331761"/>
          </a:xfrm>
        </p:grpSpPr>
        <p:sp>
          <p:nvSpPr>
            <p:cNvPr id="104" name="TextBox 105"/>
            <p:cNvSpPr>
              <a:spLocks noChangeArrowheads="1"/>
            </p:cNvSpPr>
            <p:nvPr/>
          </p:nvSpPr>
          <p:spPr bwMode="auto">
            <a:xfrm>
              <a:off x="227143" y="390696"/>
              <a:ext cx="4166119"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4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在必须使用个人防护用品的作业，使用不安全装束；</a:t>
              </a:r>
            </a:p>
          </p:txBody>
        </p:sp>
        <p:sp>
          <p:nvSpPr>
            <p:cNvPr id="105"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6" name="组合 105"/>
          <p:cNvGrpSpPr/>
          <p:nvPr/>
        </p:nvGrpSpPr>
        <p:grpSpPr>
          <a:xfrm>
            <a:off x="6324599" y="5907382"/>
            <a:ext cx="478441" cy="478442"/>
            <a:chOff x="2903394" y="3937651"/>
            <a:chExt cx="478441" cy="478442"/>
          </a:xfrm>
        </p:grpSpPr>
        <p:sp>
          <p:nvSpPr>
            <p:cNvPr id="10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08"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12</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09" name="Group 54"/>
          <p:cNvGrpSpPr/>
          <p:nvPr/>
        </p:nvGrpSpPr>
        <p:grpSpPr bwMode="auto">
          <a:xfrm>
            <a:off x="6860612" y="6014965"/>
            <a:ext cx="3809912" cy="332137"/>
            <a:chOff x="0" y="390696"/>
            <a:chExt cx="3808719" cy="331761"/>
          </a:xfrm>
        </p:grpSpPr>
        <p:sp>
          <p:nvSpPr>
            <p:cNvPr id="110"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对易燃、易爆等危险品处理错误。</a:t>
              </a:r>
            </a:p>
          </p:txBody>
        </p:sp>
        <p:sp>
          <p:nvSpPr>
            <p:cNvPr id="111"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2" presetClass="entr" presetSubtype="2"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1+#ppt_w/2"/>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 calcmode="lin" valueType="num">
                                      <p:cBhvr>
                                        <p:cTn id="20" dur="500" fill="hold"/>
                                        <p:tgtEl>
                                          <p:spTgt spid="46"/>
                                        </p:tgtEl>
                                        <p:attrNameLst>
                                          <p:attrName>style.rotation</p:attrName>
                                        </p:attrNameLst>
                                      </p:cBhvr>
                                      <p:tavLst>
                                        <p:tav tm="0">
                                          <p:val>
                                            <p:fltVal val="360"/>
                                          </p:val>
                                        </p:tav>
                                        <p:tav tm="100000">
                                          <p:val>
                                            <p:fltVal val="0"/>
                                          </p:val>
                                        </p:tav>
                                      </p:tavLst>
                                    </p:anim>
                                    <p:animEffect transition="in" filter="fade">
                                      <p:cBhvr>
                                        <p:cTn id="21" dur="500"/>
                                        <p:tgtEl>
                                          <p:spTgt spid="46"/>
                                        </p:tgtEl>
                                      </p:cBhvr>
                                    </p:animEffect>
                                  </p:childTnLst>
                                </p:cTn>
                              </p:par>
                              <p:par>
                                <p:cTn id="22" presetID="2" presetClass="entr" presetSubtype="2"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ppt_x</p:attrName>
                                        </p:attrNameLst>
                                      </p:cBhvr>
                                      <p:tavLst>
                                        <p:tav tm="0">
                                          <p:val>
                                            <p:strVal val="1+#ppt_w/2"/>
                                          </p:val>
                                        </p:tav>
                                        <p:tav tm="100000">
                                          <p:val>
                                            <p:strVal val="#ppt_x"/>
                                          </p:val>
                                        </p:tav>
                                      </p:tavLst>
                                    </p:anim>
                                    <p:anim calcmode="lin" valueType="num">
                                      <p:cBhvr>
                                        <p:cTn id="25" dur="500" fill="hold"/>
                                        <p:tgtEl>
                                          <p:spTgt spid="49"/>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9" presetClass="entr" presetSubtype="0" decel="100000"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 calcmode="lin" valueType="num">
                                      <p:cBhvr>
                                        <p:cTn id="31" dur="500" fill="hold"/>
                                        <p:tgtEl>
                                          <p:spTgt spid="52"/>
                                        </p:tgtEl>
                                        <p:attrNameLst>
                                          <p:attrName>style.rotation</p:attrName>
                                        </p:attrNameLst>
                                      </p:cBhvr>
                                      <p:tavLst>
                                        <p:tav tm="0">
                                          <p:val>
                                            <p:fltVal val="360"/>
                                          </p:val>
                                        </p:tav>
                                        <p:tav tm="100000">
                                          <p:val>
                                            <p:fltVal val="0"/>
                                          </p:val>
                                        </p:tav>
                                      </p:tavLst>
                                    </p:anim>
                                    <p:animEffect transition="in" filter="fade">
                                      <p:cBhvr>
                                        <p:cTn id="32" dur="500"/>
                                        <p:tgtEl>
                                          <p:spTgt spid="52"/>
                                        </p:tgtEl>
                                      </p:cBhvr>
                                    </p:animEffect>
                                  </p:childTnLst>
                                </p:cTn>
                              </p:par>
                              <p:par>
                                <p:cTn id="33" presetID="2" presetClass="entr" presetSubtype="2"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ppt_x</p:attrName>
                                        </p:attrNameLst>
                                      </p:cBhvr>
                                      <p:tavLst>
                                        <p:tav tm="0">
                                          <p:val>
                                            <p:strVal val="1+#ppt_w/2"/>
                                          </p:val>
                                        </p:tav>
                                        <p:tav tm="100000">
                                          <p:val>
                                            <p:strVal val="#ppt_x"/>
                                          </p:val>
                                        </p:tav>
                                      </p:tavLst>
                                    </p:anim>
                                    <p:anim calcmode="lin" valueType="num">
                                      <p:cBhvr>
                                        <p:cTn id="36" dur="500" fill="hold"/>
                                        <p:tgtEl>
                                          <p:spTgt spid="55"/>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49" presetClass="entr" presetSubtype="0" decel="100000"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 calcmode="lin" valueType="num">
                                      <p:cBhvr>
                                        <p:cTn id="42" dur="500" fill="hold"/>
                                        <p:tgtEl>
                                          <p:spTgt spid="58"/>
                                        </p:tgtEl>
                                        <p:attrNameLst>
                                          <p:attrName>style.rotation</p:attrName>
                                        </p:attrNameLst>
                                      </p:cBhvr>
                                      <p:tavLst>
                                        <p:tav tm="0">
                                          <p:val>
                                            <p:fltVal val="360"/>
                                          </p:val>
                                        </p:tav>
                                        <p:tav tm="100000">
                                          <p:val>
                                            <p:fltVal val="0"/>
                                          </p:val>
                                        </p:tav>
                                      </p:tavLst>
                                    </p:anim>
                                    <p:animEffect transition="in" filter="fade">
                                      <p:cBhvr>
                                        <p:cTn id="43" dur="500"/>
                                        <p:tgtEl>
                                          <p:spTgt spid="58"/>
                                        </p:tgtEl>
                                      </p:cBhvr>
                                    </p:animEffect>
                                  </p:childTnLst>
                                </p:cTn>
                              </p:par>
                              <p:par>
                                <p:cTn id="44" presetID="2" presetClass="entr" presetSubtype="2"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ppt_x</p:attrName>
                                        </p:attrNameLst>
                                      </p:cBhvr>
                                      <p:tavLst>
                                        <p:tav tm="0">
                                          <p:val>
                                            <p:strVal val="1+#ppt_w/2"/>
                                          </p:val>
                                        </p:tav>
                                        <p:tav tm="100000">
                                          <p:val>
                                            <p:strVal val="#ppt_x"/>
                                          </p:val>
                                        </p:tav>
                                      </p:tavLst>
                                    </p:anim>
                                    <p:anim calcmode="lin" valueType="num">
                                      <p:cBhvr>
                                        <p:cTn id="47" dur="500" fill="hold"/>
                                        <p:tgtEl>
                                          <p:spTgt spid="61"/>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49" presetClass="entr" presetSubtype="0" decel="100000" fill="hold" nodeType="after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 calcmode="lin" valueType="num">
                                      <p:cBhvr>
                                        <p:cTn id="53" dur="500" fill="hold"/>
                                        <p:tgtEl>
                                          <p:spTgt spid="64"/>
                                        </p:tgtEl>
                                        <p:attrNameLst>
                                          <p:attrName>style.rotation</p:attrName>
                                        </p:attrNameLst>
                                      </p:cBhvr>
                                      <p:tavLst>
                                        <p:tav tm="0">
                                          <p:val>
                                            <p:fltVal val="360"/>
                                          </p:val>
                                        </p:tav>
                                        <p:tav tm="100000">
                                          <p:val>
                                            <p:fltVal val="0"/>
                                          </p:val>
                                        </p:tav>
                                      </p:tavLst>
                                    </p:anim>
                                    <p:animEffect transition="in" filter="fade">
                                      <p:cBhvr>
                                        <p:cTn id="54" dur="500"/>
                                        <p:tgtEl>
                                          <p:spTgt spid="64"/>
                                        </p:tgtEl>
                                      </p:cBhvr>
                                    </p:animEffect>
                                  </p:childTnLst>
                                </p:cTn>
                              </p:par>
                              <p:par>
                                <p:cTn id="55" presetID="2" presetClass="entr" presetSubtype="2"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ppt_x</p:attrName>
                                        </p:attrNameLst>
                                      </p:cBhvr>
                                      <p:tavLst>
                                        <p:tav tm="0">
                                          <p:val>
                                            <p:strVal val="1+#ppt_w/2"/>
                                          </p:val>
                                        </p:tav>
                                        <p:tav tm="100000">
                                          <p:val>
                                            <p:strVal val="#ppt_x"/>
                                          </p:val>
                                        </p:tav>
                                      </p:tavLst>
                                    </p:anim>
                                    <p:anim calcmode="lin" valueType="num">
                                      <p:cBhvr>
                                        <p:cTn id="58" dur="500" fill="hold"/>
                                        <p:tgtEl>
                                          <p:spTgt spid="67"/>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9" presetClass="entr" presetSubtype="0" decel="100000"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p:cTn id="62" dur="500" fill="hold"/>
                                        <p:tgtEl>
                                          <p:spTgt spid="70"/>
                                        </p:tgtEl>
                                        <p:attrNameLst>
                                          <p:attrName>ppt_w</p:attrName>
                                        </p:attrNameLst>
                                      </p:cBhvr>
                                      <p:tavLst>
                                        <p:tav tm="0">
                                          <p:val>
                                            <p:fltVal val="0"/>
                                          </p:val>
                                        </p:tav>
                                        <p:tav tm="100000">
                                          <p:val>
                                            <p:strVal val="#ppt_w"/>
                                          </p:val>
                                        </p:tav>
                                      </p:tavLst>
                                    </p:anim>
                                    <p:anim calcmode="lin" valueType="num">
                                      <p:cBhvr>
                                        <p:cTn id="63" dur="500" fill="hold"/>
                                        <p:tgtEl>
                                          <p:spTgt spid="70"/>
                                        </p:tgtEl>
                                        <p:attrNameLst>
                                          <p:attrName>ppt_h</p:attrName>
                                        </p:attrNameLst>
                                      </p:cBhvr>
                                      <p:tavLst>
                                        <p:tav tm="0">
                                          <p:val>
                                            <p:fltVal val="0"/>
                                          </p:val>
                                        </p:tav>
                                        <p:tav tm="100000">
                                          <p:val>
                                            <p:strVal val="#ppt_h"/>
                                          </p:val>
                                        </p:tav>
                                      </p:tavLst>
                                    </p:anim>
                                    <p:anim calcmode="lin" valueType="num">
                                      <p:cBhvr>
                                        <p:cTn id="64" dur="500" fill="hold"/>
                                        <p:tgtEl>
                                          <p:spTgt spid="70"/>
                                        </p:tgtEl>
                                        <p:attrNameLst>
                                          <p:attrName>style.rotation</p:attrName>
                                        </p:attrNameLst>
                                      </p:cBhvr>
                                      <p:tavLst>
                                        <p:tav tm="0">
                                          <p:val>
                                            <p:fltVal val="360"/>
                                          </p:val>
                                        </p:tav>
                                        <p:tav tm="100000">
                                          <p:val>
                                            <p:fltVal val="0"/>
                                          </p:val>
                                        </p:tav>
                                      </p:tavLst>
                                    </p:anim>
                                    <p:animEffect transition="in" filter="fade">
                                      <p:cBhvr>
                                        <p:cTn id="65" dur="500"/>
                                        <p:tgtEl>
                                          <p:spTgt spid="70"/>
                                        </p:tgtEl>
                                      </p:cBhvr>
                                    </p:animEffect>
                                  </p:childTnLst>
                                </p:cTn>
                              </p:par>
                              <p:par>
                                <p:cTn id="66" presetID="2" presetClass="entr" presetSubtype="2" fill="hold" nodeType="withEffect">
                                  <p:stCondLst>
                                    <p:cond delay="0"/>
                                  </p:stCondLst>
                                  <p:childTnLst>
                                    <p:set>
                                      <p:cBhvr>
                                        <p:cTn id="67" dur="1" fill="hold">
                                          <p:stCondLst>
                                            <p:cond delay="0"/>
                                          </p:stCondLst>
                                        </p:cTn>
                                        <p:tgtEl>
                                          <p:spTgt spid="73"/>
                                        </p:tgtEl>
                                        <p:attrNameLst>
                                          <p:attrName>style.visibility</p:attrName>
                                        </p:attrNameLst>
                                      </p:cBhvr>
                                      <p:to>
                                        <p:strVal val="visible"/>
                                      </p:to>
                                    </p:set>
                                    <p:anim calcmode="lin" valueType="num">
                                      <p:cBhvr>
                                        <p:cTn id="68" dur="500" fill="hold"/>
                                        <p:tgtEl>
                                          <p:spTgt spid="73"/>
                                        </p:tgtEl>
                                        <p:attrNameLst>
                                          <p:attrName>ppt_x</p:attrName>
                                        </p:attrNameLst>
                                      </p:cBhvr>
                                      <p:tavLst>
                                        <p:tav tm="0">
                                          <p:val>
                                            <p:strVal val="1+#ppt_w/2"/>
                                          </p:val>
                                        </p:tav>
                                        <p:tav tm="100000">
                                          <p:val>
                                            <p:strVal val="#ppt_x"/>
                                          </p:val>
                                        </p:tav>
                                      </p:tavLst>
                                    </p:anim>
                                    <p:anim calcmode="lin" valueType="num">
                                      <p:cBhvr>
                                        <p:cTn id="69" dur="500" fill="hold"/>
                                        <p:tgtEl>
                                          <p:spTgt spid="73"/>
                                        </p:tgtEl>
                                        <p:attrNameLst>
                                          <p:attrName>ppt_y</p:attrName>
                                        </p:attrNameLst>
                                      </p:cBhvr>
                                      <p:tavLst>
                                        <p:tav tm="0">
                                          <p:val>
                                            <p:strVal val="#ppt_y"/>
                                          </p:val>
                                        </p:tav>
                                        <p:tav tm="100000">
                                          <p:val>
                                            <p:strVal val="#ppt_y"/>
                                          </p:val>
                                        </p:tav>
                                      </p:tavLst>
                                    </p:anim>
                                  </p:childTnLst>
                                </p:cTn>
                              </p:par>
                            </p:childTnLst>
                          </p:cTn>
                        </p:par>
                        <p:par>
                          <p:cTn id="70" fill="hold">
                            <p:stCondLst>
                              <p:cond delay="3000"/>
                            </p:stCondLst>
                            <p:childTnLst>
                              <p:par>
                                <p:cTn id="71" presetID="49" presetClass="entr" presetSubtype="0" decel="100000"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 calcmode="lin" valueType="num">
                                      <p:cBhvr>
                                        <p:cTn id="75" dur="500" fill="hold"/>
                                        <p:tgtEl>
                                          <p:spTgt spid="76"/>
                                        </p:tgtEl>
                                        <p:attrNameLst>
                                          <p:attrName>style.rotation</p:attrName>
                                        </p:attrNameLst>
                                      </p:cBhvr>
                                      <p:tavLst>
                                        <p:tav tm="0">
                                          <p:val>
                                            <p:fltVal val="360"/>
                                          </p:val>
                                        </p:tav>
                                        <p:tav tm="100000">
                                          <p:val>
                                            <p:fltVal val="0"/>
                                          </p:val>
                                        </p:tav>
                                      </p:tavLst>
                                    </p:anim>
                                    <p:animEffect transition="in" filter="fade">
                                      <p:cBhvr>
                                        <p:cTn id="76" dur="500"/>
                                        <p:tgtEl>
                                          <p:spTgt spid="76"/>
                                        </p:tgtEl>
                                      </p:cBhvr>
                                    </p:animEffect>
                                  </p:childTnLst>
                                </p:cTn>
                              </p:par>
                              <p:par>
                                <p:cTn id="77" presetID="2" presetClass="entr" presetSubtype="2" fill="hold" nodeType="with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p:cTn id="79" dur="500" fill="hold"/>
                                        <p:tgtEl>
                                          <p:spTgt spid="79"/>
                                        </p:tgtEl>
                                        <p:attrNameLst>
                                          <p:attrName>ppt_x</p:attrName>
                                        </p:attrNameLst>
                                      </p:cBhvr>
                                      <p:tavLst>
                                        <p:tav tm="0">
                                          <p:val>
                                            <p:strVal val="1+#ppt_w/2"/>
                                          </p:val>
                                        </p:tav>
                                        <p:tav tm="100000">
                                          <p:val>
                                            <p:strVal val="#ppt_x"/>
                                          </p:val>
                                        </p:tav>
                                      </p:tavLst>
                                    </p:anim>
                                    <p:anim calcmode="lin" valueType="num">
                                      <p:cBhvr>
                                        <p:cTn id="80" dur="500" fill="hold"/>
                                        <p:tgtEl>
                                          <p:spTgt spid="79"/>
                                        </p:tgtEl>
                                        <p:attrNameLst>
                                          <p:attrName>ppt_y</p:attrName>
                                        </p:attrNameLst>
                                      </p:cBhvr>
                                      <p:tavLst>
                                        <p:tav tm="0">
                                          <p:val>
                                            <p:strVal val="#ppt_y"/>
                                          </p:val>
                                        </p:tav>
                                        <p:tav tm="100000">
                                          <p:val>
                                            <p:strVal val="#ppt_y"/>
                                          </p:val>
                                        </p:tav>
                                      </p:tavLst>
                                    </p:anim>
                                  </p:childTnLst>
                                </p:cTn>
                              </p:par>
                            </p:childTnLst>
                          </p:cTn>
                        </p:par>
                        <p:par>
                          <p:cTn id="81" fill="hold">
                            <p:stCondLst>
                              <p:cond delay="3500"/>
                            </p:stCondLst>
                            <p:childTnLst>
                              <p:par>
                                <p:cTn id="82" presetID="49" presetClass="entr" presetSubtype="0" decel="100000" fill="hold" nodeType="afterEffect">
                                  <p:stCondLst>
                                    <p:cond delay="0"/>
                                  </p:stCondLst>
                                  <p:childTnLst>
                                    <p:set>
                                      <p:cBhvr>
                                        <p:cTn id="83" dur="1" fill="hold">
                                          <p:stCondLst>
                                            <p:cond delay="0"/>
                                          </p:stCondLst>
                                        </p:cTn>
                                        <p:tgtEl>
                                          <p:spTgt spid="82"/>
                                        </p:tgtEl>
                                        <p:attrNameLst>
                                          <p:attrName>style.visibility</p:attrName>
                                        </p:attrNameLst>
                                      </p:cBhvr>
                                      <p:to>
                                        <p:strVal val="visible"/>
                                      </p:to>
                                    </p:set>
                                    <p:anim calcmode="lin" valueType="num">
                                      <p:cBhvr>
                                        <p:cTn id="84" dur="500" fill="hold"/>
                                        <p:tgtEl>
                                          <p:spTgt spid="82"/>
                                        </p:tgtEl>
                                        <p:attrNameLst>
                                          <p:attrName>ppt_w</p:attrName>
                                        </p:attrNameLst>
                                      </p:cBhvr>
                                      <p:tavLst>
                                        <p:tav tm="0">
                                          <p:val>
                                            <p:fltVal val="0"/>
                                          </p:val>
                                        </p:tav>
                                        <p:tav tm="100000">
                                          <p:val>
                                            <p:strVal val="#ppt_w"/>
                                          </p:val>
                                        </p:tav>
                                      </p:tavLst>
                                    </p:anim>
                                    <p:anim calcmode="lin" valueType="num">
                                      <p:cBhvr>
                                        <p:cTn id="85" dur="500" fill="hold"/>
                                        <p:tgtEl>
                                          <p:spTgt spid="82"/>
                                        </p:tgtEl>
                                        <p:attrNameLst>
                                          <p:attrName>ppt_h</p:attrName>
                                        </p:attrNameLst>
                                      </p:cBhvr>
                                      <p:tavLst>
                                        <p:tav tm="0">
                                          <p:val>
                                            <p:fltVal val="0"/>
                                          </p:val>
                                        </p:tav>
                                        <p:tav tm="100000">
                                          <p:val>
                                            <p:strVal val="#ppt_h"/>
                                          </p:val>
                                        </p:tav>
                                      </p:tavLst>
                                    </p:anim>
                                    <p:anim calcmode="lin" valueType="num">
                                      <p:cBhvr>
                                        <p:cTn id="86" dur="500" fill="hold"/>
                                        <p:tgtEl>
                                          <p:spTgt spid="82"/>
                                        </p:tgtEl>
                                        <p:attrNameLst>
                                          <p:attrName>style.rotation</p:attrName>
                                        </p:attrNameLst>
                                      </p:cBhvr>
                                      <p:tavLst>
                                        <p:tav tm="0">
                                          <p:val>
                                            <p:fltVal val="360"/>
                                          </p:val>
                                        </p:tav>
                                        <p:tav tm="100000">
                                          <p:val>
                                            <p:fltVal val="0"/>
                                          </p:val>
                                        </p:tav>
                                      </p:tavLst>
                                    </p:anim>
                                    <p:animEffect transition="in" filter="fade">
                                      <p:cBhvr>
                                        <p:cTn id="87" dur="500"/>
                                        <p:tgtEl>
                                          <p:spTgt spid="82"/>
                                        </p:tgtEl>
                                      </p:cBhvr>
                                    </p:animEffect>
                                  </p:childTnLst>
                                </p:cTn>
                              </p:par>
                              <p:par>
                                <p:cTn id="88" presetID="2" presetClass="entr" presetSubtype="2" fill="hold" nodeType="with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ppt_x</p:attrName>
                                        </p:attrNameLst>
                                      </p:cBhvr>
                                      <p:tavLst>
                                        <p:tav tm="0">
                                          <p:val>
                                            <p:strVal val="1+#ppt_w/2"/>
                                          </p:val>
                                        </p:tav>
                                        <p:tav tm="100000">
                                          <p:val>
                                            <p:strVal val="#ppt_x"/>
                                          </p:val>
                                        </p:tav>
                                      </p:tavLst>
                                    </p:anim>
                                    <p:anim calcmode="lin" valueType="num">
                                      <p:cBhvr>
                                        <p:cTn id="91" dur="500" fill="hold"/>
                                        <p:tgtEl>
                                          <p:spTgt spid="85"/>
                                        </p:tgtEl>
                                        <p:attrNameLst>
                                          <p:attrName>ppt_y</p:attrName>
                                        </p:attrNameLst>
                                      </p:cBhvr>
                                      <p:tavLst>
                                        <p:tav tm="0">
                                          <p:val>
                                            <p:strVal val="#ppt_y"/>
                                          </p:val>
                                        </p:tav>
                                        <p:tav tm="100000">
                                          <p:val>
                                            <p:strVal val="#ppt_y"/>
                                          </p:val>
                                        </p:tav>
                                      </p:tavLst>
                                    </p:anim>
                                  </p:childTnLst>
                                </p:cTn>
                              </p:par>
                            </p:childTnLst>
                          </p:cTn>
                        </p:par>
                        <p:par>
                          <p:cTn id="92" fill="hold">
                            <p:stCondLst>
                              <p:cond delay="4000"/>
                            </p:stCondLst>
                            <p:childTnLst>
                              <p:par>
                                <p:cTn id="93" presetID="49" presetClass="entr" presetSubtype="0" decel="100000" fill="hold" nodeType="afterEffect">
                                  <p:stCondLst>
                                    <p:cond delay="0"/>
                                  </p:stCondLst>
                                  <p:childTnLst>
                                    <p:set>
                                      <p:cBhvr>
                                        <p:cTn id="94" dur="1" fill="hold">
                                          <p:stCondLst>
                                            <p:cond delay="0"/>
                                          </p:stCondLst>
                                        </p:cTn>
                                        <p:tgtEl>
                                          <p:spTgt spid="88"/>
                                        </p:tgtEl>
                                        <p:attrNameLst>
                                          <p:attrName>style.visibility</p:attrName>
                                        </p:attrNameLst>
                                      </p:cBhvr>
                                      <p:to>
                                        <p:strVal val="visible"/>
                                      </p:to>
                                    </p:set>
                                    <p:anim calcmode="lin" valueType="num">
                                      <p:cBhvr>
                                        <p:cTn id="95" dur="500" fill="hold"/>
                                        <p:tgtEl>
                                          <p:spTgt spid="88"/>
                                        </p:tgtEl>
                                        <p:attrNameLst>
                                          <p:attrName>ppt_w</p:attrName>
                                        </p:attrNameLst>
                                      </p:cBhvr>
                                      <p:tavLst>
                                        <p:tav tm="0">
                                          <p:val>
                                            <p:fltVal val="0"/>
                                          </p:val>
                                        </p:tav>
                                        <p:tav tm="100000">
                                          <p:val>
                                            <p:strVal val="#ppt_w"/>
                                          </p:val>
                                        </p:tav>
                                      </p:tavLst>
                                    </p:anim>
                                    <p:anim calcmode="lin" valueType="num">
                                      <p:cBhvr>
                                        <p:cTn id="96" dur="500" fill="hold"/>
                                        <p:tgtEl>
                                          <p:spTgt spid="88"/>
                                        </p:tgtEl>
                                        <p:attrNameLst>
                                          <p:attrName>ppt_h</p:attrName>
                                        </p:attrNameLst>
                                      </p:cBhvr>
                                      <p:tavLst>
                                        <p:tav tm="0">
                                          <p:val>
                                            <p:fltVal val="0"/>
                                          </p:val>
                                        </p:tav>
                                        <p:tav tm="100000">
                                          <p:val>
                                            <p:strVal val="#ppt_h"/>
                                          </p:val>
                                        </p:tav>
                                      </p:tavLst>
                                    </p:anim>
                                    <p:anim calcmode="lin" valueType="num">
                                      <p:cBhvr>
                                        <p:cTn id="97" dur="500" fill="hold"/>
                                        <p:tgtEl>
                                          <p:spTgt spid="88"/>
                                        </p:tgtEl>
                                        <p:attrNameLst>
                                          <p:attrName>style.rotation</p:attrName>
                                        </p:attrNameLst>
                                      </p:cBhvr>
                                      <p:tavLst>
                                        <p:tav tm="0">
                                          <p:val>
                                            <p:fltVal val="360"/>
                                          </p:val>
                                        </p:tav>
                                        <p:tav tm="100000">
                                          <p:val>
                                            <p:fltVal val="0"/>
                                          </p:val>
                                        </p:tav>
                                      </p:tavLst>
                                    </p:anim>
                                    <p:animEffect transition="in" filter="fade">
                                      <p:cBhvr>
                                        <p:cTn id="98" dur="500"/>
                                        <p:tgtEl>
                                          <p:spTgt spid="88"/>
                                        </p:tgtEl>
                                      </p:cBhvr>
                                    </p:animEffect>
                                  </p:childTnLst>
                                </p:cTn>
                              </p:par>
                              <p:par>
                                <p:cTn id="99" presetID="2" presetClass="entr" presetSubtype="2" fill="hold" nodeType="withEffect">
                                  <p:stCondLst>
                                    <p:cond delay="0"/>
                                  </p:stCondLst>
                                  <p:childTnLst>
                                    <p:set>
                                      <p:cBhvr>
                                        <p:cTn id="100" dur="1" fill="hold">
                                          <p:stCondLst>
                                            <p:cond delay="0"/>
                                          </p:stCondLst>
                                        </p:cTn>
                                        <p:tgtEl>
                                          <p:spTgt spid="91"/>
                                        </p:tgtEl>
                                        <p:attrNameLst>
                                          <p:attrName>style.visibility</p:attrName>
                                        </p:attrNameLst>
                                      </p:cBhvr>
                                      <p:to>
                                        <p:strVal val="visible"/>
                                      </p:to>
                                    </p:set>
                                    <p:anim calcmode="lin" valueType="num">
                                      <p:cBhvr>
                                        <p:cTn id="101" dur="500" fill="hold"/>
                                        <p:tgtEl>
                                          <p:spTgt spid="91"/>
                                        </p:tgtEl>
                                        <p:attrNameLst>
                                          <p:attrName>ppt_x</p:attrName>
                                        </p:attrNameLst>
                                      </p:cBhvr>
                                      <p:tavLst>
                                        <p:tav tm="0">
                                          <p:val>
                                            <p:strVal val="1+#ppt_w/2"/>
                                          </p:val>
                                        </p:tav>
                                        <p:tav tm="100000">
                                          <p:val>
                                            <p:strVal val="#ppt_x"/>
                                          </p:val>
                                        </p:tav>
                                      </p:tavLst>
                                    </p:anim>
                                    <p:anim calcmode="lin" valueType="num">
                                      <p:cBhvr>
                                        <p:cTn id="102" dur="500" fill="hold"/>
                                        <p:tgtEl>
                                          <p:spTgt spid="91"/>
                                        </p:tgtEl>
                                        <p:attrNameLst>
                                          <p:attrName>ppt_y</p:attrName>
                                        </p:attrNameLst>
                                      </p:cBhvr>
                                      <p:tavLst>
                                        <p:tav tm="0">
                                          <p:val>
                                            <p:strVal val="#ppt_y"/>
                                          </p:val>
                                        </p:tav>
                                        <p:tav tm="100000">
                                          <p:val>
                                            <p:strVal val="#ppt_y"/>
                                          </p:val>
                                        </p:tav>
                                      </p:tavLst>
                                    </p:anim>
                                  </p:childTnLst>
                                </p:cTn>
                              </p:par>
                            </p:childTnLst>
                          </p:cTn>
                        </p:par>
                        <p:par>
                          <p:cTn id="103" fill="hold">
                            <p:stCondLst>
                              <p:cond delay="4500"/>
                            </p:stCondLst>
                            <p:childTnLst>
                              <p:par>
                                <p:cTn id="104" presetID="49" presetClass="entr" presetSubtype="0" decel="100000" fill="hold" nodeType="afterEffect">
                                  <p:stCondLst>
                                    <p:cond delay="0"/>
                                  </p:stCondLst>
                                  <p:childTnLst>
                                    <p:set>
                                      <p:cBhvr>
                                        <p:cTn id="105" dur="1" fill="hold">
                                          <p:stCondLst>
                                            <p:cond delay="0"/>
                                          </p:stCondLst>
                                        </p:cTn>
                                        <p:tgtEl>
                                          <p:spTgt spid="94"/>
                                        </p:tgtEl>
                                        <p:attrNameLst>
                                          <p:attrName>style.visibility</p:attrName>
                                        </p:attrNameLst>
                                      </p:cBhvr>
                                      <p:to>
                                        <p:strVal val="visible"/>
                                      </p:to>
                                    </p:set>
                                    <p:anim calcmode="lin" valueType="num">
                                      <p:cBhvr>
                                        <p:cTn id="106" dur="500" fill="hold"/>
                                        <p:tgtEl>
                                          <p:spTgt spid="94"/>
                                        </p:tgtEl>
                                        <p:attrNameLst>
                                          <p:attrName>ppt_w</p:attrName>
                                        </p:attrNameLst>
                                      </p:cBhvr>
                                      <p:tavLst>
                                        <p:tav tm="0">
                                          <p:val>
                                            <p:fltVal val="0"/>
                                          </p:val>
                                        </p:tav>
                                        <p:tav tm="100000">
                                          <p:val>
                                            <p:strVal val="#ppt_w"/>
                                          </p:val>
                                        </p:tav>
                                      </p:tavLst>
                                    </p:anim>
                                    <p:anim calcmode="lin" valueType="num">
                                      <p:cBhvr>
                                        <p:cTn id="107" dur="500" fill="hold"/>
                                        <p:tgtEl>
                                          <p:spTgt spid="94"/>
                                        </p:tgtEl>
                                        <p:attrNameLst>
                                          <p:attrName>ppt_h</p:attrName>
                                        </p:attrNameLst>
                                      </p:cBhvr>
                                      <p:tavLst>
                                        <p:tav tm="0">
                                          <p:val>
                                            <p:fltVal val="0"/>
                                          </p:val>
                                        </p:tav>
                                        <p:tav tm="100000">
                                          <p:val>
                                            <p:strVal val="#ppt_h"/>
                                          </p:val>
                                        </p:tav>
                                      </p:tavLst>
                                    </p:anim>
                                    <p:anim calcmode="lin" valueType="num">
                                      <p:cBhvr>
                                        <p:cTn id="108" dur="500" fill="hold"/>
                                        <p:tgtEl>
                                          <p:spTgt spid="94"/>
                                        </p:tgtEl>
                                        <p:attrNameLst>
                                          <p:attrName>style.rotation</p:attrName>
                                        </p:attrNameLst>
                                      </p:cBhvr>
                                      <p:tavLst>
                                        <p:tav tm="0">
                                          <p:val>
                                            <p:fltVal val="360"/>
                                          </p:val>
                                        </p:tav>
                                        <p:tav tm="100000">
                                          <p:val>
                                            <p:fltVal val="0"/>
                                          </p:val>
                                        </p:tav>
                                      </p:tavLst>
                                    </p:anim>
                                    <p:animEffect transition="in" filter="fade">
                                      <p:cBhvr>
                                        <p:cTn id="109" dur="500"/>
                                        <p:tgtEl>
                                          <p:spTgt spid="94"/>
                                        </p:tgtEl>
                                      </p:cBhvr>
                                    </p:animEffect>
                                  </p:childTnLst>
                                </p:cTn>
                              </p:par>
                              <p:par>
                                <p:cTn id="110" presetID="2" presetClass="entr" presetSubtype="2" fill="hold" nodeType="withEffect">
                                  <p:stCondLst>
                                    <p:cond delay="0"/>
                                  </p:stCondLst>
                                  <p:childTnLst>
                                    <p:set>
                                      <p:cBhvr>
                                        <p:cTn id="111" dur="1" fill="hold">
                                          <p:stCondLst>
                                            <p:cond delay="0"/>
                                          </p:stCondLst>
                                        </p:cTn>
                                        <p:tgtEl>
                                          <p:spTgt spid="97"/>
                                        </p:tgtEl>
                                        <p:attrNameLst>
                                          <p:attrName>style.visibility</p:attrName>
                                        </p:attrNameLst>
                                      </p:cBhvr>
                                      <p:to>
                                        <p:strVal val="visible"/>
                                      </p:to>
                                    </p:set>
                                    <p:anim calcmode="lin" valueType="num">
                                      <p:cBhvr>
                                        <p:cTn id="112" dur="500" fill="hold"/>
                                        <p:tgtEl>
                                          <p:spTgt spid="97"/>
                                        </p:tgtEl>
                                        <p:attrNameLst>
                                          <p:attrName>ppt_x</p:attrName>
                                        </p:attrNameLst>
                                      </p:cBhvr>
                                      <p:tavLst>
                                        <p:tav tm="0">
                                          <p:val>
                                            <p:strVal val="1+#ppt_w/2"/>
                                          </p:val>
                                        </p:tav>
                                        <p:tav tm="100000">
                                          <p:val>
                                            <p:strVal val="#ppt_x"/>
                                          </p:val>
                                        </p:tav>
                                      </p:tavLst>
                                    </p:anim>
                                    <p:anim calcmode="lin" valueType="num">
                                      <p:cBhvr>
                                        <p:cTn id="113" dur="500" fill="hold"/>
                                        <p:tgtEl>
                                          <p:spTgt spid="97"/>
                                        </p:tgtEl>
                                        <p:attrNameLst>
                                          <p:attrName>ppt_y</p:attrName>
                                        </p:attrNameLst>
                                      </p:cBhvr>
                                      <p:tavLst>
                                        <p:tav tm="0">
                                          <p:val>
                                            <p:strVal val="#ppt_y"/>
                                          </p:val>
                                        </p:tav>
                                        <p:tav tm="100000">
                                          <p:val>
                                            <p:strVal val="#ppt_y"/>
                                          </p:val>
                                        </p:tav>
                                      </p:tavLst>
                                    </p:anim>
                                  </p:childTnLst>
                                </p:cTn>
                              </p:par>
                            </p:childTnLst>
                          </p:cTn>
                        </p:par>
                        <p:par>
                          <p:cTn id="114" fill="hold">
                            <p:stCondLst>
                              <p:cond delay="5000"/>
                            </p:stCondLst>
                            <p:childTnLst>
                              <p:par>
                                <p:cTn id="115" presetID="49" presetClass="entr" presetSubtype="0" decel="100000" fill="hold" nodeType="afterEffect">
                                  <p:stCondLst>
                                    <p:cond delay="0"/>
                                  </p:stCondLst>
                                  <p:childTnLst>
                                    <p:set>
                                      <p:cBhvr>
                                        <p:cTn id="116" dur="1" fill="hold">
                                          <p:stCondLst>
                                            <p:cond delay="0"/>
                                          </p:stCondLst>
                                        </p:cTn>
                                        <p:tgtEl>
                                          <p:spTgt spid="100"/>
                                        </p:tgtEl>
                                        <p:attrNameLst>
                                          <p:attrName>style.visibility</p:attrName>
                                        </p:attrNameLst>
                                      </p:cBhvr>
                                      <p:to>
                                        <p:strVal val="visible"/>
                                      </p:to>
                                    </p:set>
                                    <p:anim calcmode="lin" valueType="num">
                                      <p:cBhvr>
                                        <p:cTn id="117" dur="500" fill="hold"/>
                                        <p:tgtEl>
                                          <p:spTgt spid="100"/>
                                        </p:tgtEl>
                                        <p:attrNameLst>
                                          <p:attrName>ppt_w</p:attrName>
                                        </p:attrNameLst>
                                      </p:cBhvr>
                                      <p:tavLst>
                                        <p:tav tm="0">
                                          <p:val>
                                            <p:fltVal val="0"/>
                                          </p:val>
                                        </p:tav>
                                        <p:tav tm="100000">
                                          <p:val>
                                            <p:strVal val="#ppt_w"/>
                                          </p:val>
                                        </p:tav>
                                      </p:tavLst>
                                    </p:anim>
                                    <p:anim calcmode="lin" valueType="num">
                                      <p:cBhvr>
                                        <p:cTn id="118" dur="500" fill="hold"/>
                                        <p:tgtEl>
                                          <p:spTgt spid="100"/>
                                        </p:tgtEl>
                                        <p:attrNameLst>
                                          <p:attrName>ppt_h</p:attrName>
                                        </p:attrNameLst>
                                      </p:cBhvr>
                                      <p:tavLst>
                                        <p:tav tm="0">
                                          <p:val>
                                            <p:fltVal val="0"/>
                                          </p:val>
                                        </p:tav>
                                        <p:tav tm="100000">
                                          <p:val>
                                            <p:strVal val="#ppt_h"/>
                                          </p:val>
                                        </p:tav>
                                      </p:tavLst>
                                    </p:anim>
                                    <p:anim calcmode="lin" valueType="num">
                                      <p:cBhvr>
                                        <p:cTn id="119" dur="500" fill="hold"/>
                                        <p:tgtEl>
                                          <p:spTgt spid="100"/>
                                        </p:tgtEl>
                                        <p:attrNameLst>
                                          <p:attrName>style.rotation</p:attrName>
                                        </p:attrNameLst>
                                      </p:cBhvr>
                                      <p:tavLst>
                                        <p:tav tm="0">
                                          <p:val>
                                            <p:fltVal val="360"/>
                                          </p:val>
                                        </p:tav>
                                        <p:tav tm="100000">
                                          <p:val>
                                            <p:fltVal val="0"/>
                                          </p:val>
                                        </p:tav>
                                      </p:tavLst>
                                    </p:anim>
                                    <p:animEffect transition="in" filter="fade">
                                      <p:cBhvr>
                                        <p:cTn id="120" dur="500"/>
                                        <p:tgtEl>
                                          <p:spTgt spid="100"/>
                                        </p:tgtEl>
                                      </p:cBhvr>
                                    </p:animEffect>
                                  </p:childTnLst>
                                </p:cTn>
                              </p:par>
                              <p:par>
                                <p:cTn id="121" presetID="2" presetClass="entr" presetSubtype="2" fill="hold" nodeType="withEffect">
                                  <p:stCondLst>
                                    <p:cond delay="0"/>
                                  </p:stCondLst>
                                  <p:childTnLst>
                                    <p:set>
                                      <p:cBhvr>
                                        <p:cTn id="122" dur="1" fill="hold">
                                          <p:stCondLst>
                                            <p:cond delay="0"/>
                                          </p:stCondLst>
                                        </p:cTn>
                                        <p:tgtEl>
                                          <p:spTgt spid="103"/>
                                        </p:tgtEl>
                                        <p:attrNameLst>
                                          <p:attrName>style.visibility</p:attrName>
                                        </p:attrNameLst>
                                      </p:cBhvr>
                                      <p:to>
                                        <p:strVal val="visible"/>
                                      </p:to>
                                    </p:set>
                                    <p:anim calcmode="lin" valueType="num">
                                      <p:cBhvr>
                                        <p:cTn id="123" dur="500" fill="hold"/>
                                        <p:tgtEl>
                                          <p:spTgt spid="103"/>
                                        </p:tgtEl>
                                        <p:attrNameLst>
                                          <p:attrName>ppt_x</p:attrName>
                                        </p:attrNameLst>
                                      </p:cBhvr>
                                      <p:tavLst>
                                        <p:tav tm="0">
                                          <p:val>
                                            <p:strVal val="1+#ppt_w/2"/>
                                          </p:val>
                                        </p:tav>
                                        <p:tav tm="100000">
                                          <p:val>
                                            <p:strVal val="#ppt_x"/>
                                          </p:val>
                                        </p:tav>
                                      </p:tavLst>
                                    </p:anim>
                                    <p:anim calcmode="lin" valueType="num">
                                      <p:cBhvr>
                                        <p:cTn id="124" dur="500" fill="hold"/>
                                        <p:tgtEl>
                                          <p:spTgt spid="103"/>
                                        </p:tgtEl>
                                        <p:attrNameLst>
                                          <p:attrName>ppt_y</p:attrName>
                                        </p:attrNameLst>
                                      </p:cBhvr>
                                      <p:tavLst>
                                        <p:tav tm="0">
                                          <p:val>
                                            <p:strVal val="#ppt_y"/>
                                          </p:val>
                                        </p:tav>
                                        <p:tav tm="100000">
                                          <p:val>
                                            <p:strVal val="#ppt_y"/>
                                          </p:val>
                                        </p:tav>
                                      </p:tavLst>
                                    </p:anim>
                                  </p:childTnLst>
                                </p:cTn>
                              </p:par>
                            </p:childTnLst>
                          </p:cTn>
                        </p:par>
                        <p:par>
                          <p:cTn id="125" fill="hold">
                            <p:stCondLst>
                              <p:cond delay="5500"/>
                            </p:stCondLst>
                            <p:childTnLst>
                              <p:par>
                                <p:cTn id="126" presetID="49" presetClass="entr" presetSubtype="0" decel="100000" fill="hold" nodeType="afterEffect">
                                  <p:stCondLst>
                                    <p:cond delay="0"/>
                                  </p:stCondLst>
                                  <p:childTnLst>
                                    <p:set>
                                      <p:cBhvr>
                                        <p:cTn id="127" dur="1" fill="hold">
                                          <p:stCondLst>
                                            <p:cond delay="0"/>
                                          </p:stCondLst>
                                        </p:cTn>
                                        <p:tgtEl>
                                          <p:spTgt spid="106"/>
                                        </p:tgtEl>
                                        <p:attrNameLst>
                                          <p:attrName>style.visibility</p:attrName>
                                        </p:attrNameLst>
                                      </p:cBhvr>
                                      <p:to>
                                        <p:strVal val="visible"/>
                                      </p:to>
                                    </p:set>
                                    <p:anim calcmode="lin" valueType="num">
                                      <p:cBhvr>
                                        <p:cTn id="128" dur="500" fill="hold"/>
                                        <p:tgtEl>
                                          <p:spTgt spid="106"/>
                                        </p:tgtEl>
                                        <p:attrNameLst>
                                          <p:attrName>ppt_w</p:attrName>
                                        </p:attrNameLst>
                                      </p:cBhvr>
                                      <p:tavLst>
                                        <p:tav tm="0">
                                          <p:val>
                                            <p:fltVal val="0"/>
                                          </p:val>
                                        </p:tav>
                                        <p:tav tm="100000">
                                          <p:val>
                                            <p:strVal val="#ppt_w"/>
                                          </p:val>
                                        </p:tav>
                                      </p:tavLst>
                                    </p:anim>
                                    <p:anim calcmode="lin" valueType="num">
                                      <p:cBhvr>
                                        <p:cTn id="129" dur="500" fill="hold"/>
                                        <p:tgtEl>
                                          <p:spTgt spid="106"/>
                                        </p:tgtEl>
                                        <p:attrNameLst>
                                          <p:attrName>ppt_h</p:attrName>
                                        </p:attrNameLst>
                                      </p:cBhvr>
                                      <p:tavLst>
                                        <p:tav tm="0">
                                          <p:val>
                                            <p:fltVal val="0"/>
                                          </p:val>
                                        </p:tav>
                                        <p:tav tm="100000">
                                          <p:val>
                                            <p:strVal val="#ppt_h"/>
                                          </p:val>
                                        </p:tav>
                                      </p:tavLst>
                                    </p:anim>
                                    <p:anim calcmode="lin" valueType="num">
                                      <p:cBhvr>
                                        <p:cTn id="130" dur="500" fill="hold"/>
                                        <p:tgtEl>
                                          <p:spTgt spid="106"/>
                                        </p:tgtEl>
                                        <p:attrNameLst>
                                          <p:attrName>style.rotation</p:attrName>
                                        </p:attrNameLst>
                                      </p:cBhvr>
                                      <p:tavLst>
                                        <p:tav tm="0">
                                          <p:val>
                                            <p:fltVal val="360"/>
                                          </p:val>
                                        </p:tav>
                                        <p:tav tm="100000">
                                          <p:val>
                                            <p:fltVal val="0"/>
                                          </p:val>
                                        </p:tav>
                                      </p:tavLst>
                                    </p:anim>
                                    <p:animEffect transition="in" filter="fade">
                                      <p:cBhvr>
                                        <p:cTn id="131" dur="500"/>
                                        <p:tgtEl>
                                          <p:spTgt spid="106"/>
                                        </p:tgtEl>
                                      </p:cBhvr>
                                    </p:animEffect>
                                  </p:childTnLst>
                                </p:cTn>
                              </p:par>
                              <p:par>
                                <p:cTn id="132" presetID="2" presetClass="entr" presetSubtype="2" fill="hold" nodeType="withEffect">
                                  <p:stCondLst>
                                    <p:cond delay="0"/>
                                  </p:stCondLst>
                                  <p:childTnLst>
                                    <p:set>
                                      <p:cBhvr>
                                        <p:cTn id="133" dur="1" fill="hold">
                                          <p:stCondLst>
                                            <p:cond delay="0"/>
                                          </p:stCondLst>
                                        </p:cTn>
                                        <p:tgtEl>
                                          <p:spTgt spid="109"/>
                                        </p:tgtEl>
                                        <p:attrNameLst>
                                          <p:attrName>style.visibility</p:attrName>
                                        </p:attrNameLst>
                                      </p:cBhvr>
                                      <p:to>
                                        <p:strVal val="visible"/>
                                      </p:to>
                                    </p:set>
                                    <p:anim calcmode="lin" valueType="num">
                                      <p:cBhvr>
                                        <p:cTn id="134" dur="500" fill="hold"/>
                                        <p:tgtEl>
                                          <p:spTgt spid="109"/>
                                        </p:tgtEl>
                                        <p:attrNameLst>
                                          <p:attrName>ppt_x</p:attrName>
                                        </p:attrNameLst>
                                      </p:cBhvr>
                                      <p:tavLst>
                                        <p:tav tm="0">
                                          <p:val>
                                            <p:strVal val="1+#ppt_w/2"/>
                                          </p:val>
                                        </p:tav>
                                        <p:tav tm="100000">
                                          <p:val>
                                            <p:strVal val="#ppt_x"/>
                                          </p:val>
                                        </p:tav>
                                      </p:tavLst>
                                    </p:anim>
                                    <p:anim calcmode="lin" valueType="num">
                                      <p:cBhvr>
                                        <p:cTn id="13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75"/>
          <p:cNvSpPr/>
          <p:nvPr/>
        </p:nvSpPr>
        <p:spPr bwMode="auto">
          <a:xfrm>
            <a:off x="1771559" y="2795844"/>
            <a:ext cx="503237" cy="504825"/>
          </a:xfrm>
          <a:prstGeom prst="ellipse">
            <a:avLst/>
          </a:prstGeom>
          <a:solidFill>
            <a:schemeClr val="accent2">
              <a:lumMod val="75000"/>
            </a:schemeClr>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1</a:t>
            </a:r>
            <a:endParaRPr lang="zh-CN" altLang="en-US" sz="1800" dirty="0">
              <a:latin typeface="Arial" panose="020B0604020202020204" pitchFamily="34" charset="0"/>
            </a:endParaRPr>
          </a:p>
        </p:txBody>
      </p:sp>
      <p:sp>
        <p:nvSpPr>
          <p:cNvPr id="4" name="TextBox 6"/>
          <p:cNvSpPr>
            <a:spLocks noChangeArrowheads="1"/>
          </p:cNvSpPr>
          <p:nvPr/>
        </p:nvSpPr>
        <p:spPr bwMode="auto">
          <a:xfrm>
            <a:off x="2758150" y="2795844"/>
            <a:ext cx="667570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防护、保险、信号等装置缺乏或有缺陷；</a:t>
            </a:r>
          </a:p>
        </p:txBody>
      </p:sp>
      <p:cxnSp>
        <p:nvCxnSpPr>
          <p:cNvPr id="5" name="直接连接符 4"/>
          <p:cNvCxnSpPr/>
          <p:nvPr/>
        </p:nvCxnSpPr>
        <p:spPr>
          <a:xfrm>
            <a:off x="2245619" y="3060439"/>
            <a:ext cx="375364" cy="0"/>
          </a:xfrm>
          <a:prstGeom prst="line">
            <a:avLst/>
          </a:prstGeom>
          <a:ln>
            <a:solidFill>
              <a:schemeClr val="accent2">
                <a:lumMod val="75000"/>
              </a:schemeClr>
            </a:solidFill>
            <a:tailEnd type="oval" w="lg" len="lg"/>
          </a:ln>
        </p:spPr>
        <p:style>
          <a:lnRef idx="1">
            <a:schemeClr val="accent5"/>
          </a:lnRef>
          <a:fillRef idx="0">
            <a:schemeClr val="accent5"/>
          </a:fillRef>
          <a:effectRef idx="0">
            <a:schemeClr val="accent5"/>
          </a:effectRef>
          <a:fontRef idx="minor">
            <a:schemeClr val="tx1"/>
          </a:fontRef>
        </p:style>
      </p:cxnSp>
      <p:sp>
        <p:nvSpPr>
          <p:cNvPr id="6" name="椭圆 75"/>
          <p:cNvSpPr/>
          <p:nvPr/>
        </p:nvSpPr>
        <p:spPr bwMode="auto">
          <a:xfrm>
            <a:off x="1771559" y="3573193"/>
            <a:ext cx="503237" cy="504825"/>
          </a:xfrm>
          <a:prstGeom prst="ellipse">
            <a:avLst/>
          </a:prstGeom>
          <a:solidFill>
            <a:schemeClr val="accent2">
              <a:lumMod val="75000"/>
            </a:schemeClr>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2</a:t>
            </a:r>
            <a:endParaRPr lang="zh-CN" altLang="en-US" sz="1800" dirty="0">
              <a:latin typeface="Arial" panose="020B0604020202020204" pitchFamily="34" charset="0"/>
            </a:endParaRPr>
          </a:p>
        </p:txBody>
      </p:sp>
      <p:sp>
        <p:nvSpPr>
          <p:cNvPr id="7" name="TextBox 6"/>
          <p:cNvSpPr>
            <a:spLocks noChangeArrowheads="1"/>
          </p:cNvSpPr>
          <p:nvPr/>
        </p:nvSpPr>
        <p:spPr bwMode="auto">
          <a:xfrm>
            <a:off x="2758150" y="3606879"/>
            <a:ext cx="667570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设备、设施、工具、附件有缺陷；</a:t>
            </a:r>
          </a:p>
        </p:txBody>
      </p:sp>
      <p:cxnSp>
        <p:nvCxnSpPr>
          <p:cNvPr id="8" name="直接连接符 7"/>
          <p:cNvCxnSpPr/>
          <p:nvPr/>
        </p:nvCxnSpPr>
        <p:spPr>
          <a:xfrm>
            <a:off x="2245619" y="3837788"/>
            <a:ext cx="375364" cy="0"/>
          </a:xfrm>
          <a:prstGeom prst="line">
            <a:avLst/>
          </a:prstGeom>
          <a:ln>
            <a:solidFill>
              <a:schemeClr val="accent2">
                <a:lumMod val="75000"/>
              </a:schemeClr>
            </a:solidFill>
            <a:tailEnd type="oval" w="lg" len="lg"/>
          </a:ln>
        </p:spPr>
        <p:style>
          <a:lnRef idx="1">
            <a:schemeClr val="accent5"/>
          </a:lnRef>
          <a:fillRef idx="0">
            <a:schemeClr val="accent5"/>
          </a:fillRef>
          <a:effectRef idx="0">
            <a:schemeClr val="accent5"/>
          </a:effectRef>
          <a:fontRef idx="minor">
            <a:schemeClr val="tx1"/>
          </a:fontRef>
        </p:style>
      </p:cxnSp>
      <p:sp>
        <p:nvSpPr>
          <p:cNvPr id="9" name="椭圆 75"/>
          <p:cNvSpPr/>
          <p:nvPr/>
        </p:nvSpPr>
        <p:spPr bwMode="auto">
          <a:xfrm>
            <a:off x="1771559" y="4352130"/>
            <a:ext cx="503237" cy="504825"/>
          </a:xfrm>
          <a:prstGeom prst="ellipse">
            <a:avLst/>
          </a:prstGeom>
          <a:solidFill>
            <a:schemeClr val="accent2">
              <a:lumMod val="75000"/>
            </a:schemeClr>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3</a:t>
            </a:r>
            <a:endParaRPr lang="zh-CN" altLang="en-US" sz="1800" dirty="0">
              <a:latin typeface="Arial" panose="020B0604020202020204" pitchFamily="34" charset="0"/>
            </a:endParaRPr>
          </a:p>
        </p:txBody>
      </p:sp>
      <p:sp>
        <p:nvSpPr>
          <p:cNvPr id="10" name="TextBox 6"/>
          <p:cNvSpPr>
            <a:spLocks noChangeArrowheads="1"/>
          </p:cNvSpPr>
          <p:nvPr/>
        </p:nvSpPr>
        <p:spPr bwMode="auto">
          <a:xfrm>
            <a:off x="2758149" y="4169823"/>
            <a:ext cx="8322657" cy="80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个人防护用品用具有缺陷（如防护服、手套、护目镜、面罩、安全带、安全帽、安全鞋等）；</a:t>
            </a:r>
          </a:p>
        </p:txBody>
      </p:sp>
      <p:cxnSp>
        <p:nvCxnSpPr>
          <p:cNvPr id="11" name="直接连接符 10"/>
          <p:cNvCxnSpPr/>
          <p:nvPr/>
        </p:nvCxnSpPr>
        <p:spPr>
          <a:xfrm>
            <a:off x="2245619" y="4616725"/>
            <a:ext cx="375364" cy="0"/>
          </a:xfrm>
          <a:prstGeom prst="line">
            <a:avLst/>
          </a:prstGeom>
          <a:ln>
            <a:solidFill>
              <a:schemeClr val="accent2">
                <a:lumMod val="75000"/>
              </a:schemeClr>
            </a:solidFill>
            <a:tailEnd type="oval" w="lg" len="lg"/>
          </a:ln>
        </p:spPr>
        <p:style>
          <a:lnRef idx="1">
            <a:schemeClr val="accent5"/>
          </a:lnRef>
          <a:fillRef idx="0">
            <a:schemeClr val="accent5"/>
          </a:fillRef>
          <a:effectRef idx="0">
            <a:schemeClr val="accent5"/>
          </a:effectRef>
          <a:fontRef idx="minor">
            <a:schemeClr val="tx1"/>
          </a:fontRef>
        </p:style>
      </p:cxnSp>
      <p:sp>
        <p:nvSpPr>
          <p:cNvPr id="12" name="椭圆 75"/>
          <p:cNvSpPr/>
          <p:nvPr/>
        </p:nvSpPr>
        <p:spPr bwMode="auto">
          <a:xfrm>
            <a:off x="1771559" y="5131328"/>
            <a:ext cx="503237" cy="504825"/>
          </a:xfrm>
          <a:prstGeom prst="ellipse">
            <a:avLst/>
          </a:prstGeom>
          <a:solidFill>
            <a:schemeClr val="accent2">
              <a:lumMod val="75000"/>
            </a:schemeClr>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4</a:t>
            </a:r>
            <a:endParaRPr lang="zh-CN" altLang="en-US" sz="1800" dirty="0">
              <a:latin typeface="Arial" panose="020B0604020202020204" pitchFamily="34" charset="0"/>
            </a:endParaRPr>
          </a:p>
        </p:txBody>
      </p:sp>
      <p:sp>
        <p:nvSpPr>
          <p:cNvPr id="13" name="TextBox 6"/>
          <p:cNvSpPr>
            <a:spLocks noChangeArrowheads="1"/>
          </p:cNvSpPr>
          <p:nvPr/>
        </p:nvSpPr>
        <p:spPr bwMode="auto">
          <a:xfrm>
            <a:off x="2758149" y="5148787"/>
            <a:ext cx="8322657"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生产（施工）场地（环境）不良。</a:t>
            </a:r>
          </a:p>
        </p:txBody>
      </p:sp>
      <p:cxnSp>
        <p:nvCxnSpPr>
          <p:cNvPr id="14" name="直接连接符 13"/>
          <p:cNvCxnSpPr/>
          <p:nvPr/>
        </p:nvCxnSpPr>
        <p:spPr>
          <a:xfrm>
            <a:off x="2245619" y="5395923"/>
            <a:ext cx="375364" cy="0"/>
          </a:xfrm>
          <a:prstGeom prst="line">
            <a:avLst/>
          </a:prstGeom>
          <a:ln>
            <a:solidFill>
              <a:schemeClr val="accent2">
                <a:lumMod val="75000"/>
              </a:schemeClr>
            </a:solidFill>
            <a:tailEnd type="oval" w="lg" len="lg"/>
          </a:ln>
        </p:spPr>
        <p:style>
          <a:lnRef idx="1">
            <a:schemeClr val="accent5"/>
          </a:lnRef>
          <a:fillRef idx="0">
            <a:schemeClr val="accent5"/>
          </a:fillRef>
          <a:effectRef idx="0">
            <a:schemeClr val="accent5"/>
          </a:effectRef>
          <a:fontRef idx="minor">
            <a:schemeClr val="tx1"/>
          </a:fontRef>
        </p:style>
      </p:cxnSp>
      <p:grpSp>
        <p:nvGrpSpPr>
          <p:cNvPr id="15" name="组合 14"/>
          <p:cNvGrpSpPr/>
          <p:nvPr/>
        </p:nvGrpSpPr>
        <p:grpSpPr>
          <a:xfrm>
            <a:off x="2403788" y="1589659"/>
            <a:ext cx="716783" cy="178728"/>
            <a:chOff x="2403788" y="1589659"/>
            <a:chExt cx="716783" cy="178728"/>
          </a:xfrm>
        </p:grpSpPr>
        <p:cxnSp>
          <p:nvCxnSpPr>
            <p:cNvPr id="16" name="直接连接符 15"/>
            <p:cNvCxnSpPr/>
            <p:nvPr/>
          </p:nvCxnSpPr>
          <p:spPr>
            <a:xfrm flipV="1">
              <a:off x="2403788" y="1589659"/>
              <a:ext cx="139810" cy="178728"/>
            </a:xfrm>
            <a:prstGeom prst="line">
              <a:avLst/>
            </a:prstGeom>
            <a:ln>
              <a:solidFill>
                <a:schemeClr val="accent6">
                  <a:lumMod val="100000"/>
                  <a:shade val="95000"/>
                </a:schemeClr>
              </a:solidFill>
            </a:ln>
          </p:spPr>
          <p:style>
            <a:lnRef idx="1">
              <a:schemeClr val="accent5"/>
            </a:lnRef>
            <a:fillRef idx="0">
              <a:schemeClr val="accent5"/>
            </a:fillRef>
            <a:effectRef idx="0">
              <a:schemeClr val="accent5"/>
            </a:effectRef>
            <a:fontRef idx="minor">
              <a:schemeClr val="tx1"/>
            </a:fontRef>
          </p:style>
        </p:cxnSp>
        <p:cxnSp>
          <p:nvCxnSpPr>
            <p:cNvPr id="17" name="直接连接符 16"/>
            <p:cNvCxnSpPr/>
            <p:nvPr/>
          </p:nvCxnSpPr>
          <p:spPr>
            <a:xfrm>
              <a:off x="2543598" y="1589659"/>
              <a:ext cx="576973" cy="0"/>
            </a:xfrm>
            <a:prstGeom prst="line">
              <a:avLst/>
            </a:prstGeom>
            <a:ln>
              <a:solidFill>
                <a:schemeClr val="accent6">
                  <a:lumMod val="100000"/>
                  <a:shade val="95000"/>
                </a:schemeClr>
              </a:solidFill>
              <a:tailEnd type="oval"/>
            </a:ln>
          </p:spPr>
          <p:style>
            <a:lnRef idx="1">
              <a:schemeClr val="accent5"/>
            </a:lnRef>
            <a:fillRef idx="0">
              <a:schemeClr val="accent5"/>
            </a:fillRef>
            <a:effectRef idx="0">
              <a:schemeClr val="accent5"/>
            </a:effectRef>
            <a:fontRef idx="minor">
              <a:schemeClr val="tx1"/>
            </a:fontRef>
          </p:style>
        </p:cxnSp>
      </p:grpSp>
      <p:sp>
        <p:nvSpPr>
          <p:cNvPr id="18" name="11 Rectángulo"/>
          <p:cNvSpPr/>
          <p:nvPr/>
        </p:nvSpPr>
        <p:spPr>
          <a:xfrm>
            <a:off x="3262037" y="1336376"/>
            <a:ext cx="4269064" cy="506565"/>
          </a:xfrm>
          <a:prstGeom prst="roundRect">
            <a:avLst>
              <a:gd name="adj" fmla="val 4873"/>
            </a:avLst>
          </a:pr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400" dirty="0">
                <a:solidFill>
                  <a:schemeClr val="bg1"/>
                </a:solidFill>
                <a:latin typeface="字魂5号-无外润黑体" panose="00000500000000000000" pitchFamily="2" charset="-122"/>
                <a:ea typeface="字魂5号-无外润黑体" panose="00000500000000000000" pitchFamily="2" charset="-122"/>
              </a:rPr>
              <a:t>不安全状态分类</a:t>
            </a:r>
          </a:p>
        </p:txBody>
      </p:sp>
      <p:pic>
        <p:nvPicPr>
          <p:cNvPr id="19" name="图形 1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3022" y="1493837"/>
            <a:ext cx="1217795" cy="932615"/>
          </a:xfrm>
          <a:prstGeom prst="rect">
            <a:avLst/>
          </a:prstGeom>
        </p:spPr>
      </p:pic>
      <p:sp>
        <p:nvSpPr>
          <p:cNvPr id="2" name="标题 1"/>
          <p:cNvSpPr txBox="1">
            <a:spLocks noChangeArrowheads="1"/>
          </p:cNvSpPr>
          <p:nvPr/>
        </p:nvSpPr>
        <p:spPr>
          <a:xfrm>
            <a:off x="7030250" y="372270"/>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安全管理基础知识</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 calcmode="lin" valueType="num">
                                      <p:cBhvr>
                                        <p:cTn id="23" dur="500" fill="hold"/>
                                        <p:tgtEl>
                                          <p:spTgt spid="3"/>
                                        </p:tgtEl>
                                        <p:attrNameLst>
                                          <p:attrName>style.rotation</p:attrName>
                                        </p:attrNameLst>
                                      </p:cBhvr>
                                      <p:tavLst>
                                        <p:tav tm="0">
                                          <p:val>
                                            <p:fltVal val="360"/>
                                          </p:val>
                                        </p:tav>
                                        <p:tav tm="100000">
                                          <p:val>
                                            <p:fltVal val="0"/>
                                          </p:val>
                                        </p:tav>
                                      </p:tavLst>
                                    </p:anim>
                                    <p:animEffect transition="in" filter="fade">
                                      <p:cBhvr>
                                        <p:cTn id="24" dur="500"/>
                                        <p:tgtEl>
                                          <p:spTgt spid="3"/>
                                        </p:tgtEl>
                                      </p:cBhvr>
                                    </p:animEffect>
                                  </p:childTnLst>
                                </p:cTn>
                              </p:par>
                              <p:par>
                                <p:cTn id="25" presetID="22" presetClass="entr" presetSubtype="8"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par>
                          <p:cTn id="32" fill="hold">
                            <p:stCondLst>
                              <p:cond delay="2500"/>
                            </p:stCondLst>
                            <p:childTnLst>
                              <p:par>
                                <p:cTn id="33" presetID="49" presetClass="entr" presetSubtype="0" decel="10000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360"/>
                                          </p:val>
                                        </p:tav>
                                        <p:tav tm="100000">
                                          <p:val>
                                            <p:fltVal val="0"/>
                                          </p:val>
                                        </p:tav>
                                      </p:tavLst>
                                    </p:anim>
                                    <p:animEffect transition="in" filter="fade">
                                      <p:cBhvr>
                                        <p:cTn id="38" dur="500"/>
                                        <p:tgtEl>
                                          <p:spTgt spid="6"/>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par>
                          <p:cTn id="46" fill="hold">
                            <p:stCondLst>
                              <p:cond delay="3500"/>
                            </p:stCondLst>
                            <p:childTnLst>
                              <p:par>
                                <p:cTn id="47" presetID="49" presetClass="entr" presetSubtype="0" decel="10000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style.rotation</p:attrName>
                                        </p:attrNameLst>
                                      </p:cBhvr>
                                      <p:tavLst>
                                        <p:tav tm="0">
                                          <p:val>
                                            <p:fltVal val="360"/>
                                          </p:val>
                                        </p:tav>
                                        <p:tav tm="100000">
                                          <p:val>
                                            <p:fltVal val="0"/>
                                          </p:val>
                                        </p:tav>
                                      </p:tavLst>
                                    </p:anim>
                                    <p:animEffect transition="in" filter="fade">
                                      <p:cBhvr>
                                        <p:cTn id="52" dur="500"/>
                                        <p:tgtEl>
                                          <p:spTgt spid="9"/>
                                        </p:tgtEl>
                                      </p:cBhvr>
                                    </p:animEffect>
                                  </p:childTnLst>
                                </p:cTn>
                              </p:par>
                              <p:par>
                                <p:cTn id="53" presetID="22" presetClass="entr" presetSubtype="8"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4000"/>
                            </p:stCondLst>
                            <p:childTnLst>
                              <p:par>
                                <p:cTn id="57" presetID="22" presetClass="entr" presetSubtype="4"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00"/>
                                        <p:tgtEl>
                                          <p:spTgt spid="10"/>
                                        </p:tgtEl>
                                      </p:cBhvr>
                                    </p:animEffect>
                                  </p:childTnLst>
                                </p:cTn>
                              </p:par>
                            </p:childTnLst>
                          </p:cTn>
                        </p:par>
                        <p:par>
                          <p:cTn id="60" fill="hold">
                            <p:stCondLst>
                              <p:cond delay="4500"/>
                            </p:stCondLst>
                            <p:childTnLst>
                              <p:par>
                                <p:cTn id="61" presetID="49" presetClass="entr" presetSubtype="0" de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style.rotation</p:attrName>
                                        </p:attrNameLst>
                                      </p:cBhvr>
                                      <p:tavLst>
                                        <p:tav tm="0">
                                          <p:val>
                                            <p:fltVal val="360"/>
                                          </p:val>
                                        </p:tav>
                                        <p:tav tm="100000">
                                          <p:val>
                                            <p:fltVal val="0"/>
                                          </p:val>
                                        </p:tav>
                                      </p:tavLst>
                                    </p:anim>
                                    <p:animEffect transition="in" filter="fade">
                                      <p:cBhvr>
                                        <p:cTn id="66" dur="500"/>
                                        <p:tgtEl>
                                          <p:spTgt spid="12"/>
                                        </p:tgtEl>
                                      </p:cBhvr>
                                    </p:animEffect>
                                  </p:childTnLst>
                                </p:cTn>
                              </p:par>
                              <p:par>
                                <p:cTn id="67" presetID="22" presetClass="entr" presetSubtype="8"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par>
                          <p:cTn id="70" fill="hold">
                            <p:stCondLst>
                              <p:cond delay="5000"/>
                            </p:stCondLst>
                            <p:childTnLst>
                              <p:par>
                                <p:cTn id="71" presetID="22" presetClass="entr" presetSubtype="4"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6" grpId="0" bldLvl="0" animBg="1"/>
      <p:bldP spid="7" grpId="0"/>
      <p:bldP spid="9" grpId="0" bldLvl="0" animBg="1"/>
      <p:bldP spid="10" grpId="0"/>
      <p:bldP spid="12" grpId="0" bldLvl="0" animBg="1"/>
      <p:bldP spid="13" grpId="0"/>
      <p:bldP spid="18"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1913" y="1312644"/>
            <a:ext cx="1157459" cy="1271776"/>
          </a:xfrm>
          <a:prstGeom prst="rect">
            <a:avLst/>
          </a:prstGeom>
        </p:spPr>
      </p:pic>
      <p:sp>
        <p:nvSpPr>
          <p:cNvPr id="4" name="文本占位符 3"/>
          <p:cNvSpPr txBox="1"/>
          <p:nvPr/>
        </p:nvSpPr>
        <p:spPr>
          <a:xfrm>
            <a:off x="2594558" y="1723287"/>
            <a:ext cx="5580429" cy="575763"/>
          </a:xfrm>
          <a:prstGeom prst="rect">
            <a:avLst/>
          </a:prstGeom>
        </p:spPr>
        <p:txBody>
          <a:bodyPr vert="horz" lIns="121856" tIns="60928" rIns="121856" bIns="6092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fontAlgn="base">
              <a:spcAft>
                <a:spcPct val="0"/>
              </a:spcAft>
            </a:pPr>
            <a:r>
              <a:rPr lang="zh-CN" altLang="en-US" sz="4400" dirty="0">
                <a:solidFill>
                  <a:schemeClr val="accent2">
                    <a:lumMod val="75000"/>
                  </a:schemeClr>
                </a:solidFill>
                <a:latin typeface="Arial" panose="020B0604020202020204"/>
                <a:ea typeface="微软雅黑" panose="020B0503020204020204" pitchFamily="34" charset="-122"/>
              </a:rPr>
              <a:t>安全工作的几项原则</a:t>
            </a:r>
          </a:p>
        </p:txBody>
      </p:sp>
      <p:sp>
        <p:nvSpPr>
          <p:cNvPr id="5" name="矩形 4"/>
          <p:cNvSpPr/>
          <p:nvPr/>
        </p:nvSpPr>
        <p:spPr>
          <a:xfrm>
            <a:off x="2594558" y="2421877"/>
            <a:ext cx="5375197" cy="60943"/>
          </a:xfrm>
          <a:prstGeom prst="rect">
            <a:avLst/>
          </a:prstGeom>
          <a:solidFill>
            <a:schemeClr val="accent2">
              <a:lumMod val="75000"/>
            </a:schemeClr>
          </a:solidFill>
          <a:ln w="9525" cap="flat" cmpd="sng" algn="ctr">
            <a:noFill/>
            <a:prstDash val="solid"/>
          </a:ln>
          <a:effectLst/>
        </p:spPr>
        <p:txBody>
          <a:bodyPr rtlCol="0" anchor="ctr"/>
          <a:lstStyle/>
          <a:p>
            <a:pPr marL="0" marR="0" lvl="0" indent="0" algn="ctr" defTabSz="1218565"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265" b="0" i="0" u="none" strike="noStrike" kern="0" cap="none" spc="0" normalizeH="0" baseline="0" noProof="0">
              <a:ln>
                <a:noFill/>
              </a:ln>
              <a:solidFill>
                <a:srgbClr val="1F497D"/>
              </a:solidFill>
              <a:effectLst/>
              <a:uLnTx/>
              <a:uFillTx/>
              <a:latin typeface="Arial" panose="020B0604020202020204"/>
              <a:ea typeface="宋体" panose="02010600030101010101" pitchFamily="2" charset="-122"/>
              <a:cs typeface="+mn-cs"/>
            </a:endParaRPr>
          </a:p>
        </p:txBody>
      </p:sp>
      <p:sp>
        <p:nvSpPr>
          <p:cNvPr id="6" name="文本框 8"/>
          <p:cNvSpPr txBox="1">
            <a:spLocks noChangeArrowheads="1"/>
          </p:cNvSpPr>
          <p:nvPr/>
        </p:nvSpPr>
        <p:spPr bwMode="auto">
          <a:xfrm>
            <a:off x="2112225" y="2672913"/>
            <a:ext cx="5982091"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accent2">
                    <a:lumMod val="50000"/>
                  </a:schemeClr>
                </a:solidFill>
                <a:latin typeface="微软雅黑" panose="020B0503020204020204" pitchFamily="34" charset="-122"/>
                <a:ea typeface="微软雅黑" panose="020B0503020204020204" pitchFamily="34" charset="-122"/>
              </a:rPr>
              <a:t>“管生产必须管安全、谁主管谁负责”的原则</a:t>
            </a:r>
          </a:p>
        </p:txBody>
      </p:sp>
      <p:cxnSp>
        <p:nvCxnSpPr>
          <p:cNvPr id="7" name="直接连接符 6"/>
          <p:cNvCxnSpPr/>
          <p:nvPr/>
        </p:nvCxnSpPr>
        <p:spPr>
          <a:xfrm>
            <a:off x="1540069" y="2842345"/>
            <a:ext cx="0" cy="301578"/>
          </a:xfrm>
          <a:prstGeom prst="line">
            <a:avLst/>
          </a:prstGeom>
          <a:noFill/>
          <a:ln w="19050" cap="flat" cmpd="sng" algn="ctr">
            <a:solidFill>
              <a:schemeClr val="accent6">
                <a:lumMod val="50000"/>
              </a:schemeClr>
            </a:solidFill>
            <a:prstDash val="sysDot"/>
            <a:miter lim="800000"/>
            <a:tailEnd type="oval"/>
          </a:ln>
          <a:effectLst/>
        </p:spPr>
      </p:cxnSp>
      <p:grpSp>
        <p:nvGrpSpPr>
          <p:cNvPr id="8" name="组合 7"/>
          <p:cNvGrpSpPr/>
          <p:nvPr/>
        </p:nvGrpSpPr>
        <p:grpSpPr>
          <a:xfrm flipH="1">
            <a:off x="1551305" y="2722880"/>
            <a:ext cx="1286510" cy="170180"/>
            <a:chOff x="763654" y="2018400"/>
            <a:chExt cx="1286211" cy="159556"/>
          </a:xfrm>
          <a:solidFill>
            <a:srgbClr val="BA1318"/>
          </a:solidFill>
        </p:grpSpPr>
        <p:grpSp>
          <p:nvGrpSpPr>
            <p:cNvPr id="9" name="组合 17"/>
            <p:cNvGrpSpPr/>
            <p:nvPr/>
          </p:nvGrpSpPr>
          <p:grpSpPr bwMode="auto">
            <a:xfrm>
              <a:off x="763654" y="2018400"/>
              <a:ext cx="763432" cy="159556"/>
              <a:chOff x="0" y="0"/>
              <a:chExt cx="1094014" cy="228600"/>
            </a:xfrm>
            <a:grpFill/>
          </p:grpSpPr>
          <p:sp>
            <p:nvSpPr>
              <p:cNvPr id="11" name="椭圆 10"/>
              <p:cNvSpPr>
                <a:spLocks noChangeArrowheads="1"/>
              </p:cNvSpPr>
              <p:nvPr/>
            </p:nvSpPr>
            <p:spPr bwMode="auto">
              <a:xfrm>
                <a:off x="0" y="0"/>
                <a:ext cx="228600" cy="228600"/>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12" name="椭圆 11"/>
              <p:cNvSpPr>
                <a:spLocks noChangeArrowheads="1"/>
              </p:cNvSpPr>
              <p:nvPr/>
            </p:nvSpPr>
            <p:spPr bwMode="auto">
              <a:xfrm>
                <a:off x="290286"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13" name="椭圆 12"/>
              <p:cNvSpPr>
                <a:spLocks noChangeArrowheads="1"/>
              </p:cNvSpPr>
              <p:nvPr/>
            </p:nvSpPr>
            <p:spPr bwMode="auto">
              <a:xfrm>
                <a:off x="575129"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14" name="椭圆 13"/>
              <p:cNvSpPr>
                <a:spLocks noChangeArrowheads="1"/>
              </p:cNvSpPr>
              <p:nvPr/>
            </p:nvSpPr>
            <p:spPr bwMode="auto">
              <a:xfrm>
                <a:off x="865414"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grpSp>
        <p:cxnSp>
          <p:nvCxnSpPr>
            <p:cNvPr id="10" name="直接连接符 9"/>
            <p:cNvCxnSpPr/>
            <p:nvPr/>
          </p:nvCxnSpPr>
          <p:spPr>
            <a:xfrm flipH="1">
              <a:off x="1488986" y="2094600"/>
              <a:ext cx="560879" cy="0"/>
            </a:xfrm>
            <a:prstGeom prst="line">
              <a:avLst/>
            </a:prstGeom>
            <a:grpFill/>
            <a:ln w="19050" cap="flat" cmpd="sng" algn="ctr">
              <a:noFill/>
              <a:prstDash val="sysDot"/>
              <a:miter lim="800000"/>
              <a:tailEnd type="oval"/>
            </a:ln>
            <a:effectLst/>
          </p:spPr>
        </p:cxnSp>
      </p:grpSp>
      <p:sp>
        <p:nvSpPr>
          <p:cNvPr id="15" name="矩形: 圆角 7"/>
          <p:cNvSpPr/>
          <p:nvPr/>
        </p:nvSpPr>
        <p:spPr>
          <a:xfrm>
            <a:off x="1295805" y="3262299"/>
            <a:ext cx="9486108" cy="575764"/>
          </a:xfrm>
          <a:prstGeom prst="roundRect">
            <a:avLst/>
          </a:prstGeom>
          <a:noFill/>
          <a:ln w="9525">
            <a:solidFill>
              <a:schemeClr val="accent6">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rgbClr val="FFFDFB"/>
              </a:solidFill>
            </a:endParaRPr>
          </a:p>
        </p:txBody>
      </p:sp>
      <p:sp>
        <p:nvSpPr>
          <p:cNvPr id="16" name="矩形 15"/>
          <p:cNvSpPr>
            <a:spLocks noChangeArrowheads="1"/>
          </p:cNvSpPr>
          <p:nvPr/>
        </p:nvSpPr>
        <p:spPr bwMode="auto">
          <a:xfrm>
            <a:off x="1944056" y="3375125"/>
            <a:ext cx="9025313" cy="345086"/>
          </a:xfrm>
          <a:prstGeom prst="rect">
            <a:avLst/>
          </a:prstGeom>
          <a:noFill/>
          <a:ln w="9525">
            <a:noFill/>
            <a:miter lim="800000"/>
          </a:ln>
        </p:spPr>
        <p:txBody>
          <a:bodyPr wrap="square" lIns="91431" tIns="45716" rIns="91431" bIns="45716">
            <a:spAutoFit/>
          </a:bodyPr>
          <a:lstStyle/>
          <a:p>
            <a:pPr>
              <a:lnSpc>
                <a:spcPct val="130000"/>
              </a:lnSpc>
            </a:pPr>
            <a:r>
              <a:rPr lang="zh-CN" altLang="en-US" sz="1400" dirty="0">
                <a:solidFill>
                  <a:schemeClr val="accent6"/>
                </a:solidFill>
                <a:latin typeface="微软雅黑" panose="020B0503020204020204" pitchFamily="34" charset="-122"/>
                <a:ea typeface="微软雅黑" panose="020B0503020204020204" pitchFamily="34" charset="-122"/>
                <a:sym typeface="Calibri" panose="020F0502020204030204" charset="0"/>
              </a:rPr>
              <a:t>这一原则要求谁管生产就必须在管理生产的同时，管好管辖范围内的安全生产工作，并负全面责任。</a:t>
            </a:r>
          </a:p>
        </p:txBody>
      </p:sp>
      <p:sp>
        <p:nvSpPr>
          <p:cNvPr id="17" name="文本框 8"/>
          <p:cNvSpPr txBox="1">
            <a:spLocks noChangeArrowheads="1"/>
          </p:cNvSpPr>
          <p:nvPr/>
        </p:nvSpPr>
        <p:spPr bwMode="auto">
          <a:xfrm>
            <a:off x="778725" y="3849150"/>
            <a:ext cx="5982091"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accent2">
                    <a:lumMod val="50000"/>
                  </a:schemeClr>
                </a:solidFill>
                <a:latin typeface="微软雅黑" panose="020B0503020204020204" pitchFamily="34" charset="-122"/>
                <a:ea typeface="微软雅黑" panose="020B0503020204020204" pitchFamily="34" charset="-122"/>
              </a:rPr>
              <a:t>“三同时”原则</a:t>
            </a:r>
          </a:p>
        </p:txBody>
      </p:sp>
      <p:cxnSp>
        <p:nvCxnSpPr>
          <p:cNvPr id="18" name="直接连接符 17"/>
          <p:cNvCxnSpPr/>
          <p:nvPr/>
        </p:nvCxnSpPr>
        <p:spPr>
          <a:xfrm>
            <a:off x="1540069" y="4018582"/>
            <a:ext cx="0" cy="301578"/>
          </a:xfrm>
          <a:prstGeom prst="line">
            <a:avLst/>
          </a:prstGeom>
          <a:noFill/>
          <a:ln w="19050" cap="flat" cmpd="sng" algn="ctr">
            <a:solidFill>
              <a:schemeClr val="accent6">
                <a:lumMod val="50000"/>
              </a:schemeClr>
            </a:solidFill>
            <a:prstDash val="sysDot"/>
            <a:miter lim="800000"/>
            <a:tailEnd type="oval"/>
          </a:ln>
          <a:effectLst/>
        </p:spPr>
      </p:cxnSp>
      <p:grpSp>
        <p:nvGrpSpPr>
          <p:cNvPr id="19" name="组合 18"/>
          <p:cNvGrpSpPr/>
          <p:nvPr/>
        </p:nvGrpSpPr>
        <p:grpSpPr>
          <a:xfrm flipH="1">
            <a:off x="1551346" y="3931416"/>
            <a:ext cx="1286211" cy="159556"/>
            <a:chOff x="763654" y="2018400"/>
            <a:chExt cx="1286211" cy="159556"/>
          </a:xfrm>
          <a:solidFill>
            <a:srgbClr val="BA1318"/>
          </a:solidFill>
        </p:grpSpPr>
        <p:grpSp>
          <p:nvGrpSpPr>
            <p:cNvPr id="20" name="组合 17"/>
            <p:cNvGrpSpPr/>
            <p:nvPr/>
          </p:nvGrpSpPr>
          <p:grpSpPr bwMode="auto">
            <a:xfrm>
              <a:off x="763654" y="2018400"/>
              <a:ext cx="763432" cy="159556"/>
              <a:chOff x="0" y="0"/>
              <a:chExt cx="1094014" cy="228600"/>
            </a:xfrm>
            <a:grpFill/>
          </p:grpSpPr>
          <p:sp>
            <p:nvSpPr>
              <p:cNvPr id="22" name="椭圆 21"/>
              <p:cNvSpPr>
                <a:spLocks noChangeArrowheads="1"/>
              </p:cNvSpPr>
              <p:nvPr/>
            </p:nvSpPr>
            <p:spPr bwMode="auto">
              <a:xfrm>
                <a:off x="0" y="0"/>
                <a:ext cx="228600" cy="228600"/>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23" name="椭圆 22"/>
              <p:cNvSpPr>
                <a:spLocks noChangeArrowheads="1"/>
              </p:cNvSpPr>
              <p:nvPr/>
            </p:nvSpPr>
            <p:spPr bwMode="auto">
              <a:xfrm>
                <a:off x="290286"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24" name="椭圆 23"/>
              <p:cNvSpPr>
                <a:spLocks noChangeArrowheads="1"/>
              </p:cNvSpPr>
              <p:nvPr/>
            </p:nvSpPr>
            <p:spPr bwMode="auto">
              <a:xfrm>
                <a:off x="575129"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25" name="椭圆 24"/>
              <p:cNvSpPr>
                <a:spLocks noChangeArrowheads="1"/>
              </p:cNvSpPr>
              <p:nvPr/>
            </p:nvSpPr>
            <p:spPr bwMode="auto">
              <a:xfrm>
                <a:off x="865414"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grpSp>
        <p:cxnSp>
          <p:nvCxnSpPr>
            <p:cNvPr id="21" name="直接连接符 20"/>
            <p:cNvCxnSpPr/>
            <p:nvPr/>
          </p:nvCxnSpPr>
          <p:spPr>
            <a:xfrm flipH="1">
              <a:off x="1488986" y="2094600"/>
              <a:ext cx="560879" cy="0"/>
            </a:xfrm>
            <a:prstGeom prst="line">
              <a:avLst/>
            </a:prstGeom>
            <a:grpFill/>
            <a:ln w="19050" cap="flat" cmpd="sng" algn="ctr">
              <a:noFill/>
              <a:prstDash val="sysDot"/>
              <a:miter lim="800000"/>
              <a:tailEnd type="oval"/>
            </a:ln>
            <a:effectLst/>
          </p:spPr>
        </p:cxnSp>
      </p:grpSp>
      <p:sp>
        <p:nvSpPr>
          <p:cNvPr id="26" name="矩形: 圆角 7"/>
          <p:cNvSpPr/>
          <p:nvPr/>
        </p:nvSpPr>
        <p:spPr>
          <a:xfrm>
            <a:off x="1295805" y="4438536"/>
            <a:ext cx="9486108" cy="575764"/>
          </a:xfrm>
          <a:prstGeom prst="roundRect">
            <a:avLst/>
          </a:prstGeom>
          <a:noFill/>
          <a:ln w="9525">
            <a:solidFill>
              <a:schemeClr val="accent6">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rgbClr val="FFFDFB"/>
              </a:solidFill>
            </a:endParaRPr>
          </a:p>
        </p:txBody>
      </p:sp>
      <p:sp>
        <p:nvSpPr>
          <p:cNvPr id="27" name="矩形 26"/>
          <p:cNvSpPr>
            <a:spLocks noChangeArrowheads="1"/>
          </p:cNvSpPr>
          <p:nvPr/>
        </p:nvSpPr>
        <p:spPr bwMode="auto">
          <a:xfrm>
            <a:off x="1499621" y="4413836"/>
            <a:ext cx="9025313" cy="625163"/>
          </a:xfrm>
          <a:prstGeom prst="rect">
            <a:avLst/>
          </a:prstGeom>
          <a:noFill/>
          <a:ln w="9525">
            <a:noFill/>
            <a:miter lim="800000"/>
          </a:ln>
        </p:spPr>
        <p:txBody>
          <a:bodyPr wrap="square" lIns="91431" tIns="45716" rIns="91431" bIns="45716">
            <a:spAutoFit/>
          </a:bodyPr>
          <a:lstStyle/>
          <a:p>
            <a:pPr>
              <a:lnSpc>
                <a:spcPct val="130000"/>
              </a:lnSpc>
            </a:pPr>
            <a:r>
              <a:rPr lang="zh-CN" altLang="en-US" sz="1400" dirty="0">
                <a:solidFill>
                  <a:schemeClr val="accent6"/>
                </a:solidFill>
                <a:latin typeface="微软雅黑" panose="020B0503020204020204" pitchFamily="34" charset="-122"/>
                <a:ea typeface="微软雅黑" panose="020B0503020204020204" pitchFamily="34" charset="-122"/>
                <a:sym typeface="Calibri" panose="020F0502020204030204" charset="0"/>
              </a:rPr>
              <a:t>指生产经营单位在对新建、改建、扩建工程和技术改造工程项目中，劳动安全卫生设施与主体工程同时设计、同时施工、同时投入和使用。 </a:t>
            </a:r>
          </a:p>
        </p:txBody>
      </p:sp>
      <p:sp>
        <p:nvSpPr>
          <p:cNvPr id="28" name="文本框 8"/>
          <p:cNvSpPr txBox="1">
            <a:spLocks noChangeArrowheads="1"/>
          </p:cNvSpPr>
          <p:nvPr/>
        </p:nvSpPr>
        <p:spPr bwMode="auto">
          <a:xfrm>
            <a:off x="778725" y="5063699"/>
            <a:ext cx="5982091"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accent2">
                    <a:lumMod val="50000"/>
                  </a:schemeClr>
                </a:solidFill>
                <a:latin typeface="微软雅黑" panose="020B0503020204020204" pitchFamily="34" charset="-122"/>
                <a:ea typeface="微软雅黑" panose="020B0503020204020204" pitchFamily="34" charset="-122"/>
              </a:rPr>
              <a:t>“四不放过”原则</a:t>
            </a:r>
          </a:p>
        </p:txBody>
      </p:sp>
      <p:cxnSp>
        <p:nvCxnSpPr>
          <p:cNvPr id="29" name="直接连接符 28"/>
          <p:cNvCxnSpPr/>
          <p:nvPr/>
        </p:nvCxnSpPr>
        <p:spPr>
          <a:xfrm>
            <a:off x="1540069" y="5233131"/>
            <a:ext cx="0" cy="301578"/>
          </a:xfrm>
          <a:prstGeom prst="line">
            <a:avLst/>
          </a:prstGeom>
          <a:noFill/>
          <a:ln w="19050" cap="flat" cmpd="sng" algn="ctr">
            <a:solidFill>
              <a:schemeClr val="accent6">
                <a:lumMod val="50000"/>
              </a:schemeClr>
            </a:solidFill>
            <a:prstDash val="sysDot"/>
            <a:miter lim="800000"/>
            <a:tailEnd type="oval"/>
          </a:ln>
          <a:effectLst/>
        </p:spPr>
      </p:cxnSp>
      <p:grpSp>
        <p:nvGrpSpPr>
          <p:cNvPr id="30" name="组合 29"/>
          <p:cNvGrpSpPr/>
          <p:nvPr/>
        </p:nvGrpSpPr>
        <p:grpSpPr>
          <a:xfrm flipH="1">
            <a:off x="1551346" y="5145965"/>
            <a:ext cx="1286211" cy="159556"/>
            <a:chOff x="763654" y="2018400"/>
            <a:chExt cx="1286211" cy="159556"/>
          </a:xfrm>
          <a:solidFill>
            <a:srgbClr val="BA1318"/>
          </a:solidFill>
        </p:grpSpPr>
        <p:grpSp>
          <p:nvGrpSpPr>
            <p:cNvPr id="31" name="组合 17"/>
            <p:cNvGrpSpPr/>
            <p:nvPr/>
          </p:nvGrpSpPr>
          <p:grpSpPr bwMode="auto">
            <a:xfrm>
              <a:off x="763654" y="2018400"/>
              <a:ext cx="763432" cy="159556"/>
              <a:chOff x="0" y="0"/>
              <a:chExt cx="1094014" cy="228600"/>
            </a:xfrm>
            <a:grpFill/>
          </p:grpSpPr>
          <p:sp>
            <p:nvSpPr>
              <p:cNvPr id="33" name="椭圆 32"/>
              <p:cNvSpPr>
                <a:spLocks noChangeArrowheads="1"/>
              </p:cNvSpPr>
              <p:nvPr/>
            </p:nvSpPr>
            <p:spPr bwMode="auto">
              <a:xfrm>
                <a:off x="0" y="0"/>
                <a:ext cx="228600" cy="228600"/>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34" name="椭圆 33"/>
              <p:cNvSpPr>
                <a:spLocks noChangeArrowheads="1"/>
              </p:cNvSpPr>
              <p:nvPr/>
            </p:nvSpPr>
            <p:spPr bwMode="auto">
              <a:xfrm>
                <a:off x="290286"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35" name="椭圆 34"/>
              <p:cNvSpPr>
                <a:spLocks noChangeArrowheads="1"/>
              </p:cNvSpPr>
              <p:nvPr/>
            </p:nvSpPr>
            <p:spPr bwMode="auto">
              <a:xfrm>
                <a:off x="575129"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36" name="椭圆 35"/>
              <p:cNvSpPr>
                <a:spLocks noChangeArrowheads="1"/>
              </p:cNvSpPr>
              <p:nvPr/>
            </p:nvSpPr>
            <p:spPr bwMode="auto">
              <a:xfrm>
                <a:off x="865414"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grpSp>
        <p:cxnSp>
          <p:nvCxnSpPr>
            <p:cNvPr id="32" name="直接连接符 31"/>
            <p:cNvCxnSpPr/>
            <p:nvPr/>
          </p:nvCxnSpPr>
          <p:spPr>
            <a:xfrm flipH="1">
              <a:off x="1488986" y="2094600"/>
              <a:ext cx="560879" cy="0"/>
            </a:xfrm>
            <a:prstGeom prst="line">
              <a:avLst/>
            </a:prstGeom>
            <a:grpFill/>
            <a:ln w="19050" cap="flat" cmpd="sng" algn="ctr">
              <a:noFill/>
              <a:prstDash val="sysDot"/>
              <a:miter lim="800000"/>
              <a:tailEnd type="oval"/>
            </a:ln>
            <a:effectLst/>
          </p:spPr>
        </p:cxnSp>
      </p:grpSp>
      <p:grpSp>
        <p:nvGrpSpPr>
          <p:cNvPr id="39" name="组合 38"/>
          <p:cNvGrpSpPr/>
          <p:nvPr/>
        </p:nvGrpSpPr>
        <p:grpSpPr>
          <a:xfrm>
            <a:off x="1295805" y="5579129"/>
            <a:ext cx="478441" cy="478442"/>
            <a:chOff x="2903394" y="3937651"/>
            <a:chExt cx="478441" cy="478442"/>
          </a:xfrm>
        </p:grpSpPr>
        <p:sp>
          <p:nvSpPr>
            <p:cNvPr id="40"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41"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600" b="1" dirty="0">
                  <a:solidFill>
                    <a:srgbClr val="FCFCFC"/>
                  </a:solidFill>
                  <a:latin typeface="微软雅黑" panose="020B0503020204020204" pitchFamily="34" charset="-122"/>
                  <a:ea typeface="微软雅黑" panose="020B0503020204020204" pitchFamily="34" charset="-122"/>
                </a:rPr>
                <a:t>01</a:t>
              </a:r>
            </a:p>
          </p:txBody>
        </p:sp>
      </p:grpSp>
      <p:grpSp>
        <p:nvGrpSpPr>
          <p:cNvPr id="42" name="Group 54"/>
          <p:cNvGrpSpPr/>
          <p:nvPr/>
        </p:nvGrpSpPr>
        <p:grpSpPr bwMode="auto">
          <a:xfrm>
            <a:off x="1831818" y="5686712"/>
            <a:ext cx="4928998" cy="332137"/>
            <a:chOff x="0" y="390696"/>
            <a:chExt cx="4927455" cy="331761"/>
          </a:xfrm>
        </p:grpSpPr>
        <p:sp>
          <p:nvSpPr>
            <p:cNvPr id="43" name="TextBox 105"/>
            <p:cNvSpPr>
              <a:spLocks noChangeArrowheads="1"/>
            </p:cNvSpPr>
            <p:nvPr/>
          </p:nvSpPr>
          <p:spPr bwMode="auto">
            <a:xfrm>
              <a:off x="227143" y="390696"/>
              <a:ext cx="4700312"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2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指在调查处理工伤事故时，必须坚持事故原因分析不清不放过</a:t>
              </a:r>
            </a:p>
          </p:txBody>
        </p:sp>
        <p:sp>
          <p:nvSpPr>
            <p:cNvPr id="44"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组合 44"/>
          <p:cNvGrpSpPr/>
          <p:nvPr/>
        </p:nvGrpSpPr>
        <p:grpSpPr>
          <a:xfrm>
            <a:off x="6883805" y="5579129"/>
            <a:ext cx="478441" cy="478442"/>
            <a:chOff x="2903394" y="3937651"/>
            <a:chExt cx="478441" cy="478442"/>
          </a:xfrm>
        </p:grpSpPr>
        <p:sp>
          <p:nvSpPr>
            <p:cNvPr id="46"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47"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02</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48" name="Group 54"/>
          <p:cNvGrpSpPr/>
          <p:nvPr/>
        </p:nvGrpSpPr>
        <p:grpSpPr bwMode="auto">
          <a:xfrm>
            <a:off x="7419818" y="5686712"/>
            <a:ext cx="2575082" cy="332137"/>
            <a:chOff x="0" y="390696"/>
            <a:chExt cx="2574276" cy="331761"/>
          </a:xfrm>
        </p:grpSpPr>
        <p:sp>
          <p:nvSpPr>
            <p:cNvPr id="49" name="TextBox 105"/>
            <p:cNvSpPr>
              <a:spLocks noChangeArrowheads="1"/>
            </p:cNvSpPr>
            <p:nvPr/>
          </p:nvSpPr>
          <p:spPr bwMode="auto">
            <a:xfrm>
              <a:off x="227143" y="390696"/>
              <a:ext cx="2347133"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2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安全防范措施未落实不放过</a:t>
              </a:r>
            </a:p>
          </p:txBody>
        </p:sp>
        <p:sp>
          <p:nvSpPr>
            <p:cNvPr id="50"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3" name="组合 62"/>
          <p:cNvGrpSpPr/>
          <p:nvPr/>
        </p:nvGrpSpPr>
        <p:grpSpPr>
          <a:xfrm>
            <a:off x="1295805" y="6170665"/>
            <a:ext cx="478441" cy="478442"/>
            <a:chOff x="2903394" y="3937651"/>
            <a:chExt cx="478441" cy="478442"/>
          </a:xfrm>
        </p:grpSpPr>
        <p:sp>
          <p:nvSpPr>
            <p:cNvPr id="64"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65"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03</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66" name="Group 54"/>
          <p:cNvGrpSpPr/>
          <p:nvPr/>
        </p:nvGrpSpPr>
        <p:grpSpPr bwMode="auto">
          <a:xfrm>
            <a:off x="1831818" y="6278248"/>
            <a:ext cx="3159282" cy="332137"/>
            <a:chOff x="0" y="390696"/>
            <a:chExt cx="3158293" cy="331761"/>
          </a:xfrm>
        </p:grpSpPr>
        <p:sp>
          <p:nvSpPr>
            <p:cNvPr id="67" name="TextBox 105"/>
            <p:cNvSpPr>
              <a:spLocks noChangeArrowheads="1"/>
            </p:cNvSpPr>
            <p:nvPr/>
          </p:nvSpPr>
          <p:spPr bwMode="auto">
            <a:xfrm>
              <a:off x="227143" y="390696"/>
              <a:ext cx="2931150"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2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责任人和相关人员未受到教育不放过</a:t>
              </a:r>
            </a:p>
          </p:txBody>
        </p:sp>
        <p:sp>
          <p:nvSpPr>
            <p:cNvPr id="68"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9" name="组合 68"/>
          <p:cNvGrpSpPr/>
          <p:nvPr/>
        </p:nvGrpSpPr>
        <p:grpSpPr>
          <a:xfrm>
            <a:off x="6883805" y="6170665"/>
            <a:ext cx="478441" cy="478442"/>
            <a:chOff x="2903394" y="3937651"/>
            <a:chExt cx="478441" cy="478442"/>
          </a:xfrm>
        </p:grpSpPr>
        <p:sp>
          <p:nvSpPr>
            <p:cNvPr id="70"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71"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04</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72" name="Group 54"/>
          <p:cNvGrpSpPr/>
          <p:nvPr/>
        </p:nvGrpSpPr>
        <p:grpSpPr bwMode="auto">
          <a:xfrm>
            <a:off x="7419818" y="6278248"/>
            <a:ext cx="2575082" cy="332137"/>
            <a:chOff x="0" y="390696"/>
            <a:chExt cx="2574276" cy="331761"/>
          </a:xfrm>
        </p:grpSpPr>
        <p:sp>
          <p:nvSpPr>
            <p:cNvPr id="73" name="TextBox 105"/>
            <p:cNvSpPr>
              <a:spLocks noChangeArrowheads="1"/>
            </p:cNvSpPr>
            <p:nvPr/>
          </p:nvSpPr>
          <p:spPr bwMode="auto">
            <a:xfrm>
              <a:off x="227143" y="390696"/>
              <a:ext cx="2347133"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2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责任人未追究责任不放过</a:t>
              </a:r>
            </a:p>
          </p:txBody>
        </p:sp>
        <p:sp>
          <p:nvSpPr>
            <p:cNvPr id="74"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标题 1"/>
          <p:cNvSpPr txBox="1">
            <a:spLocks noChangeArrowheads="1"/>
          </p:cNvSpPr>
          <p:nvPr/>
        </p:nvSpPr>
        <p:spPr>
          <a:xfrm>
            <a:off x="7030250" y="372270"/>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安全管理基础知识</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400"/>
                                        <p:tgtEl>
                                          <p:spTgt spid="4"/>
                                        </p:tgtEl>
                                      </p:cBhvr>
                                    </p:animEffect>
                                  </p:childTnLst>
                                </p:cTn>
                              </p:par>
                              <p:par>
                                <p:cTn id="13" presetID="22" presetClass="entr" presetSubtype="8"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400"/>
                                        <p:tgtEl>
                                          <p:spTgt spid="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14"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750"/>
                                        <p:tgtEl>
                                          <p:spTgt spid="16"/>
                                        </p:tgtEl>
                                      </p:cBhvr>
                                    </p:animEffect>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1+#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par>
                                <p:cTn id="53" presetID="14" presetClass="entr" presetSubtype="1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750"/>
                                        <p:tgtEl>
                                          <p:spTgt spid="27"/>
                                        </p:tgtEl>
                                      </p:cBhvr>
                                    </p:animEffect>
                                  </p:childTnLst>
                                </p:cTn>
                              </p:par>
                            </p:childTnLst>
                          </p:cTn>
                        </p:par>
                        <p:par>
                          <p:cTn id="56" fill="hold">
                            <p:stCondLst>
                              <p:cond delay="5000"/>
                            </p:stCondLst>
                            <p:childTnLst>
                              <p:par>
                                <p:cTn id="57" presetID="22" presetClass="entr" presetSubtype="2"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right)">
                                      <p:cBhvr>
                                        <p:cTn id="59" dur="500"/>
                                        <p:tgtEl>
                                          <p:spTgt spid="28"/>
                                        </p:tgtEl>
                                      </p:cBhvr>
                                    </p:animEffect>
                                  </p:childTnLst>
                                </p:cTn>
                              </p:par>
                            </p:childTnLst>
                          </p:cTn>
                        </p:par>
                        <p:par>
                          <p:cTn id="60" fill="hold">
                            <p:stCondLst>
                              <p:cond delay="5500"/>
                            </p:stCondLst>
                            <p:childTnLst>
                              <p:par>
                                <p:cTn id="61" presetID="22" presetClass="entr" presetSubtype="2"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500"/>
                                        <p:tgtEl>
                                          <p:spTgt spid="30"/>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6500"/>
                            </p:stCondLst>
                            <p:childTnLst>
                              <p:par>
                                <p:cTn id="69" presetID="49" presetClass="entr" presetSubtype="0" decel="100000"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 calcmode="lin" valueType="num">
                                      <p:cBhvr>
                                        <p:cTn id="73" dur="500" fill="hold"/>
                                        <p:tgtEl>
                                          <p:spTgt spid="39"/>
                                        </p:tgtEl>
                                        <p:attrNameLst>
                                          <p:attrName>style.rotation</p:attrName>
                                        </p:attrNameLst>
                                      </p:cBhvr>
                                      <p:tavLst>
                                        <p:tav tm="0">
                                          <p:val>
                                            <p:fltVal val="360"/>
                                          </p:val>
                                        </p:tav>
                                        <p:tav tm="100000">
                                          <p:val>
                                            <p:fltVal val="0"/>
                                          </p:val>
                                        </p:tav>
                                      </p:tavLst>
                                    </p:anim>
                                    <p:animEffect transition="in" filter="fade">
                                      <p:cBhvr>
                                        <p:cTn id="74" dur="500"/>
                                        <p:tgtEl>
                                          <p:spTgt spid="39"/>
                                        </p:tgtEl>
                                      </p:cBhvr>
                                    </p:animEffect>
                                  </p:childTnLst>
                                </p:cTn>
                              </p:par>
                              <p:par>
                                <p:cTn id="75" presetID="2" presetClass="entr" presetSubtype="2"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ppt_x</p:attrName>
                                        </p:attrNameLst>
                                      </p:cBhvr>
                                      <p:tavLst>
                                        <p:tav tm="0">
                                          <p:val>
                                            <p:strVal val="1+#ppt_w/2"/>
                                          </p:val>
                                        </p:tav>
                                        <p:tav tm="100000">
                                          <p:val>
                                            <p:strVal val="#ppt_x"/>
                                          </p:val>
                                        </p:tav>
                                      </p:tavLst>
                                    </p:anim>
                                    <p:anim calcmode="lin" valueType="num">
                                      <p:cBhvr>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49" presetClass="entr" presetSubtype="0" decel="100000" fill="hold"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 calcmode="lin" valueType="num">
                                      <p:cBhvr>
                                        <p:cTn id="84" dur="500" fill="hold"/>
                                        <p:tgtEl>
                                          <p:spTgt spid="45"/>
                                        </p:tgtEl>
                                        <p:attrNameLst>
                                          <p:attrName>style.rotation</p:attrName>
                                        </p:attrNameLst>
                                      </p:cBhvr>
                                      <p:tavLst>
                                        <p:tav tm="0">
                                          <p:val>
                                            <p:fltVal val="360"/>
                                          </p:val>
                                        </p:tav>
                                        <p:tav tm="100000">
                                          <p:val>
                                            <p:fltVal val="0"/>
                                          </p:val>
                                        </p:tav>
                                      </p:tavLst>
                                    </p:anim>
                                    <p:animEffect transition="in" filter="fade">
                                      <p:cBhvr>
                                        <p:cTn id="85" dur="500"/>
                                        <p:tgtEl>
                                          <p:spTgt spid="45"/>
                                        </p:tgtEl>
                                      </p:cBhvr>
                                    </p:animEffect>
                                  </p:childTnLst>
                                </p:cTn>
                              </p:par>
                              <p:par>
                                <p:cTn id="86" presetID="2" presetClass="entr" presetSubtype="2"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p:cTn id="88" dur="500" fill="hold"/>
                                        <p:tgtEl>
                                          <p:spTgt spid="48"/>
                                        </p:tgtEl>
                                        <p:attrNameLst>
                                          <p:attrName>ppt_x</p:attrName>
                                        </p:attrNameLst>
                                      </p:cBhvr>
                                      <p:tavLst>
                                        <p:tav tm="0">
                                          <p:val>
                                            <p:strVal val="1+#ppt_w/2"/>
                                          </p:val>
                                        </p:tav>
                                        <p:tav tm="100000">
                                          <p:val>
                                            <p:strVal val="#ppt_x"/>
                                          </p:val>
                                        </p:tav>
                                      </p:tavLst>
                                    </p:anim>
                                    <p:anim calcmode="lin" valueType="num">
                                      <p:cBhvr>
                                        <p:cTn id="89" dur="500" fill="hold"/>
                                        <p:tgtEl>
                                          <p:spTgt spid="48"/>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9" presetClass="entr" presetSubtype="0" decel="100000" fill="hold" nodeType="afterEffect">
                                  <p:stCondLst>
                                    <p:cond delay="0"/>
                                  </p:stCondLst>
                                  <p:childTnLst>
                                    <p:set>
                                      <p:cBhvr>
                                        <p:cTn id="92" dur="1" fill="hold">
                                          <p:stCondLst>
                                            <p:cond delay="0"/>
                                          </p:stCondLst>
                                        </p:cTn>
                                        <p:tgtEl>
                                          <p:spTgt spid="63"/>
                                        </p:tgtEl>
                                        <p:attrNameLst>
                                          <p:attrName>style.visibility</p:attrName>
                                        </p:attrNameLst>
                                      </p:cBhvr>
                                      <p:to>
                                        <p:strVal val="visible"/>
                                      </p:to>
                                    </p:set>
                                    <p:anim calcmode="lin" valueType="num">
                                      <p:cBhvr>
                                        <p:cTn id="93" dur="500" fill="hold"/>
                                        <p:tgtEl>
                                          <p:spTgt spid="63"/>
                                        </p:tgtEl>
                                        <p:attrNameLst>
                                          <p:attrName>ppt_w</p:attrName>
                                        </p:attrNameLst>
                                      </p:cBhvr>
                                      <p:tavLst>
                                        <p:tav tm="0">
                                          <p:val>
                                            <p:fltVal val="0"/>
                                          </p:val>
                                        </p:tav>
                                        <p:tav tm="100000">
                                          <p:val>
                                            <p:strVal val="#ppt_w"/>
                                          </p:val>
                                        </p:tav>
                                      </p:tavLst>
                                    </p:anim>
                                    <p:anim calcmode="lin" valueType="num">
                                      <p:cBhvr>
                                        <p:cTn id="94" dur="500" fill="hold"/>
                                        <p:tgtEl>
                                          <p:spTgt spid="63"/>
                                        </p:tgtEl>
                                        <p:attrNameLst>
                                          <p:attrName>ppt_h</p:attrName>
                                        </p:attrNameLst>
                                      </p:cBhvr>
                                      <p:tavLst>
                                        <p:tav tm="0">
                                          <p:val>
                                            <p:fltVal val="0"/>
                                          </p:val>
                                        </p:tav>
                                        <p:tav tm="100000">
                                          <p:val>
                                            <p:strVal val="#ppt_h"/>
                                          </p:val>
                                        </p:tav>
                                      </p:tavLst>
                                    </p:anim>
                                    <p:anim calcmode="lin" valueType="num">
                                      <p:cBhvr>
                                        <p:cTn id="95" dur="500" fill="hold"/>
                                        <p:tgtEl>
                                          <p:spTgt spid="63"/>
                                        </p:tgtEl>
                                        <p:attrNameLst>
                                          <p:attrName>style.rotation</p:attrName>
                                        </p:attrNameLst>
                                      </p:cBhvr>
                                      <p:tavLst>
                                        <p:tav tm="0">
                                          <p:val>
                                            <p:fltVal val="360"/>
                                          </p:val>
                                        </p:tav>
                                        <p:tav tm="100000">
                                          <p:val>
                                            <p:fltVal val="0"/>
                                          </p:val>
                                        </p:tav>
                                      </p:tavLst>
                                    </p:anim>
                                    <p:animEffect transition="in" filter="fade">
                                      <p:cBhvr>
                                        <p:cTn id="96" dur="500"/>
                                        <p:tgtEl>
                                          <p:spTgt spid="63"/>
                                        </p:tgtEl>
                                      </p:cBhvr>
                                    </p:animEffect>
                                  </p:childTnLst>
                                </p:cTn>
                              </p:par>
                              <p:par>
                                <p:cTn id="97" presetID="2" presetClass="entr" presetSubtype="2" fill="hold" nodeType="withEffect">
                                  <p:stCondLst>
                                    <p:cond delay="0"/>
                                  </p:stCondLst>
                                  <p:childTnLst>
                                    <p:set>
                                      <p:cBhvr>
                                        <p:cTn id="98" dur="1" fill="hold">
                                          <p:stCondLst>
                                            <p:cond delay="0"/>
                                          </p:stCondLst>
                                        </p:cTn>
                                        <p:tgtEl>
                                          <p:spTgt spid="66"/>
                                        </p:tgtEl>
                                        <p:attrNameLst>
                                          <p:attrName>style.visibility</p:attrName>
                                        </p:attrNameLst>
                                      </p:cBhvr>
                                      <p:to>
                                        <p:strVal val="visible"/>
                                      </p:to>
                                    </p:set>
                                    <p:anim calcmode="lin" valueType="num">
                                      <p:cBhvr>
                                        <p:cTn id="99" dur="500" fill="hold"/>
                                        <p:tgtEl>
                                          <p:spTgt spid="66"/>
                                        </p:tgtEl>
                                        <p:attrNameLst>
                                          <p:attrName>ppt_x</p:attrName>
                                        </p:attrNameLst>
                                      </p:cBhvr>
                                      <p:tavLst>
                                        <p:tav tm="0">
                                          <p:val>
                                            <p:strVal val="1+#ppt_w/2"/>
                                          </p:val>
                                        </p:tav>
                                        <p:tav tm="100000">
                                          <p:val>
                                            <p:strVal val="#ppt_x"/>
                                          </p:val>
                                        </p:tav>
                                      </p:tavLst>
                                    </p:anim>
                                    <p:anim calcmode="lin" valueType="num">
                                      <p:cBhvr>
                                        <p:cTn id="100" dur="500" fill="hold"/>
                                        <p:tgtEl>
                                          <p:spTgt spid="66"/>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49" presetClass="entr" presetSubtype="0" decel="100000" fill="hold" nodeType="afterEffect">
                                  <p:stCondLst>
                                    <p:cond delay="0"/>
                                  </p:stCondLst>
                                  <p:childTnLst>
                                    <p:set>
                                      <p:cBhvr>
                                        <p:cTn id="103" dur="1" fill="hold">
                                          <p:stCondLst>
                                            <p:cond delay="0"/>
                                          </p:stCondLst>
                                        </p:cTn>
                                        <p:tgtEl>
                                          <p:spTgt spid="69"/>
                                        </p:tgtEl>
                                        <p:attrNameLst>
                                          <p:attrName>style.visibility</p:attrName>
                                        </p:attrNameLst>
                                      </p:cBhvr>
                                      <p:to>
                                        <p:strVal val="visible"/>
                                      </p:to>
                                    </p:set>
                                    <p:anim calcmode="lin" valueType="num">
                                      <p:cBhvr>
                                        <p:cTn id="104" dur="500" fill="hold"/>
                                        <p:tgtEl>
                                          <p:spTgt spid="69"/>
                                        </p:tgtEl>
                                        <p:attrNameLst>
                                          <p:attrName>ppt_w</p:attrName>
                                        </p:attrNameLst>
                                      </p:cBhvr>
                                      <p:tavLst>
                                        <p:tav tm="0">
                                          <p:val>
                                            <p:fltVal val="0"/>
                                          </p:val>
                                        </p:tav>
                                        <p:tav tm="100000">
                                          <p:val>
                                            <p:strVal val="#ppt_w"/>
                                          </p:val>
                                        </p:tav>
                                      </p:tavLst>
                                    </p:anim>
                                    <p:anim calcmode="lin" valueType="num">
                                      <p:cBhvr>
                                        <p:cTn id="105" dur="500" fill="hold"/>
                                        <p:tgtEl>
                                          <p:spTgt spid="69"/>
                                        </p:tgtEl>
                                        <p:attrNameLst>
                                          <p:attrName>ppt_h</p:attrName>
                                        </p:attrNameLst>
                                      </p:cBhvr>
                                      <p:tavLst>
                                        <p:tav tm="0">
                                          <p:val>
                                            <p:fltVal val="0"/>
                                          </p:val>
                                        </p:tav>
                                        <p:tav tm="100000">
                                          <p:val>
                                            <p:strVal val="#ppt_h"/>
                                          </p:val>
                                        </p:tav>
                                      </p:tavLst>
                                    </p:anim>
                                    <p:anim calcmode="lin" valueType="num">
                                      <p:cBhvr>
                                        <p:cTn id="106" dur="500" fill="hold"/>
                                        <p:tgtEl>
                                          <p:spTgt spid="69"/>
                                        </p:tgtEl>
                                        <p:attrNameLst>
                                          <p:attrName>style.rotation</p:attrName>
                                        </p:attrNameLst>
                                      </p:cBhvr>
                                      <p:tavLst>
                                        <p:tav tm="0">
                                          <p:val>
                                            <p:fltVal val="360"/>
                                          </p:val>
                                        </p:tav>
                                        <p:tav tm="100000">
                                          <p:val>
                                            <p:fltVal val="0"/>
                                          </p:val>
                                        </p:tav>
                                      </p:tavLst>
                                    </p:anim>
                                    <p:animEffect transition="in" filter="fade">
                                      <p:cBhvr>
                                        <p:cTn id="107" dur="500"/>
                                        <p:tgtEl>
                                          <p:spTgt spid="69"/>
                                        </p:tgtEl>
                                      </p:cBhvr>
                                    </p:animEffect>
                                  </p:childTnLst>
                                </p:cTn>
                              </p:par>
                              <p:par>
                                <p:cTn id="108" presetID="2" presetClass="entr" presetSubtype="2" fill="hold" nodeType="withEffect">
                                  <p:stCondLst>
                                    <p:cond delay="0"/>
                                  </p:stCondLst>
                                  <p:childTnLst>
                                    <p:set>
                                      <p:cBhvr>
                                        <p:cTn id="109" dur="1" fill="hold">
                                          <p:stCondLst>
                                            <p:cond delay="0"/>
                                          </p:stCondLst>
                                        </p:cTn>
                                        <p:tgtEl>
                                          <p:spTgt spid="72"/>
                                        </p:tgtEl>
                                        <p:attrNameLst>
                                          <p:attrName>style.visibility</p:attrName>
                                        </p:attrNameLst>
                                      </p:cBhvr>
                                      <p:to>
                                        <p:strVal val="visible"/>
                                      </p:to>
                                    </p:set>
                                    <p:anim calcmode="lin" valueType="num">
                                      <p:cBhvr>
                                        <p:cTn id="110" dur="500" fill="hold"/>
                                        <p:tgtEl>
                                          <p:spTgt spid="72"/>
                                        </p:tgtEl>
                                        <p:attrNameLst>
                                          <p:attrName>ppt_x</p:attrName>
                                        </p:attrNameLst>
                                      </p:cBhvr>
                                      <p:tavLst>
                                        <p:tav tm="0">
                                          <p:val>
                                            <p:strVal val="1+#ppt_w/2"/>
                                          </p:val>
                                        </p:tav>
                                        <p:tav tm="100000">
                                          <p:val>
                                            <p:strVal val="#ppt_x"/>
                                          </p:val>
                                        </p:tav>
                                      </p:tavLst>
                                    </p:anim>
                                    <p:anim calcmode="lin" valueType="num">
                                      <p:cBhvr>
                                        <p:cTn id="111"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15" grpId="0" bldLvl="0" animBg="1"/>
      <p:bldP spid="16" grpId="0"/>
      <p:bldP spid="17" grpId="0"/>
      <p:bldP spid="26" grpId="0" bldLvl="0" animBg="1"/>
      <p:bldP spid="27" grpId="0"/>
      <p:bldP spid="2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组合 112"/>
          <p:cNvGrpSpPr/>
          <p:nvPr/>
        </p:nvGrpSpPr>
        <p:grpSpPr>
          <a:xfrm>
            <a:off x="1602199" y="1706324"/>
            <a:ext cx="9695585" cy="550116"/>
            <a:chOff x="6490853" y="2009923"/>
            <a:chExt cx="4005943" cy="733488"/>
          </a:xfrm>
        </p:grpSpPr>
        <p:grpSp>
          <p:nvGrpSpPr>
            <p:cNvPr id="114" name="组合 113"/>
            <p:cNvGrpSpPr/>
            <p:nvPr/>
          </p:nvGrpSpPr>
          <p:grpSpPr>
            <a:xfrm>
              <a:off x="6490853" y="2009923"/>
              <a:ext cx="4005943" cy="733488"/>
              <a:chOff x="1464128" y="1520825"/>
              <a:chExt cx="4005943" cy="733488"/>
            </a:xfrm>
          </p:grpSpPr>
          <p:grpSp>
            <p:nvGrpSpPr>
              <p:cNvPr id="116" name="组合 115"/>
              <p:cNvGrpSpPr/>
              <p:nvPr/>
            </p:nvGrpSpPr>
            <p:grpSpPr>
              <a:xfrm>
                <a:off x="1464128" y="1520825"/>
                <a:ext cx="4005943" cy="733488"/>
                <a:chOff x="1464128" y="1520825"/>
                <a:chExt cx="4005943" cy="733488"/>
              </a:xfrm>
            </p:grpSpPr>
            <p:sp>
              <p:nvSpPr>
                <p:cNvPr id="119" name="圆角矩形 45"/>
                <p:cNvSpPr/>
                <p:nvPr/>
              </p:nvSpPr>
              <p:spPr>
                <a:xfrm>
                  <a:off x="1464128" y="1520828"/>
                  <a:ext cx="4005943" cy="733485"/>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0" name="圆角矩形 46"/>
                <p:cNvSpPr/>
                <p:nvPr/>
              </p:nvSpPr>
              <p:spPr>
                <a:xfrm>
                  <a:off x="1464128" y="1520825"/>
                  <a:ext cx="4005943" cy="733488"/>
                </a:xfrm>
                <a:prstGeom prst="roundRect">
                  <a:avLst>
                    <a:gd name="adj" fmla="val 13915"/>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endParaRPr>
                </a:p>
              </p:txBody>
            </p:sp>
          </p:grpSp>
          <p:sp>
            <p:nvSpPr>
              <p:cNvPr id="117" name="圆角矩形 43"/>
              <p:cNvSpPr/>
              <p:nvPr/>
            </p:nvSpPr>
            <p:spPr>
              <a:xfrm>
                <a:off x="1555552" y="1676068"/>
                <a:ext cx="1225793" cy="430888"/>
              </a:xfrm>
              <a:prstGeom prst="roundRect">
                <a:avLst/>
              </a:prstGeom>
              <a:solidFill>
                <a:schemeClr val="accent2">
                  <a:lumMod val="75000"/>
                </a:schemeClr>
              </a:solidFill>
              <a:ln w="19050">
                <a:gradFill flip="none" rotWithShape="1">
                  <a:gsLst>
                    <a:gs pos="0">
                      <a:schemeClr val="bg1">
                        <a:lumMod val="8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18" name="文本框 117"/>
              <p:cNvSpPr txBox="1"/>
              <p:nvPr/>
            </p:nvSpPr>
            <p:spPr>
              <a:xfrm>
                <a:off x="1555552" y="1676069"/>
                <a:ext cx="1171460" cy="430887"/>
              </a:xfrm>
              <a:prstGeom prst="rect">
                <a:avLst/>
              </a:prstGeom>
              <a:noFill/>
            </p:spPr>
            <p:txBody>
              <a:bodyPr wrap="square" rtlCol="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“三不伤害”原则</a:t>
                </a:r>
              </a:p>
            </p:txBody>
          </p:sp>
        </p:grpSp>
        <p:sp>
          <p:nvSpPr>
            <p:cNvPr id="115" name="矩形 47"/>
            <p:cNvSpPr>
              <a:spLocks noChangeArrowheads="1"/>
            </p:cNvSpPr>
            <p:nvPr/>
          </p:nvSpPr>
          <p:spPr bwMode="auto">
            <a:xfrm>
              <a:off x="7899494" y="2081619"/>
              <a:ext cx="1900443" cy="45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600">
                  <a:solidFill>
                    <a:schemeClr val="accent6">
                      <a:lumMod val="100000"/>
                    </a:schemeClr>
                  </a:solidFill>
                  <a:latin typeface="微软雅黑" panose="020B0503020204020204" pitchFamily="34" charset="-122"/>
                  <a:ea typeface="微软雅黑" panose="020B0503020204020204" pitchFamily="34" charset="-122"/>
                  <a:sym typeface="微软雅黑" panose="020B0503020204020204" pitchFamily="34" charset="-122"/>
                </a:rPr>
                <a:t>是指不伤害自己、不伤害他人、不被他人伤害。</a:t>
              </a:r>
            </a:p>
          </p:txBody>
        </p:sp>
      </p:grpSp>
      <p:grpSp>
        <p:nvGrpSpPr>
          <p:cNvPr id="121" name="组合 120"/>
          <p:cNvGrpSpPr/>
          <p:nvPr/>
        </p:nvGrpSpPr>
        <p:grpSpPr>
          <a:xfrm>
            <a:off x="1595850" y="2658099"/>
            <a:ext cx="9695585" cy="550116"/>
            <a:chOff x="6490853" y="2009923"/>
            <a:chExt cx="4005943" cy="733488"/>
          </a:xfrm>
        </p:grpSpPr>
        <p:grpSp>
          <p:nvGrpSpPr>
            <p:cNvPr id="122" name="组合 121"/>
            <p:cNvGrpSpPr/>
            <p:nvPr/>
          </p:nvGrpSpPr>
          <p:grpSpPr>
            <a:xfrm>
              <a:off x="6490853" y="2009923"/>
              <a:ext cx="4005943" cy="733488"/>
              <a:chOff x="1464128" y="1520825"/>
              <a:chExt cx="4005943" cy="733488"/>
            </a:xfrm>
          </p:grpSpPr>
          <p:grpSp>
            <p:nvGrpSpPr>
              <p:cNvPr id="124" name="组合 123"/>
              <p:cNvGrpSpPr/>
              <p:nvPr/>
            </p:nvGrpSpPr>
            <p:grpSpPr>
              <a:xfrm>
                <a:off x="1464128" y="1520825"/>
                <a:ext cx="4005943" cy="733488"/>
                <a:chOff x="1464128" y="1520825"/>
                <a:chExt cx="4005943" cy="733488"/>
              </a:xfrm>
            </p:grpSpPr>
            <p:sp>
              <p:nvSpPr>
                <p:cNvPr id="127" name="圆角矩形 77"/>
                <p:cNvSpPr/>
                <p:nvPr/>
              </p:nvSpPr>
              <p:spPr>
                <a:xfrm>
                  <a:off x="1464128" y="1520828"/>
                  <a:ext cx="4005943" cy="733485"/>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8" name="圆角矩形 78"/>
                <p:cNvSpPr/>
                <p:nvPr/>
              </p:nvSpPr>
              <p:spPr>
                <a:xfrm>
                  <a:off x="1464128" y="1520825"/>
                  <a:ext cx="4005943" cy="733488"/>
                </a:xfrm>
                <a:prstGeom prst="roundRect">
                  <a:avLst>
                    <a:gd name="adj" fmla="val 13915"/>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125" name="圆角矩形 75"/>
              <p:cNvSpPr/>
              <p:nvPr/>
            </p:nvSpPr>
            <p:spPr>
              <a:xfrm>
                <a:off x="1555552" y="1676068"/>
                <a:ext cx="1225793" cy="430888"/>
              </a:xfrm>
              <a:prstGeom prst="roundRect">
                <a:avLst/>
              </a:prstGeom>
              <a:solidFill>
                <a:schemeClr val="accent2">
                  <a:lumMod val="75000"/>
                </a:schemeClr>
              </a:solidFill>
              <a:ln w="19050">
                <a:gradFill flip="none" rotWithShape="1">
                  <a:gsLst>
                    <a:gs pos="0">
                      <a:schemeClr val="bg1">
                        <a:lumMod val="8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6" name="文本框 125"/>
              <p:cNvSpPr txBox="1"/>
              <p:nvPr/>
            </p:nvSpPr>
            <p:spPr>
              <a:xfrm>
                <a:off x="1555552" y="1676068"/>
                <a:ext cx="1171460" cy="430887"/>
              </a:xfrm>
              <a:prstGeom prst="rect">
                <a:avLst/>
              </a:prstGeom>
              <a:noFill/>
            </p:spPr>
            <p:txBody>
              <a:bodyPr wrap="square" rtlCol="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“四全管理”原则</a:t>
                </a:r>
              </a:p>
            </p:txBody>
          </p:sp>
        </p:grpSp>
        <p:sp>
          <p:nvSpPr>
            <p:cNvPr id="123" name="矩形 47"/>
            <p:cNvSpPr>
              <a:spLocks noChangeArrowheads="1"/>
            </p:cNvSpPr>
            <p:nvPr/>
          </p:nvSpPr>
          <p:spPr bwMode="auto">
            <a:xfrm>
              <a:off x="7899494" y="2081619"/>
              <a:ext cx="1900443" cy="45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600">
                  <a:solidFill>
                    <a:schemeClr val="accent6">
                      <a:lumMod val="100000"/>
                    </a:schemeClr>
                  </a:solidFill>
                  <a:latin typeface="微软雅黑" panose="020B0503020204020204" pitchFamily="34" charset="-122"/>
                  <a:ea typeface="微软雅黑" panose="020B0503020204020204" pitchFamily="34" charset="-122"/>
                  <a:sym typeface="微软雅黑" panose="020B0503020204020204" pitchFamily="34" charset="-122"/>
                </a:rPr>
                <a:t>是指全员、全过程、全方位、全天候。</a:t>
              </a:r>
            </a:p>
          </p:txBody>
        </p:sp>
      </p:grpSp>
      <p:grpSp>
        <p:nvGrpSpPr>
          <p:cNvPr id="129" name="组合 128"/>
          <p:cNvGrpSpPr/>
          <p:nvPr/>
        </p:nvGrpSpPr>
        <p:grpSpPr>
          <a:xfrm>
            <a:off x="1611136" y="3587946"/>
            <a:ext cx="9695585" cy="550116"/>
            <a:chOff x="6490853" y="2009923"/>
            <a:chExt cx="4005943" cy="733488"/>
          </a:xfrm>
        </p:grpSpPr>
        <p:grpSp>
          <p:nvGrpSpPr>
            <p:cNvPr id="130" name="组合 129"/>
            <p:cNvGrpSpPr/>
            <p:nvPr/>
          </p:nvGrpSpPr>
          <p:grpSpPr>
            <a:xfrm>
              <a:off x="6490853" y="2009923"/>
              <a:ext cx="4005943" cy="733488"/>
              <a:chOff x="1464128" y="1520825"/>
              <a:chExt cx="4005943" cy="733488"/>
            </a:xfrm>
          </p:grpSpPr>
          <p:grpSp>
            <p:nvGrpSpPr>
              <p:cNvPr id="132" name="组合 131"/>
              <p:cNvGrpSpPr/>
              <p:nvPr/>
            </p:nvGrpSpPr>
            <p:grpSpPr>
              <a:xfrm>
                <a:off x="1464128" y="1520825"/>
                <a:ext cx="4005943" cy="733488"/>
                <a:chOff x="1464128" y="1520825"/>
                <a:chExt cx="4005943" cy="733488"/>
              </a:xfrm>
            </p:grpSpPr>
            <p:sp>
              <p:nvSpPr>
                <p:cNvPr id="135" name="圆角矩形 85"/>
                <p:cNvSpPr/>
                <p:nvPr/>
              </p:nvSpPr>
              <p:spPr>
                <a:xfrm>
                  <a:off x="1464128" y="1520828"/>
                  <a:ext cx="4005943" cy="733485"/>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6" name="圆角矩形 86"/>
                <p:cNvSpPr/>
                <p:nvPr/>
              </p:nvSpPr>
              <p:spPr>
                <a:xfrm>
                  <a:off x="1464128" y="1520825"/>
                  <a:ext cx="4005943" cy="733488"/>
                </a:xfrm>
                <a:prstGeom prst="roundRect">
                  <a:avLst>
                    <a:gd name="adj" fmla="val 13915"/>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133" name="圆角矩形 83"/>
              <p:cNvSpPr/>
              <p:nvPr/>
            </p:nvSpPr>
            <p:spPr>
              <a:xfrm>
                <a:off x="1555552" y="1676068"/>
                <a:ext cx="1225793" cy="430888"/>
              </a:xfrm>
              <a:prstGeom prst="roundRect">
                <a:avLst/>
              </a:prstGeom>
              <a:solidFill>
                <a:schemeClr val="accent2">
                  <a:lumMod val="75000"/>
                </a:schemeClr>
              </a:solidFill>
              <a:ln w="19050">
                <a:gradFill flip="none" rotWithShape="1">
                  <a:gsLst>
                    <a:gs pos="0">
                      <a:schemeClr val="bg1">
                        <a:lumMod val="8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4" name="文本框 133"/>
              <p:cNvSpPr txBox="1"/>
              <p:nvPr/>
            </p:nvSpPr>
            <p:spPr>
              <a:xfrm>
                <a:off x="1555552" y="1676068"/>
                <a:ext cx="1171460" cy="430887"/>
              </a:xfrm>
              <a:prstGeom prst="rect">
                <a:avLst/>
              </a:prstGeom>
              <a:noFill/>
            </p:spPr>
            <p:txBody>
              <a:bodyPr wrap="square" rtlCol="0">
                <a:spAutoFit/>
              </a:bodyPr>
              <a:lstStyle/>
              <a:p>
                <a:pPr algn="ctr"/>
                <a:r>
                  <a:rPr lang="en-US" altLang="zh-CN" sz="1500">
                    <a:solidFill>
                      <a:schemeClr val="bg1"/>
                    </a:solidFill>
                    <a:latin typeface="微软雅黑" panose="020B0503020204020204" pitchFamily="34" charset="-122"/>
                    <a:ea typeface="微软雅黑" panose="020B0503020204020204" pitchFamily="34" charset="-122"/>
                  </a:rPr>
                  <a:t>“3E”</a:t>
                </a:r>
                <a:r>
                  <a:rPr lang="zh-CN" altLang="en-US" sz="1500">
                    <a:solidFill>
                      <a:schemeClr val="bg1"/>
                    </a:solidFill>
                    <a:latin typeface="微软雅黑" panose="020B0503020204020204" pitchFamily="34" charset="-122"/>
                    <a:ea typeface="微软雅黑" panose="020B0503020204020204" pitchFamily="34" charset="-122"/>
                  </a:rPr>
                  <a:t>原则</a:t>
                </a:r>
              </a:p>
            </p:txBody>
          </p:sp>
        </p:grpSp>
        <p:sp>
          <p:nvSpPr>
            <p:cNvPr id="131" name="矩形 47"/>
            <p:cNvSpPr>
              <a:spLocks noChangeArrowheads="1"/>
            </p:cNvSpPr>
            <p:nvPr/>
          </p:nvSpPr>
          <p:spPr bwMode="auto">
            <a:xfrm>
              <a:off x="7899494" y="2081619"/>
              <a:ext cx="1900443" cy="45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600">
                  <a:solidFill>
                    <a:schemeClr val="accent6">
                      <a:lumMod val="10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a:solidFill>
                    <a:schemeClr val="accent6">
                      <a:lumMod val="100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chemeClr val="accent6">
                      <a:lumMod val="100000"/>
                    </a:schemeClr>
                  </a:solidFill>
                  <a:latin typeface="微软雅黑" panose="020B0503020204020204" pitchFamily="34" charset="-122"/>
                  <a:ea typeface="微软雅黑" panose="020B0503020204020204" pitchFamily="34" charset="-122"/>
                  <a:sym typeface="微软雅黑" panose="020B0503020204020204" pitchFamily="34" charset="-122"/>
                </a:rPr>
                <a:t>）安全技术；（</a:t>
              </a:r>
              <a:r>
                <a:rPr lang="en-US" altLang="zh-CN" sz="1600">
                  <a:solidFill>
                    <a:schemeClr val="accent6">
                      <a:lumMod val="100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chemeClr val="accent6">
                      <a:lumMod val="100000"/>
                    </a:schemeClr>
                  </a:solidFill>
                  <a:latin typeface="微软雅黑" panose="020B0503020204020204" pitchFamily="34" charset="-122"/>
                  <a:ea typeface="微软雅黑" panose="020B0503020204020204" pitchFamily="34" charset="-122"/>
                  <a:sym typeface="微软雅黑" panose="020B0503020204020204" pitchFamily="34" charset="-122"/>
                </a:rPr>
                <a:t>）安全教育；（</a:t>
              </a:r>
              <a:r>
                <a:rPr lang="en-US" altLang="zh-CN" sz="1600">
                  <a:solidFill>
                    <a:schemeClr val="accent6">
                      <a:lumMod val="100000"/>
                    </a:scheme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solidFill>
                    <a:schemeClr val="accent6">
                      <a:lumMod val="100000"/>
                    </a:schemeClr>
                  </a:solidFill>
                  <a:latin typeface="微软雅黑" panose="020B0503020204020204" pitchFamily="34" charset="-122"/>
                  <a:ea typeface="微软雅黑" panose="020B0503020204020204" pitchFamily="34" charset="-122"/>
                  <a:sym typeface="微软雅黑" panose="020B0503020204020204" pitchFamily="34" charset="-122"/>
                </a:rPr>
                <a:t>）安全管理。</a:t>
              </a:r>
            </a:p>
          </p:txBody>
        </p:sp>
      </p:grpSp>
      <p:grpSp>
        <p:nvGrpSpPr>
          <p:cNvPr id="137" name="组合 136"/>
          <p:cNvGrpSpPr/>
          <p:nvPr/>
        </p:nvGrpSpPr>
        <p:grpSpPr>
          <a:xfrm>
            <a:off x="1595850" y="4606849"/>
            <a:ext cx="9695585" cy="550116"/>
            <a:chOff x="6490853" y="2009923"/>
            <a:chExt cx="4005943" cy="733488"/>
          </a:xfrm>
        </p:grpSpPr>
        <p:grpSp>
          <p:nvGrpSpPr>
            <p:cNvPr id="138" name="组合 137"/>
            <p:cNvGrpSpPr/>
            <p:nvPr/>
          </p:nvGrpSpPr>
          <p:grpSpPr>
            <a:xfrm>
              <a:off x="6490853" y="2009923"/>
              <a:ext cx="4005943" cy="733488"/>
              <a:chOff x="1464128" y="1520825"/>
              <a:chExt cx="4005943" cy="733488"/>
            </a:xfrm>
          </p:grpSpPr>
          <p:grpSp>
            <p:nvGrpSpPr>
              <p:cNvPr id="140" name="组合 139"/>
              <p:cNvGrpSpPr/>
              <p:nvPr/>
            </p:nvGrpSpPr>
            <p:grpSpPr>
              <a:xfrm>
                <a:off x="1464128" y="1520825"/>
                <a:ext cx="4005943" cy="733488"/>
                <a:chOff x="1464128" y="1520825"/>
                <a:chExt cx="4005943" cy="733488"/>
              </a:xfrm>
            </p:grpSpPr>
            <p:sp>
              <p:nvSpPr>
                <p:cNvPr id="143" name="圆角矩形 93"/>
                <p:cNvSpPr/>
                <p:nvPr/>
              </p:nvSpPr>
              <p:spPr>
                <a:xfrm>
                  <a:off x="1464128" y="1520828"/>
                  <a:ext cx="4005943" cy="733485"/>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44" name="圆角矩形 94"/>
                <p:cNvSpPr/>
                <p:nvPr/>
              </p:nvSpPr>
              <p:spPr>
                <a:xfrm>
                  <a:off x="1464128" y="1520825"/>
                  <a:ext cx="4005943" cy="733488"/>
                </a:xfrm>
                <a:prstGeom prst="roundRect">
                  <a:avLst>
                    <a:gd name="adj" fmla="val 13915"/>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141" name="圆角矩形 91"/>
              <p:cNvSpPr/>
              <p:nvPr/>
            </p:nvSpPr>
            <p:spPr>
              <a:xfrm>
                <a:off x="1555552" y="1676068"/>
                <a:ext cx="1225793" cy="430888"/>
              </a:xfrm>
              <a:prstGeom prst="roundRect">
                <a:avLst/>
              </a:prstGeom>
              <a:solidFill>
                <a:schemeClr val="accent2">
                  <a:lumMod val="75000"/>
                </a:schemeClr>
              </a:solidFill>
              <a:ln w="19050">
                <a:gradFill flip="none" rotWithShape="1">
                  <a:gsLst>
                    <a:gs pos="0">
                      <a:schemeClr val="bg1">
                        <a:lumMod val="8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42" name="文本框 141"/>
              <p:cNvSpPr txBox="1"/>
              <p:nvPr/>
            </p:nvSpPr>
            <p:spPr>
              <a:xfrm>
                <a:off x="1555552" y="1676068"/>
                <a:ext cx="1171460" cy="430887"/>
              </a:xfrm>
              <a:prstGeom prst="rect">
                <a:avLst/>
              </a:prstGeom>
              <a:noFill/>
            </p:spPr>
            <p:txBody>
              <a:bodyPr wrap="square" rtlCol="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“安全三宝”</a:t>
                </a:r>
              </a:p>
            </p:txBody>
          </p:sp>
        </p:grpSp>
        <p:sp>
          <p:nvSpPr>
            <p:cNvPr id="139" name="矩形 47"/>
            <p:cNvSpPr>
              <a:spLocks noChangeArrowheads="1"/>
            </p:cNvSpPr>
            <p:nvPr/>
          </p:nvSpPr>
          <p:spPr bwMode="auto">
            <a:xfrm>
              <a:off x="7899494" y="2081619"/>
              <a:ext cx="1900443" cy="45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600" dirty="0">
                  <a:solidFill>
                    <a:schemeClr val="accent6">
                      <a:lumMod val="100000"/>
                    </a:schemeClr>
                  </a:solidFill>
                  <a:latin typeface="微软雅黑" panose="020B0503020204020204" pitchFamily="34" charset="-122"/>
                  <a:ea typeface="微软雅黑" panose="020B0503020204020204" pitchFamily="34" charset="-122"/>
                </a:rPr>
                <a:t>是指安全帽、安全带、安全鞋。</a:t>
              </a:r>
              <a:endParaRPr lang="zh-CN" altLang="en-US" sz="1600" dirty="0">
                <a:solidFill>
                  <a:schemeClr val="accent6">
                    <a:lumMod val="10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5" name="组合 144"/>
          <p:cNvGrpSpPr/>
          <p:nvPr/>
        </p:nvGrpSpPr>
        <p:grpSpPr>
          <a:xfrm>
            <a:off x="1595849" y="5560438"/>
            <a:ext cx="9695585" cy="550116"/>
            <a:chOff x="6490853" y="2009923"/>
            <a:chExt cx="4005943" cy="733488"/>
          </a:xfrm>
        </p:grpSpPr>
        <p:grpSp>
          <p:nvGrpSpPr>
            <p:cNvPr id="146" name="组合 145"/>
            <p:cNvGrpSpPr/>
            <p:nvPr/>
          </p:nvGrpSpPr>
          <p:grpSpPr>
            <a:xfrm>
              <a:off x="6490853" y="2009923"/>
              <a:ext cx="4005943" cy="733488"/>
              <a:chOff x="1464128" y="1520825"/>
              <a:chExt cx="4005943" cy="733488"/>
            </a:xfrm>
          </p:grpSpPr>
          <p:grpSp>
            <p:nvGrpSpPr>
              <p:cNvPr id="148" name="组合 147"/>
              <p:cNvGrpSpPr/>
              <p:nvPr/>
            </p:nvGrpSpPr>
            <p:grpSpPr>
              <a:xfrm>
                <a:off x="1464128" y="1520825"/>
                <a:ext cx="4005943" cy="733488"/>
                <a:chOff x="1464128" y="1520825"/>
                <a:chExt cx="4005943" cy="733488"/>
              </a:xfrm>
            </p:grpSpPr>
            <p:sp>
              <p:nvSpPr>
                <p:cNvPr id="151" name="圆角矩形 101"/>
                <p:cNvSpPr/>
                <p:nvPr/>
              </p:nvSpPr>
              <p:spPr>
                <a:xfrm>
                  <a:off x="1464128" y="1520828"/>
                  <a:ext cx="4005943" cy="733485"/>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52" name="圆角矩形 102"/>
                <p:cNvSpPr/>
                <p:nvPr/>
              </p:nvSpPr>
              <p:spPr>
                <a:xfrm>
                  <a:off x="1464128" y="1520825"/>
                  <a:ext cx="4005943" cy="733488"/>
                </a:xfrm>
                <a:prstGeom prst="roundRect">
                  <a:avLst>
                    <a:gd name="adj" fmla="val 13915"/>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149" name="圆角矩形 99"/>
              <p:cNvSpPr/>
              <p:nvPr/>
            </p:nvSpPr>
            <p:spPr>
              <a:xfrm>
                <a:off x="1555552" y="1676068"/>
                <a:ext cx="1225793" cy="430888"/>
              </a:xfrm>
              <a:prstGeom prst="roundRect">
                <a:avLst/>
              </a:prstGeom>
              <a:solidFill>
                <a:schemeClr val="accent2">
                  <a:lumMod val="75000"/>
                </a:schemeClr>
              </a:solidFill>
              <a:ln w="19050">
                <a:gradFill flip="none" rotWithShape="1">
                  <a:gsLst>
                    <a:gs pos="0">
                      <a:schemeClr val="bg1">
                        <a:lumMod val="8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50" name="文本框 149"/>
              <p:cNvSpPr txBox="1"/>
              <p:nvPr/>
            </p:nvSpPr>
            <p:spPr>
              <a:xfrm>
                <a:off x="1555552" y="1676068"/>
                <a:ext cx="1171460" cy="430887"/>
              </a:xfrm>
              <a:prstGeom prst="rect">
                <a:avLst/>
              </a:prstGeom>
              <a:noFill/>
            </p:spPr>
            <p:txBody>
              <a:bodyPr wrap="square" rtlCol="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“三违”</a:t>
                </a:r>
              </a:p>
            </p:txBody>
          </p:sp>
        </p:grpSp>
        <p:sp>
          <p:nvSpPr>
            <p:cNvPr id="147" name="矩形 47"/>
            <p:cNvSpPr>
              <a:spLocks noChangeArrowheads="1"/>
            </p:cNvSpPr>
            <p:nvPr/>
          </p:nvSpPr>
          <p:spPr bwMode="auto">
            <a:xfrm>
              <a:off x="7899494" y="2081619"/>
              <a:ext cx="1900443" cy="45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600" dirty="0">
                  <a:solidFill>
                    <a:schemeClr val="accent6">
                      <a:lumMod val="100000"/>
                    </a:schemeClr>
                  </a:solidFill>
                  <a:latin typeface="微软雅黑" panose="020B0503020204020204" pitchFamily="34" charset="-122"/>
                  <a:ea typeface="微软雅黑" panose="020B0503020204020204" pitchFamily="34" charset="-122"/>
                  <a:sym typeface="微软雅黑" panose="020B0503020204020204" pitchFamily="34" charset="-122"/>
                </a:rPr>
                <a:t>是指违章作业、违章指挥、违反劳动纪律。</a:t>
              </a:r>
            </a:p>
          </p:txBody>
        </p:sp>
      </p:grpSp>
      <p:sp>
        <p:nvSpPr>
          <p:cNvPr id="2" name="标题 1"/>
          <p:cNvSpPr txBox="1">
            <a:spLocks noChangeArrowheads="1"/>
          </p:cNvSpPr>
          <p:nvPr/>
        </p:nvSpPr>
        <p:spPr>
          <a:xfrm>
            <a:off x="7030250" y="372270"/>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安全管理基础知识</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p:tgtEl>
                                          <p:spTgt spid="113"/>
                                        </p:tgtEl>
                                        <p:attrNameLst>
                                          <p:attrName>ppt_x</p:attrName>
                                        </p:attrNameLst>
                                      </p:cBhvr>
                                      <p:tavLst>
                                        <p:tav tm="0">
                                          <p:val>
                                            <p:strVal val="#ppt_x+#ppt_w*1.125000"/>
                                          </p:val>
                                        </p:tav>
                                        <p:tav tm="100000">
                                          <p:val>
                                            <p:strVal val="#ppt_x"/>
                                          </p:val>
                                        </p:tav>
                                      </p:tavLst>
                                    </p:anim>
                                    <p:animEffect transition="in" filter="wipe(left)">
                                      <p:cBhvr>
                                        <p:cTn id="8" dur="500"/>
                                        <p:tgtEl>
                                          <p:spTgt spid="113"/>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121"/>
                                        </p:tgtEl>
                                        <p:attrNameLst>
                                          <p:attrName>style.visibility</p:attrName>
                                        </p:attrNameLst>
                                      </p:cBhvr>
                                      <p:to>
                                        <p:strVal val="visible"/>
                                      </p:to>
                                    </p:set>
                                    <p:anim calcmode="lin" valueType="num">
                                      <p:cBhvr additive="base">
                                        <p:cTn id="12" dur="500"/>
                                        <p:tgtEl>
                                          <p:spTgt spid="121"/>
                                        </p:tgtEl>
                                        <p:attrNameLst>
                                          <p:attrName>ppt_x</p:attrName>
                                        </p:attrNameLst>
                                      </p:cBhvr>
                                      <p:tavLst>
                                        <p:tav tm="0">
                                          <p:val>
                                            <p:strVal val="#ppt_x+#ppt_w*1.125000"/>
                                          </p:val>
                                        </p:tav>
                                        <p:tav tm="100000">
                                          <p:val>
                                            <p:strVal val="#ppt_x"/>
                                          </p:val>
                                        </p:tav>
                                      </p:tavLst>
                                    </p:anim>
                                    <p:animEffect transition="in" filter="wipe(left)">
                                      <p:cBhvr>
                                        <p:cTn id="13" dur="500"/>
                                        <p:tgtEl>
                                          <p:spTgt spid="121"/>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129"/>
                                        </p:tgtEl>
                                        <p:attrNameLst>
                                          <p:attrName>style.visibility</p:attrName>
                                        </p:attrNameLst>
                                      </p:cBhvr>
                                      <p:to>
                                        <p:strVal val="visible"/>
                                      </p:to>
                                    </p:set>
                                    <p:anim calcmode="lin" valueType="num">
                                      <p:cBhvr additive="base">
                                        <p:cTn id="17" dur="500"/>
                                        <p:tgtEl>
                                          <p:spTgt spid="129"/>
                                        </p:tgtEl>
                                        <p:attrNameLst>
                                          <p:attrName>ppt_x</p:attrName>
                                        </p:attrNameLst>
                                      </p:cBhvr>
                                      <p:tavLst>
                                        <p:tav tm="0">
                                          <p:val>
                                            <p:strVal val="#ppt_x+#ppt_w*1.125000"/>
                                          </p:val>
                                        </p:tav>
                                        <p:tav tm="100000">
                                          <p:val>
                                            <p:strVal val="#ppt_x"/>
                                          </p:val>
                                        </p:tav>
                                      </p:tavLst>
                                    </p:anim>
                                    <p:animEffect transition="in" filter="wipe(left)">
                                      <p:cBhvr>
                                        <p:cTn id="18" dur="500"/>
                                        <p:tgtEl>
                                          <p:spTgt spid="129"/>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137"/>
                                        </p:tgtEl>
                                        <p:attrNameLst>
                                          <p:attrName>style.visibility</p:attrName>
                                        </p:attrNameLst>
                                      </p:cBhvr>
                                      <p:to>
                                        <p:strVal val="visible"/>
                                      </p:to>
                                    </p:set>
                                    <p:anim calcmode="lin" valueType="num">
                                      <p:cBhvr additive="base">
                                        <p:cTn id="22" dur="500"/>
                                        <p:tgtEl>
                                          <p:spTgt spid="137"/>
                                        </p:tgtEl>
                                        <p:attrNameLst>
                                          <p:attrName>ppt_x</p:attrName>
                                        </p:attrNameLst>
                                      </p:cBhvr>
                                      <p:tavLst>
                                        <p:tav tm="0">
                                          <p:val>
                                            <p:strVal val="#ppt_x+#ppt_w*1.125000"/>
                                          </p:val>
                                        </p:tav>
                                        <p:tav tm="100000">
                                          <p:val>
                                            <p:strVal val="#ppt_x"/>
                                          </p:val>
                                        </p:tav>
                                      </p:tavLst>
                                    </p:anim>
                                    <p:animEffect transition="in" filter="wipe(left)">
                                      <p:cBhvr>
                                        <p:cTn id="23" dur="500"/>
                                        <p:tgtEl>
                                          <p:spTgt spid="137"/>
                                        </p:tgtEl>
                                      </p:cBhvr>
                                    </p:animEffect>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145"/>
                                        </p:tgtEl>
                                        <p:attrNameLst>
                                          <p:attrName>style.visibility</p:attrName>
                                        </p:attrNameLst>
                                      </p:cBhvr>
                                      <p:to>
                                        <p:strVal val="visible"/>
                                      </p:to>
                                    </p:set>
                                    <p:anim calcmode="lin" valueType="num">
                                      <p:cBhvr additive="base">
                                        <p:cTn id="27" dur="500"/>
                                        <p:tgtEl>
                                          <p:spTgt spid="145"/>
                                        </p:tgtEl>
                                        <p:attrNameLst>
                                          <p:attrName>ppt_x</p:attrName>
                                        </p:attrNameLst>
                                      </p:cBhvr>
                                      <p:tavLst>
                                        <p:tav tm="0">
                                          <p:val>
                                            <p:strVal val="#ppt_x+#ppt_w*1.125000"/>
                                          </p:val>
                                        </p:tav>
                                        <p:tav tm="100000">
                                          <p:val>
                                            <p:strVal val="#ppt_x"/>
                                          </p:val>
                                        </p:tav>
                                      </p:tavLst>
                                    </p:anim>
                                    <p:animEffect transition="in" filter="wipe(left)">
                                      <p:cBhvr>
                                        <p:cTn id="28"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千库网_劳动节建筑工人施工剪影_元素编号13044892"/>
          <p:cNvPicPr>
            <a:picLocks noChangeAspect="1"/>
          </p:cNvPicPr>
          <p:nvPr/>
        </p:nvPicPr>
        <p:blipFill>
          <a:blip r:embed="rId4"/>
          <a:srcRect l="7010" t="22667" b="17292"/>
          <a:stretch>
            <a:fillRect/>
          </a:stretch>
        </p:blipFill>
        <p:spPr>
          <a:xfrm>
            <a:off x="9525" y="3992880"/>
            <a:ext cx="3790315" cy="2447290"/>
          </a:xfrm>
          <a:prstGeom prst="rect">
            <a:avLst/>
          </a:prstGeom>
        </p:spPr>
      </p:pic>
      <p:sp>
        <p:nvSpPr>
          <p:cNvPr id="5" name="矩形 4"/>
          <p:cNvSpPr/>
          <p:nvPr/>
        </p:nvSpPr>
        <p:spPr>
          <a:xfrm flipH="1">
            <a:off x="1449070" y="2896235"/>
            <a:ext cx="9252585" cy="1050925"/>
          </a:xfrm>
          <a:prstGeom prst="rect">
            <a:avLst/>
          </a:prstGeom>
          <a:noFill/>
        </p:spPr>
        <p:txBody>
          <a:bodyPr wrap="square">
            <a:spAutoFit/>
          </a:bodyPr>
          <a:lstStyle/>
          <a:p>
            <a:pPr lvl="0" algn="ctr" fontAlgn="base">
              <a:lnSpc>
                <a:spcPct val="120000"/>
              </a:lnSpc>
              <a:defRPr/>
            </a:pPr>
            <a:r>
              <a:rPr lang="zh-CN" sz="5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安全生产法律法规基础知识</a:t>
            </a:r>
          </a:p>
        </p:txBody>
      </p:sp>
      <p:grpSp>
        <p:nvGrpSpPr>
          <p:cNvPr id="17" name="组合 16"/>
          <p:cNvGrpSpPr/>
          <p:nvPr/>
        </p:nvGrpSpPr>
        <p:grpSpPr>
          <a:xfrm>
            <a:off x="3962400" y="1975485"/>
            <a:ext cx="4267835" cy="920750"/>
            <a:chOff x="6294" y="3134"/>
            <a:chExt cx="6721" cy="1450"/>
          </a:xfrm>
        </p:grpSpPr>
        <p:sp>
          <p:nvSpPr>
            <p:cNvPr id="20" name="文本框 8"/>
            <p:cNvSpPr txBox="1"/>
            <p:nvPr/>
          </p:nvSpPr>
          <p:spPr>
            <a:xfrm>
              <a:off x="7108" y="3134"/>
              <a:ext cx="5028" cy="1450"/>
            </a:xfrm>
            <a:prstGeom prst="rect">
              <a:avLst/>
            </a:prstGeom>
            <a:noFill/>
          </p:spPr>
          <p:txBody>
            <a:bodyPr wrap="square" lIns="121873" tIns="60936" rIns="121873" bIns="60936">
              <a:spAutoFit/>
            </a:bodyPr>
            <a:lstStyle/>
            <a:p>
              <a:pPr lvl="0" algn="ctr">
                <a:defRPr/>
              </a:pPr>
              <a:r>
                <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rPr>
                <a:t>第六部分</a:t>
              </a:r>
            </a:p>
          </p:txBody>
        </p:sp>
        <p:grpSp>
          <p:nvGrpSpPr>
            <p:cNvPr id="15" name="组合 14"/>
            <p:cNvGrpSpPr/>
            <p:nvPr/>
          </p:nvGrpSpPr>
          <p:grpSpPr>
            <a:xfrm>
              <a:off x="6294" y="3658"/>
              <a:ext cx="1021" cy="276"/>
              <a:chOff x="2861833" y="3308621"/>
              <a:chExt cx="648282" cy="175260"/>
            </a:xfrm>
          </p:grpSpPr>
          <p:cxnSp>
            <p:nvCxnSpPr>
              <p:cNvPr id="16" name="直接连接符 15"/>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1994" y="3681"/>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38" name="组合 37"/>
          <p:cNvGrpSpPr/>
          <p:nvPr/>
        </p:nvGrpSpPr>
        <p:grpSpPr>
          <a:xfrm>
            <a:off x="106045" y="-103812"/>
            <a:ext cx="3719063" cy="1014402"/>
            <a:chOff x="374" y="44"/>
            <a:chExt cx="5857" cy="1597"/>
          </a:xfrm>
        </p:grpSpPr>
        <p:pic>
          <p:nvPicPr>
            <p:cNvPr id="39" name="图片 38" descr="图片包含 游戏机, 灯, 动物, 画&#10;&#10;描述已自动生成"/>
            <p:cNvPicPr>
              <a:picLocks noChangeAspect="1"/>
            </p:cNvPicPr>
            <p:nvPr/>
          </p:nvPicPr>
          <p:blipFill rotWithShape="1">
            <a:blip r:embed="rId5">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40"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2022</a:t>
              </a:r>
              <a:r>
                <a:rPr kumimoji="0" lang="zh-CN" altLang="en-US"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年安全生产月</a:t>
              </a:r>
              <a:endPar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endParaRPr>
            </a:p>
          </p:txBody>
        </p:sp>
        <p:sp>
          <p:nvSpPr>
            <p:cNvPr id="41" name="TextBox 19"/>
            <p:cNvSpPr txBox="1"/>
            <p:nvPr/>
          </p:nvSpPr>
          <p:spPr>
            <a:xfrm>
              <a:off x="1993" y="1066"/>
              <a:ext cx="4138" cy="459"/>
            </a:xfrm>
            <a:prstGeom prst="rect">
              <a:avLst/>
            </a:prstGeom>
            <a:noFill/>
            <a:effectLst/>
          </p:spPr>
          <p:txBody>
            <a:bodyPr wrap="none" rtlCol="0">
              <a:spAutoFit/>
            </a:bodyPr>
            <a:lstStyle/>
            <a:p>
              <a:pPr lvl="0" algn="ctr">
                <a:defRPr/>
              </a:pPr>
              <a:r>
                <a:rPr lang="en-US" altLang="zh-CN" sz="1300" spc="-100" dirty="0">
                  <a:solidFill>
                    <a:schemeClr val="accent6"/>
                  </a:solidFill>
                  <a:uFillTx/>
                  <a:latin typeface="思源黑体 Light" charset="0"/>
                  <a:ea typeface="思源黑体 Light" panose="020B0300000000000000" charset="-122"/>
                </a:rPr>
                <a:t>National safe production month 2022</a:t>
              </a:r>
              <a:endParaRPr kumimoji="0" lang="en-US" altLang="zh-CN" sz="1300" b="0" i="0" spc="-100" baseline="0" noProof="0" dirty="0">
                <a:ln>
                  <a:noFill/>
                </a:ln>
                <a:solidFill>
                  <a:schemeClr val="accent6"/>
                </a:solidFill>
                <a:effectLst/>
                <a:uLnTx/>
                <a:uFillTx/>
                <a:latin typeface="思源黑体 Light" charset="0"/>
                <a:ea typeface="思源黑体 Light" panose="020B0300000000000000" charset="-122"/>
              </a:endParaRPr>
            </a:p>
          </p:txBody>
        </p:sp>
        <p:pic>
          <p:nvPicPr>
            <p:cNvPr id="42" name="图片 41" descr="51miz-E1176160-7A6F775C"/>
            <p:cNvPicPr>
              <a:picLocks noChangeAspect="1"/>
            </p:cNvPicPr>
            <p:nvPr/>
          </p:nvPicPr>
          <p:blipFill>
            <a:blip r:embed="rId6"/>
            <a:srcRect l="35208" t="48542" r="46979" b="26667"/>
            <a:stretch>
              <a:fillRect/>
            </a:stretch>
          </p:blipFill>
          <p:spPr>
            <a:xfrm>
              <a:off x="374" y="444"/>
              <a:ext cx="1720" cy="1197"/>
            </a:xfrm>
            <a:prstGeom prst="rect">
              <a:avLst/>
            </a:prstGeom>
          </p:spPr>
        </p:pic>
      </p:grpSp>
      <p:pic>
        <p:nvPicPr>
          <p:cNvPr id="48" name="图片 47" descr="51miz-E1006316-CDB9094F"/>
          <p:cNvPicPr>
            <a:picLocks noChangeAspect="1"/>
          </p:cNvPicPr>
          <p:nvPr/>
        </p:nvPicPr>
        <p:blipFill>
          <a:blip r:embed="rId7"/>
          <a:stretch>
            <a:fillRect/>
          </a:stretch>
        </p:blipFill>
        <p:spPr>
          <a:xfrm>
            <a:off x="9920605" y="1975485"/>
            <a:ext cx="2529205" cy="5055870"/>
          </a:xfrm>
          <a:prstGeom prst="rect">
            <a:avLst/>
          </a:prstGeom>
        </p:spPr>
      </p:pic>
      <p:pic>
        <p:nvPicPr>
          <p:cNvPr id="49" name="图片 48" descr="C:\Users\娜娜\Desktop\图片141.png图片141"/>
          <p:cNvPicPr>
            <a:picLocks noChangeAspect="1"/>
          </p:cNvPicPr>
          <p:nvPr/>
        </p:nvPicPr>
        <p:blipFill>
          <a:blip r:embed="rId8"/>
          <a:srcRect/>
          <a:stretch>
            <a:fillRect/>
          </a:stretch>
        </p:blipFill>
        <p:spPr>
          <a:xfrm>
            <a:off x="953" y="5278755"/>
            <a:ext cx="12190095" cy="1579245"/>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6908630" y="333619"/>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安全生产基本方针</a:t>
            </a:r>
          </a:p>
        </p:txBody>
      </p:sp>
      <p:sp>
        <p:nvSpPr>
          <p:cNvPr id="8" name="Line 28"/>
          <p:cNvSpPr>
            <a:spLocks noChangeShapeType="1"/>
          </p:cNvSpPr>
          <p:nvPr/>
        </p:nvSpPr>
        <p:spPr bwMode="auto">
          <a:xfrm>
            <a:off x="2321274" y="2460416"/>
            <a:ext cx="0" cy="1064192"/>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endParaRPr>
          </a:p>
        </p:txBody>
      </p:sp>
      <p:sp>
        <p:nvSpPr>
          <p:cNvPr id="9" name="Rectangle 6">
            <a:hlinkClick r:id="rId3"/>
          </p:cNvPr>
          <p:cNvSpPr>
            <a:spLocks noChangeArrowheads="1"/>
          </p:cNvSpPr>
          <p:nvPr/>
        </p:nvSpPr>
        <p:spPr bwMode="auto">
          <a:xfrm>
            <a:off x="822771" y="1828434"/>
            <a:ext cx="3527743" cy="617894"/>
          </a:xfrm>
          <a:prstGeom prst="rect">
            <a:avLst/>
          </a:prstGeom>
          <a:solidFill>
            <a:srgbClr val="E73215"/>
          </a:solidFill>
          <a:ln>
            <a:noFill/>
          </a:ln>
          <a:effectLst>
            <a:outerShdw dist="35921" dir="2700000" algn="ctr" rotWithShape="0">
              <a:srgbClr val="E73215">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lang="zh-CN" altLang="en-US" sz="2665" b="1" kern="0" dirty="0">
                <a:solidFill>
                  <a:prstClr val="white"/>
                </a:solidFill>
                <a:latin typeface="微软雅黑" panose="020B0503020204020204" pitchFamily="34" charset="-122"/>
                <a:ea typeface="微软雅黑" panose="020B0503020204020204" pitchFamily="34" charset="-122"/>
              </a:rPr>
              <a:t>安全生产基本方针</a:t>
            </a:r>
          </a:p>
        </p:txBody>
      </p:sp>
      <p:sp>
        <p:nvSpPr>
          <p:cNvPr id="10" name="Line 28"/>
          <p:cNvSpPr>
            <a:spLocks noChangeShapeType="1"/>
          </p:cNvSpPr>
          <p:nvPr/>
        </p:nvSpPr>
        <p:spPr bwMode="auto">
          <a:xfrm rot="16200000">
            <a:off x="3378461" y="2441736"/>
            <a:ext cx="0" cy="2140345"/>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461620" y="2766203"/>
            <a:ext cx="591057" cy="1505557"/>
            <a:chOff x="7302391" y="2738564"/>
            <a:chExt cx="591057" cy="854555"/>
          </a:xfrm>
        </p:grpSpPr>
        <p:grpSp>
          <p:nvGrpSpPr>
            <p:cNvPr id="12" name="组合 11"/>
            <p:cNvGrpSpPr/>
            <p:nvPr/>
          </p:nvGrpSpPr>
          <p:grpSpPr>
            <a:xfrm rot="16200000">
              <a:off x="7180589" y="2865021"/>
              <a:ext cx="834661" cy="591056"/>
              <a:chOff x="6991057" y="1979269"/>
              <a:chExt cx="834661" cy="591056"/>
            </a:xfrm>
          </p:grpSpPr>
          <p:sp>
            <p:nvSpPr>
              <p:cNvPr id="14" name="Line 25"/>
              <p:cNvSpPr>
                <a:spLocks noChangeShapeType="1"/>
              </p:cNvSpPr>
              <p:nvPr/>
            </p:nvSpPr>
            <p:spPr bwMode="auto">
              <a:xfrm>
                <a:off x="7825718" y="1979269"/>
                <a:ext cx="0" cy="591055"/>
              </a:xfrm>
              <a:prstGeom prst="line">
                <a:avLst/>
              </a:prstGeom>
              <a:noFill/>
              <a:ln w="28575">
                <a:solidFill>
                  <a:schemeClr val="accent2">
                    <a:lumMod val="75000"/>
                  </a:schemeClr>
                </a:solidFill>
                <a:round/>
                <a:tailEnd type="triangle" w="med" len="me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 name="Line 25"/>
              <p:cNvSpPr>
                <a:spLocks noChangeShapeType="1"/>
              </p:cNvSpPr>
              <p:nvPr/>
            </p:nvSpPr>
            <p:spPr bwMode="auto">
              <a:xfrm>
                <a:off x="6991057" y="1979270"/>
                <a:ext cx="0" cy="591055"/>
              </a:xfrm>
              <a:prstGeom prst="line">
                <a:avLst/>
              </a:prstGeom>
              <a:noFill/>
              <a:ln w="28575">
                <a:solidFill>
                  <a:schemeClr val="accent2">
                    <a:lumMod val="75000"/>
                  </a:schemeClr>
                </a:solidFill>
                <a:round/>
                <a:tailEnd type="triangle" w="med" len="me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2" name="Line 25"/>
              <p:cNvSpPr>
                <a:spLocks noChangeShapeType="1"/>
              </p:cNvSpPr>
              <p:nvPr/>
            </p:nvSpPr>
            <p:spPr bwMode="auto">
              <a:xfrm>
                <a:off x="7403331" y="1979270"/>
                <a:ext cx="0" cy="591055"/>
              </a:xfrm>
              <a:prstGeom prst="line">
                <a:avLst/>
              </a:prstGeom>
              <a:noFill/>
              <a:ln w="28575">
                <a:solidFill>
                  <a:schemeClr val="accent2">
                    <a:lumMod val="75000"/>
                  </a:schemeClr>
                </a:solidFill>
                <a:round/>
                <a:tailEnd type="triangle" w="med" len="med"/>
              </a:ln>
            </p:spPr>
            <p:txBody>
              <a:bodyPr/>
              <a:lstStyle/>
              <a:p>
                <a:endParaRPr lang="zh-CN" altLang="en-US" dirty="0">
                  <a:latin typeface="微软雅黑" panose="020B0503020204020204" pitchFamily="34" charset="-122"/>
                  <a:ea typeface="微软雅黑" panose="020B0503020204020204" pitchFamily="34" charset="-122"/>
                </a:endParaRPr>
              </a:p>
            </p:txBody>
          </p:sp>
        </p:grpSp>
        <p:sp>
          <p:nvSpPr>
            <p:cNvPr id="13" name="Line 28"/>
            <p:cNvSpPr>
              <a:spLocks noChangeShapeType="1"/>
            </p:cNvSpPr>
            <p:nvPr/>
          </p:nvSpPr>
          <p:spPr bwMode="auto">
            <a:xfrm>
              <a:off x="7302391" y="2738564"/>
              <a:ext cx="0" cy="854555"/>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052676" y="2556839"/>
            <a:ext cx="2023639" cy="435126"/>
            <a:chOff x="729205" y="5514263"/>
            <a:chExt cx="6565111" cy="435126"/>
          </a:xfrm>
        </p:grpSpPr>
        <p:sp>
          <p:nvSpPr>
            <p:cNvPr id="17" name="矩形: 圆角 16"/>
            <p:cNvSpPr/>
            <p:nvPr/>
          </p:nvSpPr>
          <p:spPr>
            <a:xfrm>
              <a:off x="729205" y="5544273"/>
              <a:ext cx="6565111" cy="389876"/>
            </a:xfrm>
            <a:prstGeom prst="roundRect">
              <a:avLst>
                <a:gd name="adj" fmla="val 50000"/>
              </a:avLst>
            </a:prstGeom>
            <a:solidFill>
              <a:srgbClr val="C00000"/>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latin typeface="字魂59号-创粗黑" pitchFamily="2" charset="-122"/>
                <a:ea typeface="字魂59号-创粗黑" pitchFamily="2" charset="-122"/>
              </a:endParaRPr>
            </a:p>
          </p:txBody>
        </p:sp>
        <p:sp>
          <p:nvSpPr>
            <p:cNvPr id="18" name="文本占位符 13"/>
            <p:cNvSpPr txBox="1"/>
            <p:nvPr/>
          </p:nvSpPr>
          <p:spPr>
            <a:xfrm>
              <a:off x="1272263" y="5514263"/>
              <a:ext cx="5478991"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913765">
                <a:lnSpc>
                  <a:spcPct val="120000"/>
                </a:lnSpc>
                <a:spcAft>
                  <a:spcPts val="500"/>
                </a:spcAft>
              </a:pPr>
              <a:r>
                <a:rPr lang="zh-CN" altLang="en-US" sz="1800" b="1" dirty="0">
                  <a:solidFill>
                    <a:prstClr val="white"/>
                  </a:solidFill>
                  <a:latin typeface="字魂59号-创粗黑" pitchFamily="2" charset="-122"/>
                  <a:ea typeface="字魂59号-创粗黑" pitchFamily="2" charset="-122"/>
                </a:rPr>
                <a:t>安全第一</a:t>
              </a:r>
            </a:p>
          </p:txBody>
        </p:sp>
      </p:grpSp>
      <p:grpSp>
        <p:nvGrpSpPr>
          <p:cNvPr id="19" name="组合 18"/>
          <p:cNvGrpSpPr/>
          <p:nvPr/>
        </p:nvGrpSpPr>
        <p:grpSpPr>
          <a:xfrm>
            <a:off x="5052676" y="3258948"/>
            <a:ext cx="2023639" cy="435126"/>
            <a:chOff x="729205" y="5514263"/>
            <a:chExt cx="6565111" cy="435126"/>
          </a:xfrm>
        </p:grpSpPr>
        <p:sp>
          <p:nvSpPr>
            <p:cNvPr id="20" name="矩形: 圆角 19"/>
            <p:cNvSpPr/>
            <p:nvPr/>
          </p:nvSpPr>
          <p:spPr>
            <a:xfrm>
              <a:off x="729205" y="5544273"/>
              <a:ext cx="6565111" cy="389876"/>
            </a:xfrm>
            <a:prstGeom prst="roundRect">
              <a:avLst>
                <a:gd name="adj" fmla="val 50000"/>
              </a:avLst>
            </a:prstGeom>
            <a:solidFill>
              <a:srgbClr val="C00000"/>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latin typeface="字魂59号-创粗黑" pitchFamily="2" charset="-122"/>
                <a:ea typeface="字魂59号-创粗黑" pitchFamily="2" charset="-122"/>
              </a:endParaRPr>
            </a:p>
          </p:txBody>
        </p:sp>
        <p:sp>
          <p:nvSpPr>
            <p:cNvPr id="21" name="文本占位符 13"/>
            <p:cNvSpPr txBox="1"/>
            <p:nvPr/>
          </p:nvSpPr>
          <p:spPr>
            <a:xfrm>
              <a:off x="1272263" y="5514263"/>
              <a:ext cx="5478991"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913765">
                <a:lnSpc>
                  <a:spcPct val="120000"/>
                </a:lnSpc>
                <a:spcAft>
                  <a:spcPts val="500"/>
                </a:spcAft>
              </a:pPr>
              <a:r>
                <a:rPr lang="zh-CN" altLang="en-US" sz="1800" b="1" dirty="0">
                  <a:solidFill>
                    <a:prstClr val="white"/>
                  </a:solidFill>
                  <a:latin typeface="字魂59号-创粗黑" pitchFamily="2" charset="-122"/>
                  <a:ea typeface="字魂59号-创粗黑" pitchFamily="2" charset="-122"/>
                </a:rPr>
                <a:t>预防为主</a:t>
              </a:r>
            </a:p>
          </p:txBody>
        </p:sp>
      </p:grpSp>
      <p:grpSp>
        <p:nvGrpSpPr>
          <p:cNvPr id="23" name="组合 22"/>
          <p:cNvGrpSpPr/>
          <p:nvPr/>
        </p:nvGrpSpPr>
        <p:grpSpPr>
          <a:xfrm>
            <a:off x="5052676" y="3927209"/>
            <a:ext cx="2023639" cy="435126"/>
            <a:chOff x="729205" y="5514263"/>
            <a:chExt cx="6565111" cy="435126"/>
          </a:xfrm>
        </p:grpSpPr>
        <p:sp>
          <p:nvSpPr>
            <p:cNvPr id="24" name="矩形: 圆角 23"/>
            <p:cNvSpPr/>
            <p:nvPr/>
          </p:nvSpPr>
          <p:spPr>
            <a:xfrm>
              <a:off x="729205" y="5544273"/>
              <a:ext cx="6565111" cy="389876"/>
            </a:xfrm>
            <a:prstGeom prst="roundRect">
              <a:avLst>
                <a:gd name="adj" fmla="val 50000"/>
              </a:avLst>
            </a:prstGeom>
            <a:solidFill>
              <a:srgbClr val="C00000"/>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latin typeface="字魂59号-创粗黑" pitchFamily="2" charset="-122"/>
                <a:ea typeface="字魂59号-创粗黑" pitchFamily="2" charset="-122"/>
              </a:endParaRPr>
            </a:p>
          </p:txBody>
        </p:sp>
        <p:sp>
          <p:nvSpPr>
            <p:cNvPr id="25" name="文本占位符 13"/>
            <p:cNvSpPr txBox="1"/>
            <p:nvPr/>
          </p:nvSpPr>
          <p:spPr>
            <a:xfrm>
              <a:off x="1272263" y="5514263"/>
              <a:ext cx="5478991"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913765">
                <a:lnSpc>
                  <a:spcPct val="120000"/>
                </a:lnSpc>
                <a:spcAft>
                  <a:spcPts val="500"/>
                </a:spcAft>
              </a:pPr>
              <a:r>
                <a:rPr lang="zh-CN" altLang="en-US" sz="1800" b="1" dirty="0">
                  <a:solidFill>
                    <a:prstClr val="white"/>
                  </a:solidFill>
                  <a:latin typeface="字魂59号-创粗黑" pitchFamily="2" charset="-122"/>
                  <a:ea typeface="字魂59号-创粗黑" pitchFamily="2" charset="-122"/>
                </a:rPr>
                <a:t>综合治理</a:t>
              </a:r>
            </a:p>
          </p:txBody>
        </p:sp>
      </p:grpSp>
      <p:pic>
        <p:nvPicPr>
          <p:cNvPr id="26" name="图形 25" descr="D:\素材\51miz-E1007119-62F3C4C4.png51miz-E1007119-62F3C4C4"/>
          <p:cNvPicPr>
            <a:picLocks noChangeAspect="1"/>
          </p:cNvPicPr>
          <p:nvPr/>
        </p:nvPicPr>
        <p:blipFill>
          <a:blip r:embed="rId4"/>
          <a:srcRect/>
          <a:stretch>
            <a:fillRect/>
          </a:stretch>
        </p:blipFill>
        <p:spPr>
          <a:xfrm>
            <a:off x="7076312" y="2311375"/>
            <a:ext cx="5052672" cy="1955165"/>
          </a:xfrm>
          <a:prstGeom prst="rect">
            <a:avLst/>
          </a:prstGeom>
        </p:spPr>
      </p:pic>
      <p:pic>
        <p:nvPicPr>
          <p:cNvPr id="27" name="图片 26"/>
          <p:cNvPicPr>
            <a:picLocks noChangeAspect="1"/>
          </p:cNvPicPr>
          <p:nvPr/>
        </p:nvPicPr>
        <p:blipFill>
          <a:blip r:embed="rId5"/>
          <a:stretch>
            <a:fillRect/>
          </a:stretch>
        </p:blipFill>
        <p:spPr>
          <a:xfrm flipH="1">
            <a:off x="643388" y="4400164"/>
            <a:ext cx="1036897" cy="1082407"/>
          </a:xfrm>
          <a:prstGeom prst="rect">
            <a:avLst/>
          </a:prstGeom>
        </p:spPr>
      </p:pic>
      <p:grpSp>
        <p:nvGrpSpPr>
          <p:cNvPr id="28" name="组合 27"/>
          <p:cNvGrpSpPr/>
          <p:nvPr/>
        </p:nvGrpSpPr>
        <p:grpSpPr>
          <a:xfrm>
            <a:off x="1560169" y="4762640"/>
            <a:ext cx="716783" cy="178728"/>
            <a:chOff x="2403788" y="1589659"/>
            <a:chExt cx="716783" cy="178728"/>
          </a:xfrm>
        </p:grpSpPr>
        <p:cxnSp>
          <p:nvCxnSpPr>
            <p:cNvPr id="29" name="直接连接符 28"/>
            <p:cNvCxnSpPr/>
            <p:nvPr/>
          </p:nvCxnSpPr>
          <p:spPr>
            <a:xfrm flipV="1">
              <a:off x="2403788" y="1589659"/>
              <a:ext cx="139810" cy="17872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543598" y="1589659"/>
              <a:ext cx="576973" cy="0"/>
            </a:xfrm>
            <a:prstGeom prst="line">
              <a:avLst/>
            </a:prstGeom>
            <a:ln>
              <a:solidFill>
                <a:schemeClr val="accent6">
                  <a:lumMod val="50000"/>
                </a:schemeClr>
              </a:solidFill>
              <a:tailEnd type="oval"/>
            </a:ln>
          </p:spPr>
          <p:style>
            <a:lnRef idx="1">
              <a:schemeClr val="accent5"/>
            </a:lnRef>
            <a:fillRef idx="0">
              <a:schemeClr val="accent5"/>
            </a:fillRef>
            <a:effectRef idx="0">
              <a:schemeClr val="accent5"/>
            </a:effectRef>
            <a:fontRef idx="minor">
              <a:schemeClr val="tx1"/>
            </a:fontRef>
          </p:style>
        </p:cxnSp>
      </p:grpSp>
      <p:sp>
        <p:nvSpPr>
          <p:cNvPr id="31" name="11 Rectángulo"/>
          <p:cNvSpPr/>
          <p:nvPr/>
        </p:nvSpPr>
        <p:spPr>
          <a:xfrm>
            <a:off x="2418417" y="4509357"/>
            <a:ext cx="3969679" cy="506565"/>
          </a:xfrm>
          <a:prstGeom prst="roundRect">
            <a:avLst>
              <a:gd name="adj" fmla="val 50000"/>
            </a:avLst>
          </a:prstGeom>
          <a:solidFill>
            <a:srgbClr val="BA1318"/>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400" dirty="0">
                <a:solidFill>
                  <a:schemeClr val="bg1"/>
                </a:solidFill>
                <a:latin typeface="字魂5号-无外润黑体" panose="00000500000000000000" pitchFamily="2" charset="-122"/>
                <a:ea typeface="字魂5号-无外润黑体" panose="00000500000000000000" pitchFamily="2" charset="-122"/>
              </a:rPr>
              <a:t>从业人员的安全生产义务</a:t>
            </a:r>
          </a:p>
        </p:txBody>
      </p:sp>
      <p:grpSp>
        <p:nvGrpSpPr>
          <p:cNvPr id="38" name="组合 37"/>
          <p:cNvGrpSpPr/>
          <p:nvPr/>
        </p:nvGrpSpPr>
        <p:grpSpPr>
          <a:xfrm>
            <a:off x="1699979" y="5179783"/>
            <a:ext cx="478441" cy="478442"/>
            <a:chOff x="2903394" y="3937651"/>
            <a:chExt cx="478441" cy="478442"/>
          </a:xfrm>
          <a:solidFill>
            <a:srgbClr val="BA1318"/>
          </a:solidFill>
        </p:grpSpPr>
        <p:sp>
          <p:nvSpPr>
            <p:cNvPr id="3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40"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a:solidFill>
                    <a:srgbClr val="FCFCFC"/>
                  </a:solidFill>
                  <a:latin typeface="微软雅黑" panose="020B0503020204020204" pitchFamily="34" charset="-122"/>
                  <a:ea typeface="微软雅黑" panose="020B0503020204020204" pitchFamily="34" charset="-122"/>
                </a:rPr>
                <a:t>01</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41" name="Group 54"/>
          <p:cNvGrpSpPr/>
          <p:nvPr/>
        </p:nvGrpSpPr>
        <p:grpSpPr bwMode="auto">
          <a:xfrm>
            <a:off x="2235992" y="5245172"/>
            <a:ext cx="3620011" cy="360551"/>
            <a:chOff x="0" y="368846"/>
            <a:chExt cx="3618881" cy="360142"/>
          </a:xfrm>
        </p:grpSpPr>
        <p:sp>
          <p:nvSpPr>
            <p:cNvPr id="42" name="TextBox 105"/>
            <p:cNvSpPr>
              <a:spLocks noChangeArrowheads="1"/>
            </p:cNvSpPr>
            <p:nvPr/>
          </p:nvSpPr>
          <p:spPr bwMode="auto">
            <a:xfrm>
              <a:off x="84778" y="368846"/>
              <a:ext cx="353410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遵章守规、服从管理的义务</a:t>
              </a:r>
            </a:p>
          </p:txBody>
        </p:sp>
        <p:sp>
          <p:nvSpPr>
            <p:cNvPr id="43"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6404786" y="5179783"/>
            <a:ext cx="478441" cy="478442"/>
            <a:chOff x="2903394" y="3937651"/>
            <a:chExt cx="478441" cy="478442"/>
          </a:xfrm>
          <a:solidFill>
            <a:srgbClr val="BA1318"/>
          </a:solidFill>
        </p:grpSpPr>
        <p:sp>
          <p:nvSpPr>
            <p:cNvPr id="45"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46"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02</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47" name="Group 54"/>
          <p:cNvGrpSpPr/>
          <p:nvPr/>
        </p:nvGrpSpPr>
        <p:grpSpPr bwMode="auto">
          <a:xfrm>
            <a:off x="6940799" y="5245172"/>
            <a:ext cx="3620011" cy="360551"/>
            <a:chOff x="0" y="368846"/>
            <a:chExt cx="3618881" cy="360142"/>
          </a:xfrm>
        </p:grpSpPr>
        <p:sp>
          <p:nvSpPr>
            <p:cNvPr id="48" name="TextBox 105"/>
            <p:cNvSpPr>
              <a:spLocks noChangeArrowheads="1"/>
            </p:cNvSpPr>
            <p:nvPr/>
          </p:nvSpPr>
          <p:spPr bwMode="auto">
            <a:xfrm>
              <a:off x="84778" y="368846"/>
              <a:ext cx="353410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正确佩戴和使用劳保用品的义务</a:t>
              </a:r>
            </a:p>
          </p:txBody>
        </p:sp>
        <p:sp>
          <p:nvSpPr>
            <p:cNvPr id="49"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699979" y="5945127"/>
            <a:ext cx="478441" cy="478442"/>
            <a:chOff x="2903394" y="3937651"/>
            <a:chExt cx="478441" cy="478442"/>
          </a:xfrm>
          <a:solidFill>
            <a:srgbClr val="BA1318"/>
          </a:solidFill>
        </p:grpSpPr>
        <p:sp>
          <p:nvSpPr>
            <p:cNvPr id="51"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52"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03</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53" name="Group 54"/>
          <p:cNvGrpSpPr/>
          <p:nvPr/>
        </p:nvGrpSpPr>
        <p:grpSpPr bwMode="auto">
          <a:xfrm>
            <a:off x="2235992" y="6010516"/>
            <a:ext cx="4051336" cy="360551"/>
            <a:chOff x="0" y="368846"/>
            <a:chExt cx="4050071" cy="360142"/>
          </a:xfrm>
        </p:grpSpPr>
        <p:sp>
          <p:nvSpPr>
            <p:cNvPr id="54" name="TextBox 105"/>
            <p:cNvSpPr>
              <a:spLocks noChangeArrowheads="1"/>
            </p:cNvSpPr>
            <p:nvPr/>
          </p:nvSpPr>
          <p:spPr bwMode="auto">
            <a:xfrm>
              <a:off x="84778" y="368846"/>
              <a:ext cx="396529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接受安全培训，掌握安全生产技能的义务</a:t>
              </a:r>
            </a:p>
          </p:txBody>
        </p:sp>
        <p:sp>
          <p:nvSpPr>
            <p:cNvPr id="55"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组合 55"/>
          <p:cNvGrpSpPr/>
          <p:nvPr/>
        </p:nvGrpSpPr>
        <p:grpSpPr>
          <a:xfrm>
            <a:off x="6404786" y="5945127"/>
            <a:ext cx="478441" cy="478442"/>
            <a:chOff x="2903394" y="3937651"/>
            <a:chExt cx="478441" cy="478442"/>
          </a:xfrm>
          <a:solidFill>
            <a:srgbClr val="BA1318"/>
          </a:solidFill>
        </p:grpSpPr>
        <p:sp>
          <p:nvSpPr>
            <p:cNvPr id="5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58"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04</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59" name="Group 54"/>
          <p:cNvGrpSpPr/>
          <p:nvPr/>
        </p:nvGrpSpPr>
        <p:grpSpPr bwMode="auto">
          <a:xfrm>
            <a:off x="6940799" y="6010516"/>
            <a:ext cx="4948188" cy="360551"/>
            <a:chOff x="0" y="368846"/>
            <a:chExt cx="4946643" cy="360142"/>
          </a:xfrm>
        </p:grpSpPr>
        <p:sp>
          <p:nvSpPr>
            <p:cNvPr id="60" name="TextBox 105"/>
            <p:cNvSpPr>
              <a:spLocks noChangeArrowheads="1"/>
            </p:cNvSpPr>
            <p:nvPr/>
          </p:nvSpPr>
          <p:spPr bwMode="auto">
            <a:xfrm>
              <a:off x="84778" y="368846"/>
              <a:ext cx="4861865"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发现事故隐患或者其他不安全因素及时报告的义务</a:t>
              </a:r>
            </a:p>
          </p:txBody>
        </p:sp>
        <p:sp>
          <p:nvSpPr>
            <p:cNvPr id="61"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5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2" fill="hold" nodeType="afterEffect" p14:presetBounceEnd="90000">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14:bounceEnd="90000">
                                          <p:cBhvr additive="base">
                                            <p:cTn id="37" dur="500" fill="hold"/>
                                            <p:tgtEl>
                                              <p:spTgt spid="26"/>
                                            </p:tgtEl>
                                            <p:attrNameLst>
                                              <p:attrName>ppt_x</p:attrName>
                                            </p:attrNameLst>
                                          </p:cBhvr>
                                          <p:tavLst>
                                            <p:tav tm="0">
                                              <p:val>
                                                <p:strVal val="1+#ppt_w/2"/>
                                              </p:val>
                                            </p:tav>
                                            <p:tav tm="100000">
                                              <p:val>
                                                <p:strVal val="#ppt_x"/>
                                              </p:val>
                                            </p:tav>
                                          </p:tavLst>
                                        </p:anim>
                                        <p:anim calcmode="lin" valueType="num" p14:bounceEnd="90000">
                                          <p:cBhvr additive="base">
                                            <p:cTn id="38" dur="500" fill="hold"/>
                                            <p:tgtEl>
                                              <p:spTgt spid="26"/>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15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2000"/>
                                </p:stCondLst>
                                <p:childTnLst>
                                  <p:par>
                                    <p:cTn id="49" presetID="14" presetClass="entr" presetSubtype="1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childTnLst>
                              </p:cTn>
                            </p:par>
                            <p:par>
                              <p:cTn id="52" fill="hold">
                                <p:stCondLst>
                                  <p:cond delay="2500"/>
                                </p:stCondLst>
                                <p:childTnLst>
                                  <p:par>
                                    <p:cTn id="53" presetID="49" presetClass="entr" presetSubtype="0" decel="10000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 calcmode="lin" valueType="num">
                                          <p:cBhvr>
                                            <p:cTn id="57" dur="500" fill="hold"/>
                                            <p:tgtEl>
                                              <p:spTgt spid="38"/>
                                            </p:tgtEl>
                                            <p:attrNameLst>
                                              <p:attrName>style.rotation</p:attrName>
                                            </p:attrNameLst>
                                          </p:cBhvr>
                                          <p:tavLst>
                                            <p:tav tm="0">
                                              <p:val>
                                                <p:fltVal val="360"/>
                                              </p:val>
                                            </p:tav>
                                            <p:tav tm="100000">
                                              <p:val>
                                                <p:fltVal val="0"/>
                                              </p:val>
                                            </p:tav>
                                          </p:tavLst>
                                        </p:anim>
                                        <p:animEffect transition="in" filter="fade">
                                          <p:cBhvr>
                                            <p:cTn id="58" dur="500"/>
                                            <p:tgtEl>
                                              <p:spTgt spid="38"/>
                                            </p:tgtEl>
                                          </p:cBhvr>
                                        </p:animEffect>
                                      </p:childTnLst>
                                    </p:cTn>
                                  </p:par>
                                  <p:par>
                                    <p:cTn id="59" presetID="2" presetClass="entr" presetSubtype="2"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ppt_x</p:attrName>
                                            </p:attrNameLst>
                                          </p:cBhvr>
                                          <p:tavLst>
                                            <p:tav tm="0">
                                              <p:val>
                                                <p:strVal val="1+#ppt_w/2"/>
                                              </p:val>
                                            </p:tav>
                                            <p:tav tm="100000">
                                              <p:val>
                                                <p:strVal val="#ppt_x"/>
                                              </p:val>
                                            </p:tav>
                                          </p:tavLst>
                                        </p:anim>
                                        <p:anim calcmode="lin" valueType="num">
                                          <p:cBhvr>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49" presetClass="entr" presetSubtype="0" decel="100000" fill="hold"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 calcmode="lin" valueType="num">
                                          <p:cBhvr>
                                            <p:cTn id="68" dur="500" fill="hold"/>
                                            <p:tgtEl>
                                              <p:spTgt spid="44"/>
                                            </p:tgtEl>
                                            <p:attrNameLst>
                                              <p:attrName>style.rotation</p:attrName>
                                            </p:attrNameLst>
                                          </p:cBhvr>
                                          <p:tavLst>
                                            <p:tav tm="0">
                                              <p:val>
                                                <p:fltVal val="360"/>
                                              </p:val>
                                            </p:tav>
                                            <p:tav tm="100000">
                                              <p:val>
                                                <p:fltVal val="0"/>
                                              </p:val>
                                            </p:tav>
                                          </p:tavLst>
                                        </p:anim>
                                        <p:animEffect transition="in" filter="fade">
                                          <p:cBhvr>
                                            <p:cTn id="69" dur="500"/>
                                            <p:tgtEl>
                                              <p:spTgt spid="44"/>
                                            </p:tgtEl>
                                          </p:cBhvr>
                                        </p:animEffect>
                                      </p:childTnLst>
                                    </p:cTn>
                                  </p:par>
                                  <p:par>
                                    <p:cTn id="70" presetID="2" presetClass="entr" presetSubtype="2"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p:cTn id="72" dur="500" fill="hold"/>
                                            <p:tgtEl>
                                              <p:spTgt spid="47"/>
                                            </p:tgtEl>
                                            <p:attrNameLst>
                                              <p:attrName>ppt_x</p:attrName>
                                            </p:attrNameLst>
                                          </p:cBhvr>
                                          <p:tavLst>
                                            <p:tav tm="0">
                                              <p:val>
                                                <p:strVal val="1+#ppt_w/2"/>
                                              </p:val>
                                            </p:tav>
                                            <p:tav tm="100000">
                                              <p:val>
                                                <p:strVal val="#ppt_x"/>
                                              </p:val>
                                            </p:tav>
                                          </p:tavLst>
                                        </p:anim>
                                        <p:anim calcmode="lin" valueType="num">
                                          <p:cBhvr>
                                            <p:cTn id="73" dur="500" fill="hold"/>
                                            <p:tgtEl>
                                              <p:spTgt spid="47"/>
                                            </p:tgtEl>
                                            <p:attrNameLst>
                                              <p:attrName>ppt_y</p:attrName>
                                            </p:attrNameLst>
                                          </p:cBhvr>
                                          <p:tavLst>
                                            <p:tav tm="0">
                                              <p:val>
                                                <p:strVal val="#ppt_y"/>
                                              </p:val>
                                            </p:tav>
                                            <p:tav tm="100000">
                                              <p:val>
                                                <p:strVal val="#ppt_y"/>
                                              </p:val>
                                            </p:tav>
                                          </p:tavLst>
                                        </p:anim>
                                      </p:childTnLst>
                                    </p:cTn>
                                  </p:par>
                                </p:childTnLst>
                              </p:cTn>
                            </p:par>
                            <p:par>
                              <p:cTn id="74" fill="hold">
                                <p:stCondLst>
                                  <p:cond delay="3500"/>
                                </p:stCondLst>
                                <p:childTnLst>
                                  <p:par>
                                    <p:cTn id="75" presetID="49" presetClass="entr" presetSubtype="0" decel="100000" fill="hold"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 calcmode="lin" valueType="num">
                                          <p:cBhvr>
                                            <p:cTn id="79" dur="500" fill="hold"/>
                                            <p:tgtEl>
                                              <p:spTgt spid="50"/>
                                            </p:tgtEl>
                                            <p:attrNameLst>
                                              <p:attrName>style.rotation</p:attrName>
                                            </p:attrNameLst>
                                          </p:cBhvr>
                                          <p:tavLst>
                                            <p:tav tm="0">
                                              <p:val>
                                                <p:fltVal val="360"/>
                                              </p:val>
                                            </p:tav>
                                            <p:tav tm="100000">
                                              <p:val>
                                                <p:fltVal val="0"/>
                                              </p:val>
                                            </p:tav>
                                          </p:tavLst>
                                        </p:anim>
                                        <p:animEffect transition="in" filter="fade">
                                          <p:cBhvr>
                                            <p:cTn id="80" dur="500"/>
                                            <p:tgtEl>
                                              <p:spTgt spid="50"/>
                                            </p:tgtEl>
                                          </p:cBhvr>
                                        </p:animEffect>
                                      </p:childTnLst>
                                    </p:cTn>
                                  </p:par>
                                  <p:par>
                                    <p:cTn id="81" presetID="2" presetClass="entr" presetSubtype="2"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ppt_x</p:attrName>
                                            </p:attrNameLst>
                                          </p:cBhvr>
                                          <p:tavLst>
                                            <p:tav tm="0">
                                              <p:val>
                                                <p:strVal val="1+#ppt_w/2"/>
                                              </p:val>
                                            </p:tav>
                                            <p:tav tm="100000">
                                              <p:val>
                                                <p:strVal val="#ppt_x"/>
                                              </p:val>
                                            </p:tav>
                                          </p:tavLst>
                                        </p:anim>
                                        <p:anim calcmode="lin" valueType="num">
                                          <p:cBhvr>
                                            <p:cTn id="84" dur="500" fill="hold"/>
                                            <p:tgtEl>
                                              <p:spTgt spid="53"/>
                                            </p:tgtEl>
                                            <p:attrNameLst>
                                              <p:attrName>ppt_y</p:attrName>
                                            </p:attrNameLst>
                                          </p:cBhvr>
                                          <p:tavLst>
                                            <p:tav tm="0">
                                              <p:val>
                                                <p:strVal val="#ppt_y"/>
                                              </p:val>
                                            </p:tav>
                                            <p:tav tm="100000">
                                              <p:val>
                                                <p:strVal val="#ppt_y"/>
                                              </p:val>
                                            </p:tav>
                                          </p:tavLst>
                                        </p:anim>
                                      </p:childTnLst>
                                    </p:cTn>
                                  </p:par>
                                </p:childTnLst>
                              </p:cTn>
                            </p:par>
                            <p:par>
                              <p:cTn id="85" fill="hold">
                                <p:stCondLst>
                                  <p:cond delay="4000"/>
                                </p:stCondLst>
                                <p:childTnLst>
                                  <p:par>
                                    <p:cTn id="86" presetID="49" presetClass="entr" presetSubtype="0" decel="100000" fill="hold" nodeType="after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p:cTn id="88" dur="500" fill="hold"/>
                                            <p:tgtEl>
                                              <p:spTgt spid="56"/>
                                            </p:tgtEl>
                                            <p:attrNameLst>
                                              <p:attrName>ppt_w</p:attrName>
                                            </p:attrNameLst>
                                          </p:cBhvr>
                                          <p:tavLst>
                                            <p:tav tm="0">
                                              <p:val>
                                                <p:fltVal val="0"/>
                                              </p:val>
                                            </p:tav>
                                            <p:tav tm="100000">
                                              <p:val>
                                                <p:strVal val="#ppt_w"/>
                                              </p:val>
                                            </p:tav>
                                          </p:tavLst>
                                        </p:anim>
                                        <p:anim calcmode="lin" valueType="num">
                                          <p:cBhvr>
                                            <p:cTn id="89" dur="500" fill="hold"/>
                                            <p:tgtEl>
                                              <p:spTgt spid="56"/>
                                            </p:tgtEl>
                                            <p:attrNameLst>
                                              <p:attrName>ppt_h</p:attrName>
                                            </p:attrNameLst>
                                          </p:cBhvr>
                                          <p:tavLst>
                                            <p:tav tm="0">
                                              <p:val>
                                                <p:fltVal val="0"/>
                                              </p:val>
                                            </p:tav>
                                            <p:tav tm="100000">
                                              <p:val>
                                                <p:strVal val="#ppt_h"/>
                                              </p:val>
                                            </p:tav>
                                          </p:tavLst>
                                        </p:anim>
                                        <p:anim calcmode="lin" valueType="num">
                                          <p:cBhvr>
                                            <p:cTn id="90" dur="500" fill="hold"/>
                                            <p:tgtEl>
                                              <p:spTgt spid="56"/>
                                            </p:tgtEl>
                                            <p:attrNameLst>
                                              <p:attrName>style.rotation</p:attrName>
                                            </p:attrNameLst>
                                          </p:cBhvr>
                                          <p:tavLst>
                                            <p:tav tm="0">
                                              <p:val>
                                                <p:fltVal val="360"/>
                                              </p:val>
                                            </p:tav>
                                            <p:tav tm="100000">
                                              <p:val>
                                                <p:fltVal val="0"/>
                                              </p:val>
                                            </p:tav>
                                          </p:tavLst>
                                        </p:anim>
                                        <p:animEffect transition="in" filter="fade">
                                          <p:cBhvr>
                                            <p:cTn id="91" dur="500"/>
                                            <p:tgtEl>
                                              <p:spTgt spid="56"/>
                                            </p:tgtEl>
                                          </p:cBhvr>
                                        </p:animEffect>
                                      </p:childTnLst>
                                    </p:cTn>
                                  </p:par>
                                  <p:par>
                                    <p:cTn id="92" presetID="2" presetClass="entr" presetSubtype="2" fill="hold"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p:cTn id="94" dur="500" fill="hold"/>
                                            <p:tgtEl>
                                              <p:spTgt spid="59"/>
                                            </p:tgtEl>
                                            <p:attrNameLst>
                                              <p:attrName>ppt_x</p:attrName>
                                            </p:attrNameLst>
                                          </p:cBhvr>
                                          <p:tavLst>
                                            <p:tav tm="0">
                                              <p:val>
                                                <p:strVal val="1+#ppt_w/2"/>
                                              </p:val>
                                            </p:tav>
                                            <p:tav tm="100000">
                                              <p:val>
                                                <p:strVal val="#ppt_x"/>
                                              </p:val>
                                            </p:tav>
                                          </p:tavLst>
                                        </p:anim>
                                        <p:anim calcmode="lin" valueType="num">
                                          <p:cBhvr>
                                            <p:cTn id="95"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31"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5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15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2000"/>
                                </p:stCondLst>
                                <p:childTnLst>
                                  <p:par>
                                    <p:cTn id="49" presetID="14" presetClass="entr" presetSubtype="1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childTnLst>
                              </p:cTn>
                            </p:par>
                            <p:par>
                              <p:cTn id="52" fill="hold">
                                <p:stCondLst>
                                  <p:cond delay="2500"/>
                                </p:stCondLst>
                                <p:childTnLst>
                                  <p:par>
                                    <p:cTn id="53" presetID="49" presetClass="entr" presetSubtype="0" decel="10000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 calcmode="lin" valueType="num">
                                          <p:cBhvr>
                                            <p:cTn id="57" dur="500" fill="hold"/>
                                            <p:tgtEl>
                                              <p:spTgt spid="38"/>
                                            </p:tgtEl>
                                            <p:attrNameLst>
                                              <p:attrName>style.rotation</p:attrName>
                                            </p:attrNameLst>
                                          </p:cBhvr>
                                          <p:tavLst>
                                            <p:tav tm="0">
                                              <p:val>
                                                <p:fltVal val="360"/>
                                              </p:val>
                                            </p:tav>
                                            <p:tav tm="100000">
                                              <p:val>
                                                <p:fltVal val="0"/>
                                              </p:val>
                                            </p:tav>
                                          </p:tavLst>
                                        </p:anim>
                                        <p:animEffect transition="in" filter="fade">
                                          <p:cBhvr>
                                            <p:cTn id="58" dur="500"/>
                                            <p:tgtEl>
                                              <p:spTgt spid="38"/>
                                            </p:tgtEl>
                                          </p:cBhvr>
                                        </p:animEffect>
                                      </p:childTnLst>
                                    </p:cTn>
                                  </p:par>
                                  <p:par>
                                    <p:cTn id="59" presetID="2" presetClass="entr" presetSubtype="2"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ppt_x</p:attrName>
                                            </p:attrNameLst>
                                          </p:cBhvr>
                                          <p:tavLst>
                                            <p:tav tm="0">
                                              <p:val>
                                                <p:strVal val="1+#ppt_w/2"/>
                                              </p:val>
                                            </p:tav>
                                            <p:tav tm="100000">
                                              <p:val>
                                                <p:strVal val="#ppt_x"/>
                                              </p:val>
                                            </p:tav>
                                          </p:tavLst>
                                        </p:anim>
                                        <p:anim calcmode="lin" valueType="num">
                                          <p:cBhvr>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49" presetClass="entr" presetSubtype="0" decel="100000" fill="hold"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 calcmode="lin" valueType="num">
                                          <p:cBhvr>
                                            <p:cTn id="68" dur="500" fill="hold"/>
                                            <p:tgtEl>
                                              <p:spTgt spid="44"/>
                                            </p:tgtEl>
                                            <p:attrNameLst>
                                              <p:attrName>style.rotation</p:attrName>
                                            </p:attrNameLst>
                                          </p:cBhvr>
                                          <p:tavLst>
                                            <p:tav tm="0">
                                              <p:val>
                                                <p:fltVal val="360"/>
                                              </p:val>
                                            </p:tav>
                                            <p:tav tm="100000">
                                              <p:val>
                                                <p:fltVal val="0"/>
                                              </p:val>
                                            </p:tav>
                                          </p:tavLst>
                                        </p:anim>
                                        <p:animEffect transition="in" filter="fade">
                                          <p:cBhvr>
                                            <p:cTn id="69" dur="500"/>
                                            <p:tgtEl>
                                              <p:spTgt spid="44"/>
                                            </p:tgtEl>
                                          </p:cBhvr>
                                        </p:animEffect>
                                      </p:childTnLst>
                                    </p:cTn>
                                  </p:par>
                                  <p:par>
                                    <p:cTn id="70" presetID="2" presetClass="entr" presetSubtype="2"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p:cTn id="72" dur="500" fill="hold"/>
                                            <p:tgtEl>
                                              <p:spTgt spid="47"/>
                                            </p:tgtEl>
                                            <p:attrNameLst>
                                              <p:attrName>ppt_x</p:attrName>
                                            </p:attrNameLst>
                                          </p:cBhvr>
                                          <p:tavLst>
                                            <p:tav tm="0">
                                              <p:val>
                                                <p:strVal val="1+#ppt_w/2"/>
                                              </p:val>
                                            </p:tav>
                                            <p:tav tm="100000">
                                              <p:val>
                                                <p:strVal val="#ppt_x"/>
                                              </p:val>
                                            </p:tav>
                                          </p:tavLst>
                                        </p:anim>
                                        <p:anim calcmode="lin" valueType="num">
                                          <p:cBhvr>
                                            <p:cTn id="73" dur="500" fill="hold"/>
                                            <p:tgtEl>
                                              <p:spTgt spid="47"/>
                                            </p:tgtEl>
                                            <p:attrNameLst>
                                              <p:attrName>ppt_y</p:attrName>
                                            </p:attrNameLst>
                                          </p:cBhvr>
                                          <p:tavLst>
                                            <p:tav tm="0">
                                              <p:val>
                                                <p:strVal val="#ppt_y"/>
                                              </p:val>
                                            </p:tav>
                                            <p:tav tm="100000">
                                              <p:val>
                                                <p:strVal val="#ppt_y"/>
                                              </p:val>
                                            </p:tav>
                                          </p:tavLst>
                                        </p:anim>
                                      </p:childTnLst>
                                    </p:cTn>
                                  </p:par>
                                </p:childTnLst>
                              </p:cTn>
                            </p:par>
                            <p:par>
                              <p:cTn id="74" fill="hold">
                                <p:stCondLst>
                                  <p:cond delay="3500"/>
                                </p:stCondLst>
                                <p:childTnLst>
                                  <p:par>
                                    <p:cTn id="75" presetID="49" presetClass="entr" presetSubtype="0" decel="100000" fill="hold"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 calcmode="lin" valueType="num">
                                          <p:cBhvr>
                                            <p:cTn id="79" dur="500" fill="hold"/>
                                            <p:tgtEl>
                                              <p:spTgt spid="50"/>
                                            </p:tgtEl>
                                            <p:attrNameLst>
                                              <p:attrName>style.rotation</p:attrName>
                                            </p:attrNameLst>
                                          </p:cBhvr>
                                          <p:tavLst>
                                            <p:tav tm="0">
                                              <p:val>
                                                <p:fltVal val="360"/>
                                              </p:val>
                                            </p:tav>
                                            <p:tav tm="100000">
                                              <p:val>
                                                <p:fltVal val="0"/>
                                              </p:val>
                                            </p:tav>
                                          </p:tavLst>
                                        </p:anim>
                                        <p:animEffect transition="in" filter="fade">
                                          <p:cBhvr>
                                            <p:cTn id="80" dur="500"/>
                                            <p:tgtEl>
                                              <p:spTgt spid="50"/>
                                            </p:tgtEl>
                                          </p:cBhvr>
                                        </p:animEffect>
                                      </p:childTnLst>
                                    </p:cTn>
                                  </p:par>
                                  <p:par>
                                    <p:cTn id="81" presetID="2" presetClass="entr" presetSubtype="2"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ppt_x</p:attrName>
                                            </p:attrNameLst>
                                          </p:cBhvr>
                                          <p:tavLst>
                                            <p:tav tm="0">
                                              <p:val>
                                                <p:strVal val="1+#ppt_w/2"/>
                                              </p:val>
                                            </p:tav>
                                            <p:tav tm="100000">
                                              <p:val>
                                                <p:strVal val="#ppt_x"/>
                                              </p:val>
                                            </p:tav>
                                          </p:tavLst>
                                        </p:anim>
                                        <p:anim calcmode="lin" valueType="num">
                                          <p:cBhvr>
                                            <p:cTn id="84" dur="500" fill="hold"/>
                                            <p:tgtEl>
                                              <p:spTgt spid="53"/>
                                            </p:tgtEl>
                                            <p:attrNameLst>
                                              <p:attrName>ppt_y</p:attrName>
                                            </p:attrNameLst>
                                          </p:cBhvr>
                                          <p:tavLst>
                                            <p:tav tm="0">
                                              <p:val>
                                                <p:strVal val="#ppt_y"/>
                                              </p:val>
                                            </p:tav>
                                            <p:tav tm="100000">
                                              <p:val>
                                                <p:strVal val="#ppt_y"/>
                                              </p:val>
                                            </p:tav>
                                          </p:tavLst>
                                        </p:anim>
                                      </p:childTnLst>
                                    </p:cTn>
                                  </p:par>
                                </p:childTnLst>
                              </p:cTn>
                            </p:par>
                            <p:par>
                              <p:cTn id="85" fill="hold">
                                <p:stCondLst>
                                  <p:cond delay="4000"/>
                                </p:stCondLst>
                                <p:childTnLst>
                                  <p:par>
                                    <p:cTn id="86" presetID="49" presetClass="entr" presetSubtype="0" decel="100000" fill="hold" nodeType="after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p:cTn id="88" dur="500" fill="hold"/>
                                            <p:tgtEl>
                                              <p:spTgt spid="56"/>
                                            </p:tgtEl>
                                            <p:attrNameLst>
                                              <p:attrName>ppt_w</p:attrName>
                                            </p:attrNameLst>
                                          </p:cBhvr>
                                          <p:tavLst>
                                            <p:tav tm="0">
                                              <p:val>
                                                <p:fltVal val="0"/>
                                              </p:val>
                                            </p:tav>
                                            <p:tav tm="100000">
                                              <p:val>
                                                <p:strVal val="#ppt_w"/>
                                              </p:val>
                                            </p:tav>
                                          </p:tavLst>
                                        </p:anim>
                                        <p:anim calcmode="lin" valueType="num">
                                          <p:cBhvr>
                                            <p:cTn id="89" dur="500" fill="hold"/>
                                            <p:tgtEl>
                                              <p:spTgt spid="56"/>
                                            </p:tgtEl>
                                            <p:attrNameLst>
                                              <p:attrName>ppt_h</p:attrName>
                                            </p:attrNameLst>
                                          </p:cBhvr>
                                          <p:tavLst>
                                            <p:tav tm="0">
                                              <p:val>
                                                <p:fltVal val="0"/>
                                              </p:val>
                                            </p:tav>
                                            <p:tav tm="100000">
                                              <p:val>
                                                <p:strVal val="#ppt_h"/>
                                              </p:val>
                                            </p:tav>
                                          </p:tavLst>
                                        </p:anim>
                                        <p:anim calcmode="lin" valueType="num">
                                          <p:cBhvr>
                                            <p:cTn id="90" dur="500" fill="hold"/>
                                            <p:tgtEl>
                                              <p:spTgt spid="56"/>
                                            </p:tgtEl>
                                            <p:attrNameLst>
                                              <p:attrName>style.rotation</p:attrName>
                                            </p:attrNameLst>
                                          </p:cBhvr>
                                          <p:tavLst>
                                            <p:tav tm="0">
                                              <p:val>
                                                <p:fltVal val="360"/>
                                              </p:val>
                                            </p:tav>
                                            <p:tav tm="100000">
                                              <p:val>
                                                <p:fltVal val="0"/>
                                              </p:val>
                                            </p:tav>
                                          </p:tavLst>
                                        </p:anim>
                                        <p:animEffect transition="in" filter="fade">
                                          <p:cBhvr>
                                            <p:cTn id="91" dur="500"/>
                                            <p:tgtEl>
                                              <p:spTgt spid="56"/>
                                            </p:tgtEl>
                                          </p:cBhvr>
                                        </p:animEffect>
                                      </p:childTnLst>
                                    </p:cTn>
                                  </p:par>
                                  <p:par>
                                    <p:cTn id="92" presetID="2" presetClass="entr" presetSubtype="2" fill="hold"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p:cTn id="94" dur="500" fill="hold"/>
                                            <p:tgtEl>
                                              <p:spTgt spid="59"/>
                                            </p:tgtEl>
                                            <p:attrNameLst>
                                              <p:attrName>ppt_x</p:attrName>
                                            </p:attrNameLst>
                                          </p:cBhvr>
                                          <p:tavLst>
                                            <p:tav tm="0">
                                              <p:val>
                                                <p:strVal val="1+#ppt_w/2"/>
                                              </p:val>
                                            </p:tav>
                                            <p:tav tm="100000">
                                              <p:val>
                                                <p:strVal val="#ppt_x"/>
                                              </p:val>
                                            </p:tav>
                                          </p:tavLst>
                                        </p:anim>
                                        <p:anim calcmode="lin" valueType="num">
                                          <p:cBhvr>
                                            <p:cTn id="95"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31" grpId="0" bldLvl="0" animBg="1"/>
        </p:bldLst>
      </p:timing>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燕尾形箭头 2"/>
          <p:cNvSpPr/>
          <p:nvPr/>
        </p:nvSpPr>
        <p:spPr>
          <a:xfrm>
            <a:off x="-853440" y="1589198"/>
            <a:ext cx="4556760" cy="358982"/>
          </a:xfrm>
          <a:prstGeom prst="notchedRightArrow">
            <a:avLst>
              <a:gd name="adj1" fmla="val 50000"/>
              <a:gd name="adj2" fmla="val 50000"/>
            </a:avLst>
          </a:prstGeom>
          <a:solidFill>
            <a:schemeClr val="accent6"/>
          </a:solidFill>
          <a:ln w="12700" cap="flat" cmpd="sng" algn="ctr">
            <a:noFill/>
            <a:prstDash val="solid"/>
            <a:miter lim="800000"/>
          </a:ln>
          <a:effectLst/>
        </p:spPr>
        <p:txBody>
          <a:bodyPr lIns="91431" tIns="45716" rIns="91431" bIns="45716"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0" name="矩形 19"/>
          <p:cNvSpPr/>
          <p:nvPr/>
        </p:nvSpPr>
        <p:spPr>
          <a:xfrm>
            <a:off x="3703320" y="1365287"/>
            <a:ext cx="3184647" cy="707886"/>
          </a:xfrm>
          <a:prstGeom prst="rect">
            <a:avLst/>
          </a:prstGeom>
        </p:spPr>
        <p:txBody>
          <a:bodyPr wrap="square">
            <a:spAutoFit/>
          </a:bodyPr>
          <a:lstStyle/>
          <a:p>
            <a:r>
              <a:rPr lang="zh-CN" altLang="en-US" sz="4000" dirty="0">
                <a:solidFill>
                  <a:srgbClr val="BA1318"/>
                </a:solidFill>
                <a:latin typeface="字魂59号-创粗黑" pitchFamily="2" charset="-122"/>
                <a:ea typeface="字魂59号-创粗黑" pitchFamily="2" charset="-122"/>
              </a:rPr>
              <a:t>相关权利</a:t>
            </a:r>
          </a:p>
        </p:txBody>
      </p:sp>
      <p:grpSp>
        <p:nvGrpSpPr>
          <p:cNvPr id="21" name="组合 20"/>
          <p:cNvGrpSpPr/>
          <p:nvPr/>
        </p:nvGrpSpPr>
        <p:grpSpPr>
          <a:xfrm>
            <a:off x="1092909" y="1429325"/>
            <a:ext cx="1814544" cy="579810"/>
            <a:chOff x="729205" y="5490300"/>
            <a:chExt cx="6834929" cy="455830"/>
          </a:xfrm>
        </p:grpSpPr>
        <p:sp>
          <p:nvSpPr>
            <p:cNvPr id="22" name="矩形: 圆角 21"/>
            <p:cNvSpPr/>
            <p:nvPr/>
          </p:nvSpPr>
          <p:spPr>
            <a:xfrm>
              <a:off x="729205" y="5544273"/>
              <a:ext cx="6565111" cy="389876"/>
            </a:xfrm>
            <a:prstGeom prst="roundRect">
              <a:avLst>
                <a:gd name="adj" fmla="val 50000"/>
              </a:avLst>
            </a:prstGeom>
            <a:solidFill>
              <a:schemeClr val="accent6"/>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p>
          </p:txBody>
        </p:sp>
        <p:sp>
          <p:nvSpPr>
            <p:cNvPr id="23" name="文本占位符 13"/>
            <p:cNvSpPr txBox="1"/>
            <p:nvPr/>
          </p:nvSpPr>
          <p:spPr>
            <a:xfrm>
              <a:off x="1562888" y="5490300"/>
              <a:ext cx="6001246" cy="455830"/>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2400" b="1" dirty="0">
                  <a:solidFill>
                    <a:prstClr val="white"/>
                  </a:solidFill>
                </a:rPr>
                <a:t>从业人员</a:t>
              </a:r>
            </a:p>
          </p:txBody>
        </p:sp>
      </p:grpSp>
      <p:sp>
        <p:nvSpPr>
          <p:cNvPr id="24" name="六边形 23"/>
          <p:cNvSpPr/>
          <p:nvPr/>
        </p:nvSpPr>
        <p:spPr>
          <a:xfrm>
            <a:off x="1458658" y="2316693"/>
            <a:ext cx="480000" cy="366369"/>
          </a:xfrm>
          <a:prstGeom prst="hexagon">
            <a:avLst>
              <a:gd name="adj" fmla="val 735"/>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itchFamily="2" charset="-122"/>
                <a:ea typeface="字魂59号-创粗黑" pitchFamily="2" charset="-122"/>
                <a:cs typeface="+mn-ea"/>
                <a:sym typeface="+mn-lt"/>
              </a:rPr>
              <a:t>1</a:t>
            </a:r>
            <a:endParaRPr lang="zh-CN" altLang="en-US" dirty="0">
              <a:latin typeface="字魂59号-创粗黑" pitchFamily="2" charset="-122"/>
              <a:ea typeface="字魂59号-创粗黑" pitchFamily="2" charset="-122"/>
              <a:cs typeface="+mn-ea"/>
              <a:sym typeface="+mn-lt"/>
            </a:endParaRPr>
          </a:p>
        </p:txBody>
      </p:sp>
      <p:sp>
        <p:nvSpPr>
          <p:cNvPr id="25" name="六边形 24"/>
          <p:cNvSpPr/>
          <p:nvPr/>
        </p:nvSpPr>
        <p:spPr>
          <a:xfrm>
            <a:off x="1458658" y="2769021"/>
            <a:ext cx="480000" cy="366369"/>
          </a:xfrm>
          <a:prstGeom prst="hexagon">
            <a:avLst>
              <a:gd name="adj" fmla="val 0"/>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字魂59号-创粗黑" pitchFamily="2" charset="-122"/>
                <a:ea typeface="字魂59号-创粗黑" pitchFamily="2" charset="-122"/>
                <a:cs typeface="+mn-ea"/>
                <a:sym typeface="+mn-lt"/>
              </a:rPr>
              <a:t>2</a:t>
            </a:r>
            <a:endParaRPr lang="zh-CN" altLang="en-US">
              <a:latin typeface="字魂59号-创粗黑" pitchFamily="2" charset="-122"/>
              <a:ea typeface="字魂59号-创粗黑" pitchFamily="2" charset="-122"/>
              <a:cs typeface="+mn-ea"/>
              <a:sym typeface="+mn-lt"/>
            </a:endParaRPr>
          </a:p>
        </p:txBody>
      </p:sp>
      <p:sp>
        <p:nvSpPr>
          <p:cNvPr id="26" name="六边形 25"/>
          <p:cNvSpPr/>
          <p:nvPr/>
        </p:nvSpPr>
        <p:spPr>
          <a:xfrm>
            <a:off x="1458658" y="3218494"/>
            <a:ext cx="480000" cy="366369"/>
          </a:xfrm>
          <a:prstGeom prst="hexagon">
            <a:avLst>
              <a:gd name="adj" fmla="val 0"/>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字魂59号-创粗黑" pitchFamily="2" charset="-122"/>
                <a:ea typeface="字魂59号-创粗黑" pitchFamily="2" charset="-122"/>
                <a:cs typeface="+mn-ea"/>
                <a:sym typeface="+mn-lt"/>
              </a:rPr>
              <a:t>3</a:t>
            </a:r>
            <a:endParaRPr lang="zh-CN" altLang="en-US">
              <a:latin typeface="字魂59号-创粗黑" pitchFamily="2" charset="-122"/>
              <a:ea typeface="字魂59号-创粗黑" pitchFamily="2" charset="-122"/>
              <a:cs typeface="+mn-ea"/>
              <a:sym typeface="+mn-lt"/>
            </a:endParaRPr>
          </a:p>
        </p:txBody>
      </p:sp>
      <p:sp>
        <p:nvSpPr>
          <p:cNvPr id="27" name="六边形 26"/>
          <p:cNvSpPr/>
          <p:nvPr/>
        </p:nvSpPr>
        <p:spPr>
          <a:xfrm>
            <a:off x="1458658" y="3615261"/>
            <a:ext cx="480000" cy="366369"/>
          </a:xfrm>
          <a:prstGeom prst="hexagon">
            <a:avLst>
              <a:gd name="adj" fmla="val 0"/>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字魂59号-创粗黑" pitchFamily="2" charset="-122"/>
                <a:ea typeface="字魂59号-创粗黑" pitchFamily="2" charset="-122"/>
                <a:cs typeface="+mn-ea"/>
                <a:sym typeface="+mn-lt"/>
              </a:rPr>
              <a:t>4</a:t>
            </a:r>
            <a:endParaRPr lang="zh-CN" altLang="en-US">
              <a:latin typeface="字魂59号-创粗黑" pitchFamily="2" charset="-122"/>
              <a:ea typeface="字魂59号-创粗黑" pitchFamily="2" charset="-122"/>
              <a:cs typeface="+mn-ea"/>
              <a:sym typeface="+mn-lt"/>
            </a:endParaRPr>
          </a:p>
        </p:txBody>
      </p:sp>
      <p:sp>
        <p:nvSpPr>
          <p:cNvPr id="28" name="六边形 27"/>
          <p:cNvSpPr/>
          <p:nvPr/>
        </p:nvSpPr>
        <p:spPr>
          <a:xfrm>
            <a:off x="1458658" y="4083492"/>
            <a:ext cx="480000" cy="366369"/>
          </a:xfrm>
          <a:prstGeom prst="hexagon">
            <a:avLst>
              <a:gd name="adj" fmla="val 0"/>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字魂59号-创粗黑" pitchFamily="2" charset="-122"/>
                <a:ea typeface="字魂59号-创粗黑" pitchFamily="2" charset="-122"/>
                <a:cs typeface="+mn-ea"/>
                <a:sym typeface="+mn-lt"/>
              </a:rPr>
              <a:t>5</a:t>
            </a:r>
            <a:endParaRPr lang="zh-CN" altLang="en-US">
              <a:latin typeface="字魂59号-创粗黑" pitchFamily="2" charset="-122"/>
              <a:ea typeface="字魂59号-创粗黑" pitchFamily="2" charset="-122"/>
              <a:cs typeface="+mn-ea"/>
              <a:sym typeface="+mn-lt"/>
            </a:endParaRPr>
          </a:p>
        </p:txBody>
      </p:sp>
      <p:sp>
        <p:nvSpPr>
          <p:cNvPr id="29" name="六边形 28"/>
          <p:cNvSpPr/>
          <p:nvPr/>
        </p:nvSpPr>
        <p:spPr>
          <a:xfrm>
            <a:off x="1458658" y="4536227"/>
            <a:ext cx="480000" cy="366369"/>
          </a:xfrm>
          <a:prstGeom prst="hexagon">
            <a:avLst>
              <a:gd name="adj" fmla="val 0"/>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字魂59号-创粗黑" pitchFamily="2" charset="-122"/>
                <a:ea typeface="字魂59号-创粗黑" pitchFamily="2" charset="-122"/>
                <a:cs typeface="+mn-ea"/>
                <a:sym typeface="+mn-lt"/>
              </a:rPr>
              <a:t>6</a:t>
            </a:r>
            <a:endParaRPr lang="zh-CN" altLang="en-US">
              <a:latin typeface="字魂59号-创粗黑" pitchFamily="2" charset="-122"/>
              <a:ea typeface="字魂59号-创粗黑" pitchFamily="2" charset="-122"/>
              <a:cs typeface="+mn-ea"/>
              <a:sym typeface="+mn-lt"/>
            </a:endParaRPr>
          </a:p>
        </p:txBody>
      </p:sp>
      <p:sp>
        <p:nvSpPr>
          <p:cNvPr id="30" name="六边形 29"/>
          <p:cNvSpPr/>
          <p:nvPr/>
        </p:nvSpPr>
        <p:spPr>
          <a:xfrm>
            <a:off x="1458658" y="5011829"/>
            <a:ext cx="480000" cy="366369"/>
          </a:xfrm>
          <a:prstGeom prst="hexagon">
            <a:avLst>
              <a:gd name="adj" fmla="val 0"/>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字魂59号-创粗黑" pitchFamily="2" charset="-122"/>
                <a:ea typeface="字魂59号-创粗黑" pitchFamily="2" charset="-122"/>
                <a:cs typeface="+mn-ea"/>
                <a:sym typeface="+mn-lt"/>
              </a:rPr>
              <a:t>7</a:t>
            </a:r>
            <a:endParaRPr lang="zh-CN" altLang="en-US">
              <a:latin typeface="字魂59号-创粗黑" pitchFamily="2" charset="-122"/>
              <a:ea typeface="字魂59号-创粗黑" pitchFamily="2" charset="-122"/>
              <a:cs typeface="+mn-ea"/>
              <a:sym typeface="+mn-lt"/>
            </a:endParaRPr>
          </a:p>
        </p:txBody>
      </p:sp>
      <p:sp>
        <p:nvSpPr>
          <p:cNvPr id="31" name="六边形 30"/>
          <p:cNvSpPr/>
          <p:nvPr/>
        </p:nvSpPr>
        <p:spPr>
          <a:xfrm>
            <a:off x="1458658" y="5487431"/>
            <a:ext cx="480000" cy="366369"/>
          </a:xfrm>
          <a:prstGeom prst="hexagon">
            <a:avLst>
              <a:gd name="adj" fmla="val 0"/>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itchFamily="2" charset="-122"/>
                <a:ea typeface="字魂59号-创粗黑" pitchFamily="2" charset="-122"/>
                <a:cs typeface="+mn-ea"/>
                <a:sym typeface="+mn-lt"/>
              </a:rPr>
              <a:t>8</a:t>
            </a:r>
            <a:endParaRPr lang="zh-CN" altLang="en-US" dirty="0">
              <a:latin typeface="字魂59号-创粗黑" pitchFamily="2" charset="-122"/>
              <a:ea typeface="字魂59号-创粗黑" pitchFamily="2" charset="-122"/>
              <a:cs typeface="+mn-ea"/>
              <a:sym typeface="+mn-lt"/>
            </a:endParaRPr>
          </a:p>
        </p:txBody>
      </p:sp>
      <p:sp>
        <p:nvSpPr>
          <p:cNvPr id="32" name="TextBox 96"/>
          <p:cNvSpPr txBox="1"/>
          <p:nvPr/>
        </p:nvSpPr>
        <p:spPr>
          <a:xfrm>
            <a:off x="2192271" y="2321266"/>
            <a:ext cx="9999729" cy="2277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600" dirty="0">
                <a:solidFill>
                  <a:schemeClr val="accent2">
                    <a:lumMod val="75000"/>
                  </a:schemeClr>
                </a:solidFill>
                <a:latin typeface="字魂59号-创粗黑" pitchFamily="2" charset="-122"/>
                <a:ea typeface="字魂59号-创粗黑" pitchFamily="2" charset="-122"/>
                <a:cs typeface="+mn-ea"/>
                <a:sym typeface="+mn-lt"/>
              </a:rPr>
              <a:t>知情权</a:t>
            </a:r>
            <a:r>
              <a:rPr lang="zh-CN" altLang="en-US" sz="1600" dirty="0">
                <a:solidFill>
                  <a:schemeClr val="accent6">
                    <a:lumMod val="100000"/>
                  </a:schemeClr>
                </a:solidFill>
                <a:latin typeface="字魂59号-创粗黑" pitchFamily="2" charset="-122"/>
                <a:ea typeface="字魂59号-创粗黑" pitchFamily="2" charset="-122"/>
                <a:cs typeface="+mn-ea"/>
                <a:sym typeface="+mn-lt"/>
              </a:rPr>
              <a:t>即有权了解其作业场所和工作岗位存在的危险因素、防范措施和事故应急措施</a:t>
            </a:r>
          </a:p>
        </p:txBody>
      </p:sp>
      <p:sp>
        <p:nvSpPr>
          <p:cNvPr id="33" name="TextBox 98"/>
          <p:cNvSpPr txBox="1"/>
          <p:nvPr/>
        </p:nvSpPr>
        <p:spPr>
          <a:xfrm>
            <a:off x="2192272" y="2769021"/>
            <a:ext cx="7698980" cy="2277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600">
                <a:solidFill>
                  <a:schemeClr val="accent2">
                    <a:lumMod val="75000"/>
                  </a:schemeClr>
                </a:solidFill>
                <a:latin typeface="字魂59号-创粗黑" pitchFamily="2" charset="-122"/>
                <a:ea typeface="字魂59号-创粗黑" pitchFamily="2" charset="-122"/>
              </a:rPr>
              <a:t>建议权</a:t>
            </a:r>
            <a:r>
              <a:rPr lang="zh-CN" altLang="en-US" sz="1600">
                <a:solidFill>
                  <a:schemeClr val="accent6">
                    <a:lumMod val="100000"/>
                  </a:schemeClr>
                </a:solidFill>
                <a:latin typeface="字魂59号-创粗黑" pitchFamily="2" charset="-122"/>
                <a:ea typeface="字魂59号-创粗黑" pitchFamily="2" charset="-122"/>
              </a:rPr>
              <a:t>即有权对本单位的安全生产工作提出建议</a:t>
            </a:r>
            <a:endParaRPr lang="zh-CN" altLang="en-US" sz="1600">
              <a:solidFill>
                <a:schemeClr val="accent6">
                  <a:lumMod val="100000"/>
                </a:schemeClr>
              </a:solidFill>
              <a:latin typeface="字魂59号-创粗黑" pitchFamily="2" charset="-122"/>
              <a:ea typeface="字魂59号-创粗黑" pitchFamily="2" charset="-122"/>
              <a:cs typeface="+mn-ea"/>
              <a:sym typeface="+mn-lt"/>
            </a:endParaRPr>
          </a:p>
        </p:txBody>
      </p:sp>
      <p:sp>
        <p:nvSpPr>
          <p:cNvPr id="34" name="TextBox 100"/>
          <p:cNvSpPr txBox="1"/>
          <p:nvPr/>
        </p:nvSpPr>
        <p:spPr>
          <a:xfrm>
            <a:off x="2192271" y="3213921"/>
            <a:ext cx="9999729" cy="27969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5000"/>
              </a:lnSpc>
            </a:pPr>
            <a:r>
              <a:rPr lang="zh-CN" altLang="en-US" sz="1600" dirty="0">
                <a:solidFill>
                  <a:schemeClr val="accent2">
                    <a:lumMod val="75000"/>
                  </a:schemeClr>
                </a:solidFill>
                <a:latin typeface="字魂59号-创粗黑" pitchFamily="2" charset="-122"/>
                <a:ea typeface="字魂59号-创粗黑" pitchFamily="2" charset="-122"/>
              </a:rPr>
              <a:t>批评权和检举、控告权</a:t>
            </a:r>
            <a:r>
              <a:rPr lang="zh-CN" altLang="en-US" sz="1600" dirty="0">
                <a:solidFill>
                  <a:schemeClr val="accent6">
                    <a:lumMod val="100000"/>
                  </a:schemeClr>
                </a:solidFill>
                <a:latin typeface="字魂59号-创粗黑" pitchFamily="2" charset="-122"/>
                <a:ea typeface="字魂59号-创粗黑" pitchFamily="2" charset="-122"/>
              </a:rPr>
              <a:t>即对本单位安全生产管理工作中存在的问题提出批评、检举、控告</a:t>
            </a:r>
          </a:p>
        </p:txBody>
      </p:sp>
      <p:sp>
        <p:nvSpPr>
          <p:cNvPr id="35" name="TextBox 102"/>
          <p:cNvSpPr txBox="1"/>
          <p:nvPr/>
        </p:nvSpPr>
        <p:spPr>
          <a:xfrm>
            <a:off x="2192271" y="3710812"/>
            <a:ext cx="10186541" cy="2277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600" dirty="0">
                <a:solidFill>
                  <a:schemeClr val="accent2">
                    <a:lumMod val="75000"/>
                  </a:schemeClr>
                </a:solidFill>
                <a:latin typeface="字魂59号-创粗黑" pitchFamily="2" charset="-122"/>
                <a:ea typeface="字魂59号-创粗黑" pitchFamily="2" charset="-122"/>
                <a:cs typeface="+mn-ea"/>
                <a:sym typeface="+mn-lt"/>
              </a:rPr>
              <a:t>拒绝权</a:t>
            </a:r>
            <a:r>
              <a:rPr lang="zh-CN" altLang="en-US" sz="1600" dirty="0">
                <a:solidFill>
                  <a:schemeClr val="accent6">
                    <a:lumMod val="100000"/>
                  </a:schemeClr>
                </a:solidFill>
                <a:latin typeface="字魂59号-创粗黑" pitchFamily="2" charset="-122"/>
                <a:ea typeface="字魂59号-创粗黑" pitchFamily="2" charset="-122"/>
                <a:cs typeface="+mn-ea"/>
                <a:sym typeface="+mn-lt"/>
              </a:rPr>
              <a:t>即有权拒绝违章作业指挥和强令冒险作业。</a:t>
            </a:r>
          </a:p>
        </p:txBody>
      </p:sp>
      <p:sp>
        <p:nvSpPr>
          <p:cNvPr id="36" name="TextBox 104"/>
          <p:cNvSpPr txBox="1"/>
          <p:nvPr/>
        </p:nvSpPr>
        <p:spPr>
          <a:xfrm>
            <a:off x="2192271" y="4164668"/>
            <a:ext cx="9896489" cy="2462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accent2">
                    <a:lumMod val="75000"/>
                  </a:schemeClr>
                </a:solidFill>
                <a:latin typeface="字魂59号-创粗黑" pitchFamily="2" charset="-122"/>
                <a:ea typeface="字魂59号-创粗黑" pitchFamily="2" charset="-122"/>
                <a:cs typeface="+mn-ea"/>
                <a:sym typeface="+mn-lt"/>
              </a:rPr>
              <a:t>紧急避险权</a:t>
            </a:r>
            <a:r>
              <a:rPr lang="zh-CN" altLang="en-US" sz="1600" dirty="0">
                <a:solidFill>
                  <a:schemeClr val="accent6">
                    <a:lumMod val="100000"/>
                  </a:schemeClr>
                </a:solidFill>
                <a:latin typeface="字魂59号-创粗黑" pitchFamily="2" charset="-122"/>
                <a:ea typeface="字魂59号-创粗黑" pitchFamily="2" charset="-122"/>
                <a:cs typeface="+mn-ea"/>
                <a:sym typeface="+mn-lt"/>
              </a:rPr>
              <a:t>即发现直接危及人身安全的紧急情况时，有权停止作业或者在采取可能的应急措施后撤离作业场所。 </a:t>
            </a:r>
            <a:endParaRPr lang="en-US" altLang="zh-CN" sz="1600" dirty="0">
              <a:solidFill>
                <a:schemeClr val="accent6">
                  <a:lumMod val="100000"/>
                </a:schemeClr>
              </a:solidFill>
              <a:latin typeface="字魂59号-创粗黑" pitchFamily="2" charset="-122"/>
              <a:ea typeface="字魂59号-创粗黑" pitchFamily="2" charset="-122"/>
              <a:cs typeface="+mn-ea"/>
              <a:sym typeface="+mn-lt"/>
            </a:endParaRPr>
          </a:p>
        </p:txBody>
      </p:sp>
      <p:sp>
        <p:nvSpPr>
          <p:cNvPr id="37" name="TextBox 106"/>
          <p:cNvSpPr txBox="1"/>
          <p:nvPr/>
        </p:nvSpPr>
        <p:spPr>
          <a:xfrm>
            <a:off x="2192271" y="4622176"/>
            <a:ext cx="4608512" cy="2277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600" dirty="0">
                <a:solidFill>
                  <a:schemeClr val="accent6">
                    <a:lumMod val="100000"/>
                  </a:schemeClr>
                </a:solidFill>
                <a:latin typeface="字魂59号-创粗黑" pitchFamily="2" charset="-122"/>
                <a:ea typeface="字魂59号-创粗黑" pitchFamily="2" charset="-122"/>
              </a:rPr>
              <a:t>依法向本单位</a:t>
            </a:r>
            <a:r>
              <a:rPr lang="zh-CN" altLang="en-US" sz="1600" dirty="0">
                <a:solidFill>
                  <a:schemeClr val="accent2">
                    <a:lumMod val="75000"/>
                  </a:schemeClr>
                </a:solidFill>
                <a:latin typeface="字魂59号-创粗黑" pitchFamily="2" charset="-122"/>
                <a:ea typeface="字魂59号-创粗黑" pitchFamily="2" charset="-122"/>
              </a:rPr>
              <a:t>提出要求赔偿的权利</a:t>
            </a:r>
            <a:endParaRPr lang="zh-CN" altLang="en-US" sz="1600" dirty="0">
              <a:solidFill>
                <a:schemeClr val="accent2">
                  <a:lumMod val="75000"/>
                </a:schemeClr>
              </a:solidFill>
              <a:latin typeface="字魂59号-创粗黑" pitchFamily="2" charset="-122"/>
              <a:ea typeface="字魂59号-创粗黑" pitchFamily="2" charset="-122"/>
              <a:cs typeface="+mn-ea"/>
              <a:sym typeface="+mn-lt"/>
            </a:endParaRPr>
          </a:p>
        </p:txBody>
      </p:sp>
      <p:sp>
        <p:nvSpPr>
          <p:cNvPr id="38" name="TextBox 117"/>
          <p:cNvSpPr txBox="1"/>
          <p:nvPr/>
        </p:nvSpPr>
        <p:spPr>
          <a:xfrm>
            <a:off x="2192271" y="5066886"/>
            <a:ext cx="8598631" cy="2277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600" dirty="0">
                <a:solidFill>
                  <a:schemeClr val="accent6">
                    <a:lumMod val="100000"/>
                  </a:schemeClr>
                </a:solidFill>
                <a:latin typeface="字魂59号-创粗黑" pitchFamily="2" charset="-122"/>
                <a:ea typeface="字魂59号-创粗黑" pitchFamily="2" charset="-122"/>
                <a:cs typeface="+mn-ea"/>
                <a:sym typeface="+mn-lt"/>
              </a:rPr>
              <a:t>获得符合国家标准或者行业标准</a:t>
            </a:r>
            <a:r>
              <a:rPr lang="zh-CN" altLang="en-US" sz="1600" dirty="0">
                <a:solidFill>
                  <a:schemeClr val="accent2">
                    <a:lumMod val="75000"/>
                  </a:schemeClr>
                </a:solidFill>
                <a:latin typeface="字魂59号-创粗黑" pitchFamily="2" charset="-122"/>
                <a:ea typeface="字魂59号-创粗黑" pitchFamily="2" charset="-122"/>
                <a:cs typeface="+mn-ea"/>
                <a:sym typeface="+mn-lt"/>
              </a:rPr>
              <a:t>劳动防护用品的权利</a:t>
            </a:r>
          </a:p>
        </p:txBody>
      </p:sp>
      <p:sp>
        <p:nvSpPr>
          <p:cNvPr id="39" name="TextBox 119"/>
          <p:cNvSpPr txBox="1"/>
          <p:nvPr/>
        </p:nvSpPr>
        <p:spPr>
          <a:xfrm>
            <a:off x="2192271" y="5623523"/>
            <a:ext cx="4608512" cy="173894"/>
          </a:xfrm>
          <a:prstGeom prst="rect">
            <a:avLst/>
          </a:prstGeom>
          <a:noFill/>
        </p:spPr>
        <p:txBody>
          <a:bodyPr wrap="square" lIns="0" tIns="0" rIns="0" bIns="0" rtlCol="0" anchor="ctr">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sz="1600" dirty="0">
                <a:solidFill>
                  <a:schemeClr val="accent6">
                    <a:lumMod val="100000"/>
                  </a:schemeClr>
                </a:solidFill>
                <a:latin typeface="字魂59号-创粗黑" pitchFamily="2" charset="-122"/>
                <a:ea typeface="字魂59号-创粗黑" pitchFamily="2" charset="-122"/>
                <a:cs typeface="+mn-ea"/>
                <a:sym typeface="+mn-lt"/>
              </a:rPr>
              <a:t>获得安全生产</a:t>
            </a:r>
            <a:r>
              <a:rPr lang="zh-CN" altLang="en-US" sz="1600" dirty="0">
                <a:solidFill>
                  <a:schemeClr val="accent2">
                    <a:lumMod val="75000"/>
                  </a:schemeClr>
                </a:solidFill>
                <a:latin typeface="字魂59号-创粗黑" pitchFamily="2" charset="-122"/>
                <a:ea typeface="字魂59号-创粗黑" pitchFamily="2" charset="-122"/>
                <a:cs typeface="+mn-ea"/>
                <a:sym typeface="+mn-lt"/>
              </a:rPr>
              <a:t>教育和培训的权利</a:t>
            </a:r>
            <a:endParaRPr lang="en-US" altLang="zh-CN" sz="1600" dirty="0">
              <a:solidFill>
                <a:schemeClr val="accent2">
                  <a:lumMod val="75000"/>
                </a:schemeClr>
              </a:solidFill>
              <a:latin typeface="字魂59号-创粗黑" pitchFamily="2" charset="-122"/>
              <a:ea typeface="字魂59号-创粗黑" pitchFamily="2" charset="-122"/>
              <a:cs typeface="+mn-ea"/>
              <a:sym typeface="+mn-lt"/>
            </a:endParaRPr>
          </a:p>
        </p:txBody>
      </p:sp>
      <p:sp>
        <p:nvSpPr>
          <p:cNvPr id="40" name="标题 1"/>
          <p:cNvSpPr txBox="1">
            <a:spLocks noChangeArrowheads="1"/>
          </p:cNvSpPr>
          <p:nvPr/>
        </p:nvSpPr>
        <p:spPr>
          <a:xfrm>
            <a:off x="6978244" y="354678"/>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从业人员相关权利</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grpId="0" nodeType="withEffect">
                                  <p:stCondLst>
                                    <p:cond delay="3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4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16" fill="hold" grpId="0" nodeType="withEffect">
                                  <p:stCondLst>
                                    <p:cond delay="60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16" fill="hold" grpId="0" nodeType="withEffect">
                                  <p:stCondLst>
                                    <p:cond delay="7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grpId="0" nodeType="withEffect">
                                  <p:stCondLst>
                                    <p:cond delay="60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par>
                                <p:cTn id="54" presetID="53" presetClass="entr" presetSubtype="16" fill="hold" grpId="0" nodeType="withEffect">
                                  <p:stCondLst>
                                    <p:cond delay="70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par>
                                <p:cTn id="59" presetID="22" presetClass="entr" presetSubtype="8" fill="hold" grpId="0" nodeType="withEffect">
                                  <p:stCondLst>
                                    <p:cond delay="140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par>
                                <p:cTn id="62" presetID="22" presetClass="entr" presetSubtype="8" fill="hold" grpId="0" nodeType="withEffect">
                                  <p:stCondLst>
                                    <p:cond delay="150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par>
                                <p:cTn id="65" presetID="22" presetClass="entr" presetSubtype="8" fill="hold" grpId="0" nodeType="withEffect">
                                  <p:stCondLst>
                                    <p:cond delay="160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par>
                                <p:cTn id="68" presetID="22" presetClass="entr" presetSubtype="8" fill="hold" grpId="0" nodeType="withEffect">
                                  <p:stCondLst>
                                    <p:cond delay="170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500"/>
                                        <p:tgtEl>
                                          <p:spTgt spid="35"/>
                                        </p:tgtEl>
                                      </p:cBhvr>
                                    </p:animEffect>
                                  </p:childTnLst>
                                </p:cTn>
                              </p:par>
                              <p:par>
                                <p:cTn id="71" presetID="22" presetClass="entr" presetSubtype="8" fill="hold" grpId="0" nodeType="withEffect">
                                  <p:stCondLst>
                                    <p:cond delay="180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par>
                                <p:cTn id="74" presetID="22" presetClass="entr" presetSubtype="8" fill="hold" grpId="0" nodeType="withEffect">
                                  <p:stCondLst>
                                    <p:cond delay="1900"/>
                                  </p:stCondLst>
                                  <p:childTnLst>
                                    <p:set>
                                      <p:cBhvr>
                                        <p:cTn id="75" dur="1" fill="hold">
                                          <p:stCondLst>
                                            <p:cond delay="0"/>
                                          </p:stCondLst>
                                        </p:cTn>
                                        <p:tgtEl>
                                          <p:spTgt spid="37"/>
                                        </p:tgtEl>
                                        <p:attrNameLst>
                                          <p:attrName>style.visibility</p:attrName>
                                        </p:attrNameLst>
                                      </p:cBhvr>
                                      <p:to>
                                        <p:strVal val="visible"/>
                                      </p:to>
                                    </p:set>
                                    <p:animEffect transition="in" filter="wipe(left)">
                                      <p:cBhvr>
                                        <p:cTn id="76" dur="500"/>
                                        <p:tgtEl>
                                          <p:spTgt spid="37"/>
                                        </p:tgtEl>
                                      </p:cBhvr>
                                    </p:animEffect>
                                  </p:childTnLst>
                                </p:cTn>
                              </p:par>
                              <p:par>
                                <p:cTn id="77" presetID="22" presetClass="entr" presetSubtype="8" fill="hold" grpId="0" nodeType="withEffect">
                                  <p:stCondLst>
                                    <p:cond delay="1800"/>
                                  </p:stCondLst>
                                  <p:childTnLst>
                                    <p:set>
                                      <p:cBhvr>
                                        <p:cTn id="78" dur="1" fill="hold">
                                          <p:stCondLst>
                                            <p:cond delay="0"/>
                                          </p:stCondLst>
                                        </p:cTn>
                                        <p:tgtEl>
                                          <p:spTgt spid="38"/>
                                        </p:tgtEl>
                                        <p:attrNameLst>
                                          <p:attrName>style.visibility</p:attrName>
                                        </p:attrNameLst>
                                      </p:cBhvr>
                                      <p:to>
                                        <p:strVal val="visible"/>
                                      </p:to>
                                    </p:set>
                                    <p:animEffect transition="in" filter="wipe(left)">
                                      <p:cBhvr>
                                        <p:cTn id="79" dur="500"/>
                                        <p:tgtEl>
                                          <p:spTgt spid="38"/>
                                        </p:tgtEl>
                                      </p:cBhvr>
                                    </p:animEffect>
                                  </p:childTnLst>
                                </p:cTn>
                              </p:par>
                              <p:par>
                                <p:cTn id="80" presetID="22" presetClass="entr" presetSubtype="8" fill="hold" grpId="0" nodeType="withEffect">
                                  <p:stCondLst>
                                    <p:cond delay="1900"/>
                                  </p:stCondLst>
                                  <p:childTnLst>
                                    <p:set>
                                      <p:cBhvr>
                                        <p:cTn id="81" dur="1" fill="hold">
                                          <p:stCondLst>
                                            <p:cond delay="0"/>
                                          </p:stCondLst>
                                        </p:cTn>
                                        <p:tgtEl>
                                          <p:spTgt spid="39"/>
                                        </p:tgtEl>
                                        <p:attrNameLst>
                                          <p:attrName>style.visibility</p:attrName>
                                        </p:attrNameLst>
                                      </p:cBhvr>
                                      <p:to>
                                        <p:strVal val="visible"/>
                                      </p:to>
                                    </p:set>
                                    <p:animEffect transition="in" filter="wipe(left)">
                                      <p:cBhvr>
                                        <p:cTn id="8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p:bldP spid="33" grpId="0"/>
      <p:bldP spid="34" grpId="0"/>
      <p:bldP spid="35" grpId="0"/>
      <p:bldP spid="36" grpId="0"/>
      <p:bldP spid="37" grpId="0"/>
      <p:bldP spid="38" grpId="0"/>
      <p:bldP spid="3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燕尾形箭头 2"/>
          <p:cNvSpPr/>
          <p:nvPr/>
        </p:nvSpPr>
        <p:spPr>
          <a:xfrm>
            <a:off x="-853440" y="1947339"/>
            <a:ext cx="4556760" cy="358982"/>
          </a:xfrm>
          <a:prstGeom prst="notchedRightArrow">
            <a:avLst>
              <a:gd name="adj1" fmla="val 50000"/>
              <a:gd name="adj2" fmla="val 50000"/>
            </a:avLst>
          </a:prstGeom>
          <a:solidFill>
            <a:schemeClr val="accent6"/>
          </a:solidFill>
          <a:ln w="12700" cap="flat" cmpd="sng" algn="ctr">
            <a:noFill/>
            <a:prstDash val="solid"/>
            <a:miter lim="800000"/>
          </a:ln>
          <a:effectLst/>
        </p:spPr>
        <p:txBody>
          <a:bodyPr lIns="91431" tIns="45716" rIns="91431" bIns="45716"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4" name="组合 3"/>
          <p:cNvGrpSpPr/>
          <p:nvPr/>
        </p:nvGrpSpPr>
        <p:grpSpPr>
          <a:xfrm>
            <a:off x="1092909" y="1787466"/>
            <a:ext cx="1814544" cy="579810"/>
            <a:chOff x="729205" y="5490300"/>
            <a:chExt cx="6834929" cy="455830"/>
          </a:xfrm>
        </p:grpSpPr>
        <p:sp>
          <p:nvSpPr>
            <p:cNvPr id="5" name="矩形: 圆角 4"/>
            <p:cNvSpPr/>
            <p:nvPr/>
          </p:nvSpPr>
          <p:spPr>
            <a:xfrm>
              <a:off x="729205" y="5544273"/>
              <a:ext cx="6565111" cy="389876"/>
            </a:xfrm>
            <a:prstGeom prst="roundRect">
              <a:avLst>
                <a:gd name="adj" fmla="val 50000"/>
              </a:avLst>
            </a:prstGeom>
            <a:solidFill>
              <a:schemeClr val="accent6"/>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p>
          </p:txBody>
        </p:sp>
        <p:sp>
          <p:nvSpPr>
            <p:cNvPr id="6" name="文本占位符 13"/>
            <p:cNvSpPr txBox="1"/>
            <p:nvPr/>
          </p:nvSpPr>
          <p:spPr>
            <a:xfrm>
              <a:off x="1562888" y="5490300"/>
              <a:ext cx="6001246" cy="455830"/>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2400" b="1" dirty="0">
                  <a:solidFill>
                    <a:prstClr val="white"/>
                  </a:solidFill>
                </a:rPr>
                <a:t>特种作业</a:t>
              </a:r>
            </a:p>
          </p:txBody>
        </p:sp>
      </p:grpSp>
      <p:grpSp>
        <p:nvGrpSpPr>
          <p:cNvPr id="7" name="Group 54"/>
          <p:cNvGrpSpPr/>
          <p:nvPr/>
        </p:nvGrpSpPr>
        <p:grpSpPr bwMode="auto">
          <a:xfrm>
            <a:off x="3805120" y="1540219"/>
            <a:ext cx="7523279" cy="1173221"/>
            <a:chOff x="0" y="-826156"/>
            <a:chExt cx="13326620" cy="2134731"/>
          </a:xfrm>
        </p:grpSpPr>
        <p:sp>
          <p:nvSpPr>
            <p:cNvPr id="8" name="TextBox 105"/>
            <p:cNvSpPr>
              <a:spLocks noChangeArrowheads="1"/>
            </p:cNvSpPr>
            <p:nvPr/>
          </p:nvSpPr>
          <p:spPr bwMode="auto">
            <a:xfrm>
              <a:off x="84775" y="-826156"/>
              <a:ext cx="13241845" cy="213473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9"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TextBox 6"/>
          <p:cNvSpPr>
            <a:spLocks noChangeArrowheads="1"/>
          </p:cNvSpPr>
          <p:nvPr/>
        </p:nvSpPr>
        <p:spPr bwMode="auto">
          <a:xfrm>
            <a:off x="4035028" y="1576761"/>
            <a:ext cx="7133047"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285750" indent="-285750">
              <a:lnSpc>
                <a:spcPct val="110000"/>
              </a:lnSpc>
              <a:spcBef>
                <a:spcPct val="0"/>
              </a:spcBef>
              <a:buFont typeface="Wingdings" panose="05000000000000000000" pitchFamily="2" charset="2"/>
              <a:buChar char="l"/>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是指直接从事容易发生人员伤亡事故，对操作者本人、他人及周围设施的安全可能造成重大危害的作业。</a:t>
            </a:r>
          </a:p>
          <a:p>
            <a:pPr marL="285750" indent="-285750">
              <a:lnSpc>
                <a:spcPct val="110000"/>
              </a:lnSpc>
              <a:spcBef>
                <a:spcPct val="0"/>
              </a:spcBef>
              <a:buFont typeface="Wingdings" panose="05000000000000000000" pitchFamily="2" charset="2"/>
              <a:buChar char="l"/>
            </a:pPr>
            <a:r>
              <a:rPr lang="zh-CN" altLang="en-US" sz="16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电工作业、金属焊接（气割）作业 、爆破作业、压力容器操作、建筑登高架设作业、起重作业、锅炉司炉作业等高危作业均为特种作业。</a:t>
            </a:r>
          </a:p>
        </p:txBody>
      </p:sp>
      <p:sp>
        <p:nvSpPr>
          <p:cNvPr id="12" name="文本占位符 3"/>
          <p:cNvSpPr txBox="1"/>
          <p:nvPr/>
        </p:nvSpPr>
        <p:spPr>
          <a:xfrm>
            <a:off x="2236271" y="3087450"/>
            <a:ext cx="5580429" cy="575763"/>
          </a:xfrm>
          <a:prstGeom prst="rect">
            <a:avLst/>
          </a:prstGeom>
        </p:spPr>
        <p:txBody>
          <a:bodyPr vert="horz" lIns="121856" tIns="60928" rIns="121856" bIns="6092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fontAlgn="base">
              <a:spcAft>
                <a:spcPct val="0"/>
              </a:spcAft>
            </a:pPr>
            <a:r>
              <a:rPr lang="zh-CN" altLang="en-US" sz="3200" dirty="0">
                <a:solidFill>
                  <a:schemeClr val="accent2">
                    <a:lumMod val="75000"/>
                  </a:schemeClr>
                </a:solidFill>
                <a:latin typeface="Arial" panose="020B0604020202020204"/>
                <a:ea typeface="微软雅黑" panose="020B0503020204020204" pitchFamily="34" charset="-122"/>
              </a:rPr>
              <a:t>对特种作业人员的基本要求：</a:t>
            </a:r>
          </a:p>
        </p:txBody>
      </p:sp>
      <p:sp>
        <p:nvSpPr>
          <p:cNvPr id="13" name="矩形 12"/>
          <p:cNvSpPr/>
          <p:nvPr/>
        </p:nvSpPr>
        <p:spPr>
          <a:xfrm>
            <a:off x="2236271" y="3674561"/>
            <a:ext cx="5375197" cy="60943"/>
          </a:xfrm>
          <a:prstGeom prst="rect">
            <a:avLst/>
          </a:prstGeom>
          <a:solidFill>
            <a:schemeClr val="accent2">
              <a:lumMod val="75000"/>
            </a:schemeClr>
          </a:solidFill>
          <a:ln w="9525" cap="flat" cmpd="sng" algn="ctr">
            <a:noFill/>
            <a:prstDash val="solid"/>
          </a:ln>
          <a:effectLst/>
        </p:spPr>
        <p:txBody>
          <a:bodyPr rtlCol="0" anchor="ctr"/>
          <a:lstStyle/>
          <a:p>
            <a:pPr marL="0" marR="0" lvl="0" indent="0" algn="ctr" defTabSz="1218565"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265" b="0" i="0" u="none" strike="noStrike" kern="0" cap="none" spc="0" normalizeH="0" baseline="0" noProof="0">
              <a:ln>
                <a:noFill/>
              </a:ln>
              <a:solidFill>
                <a:srgbClr val="1F497D"/>
              </a:solidFill>
              <a:effectLst/>
              <a:uLnTx/>
              <a:uFillTx/>
              <a:latin typeface="Arial" panose="020B0604020202020204"/>
              <a:ea typeface="宋体" panose="02010600030101010101" pitchFamily="2" charset="-122"/>
              <a:cs typeface="+mn-cs"/>
            </a:endParaRPr>
          </a:p>
        </p:txBody>
      </p:sp>
      <p:pic>
        <p:nvPicPr>
          <p:cNvPr id="14" name="图形 1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629" y="2785394"/>
            <a:ext cx="1263642" cy="1015173"/>
          </a:xfrm>
          <a:prstGeom prst="rect">
            <a:avLst/>
          </a:prstGeom>
        </p:spPr>
      </p:pic>
      <p:sp>
        <p:nvSpPr>
          <p:cNvPr id="15" name="Rectangle 3"/>
          <p:cNvSpPr txBox="1">
            <a:spLocks noChangeArrowheads="1"/>
          </p:cNvSpPr>
          <p:nvPr/>
        </p:nvSpPr>
        <p:spPr>
          <a:xfrm>
            <a:off x="1604450" y="4017047"/>
            <a:ext cx="10884719" cy="1664139"/>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lumMod val="75000"/>
                </a:schemeClr>
              </a:buClr>
              <a:buFont typeface="Wingdings" panose="05000000000000000000" pitchFamily="2" charset="2"/>
              <a:buChar char="p"/>
            </a:pPr>
            <a:r>
              <a:rPr lang="zh-CN" altLang="en-US" sz="2000" dirty="0">
                <a:solidFill>
                  <a:schemeClr val="accent6">
                    <a:lumMod val="100000"/>
                  </a:schemeClr>
                </a:solidFill>
                <a:latin typeface="字魂58号-创中黑-Regular" panose="00000500000000000000" pitchFamily="2" charset="-122"/>
                <a:ea typeface="字魂58号-创中黑-Regular" panose="00000500000000000000" pitchFamily="2" charset="-122"/>
              </a:rPr>
              <a:t> 年满</a:t>
            </a:r>
            <a:r>
              <a:rPr lang="en-US" altLang="zh-CN" sz="2000" dirty="0">
                <a:solidFill>
                  <a:schemeClr val="accent6">
                    <a:lumMod val="100000"/>
                  </a:schemeClr>
                </a:solidFill>
                <a:latin typeface="字魂58号-创中黑-Regular" panose="00000500000000000000" pitchFamily="2" charset="-122"/>
                <a:ea typeface="字魂58号-创中黑-Regular" panose="00000500000000000000" pitchFamily="2" charset="-122"/>
              </a:rPr>
              <a:t>18</a:t>
            </a:r>
            <a:r>
              <a:rPr lang="zh-CN" altLang="en-US" sz="2000" dirty="0">
                <a:solidFill>
                  <a:schemeClr val="accent6">
                    <a:lumMod val="100000"/>
                  </a:schemeClr>
                </a:solidFill>
                <a:latin typeface="字魂58号-创中黑-Regular" panose="00000500000000000000" pitchFamily="2" charset="-122"/>
                <a:ea typeface="字魂58号-创中黑-Regular" panose="00000500000000000000" pitchFamily="2" charset="-122"/>
              </a:rPr>
              <a:t>周岁，初中及以上文化程度；</a:t>
            </a:r>
          </a:p>
          <a:p>
            <a:pPr>
              <a:buClr>
                <a:schemeClr val="accent2">
                  <a:lumMod val="75000"/>
                </a:schemeClr>
              </a:buClr>
              <a:buFont typeface="Wingdings" panose="05000000000000000000" pitchFamily="2" charset="2"/>
              <a:buChar char="p"/>
            </a:pPr>
            <a:r>
              <a:rPr lang="zh-CN" altLang="en-US" sz="2000" dirty="0">
                <a:solidFill>
                  <a:schemeClr val="accent6">
                    <a:lumMod val="100000"/>
                  </a:schemeClr>
                </a:solidFill>
                <a:latin typeface="字魂58号-创中黑-Regular" panose="00000500000000000000" pitchFamily="2" charset="-122"/>
                <a:ea typeface="字魂58号-创中黑-Regular" panose="00000500000000000000" pitchFamily="2" charset="-122"/>
              </a:rPr>
              <a:t> 经县级以上医院体检合格，无妨碍从事相应特种作业的疾病和生理缺陷；</a:t>
            </a:r>
          </a:p>
          <a:p>
            <a:pPr>
              <a:buClr>
                <a:schemeClr val="accent2">
                  <a:lumMod val="75000"/>
                </a:schemeClr>
              </a:buClr>
              <a:buFont typeface="Wingdings" panose="05000000000000000000" pitchFamily="2" charset="2"/>
              <a:buChar char="p"/>
            </a:pPr>
            <a:r>
              <a:rPr lang="zh-CN" altLang="en-US" sz="2000" dirty="0">
                <a:solidFill>
                  <a:schemeClr val="accent6">
                    <a:lumMod val="100000"/>
                  </a:schemeClr>
                </a:solidFill>
                <a:latin typeface="字魂58号-创中黑-Regular" panose="00000500000000000000" pitchFamily="2" charset="-122"/>
                <a:ea typeface="字魂58号-创中黑-Regular" panose="00000500000000000000" pitchFamily="2" charset="-122"/>
              </a:rPr>
              <a:t> 按上岗要求的技术业务理论和实际操作技 能考核成绩合格；</a:t>
            </a:r>
          </a:p>
          <a:p>
            <a:pPr>
              <a:buClr>
                <a:schemeClr val="accent2">
                  <a:lumMod val="75000"/>
                </a:schemeClr>
              </a:buClr>
              <a:buFont typeface="Wingdings" panose="05000000000000000000" pitchFamily="2" charset="2"/>
              <a:buChar char="p"/>
            </a:pPr>
            <a:r>
              <a:rPr lang="zh-CN" altLang="en-US" sz="2000" dirty="0">
                <a:solidFill>
                  <a:schemeClr val="accent6">
                    <a:lumMod val="100000"/>
                  </a:schemeClr>
                </a:solidFill>
                <a:latin typeface="字魂58号-创中黑-Regular" panose="00000500000000000000" pitchFamily="2" charset="-122"/>
                <a:ea typeface="字魂58号-创中黑-Regular" panose="00000500000000000000" pitchFamily="2" charset="-122"/>
              </a:rPr>
              <a:t> 符合相应特种作业需要的其他条件。</a:t>
            </a:r>
          </a:p>
        </p:txBody>
      </p:sp>
      <p:sp>
        <p:nvSpPr>
          <p:cNvPr id="16" name="标题 1"/>
          <p:cNvSpPr txBox="1">
            <a:spLocks noChangeArrowheads="1"/>
          </p:cNvSpPr>
          <p:nvPr/>
        </p:nvSpPr>
        <p:spPr>
          <a:xfrm>
            <a:off x="7191028" y="357609"/>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特种作业要求</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1+#ppt_w/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400"/>
                                        <p:tgtEl>
                                          <p:spTgt spid="12"/>
                                        </p:tgtEl>
                                      </p:cBhvr>
                                    </p:animEffect>
                                  </p:childTnLst>
                                </p:cTn>
                              </p:par>
                              <p:par>
                                <p:cTn id="31" presetID="22" presetClass="entr" presetSubtype="8" fill="hold" grpId="0" nodeType="withEffect">
                                  <p:stCondLst>
                                    <p:cond delay="20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400"/>
                                        <p:tgtEl>
                                          <p:spTgt spid="13"/>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p:bldP spid="12" grpId="0"/>
      <p:bldP spid="13" grpId="0" bldLvl="0" animBg="1"/>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1449070" y="2896235"/>
            <a:ext cx="9252585" cy="1050925"/>
          </a:xfrm>
          <a:prstGeom prst="rect">
            <a:avLst/>
          </a:prstGeom>
          <a:noFill/>
        </p:spPr>
        <p:txBody>
          <a:bodyPr wrap="square">
            <a:spAutoFit/>
          </a:bodyPr>
          <a:lstStyle/>
          <a:p>
            <a:pPr lvl="0" algn="ctr" fontAlgn="base">
              <a:lnSpc>
                <a:spcPct val="120000"/>
              </a:lnSpc>
              <a:defRPr/>
            </a:pPr>
            <a:r>
              <a:rPr lang="zh-CN" sz="5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掌握安全生产基本操作知识</a:t>
            </a:r>
          </a:p>
        </p:txBody>
      </p:sp>
      <p:grpSp>
        <p:nvGrpSpPr>
          <p:cNvPr id="17" name="组合 16"/>
          <p:cNvGrpSpPr/>
          <p:nvPr/>
        </p:nvGrpSpPr>
        <p:grpSpPr>
          <a:xfrm>
            <a:off x="3962400" y="1975485"/>
            <a:ext cx="4267835" cy="920750"/>
            <a:chOff x="6294" y="3134"/>
            <a:chExt cx="6721" cy="1450"/>
          </a:xfrm>
        </p:grpSpPr>
        <p:sp>
          <p:nvSpPr>
            <p:cNvPr id="20" name="文本框 8"/>
            <p:cNvSpPr txBox="1"/>
            <p:nvPr/>
          </p:nvSpPr>
          <p:spPr>
            <a:xfrm>
              <a:off x="7108" y="3134"/>
              <a:ext cx="5028" cy="1450"/>
            </a:xfrm>
            <a:prstGeom prst="rect">
              <a:avLst/>
            </a:prstGeom>
            <a:noFill/>
          </p:spPr>
          <p:txBody>
            <a:bodyPr wrap="square" lIns="121873" tIns="60936" rIns="121873" bIns="60936">
              <a:spAutoFit/>
            </a:bodyPr>
            <a:lstStyle/>
            <a:p>
              <a:pPr lvl="0" algn="ctr">
                <a:defRPr/>
              </a:pPr>
              <a:r>
                <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rPr>
                <a:t>第七部分</a:t>
              </a:r>
            </a:p>
          </p:txBody>
        </p:sp>
        <p:grpSp>
          <p:nvGrpSpPr>
            <p:cNvPr id="15" name="组合 14"/>
            <p:cNvGrpSpPr/>
            <p:nvPr/>
          </p:nvGrpSpPr>
          <p:grpSpPr>
            <a:xfrm>
              <a:off x="6294" y="3658"/>
              <a:ext cx="1021" cy="276"/>
              <a:chOff x="2861833" y="3308621"/>
              <a:chExt cx="648282" cy="175260"/>
            </a:xfrm>
          </p:grpSpPr>
          <p:cxnSp>
            <p:nvCxnSpPr>
              <p:cNvPr id="16" name="直接连接符 15"/>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1994" y="3681"/>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38" name="组合 37"/>
          <p:cNvGrpSpPr/>
          <p:nvPr/>
        </p:nvGrpSpPr>
        <p:grpSpPr>
          <a:xfrm>
            <a:off x="106045" y="-103812"/>
            <a:ext cx="3719063" cy="1014402"/>
            <a:chOff x="374" y="44"/>
            <a:chExt cx="5857" cy="1597"/>
          </a:xfrm>
        </p:grpSpPr>
        <p:pic>
          <p:nvPicPr>
            <p:cNvPr id="39" name="图片 38" descr="图片包含 游戏机, 灯, 动物, 画&#10;&#10;描述已自动生成"/>
            <p:cNvPicPr>
              <a:picLocks noChangeAspect="1"/>
            </p:cNvPicPr>
            <p:nvPr/>
          </p:nvPicPr>
          <p:blipFill rotWithShape="1">
            <a:blip r:embed="rId4">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40"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2022</a:t>
              </a:r>
              <a:r>
                <a:rPr kumimoji="0" lang="zh-CN" altLang="en-US"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年安全生产月</a:t>
              </a:r>
              <a:endPar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endParaRPr>
            </a:p>
          </p:txBody>
        </p:sp>
        <p:sp>
          <p:nvSpPr>
            <p:cNvPr id="41" name="TextBox 19"/>
            <p:cNvSpPr txBox="1"/>
            <p:nvPr/>
          </p:nvSpPr>
          <p:spPr>
            <a:xfrm>
              <a:off x="1993" y="1066"/>
              <a:ext cx="4138" cy="459"/>
            </a:xfrm>
            <a:prstGeom prst="rect">
              <a:avLst/>
            </a:prstGeom>
            <a:noFill/>
            <a:effectLst/>
          </p:spPr>
          <p:txBody>
            <a:bodyPr wrap="none" rtlCol="0">
              <a:spAutoFit/>
            </a:bodyPr>
            <a:lstStyle/>
            <a:p>
              <a:pPr lvl="0" algn="ctr">
                <a:defRPr/>
              </a:pPr>
              <a:r>
                <a:rPr lang="en-US" altLang="zh-CN" sz="1300" spc="-100" dirty="0">
                  <a:solidFill>
                    <a:schemeClr val="accent6"/>
                  </a:solidFill>
                  <a:uFillTx/>
                  <a:latin typeface="思源黑体 Light" charset="0"/>
                  <a:ea typeface="思源黑体 Light" panose="020B0300000000000000" charset="-122"/>
                </a:rPr>
                <a:t>National safe production month 2022</a:t>
              </a:r>
              <a:endParaRPr kumimoji="0" lang="en-US" altLang="zh-CN" sz="1300" b="0" i="0" spc="-100" baseline="0" noProof="0" dirty="0">
                <a:ln>
                  <a:noFill/>
                </a:ln>
                <a:solidFill>
                  <a:schemeClr val="accent6"/>
                </a:solidFill>
                <a:effectLst/>
                <a:uLnTx/>
                <a:uFillTx/>
                <a:latin typeface="思源黑体 Light" charset="0"/>
                <a:ea typeface="思源黑体 Light" panose="020B0300000000000000" charset="-122"/>
              </a:endParaRPr>
            </a:p>
          </p:txBody>
        </p:sp>
        <p:pic>
          <p:nvPicPr>
            <p:cNvPr id="42" name="图片 41" descr="51miz-E1176160-7A6F775C"/>
            <p:cNvPicPr>
              <a:picLocks noChangeAspect="1"/>
            </p:cNvPicPr>
            <p:nvPr/>
          </p:nvPicPr>
          <p:blipFill>
            <a:blip r:embed="rId5"/>
            <a:srcRect l="35208" t="48542" r="46979" b="26667"/>
            <a:stretch>
              <a:fillRect/>
            </a:stretch>
          </p:blipFill>
          <p:spPr>
            <a:xfrm>
              <a:off x="374" y="444"/>
              <a:ext cx="1720" cy="1197"/>
            </a:xfrm>
            <a:prstGeom prst="rect">
              <a:avLst/>
            </a:prstGeom>
          </p:spPr>
        </p:pic>
      </p:grpSp>
      <p:pic>
        <p:nvPicPr>
          <p:cNvPr id="48" name="图片 47" descr="51miz-E1006316-CDB9094F"/>
          <p:cNvPicPr>
            <a:picLocks noChangeAspect="1"/>
          </p:cNvPicPr>
          <p:nvPr/>
        </p:nvPicPr>
        <p:blipFill>
          <a:blip r:embed="rId6"/>
          <a:stretch>
            <a:fillRect/>
          </a:stretch>
        </p:blipFill>
        <p:spPr>
          <a:xfrm>
            <a:off x="9920605" y="1975485"/>
            <a:ext cx="2529205" cy="5055870"/>
          </a:xfrm>
          <a:prstGeom prst="rect">
            <a:avLst/>
          </a:prstGeom>
        </p:spPr>
      </p:pic>
      <p:pic>
        <p:nvPicPr>
          <p:cNvPr id="49" name="图片 48" descr="C:\Users\娜娜\Desktop\图片141.png图片141"/>
          <p:cNvPicPr>
            <a:picLocks noChangeAspect="1"/>
          </p:cNvPicPr>
          <p:nvPr/>
        </p:nvPicPr>
        <p:blipFill>
          <a:blip r:embed="rId7"/>
          <a:srcRect/>
          <a:stretch>
            <a:fillRect/>
          </a:stretch>
        </p:blipFill>
        <p:spPr>
          <a:xfrm>
            <a:off x="953" y="5278755"/>
            <a:ext cx="12190095" cy="1579245"/>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92200" y="2348927"/>
            <a:ext cx="4679185" cy="696947"/>
            <a:chOff x="7029360" y="4573493"/>
            <a:chExt cx="2999409" cy="517828"/>
          </a:xfrm>
        </p:grpSpPr>
        <p:grpSp>
          <p:nvGrpSpPr>
            <p:cNvPr id="7" name="组合 6"/>
            <p:cNvGrpSpPr/>
            <p:nvPr/>
          </p:nvGrpSpPr>
          <p:grpSpPr>
            <a:xfrm>
              <a:off x="7029360" y="4573493"/>
              <a:ext cx="2999409" cy="517828"/>
              <a:chOff x="5718131" y="5650928"/>
              <a:chExt cx="4447490" cy="767829"/>
            </a:xfrm>
          </p:grpSpPr>
          <p:sp>
            <p:nvSpPr>
              <p:cNvPr id="9" name="圆角矩形 37"/>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0" name="圆角矩形 44"/>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8" name="TextBox 19"/>
            <p:cNvSpPr txBox="1"/>
            <p:nvPr/>
          </p:nvSpPr>
          <p:spPr>
            <a:xfrm>
              <a:off x="7305532" y="4681705"/>
              <a:ext cx="2371555" cy="303953"/>
            </a:xfrm>
            <a:prstGeom prst="rect">
              <a:avLst/>
            </a:prstGeom>
            <a:noFill/>
          </p:spPr>
          <p:txBody>
            <a:bodyPr wrap="square" rtlCol="0"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指挥信号不明或乱指挥不吊</a:t>
              </a:r>
            </a:p>
          </p:txBody>
        </p:sp>
      </p:grpSp>
      <p:grpSp>
        <p:nvGrpSpPr>
          <p:cNvPr id="11" name="组合 10"/>
          <p:cNvGrpSpPr/>
          <p:nvPr/>
        </p:nvGrpSpPr>
        <p:grpSpPr>
          <a:xfrm>
            <a:off x="1092200" y="3053997"/>
            <a:ext cx="4679185" cy="696948"/>
            <a:chOff x="7029360" y="4573493"/>
            <a:chExt cx="2999409" cy="517828"/>
          </a:xfrm>
        </p:grpSpPr>
        <p:grpSp>
          <p:nvGrpSpPr>
            <p:cNvPr id="12" name="组合 11"/>
            <p:cNvGrpSpPr/>
            <p:nvPr/>
          </p:nvGrpSpPr>
          <p:grpSpPr>
            <a:xfrm>
              <a:off x="7029360" y="4573493"/>
              <a:ext cx="2999409" cy="517828"/>
              <a:chOff x="5718131" y="5650928"/>
              <a:chExt cx="4447490" cy="767829"/>
            </a:xfrm>
          </p:grpSpPr>
          <p:sp>
            <p:nvSpPr>
              <p:cNvPr id="14" name="圆角矩形 66"/>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5" name="圆角矩形 67"/>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13" name="TextBox 19"/>
            <p:cNvSpPr txBox="1"/>
            <p:nvPr/>
          </p:nvSpPr>
          <p:spPr>
            <a:xfrm>
              <a:off x="7305532" y="4681695"/>
              <a:ext cx="2472171" cy="297279"/>
            </a:xfrm>
            <a:prstGeom prst="rect">
              <a:avLst/>
            </a:prstGeom>
            <a:noFill/>
          </p:spPr>
          <p:txBody>
            <a:bodyPr wrap="square" rtlCol="0"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超负荷不吊</a:t>
              </a:r>
            </a:p>
          </p:txBody>
        </p:sp>
      </p:grpSp>
      <p:grpSp>
        <p:nvGrpSpPr>
          <p:cNvPr id="16" name="组合 15"/>
          <p:cNvGrpSpPr/>
          <p:nvPr/>
        </p:nvGrpSpPr>
        <p:grpSpPr>
          <a:xfrm>
            <a:off x="1092200" y="3853721"/>
            <a:ext cx="4679185" cy="696948"/>
            <a:chOff x="7029360" y="4573493"/>
            <a:chExt cx="2999409" cy="517828"/>
          </a:xfrm>
        </p:grpSpPr>
        <p:grpSp>
          <p:nvGrpSpPr>
            <p:cNvPr id="17" name="组合 16"/>
            <p:cNvGrpSpPr/>
            <p:nvPr/>
          </p:nvGrpSpPr>
          <p:grpSpPr>
            <a:xfrm>
              <a:off x="7029360" y="4573493"/>
              <a:ext cx="2999409" cy="517828"/>
              <a:chOff x="5718131" y="5650928"/>
              <a:chExt cx="4447490" cy="767829"/>
            </a:xfrm>
          </p:grpSpPr>
          <p:sp>
            <p:nvSpPr>
              <p:cNvPr id="19" name="圆角矩形 71"/>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20" name="圆角矩形 72"/>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18" name="TextBox 19"/>
            <p:cNvSpPr txBox="1"/>
            <p:nvPr/>
          </p:nvSpPr>
          <p:spPr>
            <a:xfrm>
              <a:off x="7305532" y="4681695"/>
              <a:ext cx="2472171" cy="297279"/>
            </a:xfrm>
            <a:prstGeom prst="rect">
              <a:avLst/>
            </a:prstGeom>
            <a:noFill/>
          </p:spPr>
          <p:txBody>
            <a:bodyPr wrap="square" rtlCol="0"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工件紧固不牢不吊</a:t>
              </a:r>
            </a:p>
          </p:txBody>
        </p:sp>
      </p:grpSp>
      <p:grpSp>
        <p:nvGrpSpPr>
          <p:cNvPr id="21" name="组合 20"/>
          <p:cNvGrpSpPr/>
          <p:nvPr/>
        </p:nvGrpSpPr>
        <p:grpSpPr>
          <a:xfrm>
            <a:off x="1092200" y="4617076"/>
            <a:ext cx="4679185" cy="696948"/>
            <a:chOff x="7029360" y="4573493"/>
            <a:chExt cx="2999409" cy="517828"/>
          </a:xfrm>
        </p:grpSpPr>
        <p:grpSp>
          <p:nvGrpSpPr>
            <p:cNvPr id="22" name="组合 21"/>
            <p:cNvGrpSpPr/>
            <p:nvPr/>
          </p:nvGrpSpPr>
          <p:grpSpPr>
            <a:xfrm>
              <a:off x="7029360" y="4573493"/>
              <a:ext cx="2999409" cy="517828"/>
              <a:chOff x="5718131" y="5650928"/>
              <a:chExt cx="4447490" cy="767829"/>
            </a:xfrm>
          </p:grpSpPr>
          <p:sp>
            <p:nvSpPr>
              <p:cNvPr id="24" name="圆角矩形 76"/>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25" name="圆角矩形 77"/>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23" name="TextBox 19"/>
            <p:cNvSpPr txBox="1"/>
            <p:nvPr/>
          </p:nvSpPr>
          <p:spPr>
            <a:xfrm>
              <a:off x="7305532" y="4681695"/>
              <a:ext cx="2472171" cy="297279"/>
            </a:xfrm>
            <a:prstGeom prst="rect">
              <a:avLst/>
            </a:prstGeom>
            <a:noFill/>
          </p:spPr>
          <p:txBody>
            <a:bodyPr wrap="square" rtlCol="0"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吊物上面有人不吊</a:t>
              </a:r>
            </a:p>
          </p:txBody>
        </p:sp>
      </p:grpSp>
      <p:grpSp>
        <p:nvGrpSpPr>
          <p:cNvPr id="26" name="组合 25"/>
          <p:cNvGrpSpPr/>
          <p:nvPr/>
        </p:nvGrpSpPr>
        <p:grpSpPr>
          <a:xfrm>
            <a:off x="1092200" y="5409495"/>
            <a:ext cx="4679185" cy="696948"/>
            <a:chOff x="7029360" y="4573493"/>
            <a:chExt cx="2999409" cy="517828"/>
          </a:xfrm>
        </p:grpSpPr>
        <p:grpSp>
          <p:nvGrpSpPr>
            <p:cNvPr id="27" name="组合 26"/>
            <p:cNvGrpSpPr/>
            <p:nvPr/>
          </p:nvGrpSpPr>
          <p:grpSpPr>
            <a:xfrm>
              <a:off x="7029360" y="4573493"/>
              <a:ext cx="2999409" cy="517828"/>
              <a:chOff x="5718131" y="5650928"/>
              <a:chExt cx="4447490" cy="767829"/>
            </a:xfrm>
          </p:grpSpPr>
          <p:sp>
            <p:nvSpPr>
              <p:cNvPr id="29" name="圆角矩形 81"/>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30" name="圆角矩形 82"/>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28" name="TextBox 19"/>
            <p:cNvSpPr txBox="1"/>
            <p:nvPr/>
          </p:nvSpPr>
          <p:spPr>
            <a:xfrm>
              <a:off x="7305532" y="4681694"/>
              <a:ext cx="2472171" cy="297279"/>
            </a:xfrm>
            <a:prstGeom prst="rect">
              <a:avLst/>
            </a:prstGeom>
            <a:noFill/>
          </p:spPr>
          <p:txBody>
            <a:bodyPr wrap="square" rtlCol="0"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安全装置不灵不吊</a:t>
              </a:r>
            </a:p>
          </p:txBody>
        </p:sp>
      </p:grpSp>
      <p:grpSp>
        <p:nvGrpSpPr>
          <p:cNvPr id="31" name="组合 30"/>
          <p:cNvGrpSpPr/>
          <p:nvPr/>
        </p:nvGrpSpPr>
        <p:grpSpPr>
          <a:xfrm>
            <a:off x="6633467" y="2294064"/>
            <a:ext cx="4679185" cy="696947"/>
            <a:chOff x="7029360" y="4573493"/>
            <a:chExt cx="2999409" cy="517828"/>
          </a:xfrm>
        </p:grpSpPr>
        <p:grpSp>
          <p:nvGrpSpPr>
            <p:cNvPr id="32" name="组合 31"/>
            <p:cNvGrpSpPr/>
            <p:nvPr/>
          </p:nvGrpSpPr>
          <p:grpSpPr>
            <a:xfrm>
              <a:off x="7029360" y="4573493"/>
              <a:ext cx="2999409" cy="517828"/>
              <a:chOff x="5718131" y="5650928"/>
              <a:chExt cx="4447490" cy="767829"/>
            </a:xfrm>
          </p:grpSpPr>
          <p:sp>
            <p:nvSpPr>
              <p:cNvPr id="34" name="圆角矩形 96"/>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35" name="圆角矩形 97"/>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33" name="TextBox 19"/>
            <p:cNvSpPr txBox="1"/>
            <p:nvPr/>
          </p:nvSpPr>
          <p:spPr>
            <a:xfrm>
              <a:off x="7652127" y="4681701"/>
              <a:ext cx="1884552" cy="297280"/>
            </a:xfrm>
            <a:prstGeom prst="rect">
              <a:avLst/>
            </a:prstGeom>
            <a:noFill/>
          </p:spPr>
          <p:txBody>
            <a:bodyPr wrap="square" rtlCol="0"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工件埋在地下不吊</a:t>
              </a:r>
            </a:p>
          </p:txBody>
        </p:sp>
      </p:grpSp>
      <p:grpSp>
        <p:nvGrpSpPr>
          <p:cNvPr id="36" name="组合 35"/>
          <p:cNvGrpSpPr/>
          <p:nvPr/>
        </p:nvGrpSpPr>
        <p:grpSpPr>
          <a:xfrm>
            <a:off x="6633467" y="2991009"/>
            <a:ext cx="4679185" cy="696948"/>
            <a:chOff x="7029360" y="4573493"/>
            <a:chExt cx="2999409" cy="517828"/>
          </a:xfrm>
        </p:grpSpPr>
        <p:grpSp>
          <p:nvGrpSpPr>
            <p:cNvPr id="37" name="组合 36"/>
            <p:cNvGrpSpPr/>
            <p:nvPr/>
          </p:nvGrpSpPr>
          <p:grpSpPr>
            <a:xfrm>
              <a:off x="7029360" y="4573493"/>
              <a:ext cx="2999409" cy="517828"/>
              <a:chOff x="5718131" y="5650928"/>
              <a:chExt cx="4447490" cy="767829"/>
            </a:xfrm>
          </p:grpSpPr>
          <p:sp>
            <p:nvSpPr>
              <p:cNvPr id="39" name="圆角矩形 101"/>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40" name="圆角矩形 102"/>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38" name="TextBox 19"/>
            <p:cNvSpPr txBox="1"/>
            <p:nvPr/>
          </p:nvSpPr>
          <p:spPr>
            <a:xfrm>
              <a:off x="7305532" y="4681695"/>
              <a:ext cx="2472171" cy="297279"/>
            </a:xfrm>
            <a:prstGeom prst="rect">
              <a:avLst/>
            </a:prstGeom>
            <a:noFill/>
          </p:spPr>
          <p:txBody>
            <a:bodyPr wrap="square" rtlCol="0"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光线阴暗看不清不吊</a:t>
              </a:r>
            </a:p>
          </p:txBody>
        </p:sp>
      </p:grpSp>
      <p:grpSp>
        <p:nvGrpSpPr>
          <p:cNvPr id="41" name="组合 40"/>
          <p:cNvGrpSpPr/>
          <p:nvPr/>
        </p:nvGrpSpPr>
        <p:grpSpPr>
          <a:xfrm>
            <a:off x="6633467" y="3782609"/>
            <a:ext cx="4679185" cy="696948"/>
            <a:chOff x="7029360" y="4573493"/>
            <a:chExt cx="2999409" cy="517828"/>
          </a:xfrm>
        </p:grpSpPr>
        <p:grpSp>
          <p:nvGrpSpPr>
            <p:cNvPr id="42" name="组合 41"/>
            <p:cNvGrpSpPr/>
            <p:nvPr/>
          </p:nvGrpSpPr>
          <p:grpSpPr>
            <a:xfrm>
              <a:off x="7029360" y="4573493"/>
              <a:ext cx="2999409" cy="517828"/>
              <a:chOff x="5718131" y="5650928"/>
              <a:chExt cx="4447490" cy="767829"/>
            </a:xfrm>
          </p:grpSpPr>
          <p:sp>
            <p:nvSpPr>
              <p:cNvPr id="44" name="圆角矩形 106"/>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45" name="圆角矩形 107"/>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43" name="TextBox 19"/>
            <p:cNvSpPr txBox="1"/>
            <p:nvPr/>
          </p:nvSpPr>
          <p:spPr>
            <a:xfrm>
              <a:off x="7305532" y="4681695"/>
              <a:ext cx="2472171" cy="297279"/>
            </a:xfrm>
            <a:prstGeom prst="rect">
              <a:avLst/>
            </a:prstGeom>
            <a:noFill/>
          </p:spPr>
          <p:txBody>
            <a:bodyPr wrap="square" rtlCol="0"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斜拉工件不吊</a:t>
              </a:r>
            </a:p>
          </p:txBody>
        </p:sp>
      </p:grpSp>
      <p:grpSp>
        <p:nvGrpSpPr>
          <p:cNvPr id="46" name="组合 45"/>
          <p:cNvGrpSpPr/>
          <p:nvPr/>
        </p:nvGrpSpPr>
        <p:grpSpPr>
          <a:xfrm>
            <a:off x="6633467" y="4537840"/>
            <a:ext cx="4679185" cy="696948"/>
            <a:chOff x="7029360" y="4573493"/>
            <a:chExt cx="2999409" cy="517828"/>
          </a:xfrm>
        </p:grpSpPr>
        <p:grpSp>
          <p:nvGrpSpPr>
            <p:cNvPr id="47" name="组合 46"/>
            <p:cNvGrpSpPr/>
            <p:nvPr/>
          </p:nvGrpSpPr>
          <p:grpSpPr>
            <a:xfrm>
              <a:off x="7029360" y="4573493"/>
              <a:ext cx="2999409" cy="517828"/>
              <a:chOff x="5718131" y="5650928"/>
              <a:chExt cx="4447490" cy="767829"/>
            </a:xfrm>
          </p:grpSpPr>
          <p:sp>
            <p:nvSpPr>
              <p:cNvPr id="49" name="圆角矩形 111"/>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50" name="圆角矩形 112"/>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48" name="TextBox 19"/>
            <p:cNvSpPr txBox="1"/>
            <p:nvPr/>
          </p:nvSpPr>
          <p:spPr>
            <a:xfrm>
              <a:off x="7305532" y="4681695"/>
              <a:ext cx="2472171" cy="297279"/>
            </a:xfrm>
            <a:prstGeom prst="rect">
              <a:avLst/>
            </a:prstGeom>
            <a:noFill/>
          </p:spPr>
          <p:txBody>
            <a:bodyPr wrap="square" rtlCol="0"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棱角物件没有措施不吊</a:t>
              </a:r>
            </a:p>
          </p:txBody>
        </p:sp>
      </p:grpSp>
      <p:grpSp>
        <p:nvGrpSpPr>
          <p:cNvPr id="51" name="组合 50"/>
          <p:cNvGrpSpPr/>
          <p:nvPr/>
        </p:nvGrpSpPr>
        <p:grpSpPr>
          <a:xfrm>
            <a:off x="6633467" y="5409495"/>
            <a:ext cx="4679185" cy="696948"/>
            <a:chOff x="7029360" y="4573493"/>
            <a:chExt cx="2999409" cy="517828"/>
          </a:xfrm>
        </p:grpSpPr>
        <p:grpSp>
          <p:nvGrpSpPr>
            <p:cNvPr id="52" name="组合 51"/>
            <p:cNvGrpSpPr/>
            <p:nvPr/>
          </p:nvGrpSpPr>
          <p:grpSpPr>
            <a:xfrm>
              <a:off x="7029360" y="4573493"/>
              <a:ext cx="2999409" cy="517828"/>
              <a:chOff x="5718131" y="5650928"/>
              <a:chExt cx="4447490" cy="767829"/>
            </a:xfrm>
          </p:grpSpPr>
          <p:sp>
            <p:nvSpPr>
              <p:cNvPr id="54" name="圆角矩形 116"/>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55" name="圆角矩形 117"/>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53" name="TextBox 19"/>
            <p:cNvSpPr txBox="1"/>
            <p:nvPr/>
          </p:nvSpPr>
          <p:spPr>
            <a:xfrm>
              <a:off x="7305532" y="4681694"/>
              <a:ext cx="2472171" cy="297279"/>
            </a:xfrm>
            <a:prstGeom prst="rect">
              <a:avLst/>
            </a:prstGeom>
            <a:noFill/>
          </p:spPr>
          <p:txBody>
            <a:bodyPr wrap="square" rtlCol="0"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钢水包过满不吊</a:t>
              </a:r>
            </a:p>
          </p:txBody>
        </p:sp>
      </p:grpSp>
      <p:sp>
        <p:nvSpPr>
          <p:cNvPr id="56" name="文本占位符 3"/>
          <p:cNvSpPr txBox="1"/>
          <p:nvPr/>
        </p:nvSpPr>
        <p:spPr>
          <a:xfrm>
            <a:off x="4141444" y="1430118"/>
            <a:ext cx="5580429" cy="575763"/>
          </a:xfrm>
          <a:prstGeom prst="rect">
            <a:avLst/>
          </a:prstGeom>
        </p:spPr>
        <p:txBody>
          <a:bodyPr vert="horz" lIns="121856" tIns="60928" rIns="121856" bIns="6092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fontAlgn="base">
              <a:spcAft>
                <a:spcPct val="0"/>
              </a:spcAft>
            </a:pPr>
            <a:r>
              <a:rPr lang="zh-CN" altLang="en-US" sz="4000" dirty="0">
                <a:solidFill>
                  <a:schemeClr val="accent2">
                    <a:lumMod val="75000"/>
                  </a:schemeClr>
                </a:solidFill>
                <a:latin typeface="Arial" panose="020B0604020202020204"/>
                <a:ea typeface="微软雅黑" panose="020B0503020204020204" pitchFamily="34" charset="-122"/>
              </a:rPr>
              <a:t>起重作业</a:t>
            </a:r>
            <a:r>
              <a:rPr lang="en-US" altLang="zh-CN" sz="4000" dirty="0">
                <a:solidFill>
                  <a:schemeClr val="accent2">
                    <a:lumMod val="75000"/>
                  </a:schemeClr>
                </a:solidFill>
                <a:latin typeface="Arial" panose="020B0604020202020204"/>
                <a:ea typeface="微软雅黑" panose="020B0503020204020204" pitchFamily="34" charset="-122"/>
              </a:rPr>
              <a:t>10</a:t>
            </a:r>
            <a:r>
              <a:rPr lang="zh-CN" altLang="en-US" sz="4000" dirty="0">
                <a:solidFill>
                  <a:schemeClr val="accent2">
                    <a:lumMod val="75000"/>
                  </a:schemeClr>
                </a:solidFill>
                <a:latin typeface="Arial" panose="020B0604020202020204"/>
                <a:ea typeface="微软雅黑" panose="020B0503020204020204" pitchFamily="34" charset="-122"/>
              </a:rPr>
              <a:t>不吊</a:t>
            </a:r>
          </a:p>
        </p:txBody>
      </p:sp>
      <p:sp>
        <p:nvSpPr>
          <p:cNvPr id="57" name="矩形 56"/>
          <p:cNvSpPr/>
          <p:nvPr/>
        </p:nvSpPr>
        <p:spPr>
          <a:xfrm>
            <a:off x="3521413" y="2066472"/>
            <a:ext cx="5375197" cy="60943"/>
          </a:xfrm>
          <a:prstGeom prst="rect">
            <a:avLst/>
          </a:prstGeom>
          <a:solidFill>
            <a:schemeClr val="accent2">
              <a:lumMod val="75000"/>
            </a:schemeClr>
          </a:solidFill>
          <a:ln w="9525" cap="flat" cmpd="sng" algn="ctr">
            <a:noFill/>
            <a:prstDash val="solid"/>
          </a:ln>
          <a:effectLst/>
        </p:spPr>
        <p:txBody>
          <a:bodyPr rtlCol="0" anchor="ctr"/>
          <a:lstStyle/>
          <a:p>
            <a:pPr marL="0" marR="0" lvl="0" indent="0" algn="ctr" defTabSz="1218565"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265" b="0" i="0" u="none" strike="noStrike" kern="0" cap="none" spc="0" normalizeH="0" baseline="0" noProof="0">
              <a:ln>
                <a:noFill/>
              </a:ln>
              <a:solidFill>
                <a:srgbClr val="1F497D"/>
              </a:solidFill>
              <a:effectLst/>
              <a:uLnTx/>
              <a:uFillTx/>
              <a:latin typeface="Arial" panose="020B0604020202020204"/>
              <a:ea typeface="宋体" panose="02010600030101010101" pitchFamily="2" charset="-122"/>
              <a:cs typeface="+mn-cs"/>
            </a:endParaRPr>
          </a:p>
        </p:txBody>
      </p:sp>
      <p:sp>
        <p:nvSpPr>
          <p:cNvPr id="2" name="标题 1"/>
          <p:cNvSpPr txBox="1">
            <a:spLocks noChangeArrowheads="1"/>
          </p:cNvSpPr>
          <p:nvPr/>
        </p:nvSpPr>
        <p:spPr>
          <a:xfrm>
            <a:off x="6632969" y="344429"/>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企业安全生产应知应会</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400"/>
                                        <p:tgtEl>
                                          <p:spTgt spid="56"/>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400"/>
                                        <p:tgtEl>
                                          <p:spTgt spid="5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left)">
                                      <p:cBhvr>
                                        <p:cTn id="46" dur="500"/>
                                        <p:tgtEl>
                                          <p:spTgt spid="46"/>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1008" y="1411573"/>
            <a:ext cx="11393695" cy="828342"/>
            <a:chOff x="311008" y="1551682"/>
            <a:chExt cx="11393695" cy="828342"/>
          </a:xfrm>
        </p:grpSpPr>
        <p:sp>
          <p:nvSpPr>
            <p:cNvPr id="4" name="矩形 3"/>
            <p:cNvSpPr/>
            <p:nvPr/>
          </p:nvSpPr>
          <p:spPr>
            <a:xfrm>
              <a:off x="487296" y="1551682"/>
              <a:ext cx="11217407" cy="828342"/>
            </a:xfrm>
            <a:prstGeom prst="rect">
              <a:avLst/>
            </a:prstGeom>
            <a:gradFill>
              <a:gsLst>
                <a:gs pos="0">
                  <a:srgbClr val="C00000"/>
                </a:gs>
                <a:gs pos="100000">
                  <a:schemeClr val="accent2">
                    <a:lumMod val="75000"/>
                  </a:schemeClr>
                </a:gs>
              </a:gsLst>
              <a:lin ang="5400000" scaled="1"/>
            </a:gradFill>
            <a:ln w="19050" cap="flat" cmpd="sng" algn="ctr">
              <a:solidFill>
                <a:srgbClr val="ED7D31">
                  <a:lumMod val="75000"/>
                  <a:alpha val="52000"/>
                </a:srgbClr>
              </a:solidFill>
              <a:prstDash val="sysDot"/>
              <a:miter lim="800000"/>
            </a:ln>
            <a:effectLst/>
          </p:spPr>
          <p:txBody>
            <a:bodyPr rtlCol="0" anchor="ctr"/>
            <a:lstStyle/>
            <a:p>
              <a:pPr algn="ctr">
                <a:defRPr/>
              </a:pPr>
              <a:endParaRPr lang="zh-CN" altLang="en-US" sz="1350" kern="0" dirty="0">
                <a:solidFill>
                  <a:prstClr val="white"/>
                </a:solidFill>
                <a:latin typeface="等线" panose="02010600030101010101" charset="-122"/>
                <a:ea typeface="等线" panose="02010600030101010101" charset="-122"/>
              </a:endParaRPr>
            </a:p>
          </p:txBody>
        </p:sp>
        <p:sp>
          <p:nvSpPr>
            <p:cNvPr id="5" name="平行四边形 4"/>
            <p:cNvSpPr/>
            <p:nvPr/>
          </p:nvSpPr>
          <p:spPr>
            <a:xfrm>
              <a:off x="311008" y="1577066"/>
              <a:ext cx="10081222" cy="755086"/>
            </a:xfrm>
            <a:prstGeom prst="parallelogram">
              <a:avLst>
                <a:gd name="adj" fmla="val 52869"/>
              </a:avLst>
            </a:prstGeom>
            <a:noFill/>
            <a:ln w="25400" cap="flat" cmpd="sng" algn="ctr">
              <a:noFill/>
              <a:prstDash val="solid"/>
            </a:ln>
            <a:effectLst/>
          </p:spPr>
          <p:txBody>
            <a:bodyPr rtlCol="0" anchor="ctr"/>
            <a:lstStyle/>
            <a:p>
              <a:pPr>
                <a:lnSpc>
                  <a:spcPts val="2900"/>
                </a:lnSpc>
                <a:buSzPct val="80000"/>
                <a:defRPr/>
              </a:pPr>
              <a:r>
                <a:rPr lang="zh-CN" altLang="en-US" sz="2400" kern="0" dirty="0">
                  <a:solidFill>
                    <a:srgbClr val="ED7D31">
                      <a:lumMod val="20000"/>
                      <a:lumOff val="80000"/>
                    </a:srgbClr>
                  </a:solidFill>
                  <a:latin typeface="字魂59号-创粗黑" pitchFamily="2" charset="-122"/>
                  <a:ea typeface="字魂59号-创粗黑" pitchFamily="2" charset="-122"/>
                  <a:sym typeface="字魂59号-创粗黑" pitchFamily="2" charset="-122"/>
                </a:rPr>
                <a:t>宣传贯彻安全生产法,推动"第一责任人"守法履责</a:t>
              </a:r>
            </a:p>
          </p:txBody>
        </p:sp>
      </p:grpSp>
      <p:sp>
        <p:nvSpPr>
          <p:cNvPr id="6" name="椭圆 5"/>
          <p:cNvSpPr/>
          <p:nvPr/>
        </p:nvSpPr>
        <p:spPr>
          <a:xfrm>
            <a:off x="10218058" y="1339515"/>
            <a:ext cx="972457" cy="972457"/>
          </a:xfrm>
          <a:prstGeom prst="ellipse">
            <a:avLst/>
          </a:prstGeom>
          <a:solidFill>
            <a:srgbClr val="ED7D31">
              <a:lumMod val="40000"/>
              <a:lumOff val="60000"/>
            </a:srgbClr>
          </a:solidFill>
          <a:ln w="28575" cap="flat" cmpd="sng" algn="ctr">
            <a:solidFill>
              <a:srgbClr val="C60A0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0" i="0" u="none" strike="noStrike" kern="0" cap="none" spc="0" normalizeH="0" baseline="0" noProof="0" dirty="0">
                <a:ln>
                  <a:noFill/>
                </a:ln>
                <a:solidFill>
                  <a:srgbClr val="C60A04"/>
                </a:solidFill>
                <a:effectLst/>
                <a:uLnTx/>
                <a:uFillTx/>
                <a:latin typeface="思源宋体 CN Heavy" panose="02020900000000000000" pitchFamily="18" charset="-122"/>
                <a:ea typeface="思源宋体 CN Heavy" panose="02020900000000000000" pitchFamily="18" charset="-122"/>
                <a:sym typeface="思源宋体 CN Heavy" panose="02020900000000000000" pitchFamily="18" charset="-122"/>
              </a:rPr>
              <a:t>2</a:t>
            </a:r>
            <a:endParaRPr kumimoji="0" lang="zh-CN" altLang="en-US" sz="6000" b="0" i="0" u="none" strike="noStrike" kern="0" cap="none" spc="0" normalizeH="0" baseline="0" noProof="0" dirty="0">
              <a:ln>
                <a:noFill/>
              </a:ln>
              <a:solidFill>
                <a:srgbClr val="C60A04"/>
              </a:solidFill>
              <a:effectLst/>
              <a:uLnTx/>
              <a:uFillTx/>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sp>
        <p:nvSpPr>
          <p:cNvPr id="8" name="矩形 7"/>
          <p:cNvSpPr/>
          <p:nvPr>
            <p:custDataLst>
              <p:tags r:id="rId1"/>
            </p:custDataLst>
          </p:nvPr>
        </p:nvSpPr>
        <p:spPr>
          <a:xfrm>
            <a:off x="486822" y="2502207"/>
            <a:ext cx="6016122" cy="3902710"/>
          </a:xfrm>
          <a:prstGeom prst="rect">
            <a:avLst/>
          </a:prstGeom>
        </p:spPr>
        <p:txBody>
          <a:bodyPr wrap="square" lIns="94489" tIns="47245" rIns="94489" bIns="47245">
            <a:spAutoFit/>
          </a:bodyPr>
          <a:lstStyle/>
          <a:p>
            <a:pPr lvl="0" algn="just">
              <a:lnSpc>
                <a:spcPts val="2700"/>
              </a:lnSpc>
              <a:defRPr/>
            </a:pPr>
            <a:r>
              <a:rPr lang="zh-CN" altLang="en-US" sz="1400" dirty="0">
                <a:solidFill>
                  <a:srgbClr val="000000">
                    <a:lumMod val="95000"/>
                    <a:lumOff val="5000"/>
                  </a:srgbClr>
                </a:solidFill>
                <a:latin typeface="微软雅黑 Light" panose="020B0502040204020203" charset="-122"/>
                <a:ea typeface="微软雅黑 Light" panose="020B0502040204020203" charset="-122"/>
              </a:rPr>
              <a:t>各地区、各有关部门和单位要广泛开展安全生产法主题宣传活动,督促企业法定代表人、实际控制人、实际负责人自觉把安全放在第一位,贯穿工作全过程各方面,切实担起安全生产"第一责任人"责任,严格履行安全生产法规定的7项职责,带头尊法、学 法、守法,主动研判风险、排查隐患,向职代会报告安全生产工作情 况,认真组织开展全员应急救援演练和知识技能培训,积极参加 "第一责任人安全倡议书"活动。加大以案释法和以案普法的宣传力度,对企业主体责任落实不到位被实行"一案双罚"的执法案例、 安全生产行刑衔接的典型案例,以及因发生生产安全事故构成重大责任事故罪的典型案例,加大曝光力度,形成舆论声势。广泛开展"我是安全吹哨人""查找身边的隐患"等活动,调动职工参与监 督企业和主要负责人落实安全生产责任的主动性和自觉性。</a:t>
            </a:r>
          </a:p>
        </p:txBody>
      </p:sp>
      <p:sp>
        <p:nvSpPr>
          <p:cNvPr id="9" name="矩形 8"/>
          <p:cNvSpPr/>
          <p:nvPr/>
        </p:nvSpPr>
        <p:spPr>
          <a:xfrm>
            <a:off x="6908801" y="2766310"/>
            <a:ext cx="4934857" cy="337372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EB53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a:t>
            </a:r>
            <a:endParaRPr lang="zh-CN" altLang="en-US" sz="3200" dirty="0"/>
          </a:p>
        </p:txBody>
      </p:sp>
      <p:sp>
        <p:nvSpPr>
          <p:cNvPr id="2" name="文本框 1"/>
          <p:cNvSpPr txBox="1"/>
          <p:nvPr/>
        </p:nvSpPr>
        <p:spPr>
          <a:xfrm>
            <a:off x="6268367" y="361948"/>
            <a:ext cx="6778510" cy="460375"/>
          </a:xfrm>
          <a:prstGeom prst="rect">
            <a:avLst/>
          </a:prstGeom>
          <a:noFill/>
        </p:spPr>
        <p:txBody>
          <a:bodyPr wrap="square">
            <a:spAutoFit/>
          </a:bodyPr>
          <a:lstStyle/>
          <a:p>
            <a:pPr algn="ctr">
              <a:defRPr/>
            </a:pPr>
            <a:r>
              <a:rPr lang="zh-CN" altLang="en-US" sz="2400" dirty="0">
                <a:solidFill>
                  <a:schemeClr val="accent6">
                    <a:lumMod val="50000"/>
                  </a:schemeClr>
                </a:solidFill>
                <a:latin typeface="字魂59号-创粗黑" pitchFamily="2" charset="-122"/>
                <a:ea typeface="字魂59号-创粗黑" pitchFamily="2" charset="-122"/>
                <a:sym typeface="字魂59号-创粗黑" pitchFamily="2" charset="-122"/>
              </a:rPr>
              <a:t>学习</a:t>
            </a:r>
            <a:r>
              <a:rPr lang="en-US" altLang="zh-CN" sz="2400" dirty="0">
                <a:solidFill>
                  <a:schemeClr val="accent6">
                    <a:lumMod val="50000"/>
                  </a:schemeClr>
                </a:solidFill>
                <a:latin typeface="字魂59号-创粗黑" pitchFamily="2" charset="-122"/>
                <a:ea typeface="字魂59号-创粗黑" pitchFamily="2" charset="-122"/>
                <a:sym typeface="字魂59号-创粗黑" pitchFamily="2" charset="-122"/>
              </a:rPr>
              <a:t>2022</a:t>
            </a:r>
            <a:r>
              <a:rPr lang="zh-CN" altLang="en-US" sz="2400" dirty="0">
                <a:solidFill>
                  <a:schemeClr val="accent6">
                    <a:lumMod val="50000"/>
                  </a:schemeClr>
                </a:solidFill>
                <a:latin typeface="字魂59号-创粗黑" pitchFamily="2" charset="-122"/>
                <a:ea typeface="字魂59号-创粗黑" pitchFamily="2" charset="-122"/>
                <a:sym typeface="字魂59号-创粗黑" pitchFamily="2" charset="-122"/>
              </a:rPr>
              <a:t>年全国安全生产月通知</a:t>
            </a:r>
            <a:endParaRPr lang="en-US" altLang="zh-CN" sz="2400" dirty="0">
              <a:solidFill>
                <a:schemeClr val="accent6">
                  <a:lumMod val="50000"/>
                </a:schemeClr>
              </a:solidFill>
              <a:latin typeface="字魂59号-创粗黑" pitchFamily="2" charset="-122"/>
              <a:ea typeface="字魂59号-创粗黑" pitchFamily="2" charset="-122"/>
              <a:sym typeface="字魂59号-创粗黑"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p:bldP spid="9"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92525" y="5577453"/>
            <a:ext cx="3225515" cy="765413"/>
            <a:chOff x="4304043" y="1286668"/>
            <a:chExt cx="3837944" cy="2757793"/>
          </a:xfrm>
          <a:effectLst/>
        </p:grpSpPr>
        <p:sp>
          <p:nvSpPr>
            <p:cNvPr id="4" name="圆角矩形 59"/>
            <p:cNvSpPr/>
            <p:nvPr/>
          </p:nvSpPr>
          <p:spPr>
            <a:xfrm>
              <a:off x="4304043" y="1286668"/>
              <a:ext cx="3837944" cy="2757793"/>
            </a:xfrm>
            <a:prstGeom prst="roundRect">
              <a:avLst/>
            </a:prstGeom>
            <a:solidFill>
              <a:schemeClr val="accent2">
                <a:lumMod val="75000"/>
              </a:schemeClr>
            </a:soli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sp>
          <p:nvSpPr>
            <p:cNvPr id="5" name="圆角矩形 60"/>
            <p:cNvSpPr/>
            <p:nvPr/>
          </p:nvSpPr>
          <p:spPr>
            <a:xfrm>
              <a:off x="4430274" y="1651091"/>
              <a:ext cx="3586504" cy="2104880"/>
            </a:xfrm>
            <a:prstGeom prst="roundRect">
              <a:avLst/>
            </a:prstGeom>
            <a:gradFill>
              <a:gsLst>
                <a:gs pos="42000">
                  <a:srgbClr val="FAFCFB"/>
                </a:gs>
                <a:gs pos="0">
                  <a:srgbClr val="CDCED0"/>
                </a:gs>
              </a:gsLst>
              <a:lin ang="2700000" scaled="1"/>
            </a:gra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grpSp>
      <p:grpSp>
        <p:nvGrpSpPr>
          <p:cNvPr id="6" name="组合 5"/>
          <p:cNvGrpSpPr/>
          <p:nvPr/>
        </p:nvGrpSpPr>
        <p:grpSpPr>
          <a:xfrm>
            <a:off x="1787447" y="5577453"/>
            <a:ext cx="3225515" cy="765413"/>
            <a:chOff x="4304043" y="1286668"/>
            <a:chExt cx="3837944" cy="2757793"/>
          </a:xfrm>
          <a:effectLst/>
        </p:grpSpPr>
        <p:sp>
          <p:nvSpPr>
            <p:cNvPr id="7" name="圆角矩形 62"/>
            <p:cNvSpPr/>
            <p:nvPr/>
          </p:nvSpPr>
          <p:spPr>
            <a:xfrm>
              <a:off x="4304043" y="1286668"/>
              <a:ext cx="3837944" cy="2757793"/>
            </a:xfrm>
            <a:prstGeom prst="roundRect">
              <a:avLst/>
            </a:prstGeom>
            <a:solidFill>
              <a:schemeClr val="accent2">
                <a:lumMod val="75000"/>
              </a:schemeClr>
            </a:soli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dirty="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sp>
          <p:nvSpPr>
            <p:cNvPr id="8" name="圆角矩形 63"/>
            <p:cNvSpPr/>
            <p:nvPr/>
          </p:nvSpPr>
          <p:spPr>
            <a:xfrm>
              <a:off x="4513114" y="1534739"/>
              <a:ext cx="3447341" cy="2221236"/>
            </a:xfrm>
            <a:prstGeom prst="roundRect">
              <a:avLst/>
            </a:prstGeom>
            <a:gradFill>
              <a:gsLst>
                <a:gs pos="42000">
                  <a:srgbClr val="FAFCFB"/>
                </a:gs>
                <a:gs pos="0">
                  <a:srgbClr val="CDCED0"/>
                </a:gs>
              </a:gsLst>
              <a:lin ang="2700000" scaled="1"/>
            </a:gra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grpSp>
      <p:grpSp>
        <p:nvGrpSpPr>
          <p:cNvPr id="9" name="组合 8"/>
          <p:cNvGrpSpPr/>
          <p:nvPr/>
        </p:nvGrpSpPr>
        <p:grpSpPr>
          <a:xfrm>
            <a:off x="7989292" y="4112305"/>
            <a:ext cx="3225515" cy="765413"/>
            <a:chOff x="4304043" y="1286668"/>
            <a:chExt cx="3837944" cy="2757793"/>
          </a:xfrm>
          <a:effectLst/>
        </p:grpSpPr>
        <p:sp>
          <p:nvSpPr>
            <p:cNvPr id="10" name="圆角矩形 53"/>
            <p:cNvSpPr/>
            <p:nvPr/>
          </p:nvSpPr>
          <p:spPr>
            <a:xfrm>
              <a:off x="4304043" y="1286668"/>
              <a:ext cx="3837944" cy="2757793"/>
            </a:xfrm>
            <a:prstGeom prst="roundRect">
              <a:avLst/>
            </a:prstGeom>
            <a:solidFill>
              <a:schemeClr val="accent2">
                <a:lumMod val="75000"/>
              </a:schemeClr>
            </a:soli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sp>
          <p:nvSpPr>
            <p:cNvPr id="11" name="圆角矩形 54"/>
            <p:cNvSpPr/>
            <p:nvPr/>
          </p:nvSpPr>
          <p:spPr>
            <a:xfrm>
              <a:off x="4480372" y="1622083"/>
              <a:ext cx="3493563" cy="2059122"/>
            </a:xfrm>
            <a:prstGeom prst="roundRect">
              <a:avLst/>
            </a:prstGeom>
            <a:gradFill>
              <a:gsLst>
                <a:gs pos="42000">
                  <a:srgbClr val="FAFCFB"/>
                </a:gs>
                <a:gs pos="0">
                  <a:srgbClr val="CDCED0"/>
                </a:gs>
              </a:gsLst>
              <a:lin ang="2700000" scaled="1"/>
            </a:gra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grpSp>
      <p:grpSp>
        <p:nvGrpSpPr>
          <p:cNvPr id="12" name="组合 11"/>
          <p:cNvGrpSpPr/>
          <p:nvPr/>
        </p:nvGrpSpPr>
        <p:grpSpPr>
          <a:xfrm>
            <a:off x="1258084" y="4112305"/>
            <a:ext cx="3225515" cy="765413"/>
            <a:chOff x="4304043" y="1286668"/>
            <a:chExt cx="3837944" cy="2757793"/>
          </a:xfrm>
          <a:effectLst/>
        </p:grpSpPr>
        <p:sp>
          <p:nvSpPr>
            <p:cNvPr id="13" name="圆角矩形 56"/>
            <p:cNvSpPr/>
            <p:nvPr/>
          </p:nvSpPr>
          <p:spPr>
            <a:xfrm>
              <a:off x="4304043" y="1286668"/>
              <a:ext cx="3837944" cy="2757793"/>
            </a:xfrm>
            <a:prstGeom prst="roundRect">
              <a:avLst/>
            </a:prstGeom>
            <a:solidFill>
              <a:schemeClr val="accent2">
                <a:lumMod val="75000"/>
              </a:schemeClr>
            </a:soli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sp>
          <p:nvSpPr>
            <p:cNvPr id="14" name="圆角矩形 57"/>
            <p:cNvSpPr/>
            <p:nvPr/>
          </p:nvSpPr>
          <p:spPr>
            <a:xfrm>
              <a:off x="4513114" y="1680672"/>
              <a:ext cx="3432630" cy="2000537"/>
            </a:xfrm>
            <a:prstGeom prst="roundRect">
              <a:avLst/>
            </a:prstGeom>
            <a:gradFill>
              <a:gsLst>
                <a:gs pos="42000">
                  <a:srgbClr val="FAFCFB"/>
                </a:gs>
                <a:gs pos="0">
                  <a:srgbClr val="CDCED0"/>
                </a:gs>
              </a:gsLst>
              <a:lin ang="2700000" scaled="1"/>
            </a:gra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grpSp>
      <p:grpSp>
        <p:nvGrpSpPr>
          <p:cNvPr id="15" name="组合 14"/>
          <p:cNvGrpSpPr/>
          <p:nvPr/>
        </p:nvGrpSpPr>
        <p:grpSpPr>
          <a:xfrm>
            <a:off x="7492525" y="2674817"/>
            <a:ext cx="3225515" cy="765413"/>
            <a:chOff x="4304043" y="1286668"/>
            <a:chExt cx="3837944" cy="2757793"/>
          </a:xfrm>
          <a:effectLst/>
        </p:grpSpPr>
        <p:sp>
          <p:nvSpPr>
            <p:cNvPr id="16" name="圆角矩形 50"/>
            <p:cNvSpPr/>
            <p:nvPr/>
          </p:nvSpPr>
          <p:spPr>
            <a:xfrm>
              <a:off x="4304043" y="1286668"/>
              <a:ext cx="3837944" cy="2757793"/>
            </a:xfrm>
            <a:prstGeom prst="roundRect">
              <a:avLst/>
            </a:prstGeom>
            <a:solidFill>
              <a:schemeClr val="accent2">
                <a:lumMod val="75000"/>
              </a:schemeClr>
            </a:soli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sp>
          <p:nvSpPr>
            <p:cNvPr id="17" name="圆角矩形 51"/>
            <p:cNvSpPr/>
            <p:nvPr/>
          </p:nvSpPr>
          <p:spPr>
            <a:xfrm>
              <a:off x="4470833" y="1722200"/>
              <a:ext cx="3513390" cy="1967605"/>
            </a:xfrm>
            <a:prstGeom prst="roundRect">
              <a:avLst/>
            </a:prstGeom>
            <a:gradFill>
              <a:gsLst>
                <a:gs pos="42000">
                  <a:srgbClr val="FAFCFB"/>
                </a:gs>
                <a:gs pos="0">
                  <a:srgbClr val="CDCED0"/>
                </a:gs>
              </a:gsLst>
              <a:lin ang="2700000" scaled="1"/>
            </a:gra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grpSp>
      <p:grpSp>
        <p:nvGrpSpPr>
          <p:cNvPr id="18" name="组合 17"/>
          <p:cNvGrpSpPr/>
          <p:nvPr/>
        </p:nvGrpSpPr>
        <p:grpSpPr>
          <a:xfrm>
            <a:off x="1837631" y="2636667"/>
            <a:ext cx="3225515" cy="765413"/>
            <a:chOff x="4304043" y="1286668"/>
            <a:chExt cx="3837944" cy="2757793"/>
          </a:xfrm>
          <a:effectLst/>
        </p:grpSpPr>
        <p:sp>
          <p:nvSpPr>
            <p:cNvPr id="19" name="圆角矩形 47"/>
            <p:cNvSpPr/>
            <p:nvPr/>
          </p:nvSpPr>
          <p:spPr>
            <a:xfrm>
              <a:off x="4304043" y="1286668"/>
              <a:ext cx="3837944" cy="2757793"/>
            </a:xfrm>
            <a:prstGeom prst="roundRect">
              <a:avLst/>
            </a:prstGeom>
            <a:solidFill>
              <a:schemeClr val="accent2">
                <a:lumMod val="75000"/>
              </a:schemeClr>
            </a:soli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sp>
          <p:nvSpPr>
            <p:cNvPr id="20" name="圆角矩形 48"/>
            <p:cNvSpPr/>
            <p:nvPr/>
          </p:nvSpPr>
          <p:spPr>
            <a:xfrm>
              <a:off x="4499797" y="1663572"/>
              <a:ext cx="3493561" cy="2053667"/>
            </a:xfrm>
            <a:prstGeom prst="roundRect">
              <a:avLst/>
            </a:prstGeom>
            <a:gradFill>
              <a:gsLst>
                <a:gs pos="42000">
                  <a:srgbClr val="FAFCFB"/>
                </a:gs>
                <a:gs pos="0">
                  <a:srgbClr val="CDCED0"/>
                </a:gs>
              </a:gsLst>
              <a:lin ang="2700000" scaled="1"/>
            </a:gra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dirty="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grpSp>
      <p:sp>
        <p:nvSpPr>
          <p:cNvPr id="21" name="TextBox 53"/>
          <p:cNvSpPr txBox="1">
            <a:spLocks noChangeArrowheads="1"/>
          </p:cNvSpPr>
          <p:nvPr/>
        </p:nvSpPr>
        <p:spPr bwMode="auto">
          <a:xfrm>
            <a:off x="1847685" y="2809180"/>
            <a:ext cx="3105035" cy="430877"/>
          </a:xfrm>
          <a:prstGeom prst="rect">
            <a:avLst/>
          </a:prstGeom>
          <a:noFill/>
          <a:ln>
            <a:noFill/>
          </a:ln>
          <a:extLst>
            <a:ext uri="{909E8E84-426E-40DD-AFC4-6F175D3DCCD1}">
              <a14:hiddenFill xmlns:a14="http://schemas.microsoft.com/office/drawing/2010/main">
                <a:solidFill>
                  <a:srgbClr val="E9DD6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spAutoFit/>
          </a:bodyPr>
          <a:lstStyle/>
          <a:p>
            <a:pPr lvl="0" algn="ctr" fontAlgn="base">
              <a:spcBef>
                <a:spcPct val="0"/>
              </a:spcBef>
              <a:spcAft>
                <a:spcPct val="0"/>
              </a:spcAft>
              <a:defRPr/>
            </a:pPr>
            <a:r>
              <a:rPr lang="zh-CN" altLang="en-US" sz="2000" kern="0" dirty="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rPr>
              <a:t>严格进行交接班</a:t>
            </a:r>
          </a:p>
        </p:txBody>
      </p:sp>
      <p:sp>
        <p:nvSpPr>
          <p:cNvPr id="22" name="TextBox 53"/>
          <p:cNvSpPr txBox="1">
            <a:spLocks noChangeArrowheads="1"/>
          </p:cNvSpPr>
          <p:nvPr/>
        </p:nvSpPr>
        <p:spPr bwMode="auto">
          <a:xfrm>
            <a:off x="1268552" y="4274328"/>
            <a:ext cx="3217681" cy="430877"/>
          </a:xfrm>
          <a:prstGeom prst="rect">
            <a:avLst/>
          </a:prstGeom>
          <a:noFill/>
          <a:ln>
            <a:noFill/>
          </a:ln>
          <a:extLst>
            <a:ext uri="{909E8E84-426E-40DD-AFC4-6F175D3DCCD1}">
              <a14:hiddenFill xmlns:a14="http://schemas.microsoft.com/office/drawing/2010/main">
                <a:solidFill>
                  <a:srgbClr val="E9DD6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spAutoFit/>
          </a:bodyPr>
          <a:lstStyle/>
          <a:p>
            <a:pPr lvl="0" algn="ctr" fontAlgn="base">
              <a:spcBef>
                <a:spcPct val="0"/>
              </a:spcBef>
              <a:spcAft>
                <a:spcPct val="0"/>
              </a:spcAft>
              <a:defRPr/>
            </a:pPr>
            <a:r>
              <a:rPr lang="zh-CN" altLang="en-US" sz="2000" kern="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rPr>
              <a:t>严格进行巡回检查</a:t>
            </a:r>
          </a:p>
        </p:txBody>
      </p:sp>
      <p:sp>
        <p:nvSpPr>
          <p:cNvPr id="23" name="TextBox 53"/>
          <p:cNvSpPr txBox="1">
            <a:spLocks noChangeArrowheads="1"/>
          </p:cNvSpPr>
          <p:nvPr/>
        </p:nvSpPr>
        <p:spPr bwMode="auto">
          <a:xfrm>
            <a:off x="1904195" y="5744488"/>
            <a:ext cx="3092388" cy="430877"/>
          </a:xfrm>
          <a:prstGeom prst="rect">
            <a:avLst/>
          </a:prstGeom>
          <a:noFill/>
          <a:ln>
            <a:noFill/>
          </a:ln>
          <a:effectLst/>
          <a:extLst>
            <a:ext uri="{909E8E84-426E-40DD-AFC4-6F175D3DCCD1}">
              <a14:hiddenFill xmlns:a14="http://schemas.microsoft.com/office/drawing/2010/main">
                <a:solidFill>
                  <a:srgbClr val="E9DD6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spAutoFit/>
          </a:bodyPr>
          <a:lstStyle/>
          <a:p>
            <a:pPr lvl="0" algn="ctr" fontAlgn="base">
              <a:spcBef>
                <a:spcPct val="0"/>
              </a:spcBef>
              <a:spcAft>
                <a:spcPct val="0"/>
              </a:spcAft>
              <a:defRPr/>
            </a:pPr>
            <a:r>
              <a:rPr lang="zh-CN" altLang="en-US" sz="2000" kern="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rPr>
              <a:t>严格控制工艺指标</a:t>
            </a:r>
          </a:p>
        </p:txBody>
      </p:sp>
      <p:sp>
        <p:nvSpPr>
          <p:cNvPr id="24" name="TextBox 53"/>
          <p:cNvSpPr txBox="1">
            <a:spLocks noChangeArrowheads="1"/>
          </p:cNvSpPr>
          <p:nvPr/>
        </p:nvSpPr>
        <p:spPr bwMode="auto">
          <a:xfrm>
            <a:off x="7491887" y="5751430"/>
            <a:ext cx="3055079" cy="430877"/>
          </a:xfrm>
          <a:prstGeom prst="rect">
            <a:avLst/>
          </a:prstGeom>
          <a:noFill/>
          <a:ln>
            <a:noFill/>
          </a:ln>
          <a:extLst>
            <a:ext uri="{909E8E84-426E-40DD-AFC4-6F175D3DCCD1}">
              <a14:hiddenFill xmlns:a14="http://schemas.microsoft.com/office/drawing/2010/main">
                <a:solidFill>
                  <a:srgbClr val="E9DD6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spAutoFit/>
          </a:bodyPr>
          <a:lstStyle/>
          <a:p>
            <a:pPr lvl="0" algn="ctr" fontAlgn="base">
              <a:spcBef>
                <a:spcPct val="0"/>
              </a:spcBef>
              <a:spcAft>
                <a:spcPct val="0"/>
              </a:spcAft>
              <a:defRPr/>
            </a:pPr>
            <a:r>
              <a:rPr lang="zh-TW" altLang="en-US" sz="2000" dirty="0">
                <a:solidFill>
                  <a:schemeClr val="accent2">
                    <a:lumMod val="75000"/>
                  </a:schemeClr>
                </a:solidFill>
                <a:latin typeface="字魂59号-创粗黑" pitchFamily="2" charset="-122"/>
                <a:ea typeface="字魂59号-创粗黑" pitchFamily="2" charset="-122"/>
              </a:rPr>
              <a:t>严格执行有关安全规定</a:t>
            </a:r>
            <a:endParaRPr lang="zh-CN" altLang="en-US" sz="2000" kern="0" dirty="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sp>
        <p:nvSpPr>
          <p:cNvPr id="25" name="TextBox 53"/>
          <p:cNvSpPr txBox="1">
            <a:spLocks noChangeArrowheads="1"/>
          </p:cNvSpPr>
          <p:nvPr/>
        </p:nvSpPr>
        <p:spPr bwMode="auto">
          <a:xfrm>
            <a:off x="8035980" y="4259057"/>
            <a:ext cx="3217681" cy="430877"/>
          </a:xfrm>
          <a:prstGeom prst="rect">
            <a:avLst/>
          </a:prstGeom>
          <a:noFill/>
          <a:ln>
            <a:noFill/>
          </a:ln>
          <a:extLst>
            <a:ext uri="{909E8E84-426E-40DD-AFC4-6F175D3DCCD1}">
              <a14:hiddenFill xmlns:a14="http://schemas.microsoft.com/office/drawing/2010/main">
                <a:solidFill>
                  <a:srgbClr val="E9DD6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spAutoFit/>
          </a:bodyPr>
          <a:lstStyle/>
          <a:p>
            <a:pPr lvl="0" algn="ctr" fontAlgn="base">
              <a:spcBef>
                <a:spcPct val="0"/>
              </a:spcBef>
              <a:spcAft>
                <a:spcPct val="0"/>
              </a:spcAft>
              <a:defRPr/>
            </a:pPr>
            <a:r>
              <a:rPr lang="zh-TW" altLang="en-US" sz="2000">
                <a:solidFill>
                  <a:schemeClr val="accent2">
                    <a:lumMod val="75000"/>
                  </a:schemeClr>
                </a:solidFill>
                <a:latin typeface="字魂59号-创粗黑" pitchFamily="2" charset="-122"/>
                <a:ea typeface="字魂59号-创粗黑" pitchFamily="2" charset="-122"/>
              </a:rPr>
              <a:t>严格遵守劳动纪律</a:t>
            </a:r>
            <a:endParaRPr lang="zh-CN" altLang="en-US" sz="2000" kern="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sp>
        <p:nvSpPr>
          <p:cNvPr id="26" name="TextBox 43"/>
          <p:cNvSpPr txBox="1">
            <a:spLocks noChangeArrowheads="1"/>
          </p:cNvSpPr>
          <p:nvPr/>
        </p:nvSpPr>
        <p:spPr bwMode="auto">
          <a:xfrm>
            <a:off x="7598613" y="2823915"/>
            <a:ext cx="3083948" cy="430877"/>
          </a:xfrm>
          <a:prstGeom prst="rect">
            <a:avLst/>
          </a:prstGeom>
          <a:noFill/>
          <a:ln>
            <a:noFill/>
          </a:ln>
          <a:extLst>
            <a:ext uri="{909E8E84-426E-40DD-AFC4-6F175D3DCCD1}">
              <a14:hiddenFill xmlns:a14="http://schemas.microsoft.com/office/drawing/2010/main">
                <a:solidFill>
                  <a:srgbClr val="E9DD6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spAutoFit/>
          </a:bodyPr>
          <a:lstStyle/>
          <a:p>
            <a:pPr lvl="0" algn="ctr" fontAlgn="base">
              <a:spcBef>
                <a:spcPct val="0"/>
              </a:spcBef>
              <a:spcAft>
                <a:spcPct val="0"/>
              </a:spcAft>
              <a:defRPr/>
            </a:pPr>
            <a:r>
              <a:rPr lang="zh-TW" altLang="en-US" sz="2000">
                <a:solidFill>
                  <a:schemeClr val="accent2">
                    <a:lumMod val="75000"/>
                  </a:schemeClr>
                </a:solidFill>
                <a:latin typeface="字魂59号-创粗黑" pitchFamily="2" charset="-122"/>
                <a:ea typeface="字魂59号-创粗黑" pitchFamily="2" charset="-122"/>
              </a:rPr>
              <a:t>严格执行操作票</a:t>
            </a:r>
            <a:endParaRPr lang="zh-CN" altLang="en-US" sz="2000" kern="0">
              <a:solidFill>
                <a:schemeClr val="accent2">
                  <a:lumMod val="75000"/>
                </a:schemeClr>
              </a:solidFill>
              <a:latin typeface="字魂59号-创粗黑" pitchFamily="2" charset="-122"/>
              <a:ea typeface="字魂59号-创粗黑" pitchFamily="2" charset="-122"/>
              <a:cs typeface="+mn-ea"/>
              <a:sym typeface="Agency FB" panose="020B0503020202020204" pitchFamily="34" charset="0"/>
            </a:endParaRPr>
          </a:p>
        </p:txBody>
      </p:sp>
      <p:pic>
        <p:nvPicPr>
          <p:cNvPr id="35" name="图形 34" descr="D:\素材\51miz-E1007149-D92F4DD6.png51miz-E1007149-D92F4DD6"/>
          <p:cNvPicPr>
            <a:picLocks noChangeAspect="1"/>
          </p:cNvPicPr>
          <p:nvPr/>
        </p:nvPicPr>
        <p:blipFill>
          <a:blip r:embed="rId3"/>
          <a:srcRect/>
          <a:stretch>
            <a:fillRect/>
          </a:stretch>
        </p:blipFill>
        <p:spPr>
          <a:xfrm>
            <a:off x="4856162" y="2803174"/>
            <a:ext cx="2776538" cy="2538095"/>
          </a:xfrm>
          <a:prstGeom prst="rect">
            <a:avLst/>
          </a:prstGeom>
        </p:spPr>
      </p:pic>
      <p:grpSp>
        <p:nvGrpSpPr>
          <p:cNvPr id="36" name="组合 35"/>
          <p:cNvGrpSpPr/>
          <p:nvPr/>
        </p:nvGrpSpPr>
        <p:grpSpPr>
          <a:xfrm>
            <a:off x="3932407" y="1311944"/>
            <a:ext cx="4624047" cy="510682"/>
            <a:chOff x="2083443" y="2045544"/>
            <a:chExt cx="2623596" cy="499536"/>
          </a:xfrm>
        </p:grpSpPr>
        <p:sp>
          <p:nvSpPr>
            <p:cNvPr id="37" name="矩形: 圆角 36"/>
            <p:cNvSpPr/>
            <p:nvPr/>
          </p:nvSpPr>
          <p:spPr>
            <a:xfrm>
              <a:off x="2083443" y="2083442"/>
              <a:ext cx="2623596" cy="461638"/>
            </a:xfrm>
            <a:prstGeom prst="roundRect">
              <a:avLst>
                <a:gd name="adj" fmla="val 50000"/>
              </a:avLst>
            </a:prstGeom>
            <a:solidFill>
              <a:schemeClr val="accent2">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600" dirty="0"/>
            </a:p>
          </p:txBody>
        </p:sp>
        <p:sp>
          <p:nvSpPr>
            <p:cNvPr id="38" name="文本占位符 13"/>
            <p:cNvSpPr txBox="1"/>
            <p:nvPr/>
          </p:nvSpPr>
          <p:spPr>
            <a:xfrm>
              <a:off x="2396179" y="2045544"/>
              <a:ext cx="2170114" cy="480537"/>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2800" b="1" dirty="0">
                  <a:solidFill>
                    <a:prstClr val="white"/>
                  </a:solidFill>
                </a:rPr>
                <a:t>操作人员</a:t>
              </a:r>
              <a:r>
                <a:rPr lang="en-US" altLang="zh-CN" sz="2800" b="1" dirty="0">
                  <a:solidFill>
                    <a:prstClr val="white"/>
                  </a:solidFill>
                </a:rPr>
                <a:t>6</a:t>
              </a:r>
              <a:r>
                <a:rPr lang="zh-CN" altLang="en-US" sz="2800" b="1" dirty="0">
                  <a:solidFill>
                    <a:prstClr val="white"/>
                  </a:solidFill>
                </a:rPr>
                <a:t>个严格遵守</a:t>
              </a:r>
            </a:p>
          </p:txBody>
        </p:sp>
      </p:grpSp>
      <p:sp>
        <p:nvSpPr>
          <p:cNvPr id="31" name="标题 1"/>
          <p:cNvSpPr txBox="1">
            <a:spLocks noChangeArrowheads="1"/>
          </p:cNvSpPr>
          <p:nvPr/>
        </p:nvSpPr>
        <p:spPr>
          <a:xfrm>
            <a:off x="6549729" y="345686"/>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企业安全生产应知应会</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82000">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14:bounceEnd="82000">
                                          <p:cBhvr additive="base">
                                            <p:cTn id="12" dur="500" fill="hold"/>
                                            <p:tgtEl>
                                              <p:spTgt spid="35"/>
                                            </p:tgtEl>
                                            <p:attrNameLst>
                                              <p:attrName>ppt_x</p:attrName>
                                            </p:attrNameLst>
                                          </p:cBhvr>
                                          <p:tavLst>
                                            <p:tav tm="0">
                                              <p:val>
                                                <p:strVal val="#ppt_x"/>
                                              </p:val>
                                            </p:tav>
                                            <p:tav tm="100000">
                                              <p:val>
                                                <p:strVal val="#ppt_x"/>
                                              </p:val>
                                            </p:tav>
                                          </p:tavLst>
                                        </p:anim>
                                        <p:anim calcmode="lin" valueType="num" p14:bounceEnd="82000">
                                          <p:cBhvr additive="base">
                                            <p:cTn id="13" dur="500" fill="hold"/>
                                            <p:tgtEl>
                                              <p:spTgt spid="35"/>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7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12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17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2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100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26"/>
                                            </p:tgtEl>
                                            <p:attrNameLst>
                                              <p:attrName>style.visibility</p:attrName>
                                            </p:attrNameLst>
                                          </p:cBhvr>
                                          <p:to>
                                            <p:strVal val="visible"/>
                                          </p:to>
                                        </p:set>
                                        <p:set>
                                          <p:cBhvr>
                                            <p:cTn id="35" dur="455" fill="hold">
                                              <p:stCondLst>
                                                <p:cond delay="0"/>
                                              </p:stCondLst>
                                            </p:cTn>
                                            <p:tgtEl>
                                              <p:spTgt spid="26"/>
                                            </p:tgtEl>
                                            <p:attrNameLst>
                                              <p:attrName>style.rotation</p:attrName>
                                            </p:attrNameLst>
                                          </p:cBhvr>
                                          <p:to>
                                            <p:strVal val="-45.0"/>
                                          </p:to>
                                        </p:set>
                                        <p:anim calcmode="lin" valueType="num">
                                          <p:cBhvr>
                                            <p:cTn id="36" dur="455" fill="hold">
                                              <p:stCondLst>
                                                <p:cond delay="455"/>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26"/>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set>
                                          <p:cBhvr>
                                            <p:cTn id="42" dur="455" fill="hold">
                                              <p:stCondLst>
                                                <p:cond delay="0"/>
                                              </p:stCondLst>
                                            </p:cTn>
                                            <p:tgtEl>
                                              <p:spTgt spid="21"/>
                                            </p:tgtEl>
                                            <p:attrNameLst>
                                              <p:attrName>style.rotation</p:attrName>
                                            </p:attrNameLst>
                                          </p:cBhvr>
                                          <p:to>
                                            <p:strVal val="-45.0"/>
                                          </p:to>
                                        </p:set>
                                        <p:anim calcmode="lin" valueType="num">
                                          <p:cBhvr>
                                            <p:cTn id="43"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set>
                                          <p:cBhvr>
                                            <p:cTn id="49" dur="455" fill="hold">
                                              <p:stCondLst>
                                                <p:cond delay="0"/>
                                              </p:stCondLst>
                                            </p:cTn>
                                            <p:tgtEl>
                                              <p:spTgt spid="22"/>
                                            </p:tgtEl>
                                            <p:attrNameLst>
                                              <p:attrName>style.rotation</p:attrName>
                                            </p:attrNameLst>
                                          </p:cBhvr>
                                          <p:to>
                                            <p:strVal val="-45.0"/>
                                          </p:to>
                                        </p:set>
                                        <p:anim calcmode="lin" valueType="num">
                                          <p:cBhvr>
                                            <p:cTn id="50"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23"/>
                                            </p:tgtEl>
                                            <p:attrNameLst>
                                              <p:attrName>style.visibility</p:attrName>
                                            </p:attrNameLst>
                                          </p:cBhvr>
                                          <p:to>
                                            <p:strVal val="visible"/>
                                          </p:to>
                                        </p:set>
                                        <p:set>
                                          <p:cBhvr>
                                            <p:cTn id="56" dur="455" fill="hold">
                                              <p:stCondLst>
                                                <p:cond delay="0"/>
                                              </p:stCondLst>
                                            </p:cTn>
                                            <p:tgtEl>
                                              <p:spTgt spid="23"/>
                                            </p:tgtEl>
                                            <p:attrNameLst>
                                              <p:attrName>style.rotation</p:attrName>
                                            </p:attrNameLst>
                                          </p:cBhvr>
                                          <p:to>
                                            <p:strVal val="-45.0"/>
                                          </p:to>
                                        </p:set>
                                        <p:anim calcmode="lin" valueType="num">
                                          <p:cBhvr>
                                            <p:cTn id="57"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25"/>
                                            </p:tgtEl>
                                            <p:attrNameLst>
                                              <p:attrName>style.visibility</p:attrName>
                                            </p:attrNameLst>
                                          </p:cBhvr>
                                          <p:to>
                                            <p:strVal val="visible"/>
                                          </p:to>
                                        </p:set>
                                        <p:set>
                                          <p:cBhvr>
                                            <p:cTn id="63" dur="455" fill="hold">
                                              <p:stCondLst>
                                                <p:cond delay="0"/>
                                              </p:stCondLst>
                                            </p:cTn>
                                            <p:tgtEl>
                                              <p:spTgt spid="25"/>
                                            </p:tgtEl>
                                            <p:attrNameLst>
                                              <p:attrName>style.rotation</p:attrName>
                                            </p:attrNameLst>
                                          </p:cBhvr>
                                          <p:to>
                                            <p:strVal val="-45.0"/>
                                          </p:to>
                                        </p:set>
                                        <p:anim calcmode="lin" valueType="num">
                                          <p:cBhvr>
                                            <p:cTn id="64" dur="455" fill="hold">
                                              <p:stCondLst>
                                                <p:cond delay="455"/>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25"/>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24"/>
                                            </p:tgtEl>
                                            <p:attrNameLst>
                                              <p:attrName>style.visibility</p:attrName>
                                            </p:attrNameLst>
                                          </p:cBhvr>
                                          <p:to>
                                            <p:strVal val="visible"/>
                                          </p:to>
                                        </p:set>
                                        <p:set>
                                          <p:cBhvr>
                                            <p:cTn id="70" dur="455" fill="hold">
                                              <p:stCondLst>
                                                <p:cond delay="0"/>
                                              </p:stCondLst>
                                            </p:cTn>
                                            <p:tgtEl>
                                              <p:spTgt spid="24"/>
                                            </p:tgtEl>
                                            <p:attrNameLst>
                                              <p:attrName>style.rotation</p:attrName>
                                            </p:attrNameLst>
                                          </p:cBhvr>
                                          <p:to>
                                            <p:strVal val="-45.0"/>
                                          </p:to>
                                        </p:set>
                                        <p:anim calcmode="lin" valueType="num">
                                          <p:cBhvr>
                                            <p:cTn id="71" dur="455" fill="hold">
                                              <p:stCondLst>
                                                <p:cond delay="455"/>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2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7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12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17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2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100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26"/>
                                            </p:tgtEl>
                                            <p:attrNameLst>
                                              <p:attrName>style.visibility</p:attrName>
                                            </p:attrNameLst>
                                          </p:cBhvr>
                                          <p:to>
                                            <p:strVal val="visible"/>
                                          </p:to>
                                        </p:set>
                                        <p:set>
                                          <p:cBhvr>
                                            <p:cTn id="35" dur="455" fill="hold">
                                              <p:stCondLst>
                                                <p:cond delay="0"/>
                                              </p:stCondLst>
                                            </p:cTn>
                                            <p:tgtEl>
                                              <p:spTgt spid="26"/>
                                            </p:tgtEl>
                                            <p:attrNameLst>
                                              <p:attrName>style.rotation</p:attrName>
                                            </p:attrNameLst>
                                          </p:cBhvr>
                                          <p:to>
                                            <p:strVal val="-45.0"/>
                                          </p:to>
                                        </p:set>
                                        <p:anim calcmode="lin" valueType="num">
                                          <p:cBhvr>
                                            <p:cTn id="36" dur="455" fill="hold">
                                              <p:stCondLst>
                                                <p:cond delay="455"/>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26"/>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set>
                                          <p:cBhvr>
                                            <p:cTn id="42" dur="455" fill="hold">
                                              <p:stCondLst>
                                                <p:cond delay="0"/>
                                              </p:stCondLst>
                                            </p:cTn>
                                            <p:tgtEl>
                                              <p:spTgt spid="21"/>
                                            </p:tgtEl>
                                            <p:attrNameLst>
                                              <p:attrName>style.rotation</p:attrName>
                                            </p:attrNameLst>
                                          </p:cBhvr>
                                          <p:to>
                                            <p:strVal val="-45.0"/>
                                          </p:to>
                                        </p:set>
                                        <p:anim calcmode="lin" valueType="num">
                                          <p:cBhvr>
                                            <p:cTn id="43"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set>
                                          <p:cBhvr>
                                            <p:cTn id="49" dur="455" fill="hold">
                                              <p:stCondLst>
                                                <p:cond delay="0"/>
                                              </p:stCondLst>
                                            </p:cTn>
                                            <p:tgtEl>
                                              <p:spTgt spid="22"/>
                                            </p:tgtEl>
                                            <p:attrNameLst>
                                              <p:attrName>style.rotation</p:attrName>
                                            </p:attrNameLst>
                                          </p:cBhvr>
                                          <p:to>
                                            <p:strVal val="-45.0"/>
                                          </p:to>
                                        </p:set>
                                        <p:anim calcmode="lin" valueType="num">
                                          <p:cBhvr>
                                            <p:cTn id="50"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23"/>
                                            </p:tgtEl>
                                            <p:attrNameLst>
                                              <p:attrName>style.visibility</p:attrName>
                                            </p:attrNameLst>
                                          </p:cBhvr>
                                          <p:to>
                                            <p:strVal val="visible"/>
                                          </p:to>
                                        </p:set>
                                        <p:set>
                                          <p:cBhvr>
                                            <p:cTn id="56" dur="455" fill="hold">
                                              <p:stCondLst>
                                                <p:cond delay="0"/>
                                              </p:stCondLst>
                                            </p:cTn>
                                            <p:tgtEl>
                                              <p:spTgt spid="23"/>
                                            </p:tgtEl>
                                            <p:attrNameLst>
                                              <p:attrName>style.rotation</p:attrName>
                                            </p:attrNameLst>
                                          </p:cBhvr>
                                          <p:to>
                                            <p:strVal val="-45.0"/>
                                          </p:to>
                                        </p:set>
                                        <p:anim calcmode="lin" valueType="num">
                                          <p:cBhvr>
                                            <p:cTn id="57"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25"/>
                                            </p:tgtEl>
                                            <p:attrNameLst>
                                              <p:attrName>style.visibility</p:attrName>
                                            </p:attrNameLst>
                                          </p:cBhvr>
                                          <p:to>
                                            <p:strVal val="visible"/>
                                          </p:to>
                                        </p:set>
                                        <p:set>
                                          <p:cBhvr>
                                            <p:cTn id="63" dur="455" fill="hold">
                                              <p:stCondLst>
                                                <p:cond delay="0"/>
                                              </p:stCondLst>
                                            </p:cTn>
                                            <p:tgtEl>
                                              <p:spTgt spid="25"/>
                                            </p:tgtEl>
                                            <p:attrNameLst>
                                              <p:attrName>style.rotation</p:attrName>
                                            </p:attrNameLst>
                                          </p:cBhvr>
                                          <p:to>
                                            <p:strVal val="-45.0"/>
                                          </p:to>
                                        </p:set>
                                        <p:anim calcmode="lin" valueType="num">
                                          <p:cBhvr>
                                            <p:cTn id="64" dur="455" fill="hold">
                                              <p:stCondLst>
                                                <p:cond delay="455"/>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25"/>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24"/>
                                            </p:tgtEl>
                                            <p:attrNameLst>
                                              <p:attrName>style.visibility</p:attrName>
                                            </p:attrNameLst>
                                          </p:cBhvr>
                                          <p:to>
                                            <p:strVal val="visible"/>
                                          </p:to>
                                        </p:set>
                                        <p:set>
                                          <p:cBhvr>
                                            <p:cTn id="70" dur="455" fill="hold">
                                              <p:stCondLst>
                                                <p:cond delay="0"/>
                                              </p:stCondLst>
                                            </p:cTn>
                                            <p:tgtEl>
                                              <p:spTgt spid="24"/>
                                            </p:tgtEl>
                                            <p:attrNameLst>
                                              <p:attrName>style.rotation</p:attrName>
                                            </p:attrNameLst>
                                          </p:cBhvr>
                                          <p:to>
                                            <p:strVal val="-45.0"/>
                                          </p:to>
                                        </p:set>
                                        <p:anim calcmode="lin" valueType="num">
                                          <p:cBhvr>
                                            <p:cTn id="71" dur="455" fill="hold">
                                              <p:stCondLst>
                                                <p:cond delay="455"/>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2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3"/>
          <p:cNvSpPr txBox="1"/>
          <p:nvPr/>
        </p:nvSpPr>
        <p:spPr>
          <a:xfrm>
            <a:off x="4141444" y="1430118"/>
            <a:ext cx="5580429" cy="575763"/>
          </a:xfrm>
          <a:prstGeom prst="rect">
            <a:avLst/>
          </a:prstGeom>
        </p:spPr>
        <p:txBody>
          <a:bodyPr vert="horz" lIns="121856" tIns="60928" rIns="121856" bIns="6092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fontAlgn="base">
              <a:spcAft>
                <a:spcPct val="0"/>
              </a:spcAft>
            </a:pPr>
            <a:r>
              <a:rPr lang="zh-CN" altLang="en-US" sz="4000" dirty="0">
                <a:solidFill>
                  <a:schemeClr val="accent2">
                    <a:lumMod val="75000"/>
                  </a:schemeClr>
                </a:solidFill>
                <a:latin typeface="Arial" panose="020B0604020202020204"/>
                <a:ea typeface="微软雅黑" panose="020B0503020204020204" pitchFamily="34" charset="-122"/>
              </a:rPr>
              <a:t>下班离岗前</a:t>
            </a:r>
            <a:r>
              <a:rPr lang="en-US" altLang="zh-CN" sz="4000" dirty="0">
                <a:solidFill>
                  <a:schemeClr val="accent2">
                    <a:lumMod val="75000"/>
                  </a:schemeClr>
                </a:solidFill>
                <a:latin typeface="Arial" panose="020B0604020202020204"/>
                <a:ea typeface="微软雅黑" panose="020B0503020204020204" pitchFamily="34" charset="-122"/>
              </a:rPr>
              <a:t>10</a:t>
            </a:r>
            <a:r>
              <a:rPr lang="zh-CN" altLang="en-US" sz="4000" dirty="0">
                <a:solidFill>
                  <a:schemeClr val="accent2">
                    <a:lumMod val="75000"/>
                  </a:schemeClr>
                </a:solidFill>
                <a:latin typeface="Arial" panose="020B0604020202020204"/>
                <a:ea typeface="微软雅黑" panose="020B0503020204020204" pitchFamily="34" charset="-122"/>
              </a:rPr>
              <a:t>要</a:t>
            </a:r>
          </a:p>
        </p:txBody>
      </p:sp>
      <p:sp>
        <p:nvSpPr>
          <p:cNvPr id="4" name="矩形 3"/>
          <p:cNvSpPr/>
          <p:nvPr/>
        </p:nvSpPr>
        <p:spPr>
          <a:xfrm>
            <a:off x="3521413" y="2066472"/>
            <a:ext cx="5375197" cy="60943"/>
          </a:xfrm>
          <a:prstGeom prst="rect">
            <a:avLst/>
          </a:prstGeom>
          <a:solidFill>
            <a:schemeClr val="accent2">
              <a:lumMod val="75000"/>
            </a:schemeClr>
          </a:solidFill>
          <a:ln w="9525" cap="flat" cmpd="sng" algn="ctr">
            <a:noFill/>
            <a:prstDash val="solid"/>
          </a:ln>
          <a:effectLst/>
        </p:spPr>
        <p:txBody>
          <a:bodyPr rtlCol="0" anchor="ctr"/>
          <a:lstStyle/>
          <a:p>
            <a:pPr marL="0" marR="0" lvl="0" indent="0" algn="ctr" defTabSz="1218565"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265" b="0" i="0" u="none" strike="noStrike" kern="0" cap="none" spc="0" normalizeH="0" baseline="0" noProof="0">
              <a:ln>
                <a:noFill/>
              </a:ln>
              <a:solidFill>
                <a:srgbClr val="1F497D"/>
              </a:solidFill>
              <a:effectLst/>
              <a:uLnTx/>
              <a:uFillTx/>
              <a:latin typeface="Arial" panose="020B0604020202020204"/>
              <a:ea typeface="宋体" panose="02010600030101010101" pitchFamily="2" charset="-122"/>
              <a:cs typeface="+mn-cs"/>
            </a:endParaRPr>
          </a:p>
        </p:txBody>
      </p:sp>
      <p:grpSp>
        <p:nvGrpSpPr>
          <p:cNvPr id="45" name="组合 44"/>
          <p:cNvGrpSpPr/>
          <p:nvPr/>
        </p:nvGrpSpPr>
        <p:grpSpPr>
          <a:xfrm>
            <a:off x="1275258" y="2640019"/>
            <a:ext cx="478441" cy="478442"/>
            <a:chOff x="2903394" y="3937651"/>
            <a:chExt cx="478441" cy="478442"/>
          </a:xfrm>
          <a:solidFill>
            <a:srgbClr val="BA1318"/>
          </a:solidFill>
        </p:grpSpPr>
        <p:sp>
          <p:nvSpPr>
            <p:cNvPr id="46"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47"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a:solidFill>
                    <a:srgbClr val="FCFCFC"/>
                  </a:solidFill>
                  <a:latin typeface="微软雅黑" panose="020B0503020204020204" pitchFamily="34" charset="-122"/>
                  <a:ea typeface="微软雅黑" panose="020B0503020204020204" pitchFamily="34" charset="-122"/>
                </a:rPr>
                <a:t>01</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48" name="Group 54"/>
          <p:cNvGrpSpPr/>
          <p:nvPr/>
        </p:nvGrpSpPr>
        <p:grpSpPr bwMode="auto">
          <a:xfrm>
            <a:off x="1811271" y="2705408"/>
            <a:ext cx="3430201" cy="360551"/>
            <a:chOff x="0" y="368846"/>
            <a:chExt cx="3429130" cy="360142"/>
          </a:xfrm>
        </p:grpSpPr>
        <p:sp>
          <p:nvSpPr>
            <p:cNvPr id="49" name="TextBox 105"/>
            <p:cNvSpPr>
              <a:spLocks noChangeArrowheads="1"/>
            </p:cNvSpPr>
            <p:nvPr/>
          </p:nvSpPr>
          <p:spPr bwMode="auto">
            <a:xfrm>
              <a:off x="84778" y="368846"/>
              <a:ext cx="3344352"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电闸要拉下断开</a:t>
              </a:r>
            </a:p>
          </p:txBody>
        </p:sp>
        <p:sp>
          <p:nvSpPr>
            <p:cNvPr id="50"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 name="组合 50"/>
          <p:cNvGrpSpPr/>
          <p:nvPr/>
        </p:nvGrpSpPr>
        <p:grpSpPr>
          <a:xfrm>
            <a:off x="1275258" y="3268992"/>
            <a:ext cx="478441" cy="478442"/>
            <a:chOff x="2903394" y="3937651"/>
            <a:chExt cx="478441" cy="478442"/>
          </a:xfrm>
          <a:solidFill>
            <a:srgbClr val="BA1318"/>
          </a:solidFill>
        </p:grpSpPr>
        <p:sp>
          <p:nvSpPr>
            <p:cNvPr id="52"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53"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a:solidFill>
                    <a:srgbClr val="FCFCFC"/>
                  </a:solidFill>
                  <a:latin typeface="微软雅黑" panose="020B0503020204020204" pitchFamily="34" charset="-122"/>
                  <a:ea typeface="微软雅黑" panose="020B0503020204020204" pitchFamily="34" charset="-122"/>
                </a:rPr>
                <a:t>02</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54" name="Group 54"/>
          <p:cNvGrpSpPr/>
          <p:nvPr/>
        </p:nvGrpSpPr>
        <p:grpSpPr bwMode="auto">
          <a:xfrm>
            <a:off x="1811271" y="3334381"/>
            <a:ext cx="3430202" cy="360551"/>
            <a:chOff x="0" y="368846"/>
            <a:chExt cx="3429131" cy="360142"/>
          </a:xfrm>
        </p:grpSpPr>
        <p:sp>
          <p:nvSpPr>
            <p:cNvPr id="55"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门窗要关严锁牢</a:t>
              </a:r>
            </a:p>
          </p:txBody>
        </p:sp>
        <p:sp>
          <p:nvSpPr>
            <p:cNvPr id="56"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7" name="组合 56"/>
          <p:cNvGrpSpPr/>
          <p:nvPr/>
        </p:nvGrpSpPr>
        <p:grpSpPr>
          <a:xfrm>
            <a:off x="1275258" y="3939656"/>
            <a:ext cx="478441" cy="478442"/>
            <a:chOff x="2903394" y="3937651"/>
            <a:chExt cx="478441" cy="478442"/>
          </a:xfrm>
          <a:solidFill>
            <a:srgbClr val="BA1318"/>
          </a:solidFill>
        </p:grpSpPr>
        <p:sp>
          <p:nvSpPr>
            <p:cNvPr id="58"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59"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a:solidFill>
                    <a:srgbClr val="FCFCFC"/>
                  </a:solidFill>
                  <a:latin typeface="微软雅黑" panose="020B0503020204020204" pitchFamily="34" charset="-122"/>
                  <a:ea typeface="微软雅黑" panose="020B0503020204020204" pitchFamily="34" charset="-122"/>
                </a:rPr>
                <a:t>03</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60" name="Group 54"/>
          <p:cNvGrpSpPr/>
          <p:nvPr/>
        </p:nvGrpSpPr>
        <p:grpSpPr bwMode="auto">
          <a:xfrm>
            <a:off x="1811271" y="4005045"/>
            <a:ext cx="3430202" cy="360551"/>
            <a:chOff x="0" y="368846"/>
            <a:chExt cx="3429131" cy="360142"/>
          </a:xfrm>
        </p:grpSpPr>
        <p:sp>
          <p:nvSpPr>
            <p:cNvPr id="61"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热源处不堆放易燃易爆物品</a:t>
              </a:r>
            </a:p>
          </p:txBody>
        </p:sp>
        <p:sp>
          <p:nvSpPr>
            <p:cNvPr id="62"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3" name="组合 62"/>
          <p:cNvGrpSpPr/>
          <p:nvPr/>
        </p:nvGrpSpPr>
        <p:grpSpPr>
          <a:xfrm>
            <a:off x="1275258" y="4629923"/>
            <a:ext cx="478441" cy="478442"/>
            <a:chOff x="2903394" y="3937651"/>
            <a:chExt cx="478441" cy="478442"/>
          </a:xfrm>
          <a:solidFill>
            <a:srgbClr val="BA1318"/>
          </a:solidFill>
        </p:grpSpPr>
        <p:sp>
          <p:nvSpPr>
            <p:cNvPr id="64"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65"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a:solidFill>
                    <a:srgbClr val="FCFCFC"/>
                  </a:solidFill>
                  <a:latin typeface="微软雅黑" panose="020B0503020204020204" pitchFamily="34" charset="-122"/>
                  <a:ea typeface="微软雅黑" panose="020B0503020204020204" pitchFamily="34" charset="-122"/>
                </a:rPr>
                <a:t>04</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66" name="Group 54"/>
          <p:cNvGrpSpPr/>
          <p:nvPr/>
        </p:nvGrpSpPr>
        <p:grpSpPr bwMode="auto">
          <a:xfrm>
            <a:off x="1811271" y="4695312"/>
            <a:ext cx="3430202" cy="360551"/>
            <a:chOff x="0" y="368846"/>
            <a:chExt cx="3429131" cy="360142"/>
          </a:xfrm>
        </p:grpSpPr>
        <p:sp>
          <p:nvSpPr>
            <p:cNvPr id="67"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怕光晒的物品要遮盖好</a:t>
              </a:r>
            </a:p>
          </p:txBody>
        </p:sp>
        <p:sp>
          <p:nvSpPr>
            <p:cNvPr id="68"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9" name="组合 68"/>
          <p:cNvGrpSpPr/>
          <p:nvPr/>
        </p:nvGrpSpPr>
        <p:grpSpPr>
          <a:xfrm>
            <a:off x="1275258" y="5316201"/>
            <a:ext cx="478441" cy="478442"/>
            <a:chOff x="2903394" y="3937651"/>
            <a:chExt cx="478441" cy="478442"/>
          </a:xfrm>
          <a:solidFill>
            <a:srgbClr val="BA1318"/>
          </a:solidFill>
        </p:grpSpPr>
        <p:sp>
          <p:nvSpPr>
            <p:cNvPr id="70"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71"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a:solidFill>
                    <a:srgbClr val="FCFCFC"/>
                  </a:solidFill>
                  <a:latin typeface="微软雅黑" panose="020B0503020204020204" pitchFamily="34" charset="-122"/>
                  <a:ea typeface="微软雅黑" panose="020B0503020204020204" pitchFamily="34" charset="-122"/>
                </a:rPr>
                <a:t>05</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72" name="Group 54"/>
          <p:cNvGrpSpPr/>
          <p:nvPr/>
        </p:nvGrpSpPr>
        <p:grpSpPr bwMode="auto">
          <a:xfrm>
            <a:off x="1811271" y="5381590"/>
            <a:ext cx="3430202" cy="360551"/>
            <a:chOff x="0" y="368846"/>
            <a:chExt cx="3429131" cy="360142"/>
          </a:xfrm>
        </p:grpSpPr>
        <p:sp>
          <p:nvSpPr>
            <p:cNvPr id="73"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液流开关要关闭</a:t>
              </a:r>
            </a:p>
          </p:txBody>
        </p:sp>
        <p:sp>
          <p:nvSpPr>
            <p:cNvPr id="74"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5" name="组合 74"/>
          <p:cNvGrpSpPr/>
          <p:nvPr/>
        </p:nvGrpSpPr>
        <p:grpSpPr>
          <a:xfrm>
            <a:off x="6342214" y="2640019"/>
            <a:ext cx="478441" cy="478442"/>
            <a:chOff x="2903394" y="3937651"/>
            <a:chExt cx="478441" cy="478442"/>
          </a:xfrm>
          <a:solidFill>
            <a:srgbClr val="BA1318"/>
          </a:solidFill>
        </p:grpSpPr>
        <p:sp>
          <p:nvSpPr>
            <p:cNvPr id="76"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77"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06</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78" name="Group 54"/>
          <p:cNvGrpSpPr/>
          <p:nvPr/>
        </p:nvGrpSpPr>
        <p:grpSpPr bwMode="auto">
          <a:xfrm>
            <a:off x="6878227" y="2705408"/>
            <a:ext cx="3430201" cy="360551"/>
            <a:chOff x="0" y="368846"/>
            <a:chExt cx="3429130" cy="360142"/>
          </a:xfrm>
        </p:grpSpPr>
        <p:sp>
          <p:nvSpPr>
            <p:cNvPr id="79" name="TextBox 105"/>
            <p:cNvSpPr>
              <a:spLocks noChangeArrowheads="1"/>
            </p:cNvSpPr>
            <p:nvPr/>
          </p:nvSpPr>
          <p:spPr bwMode="auto">
            <a:xfrm>
              <a:off x="84778" y="368846"/>
              <a:ext cx="3344352"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各种用具要清点后收齐放好</a:t>
              </a:r>
            </a:p>
          </p:txBody>
        </p:sp>
        <p:sp>
          <p:nvSpPr>
            <p:cNvPr id="80"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1" name="组合 80"/>
          <p:cNvGrpSpPr/>
          <p:nvPr/>
        </p:nvGrpSpPr>
        <p:grpSpPr>
          <a:xfrm>
            <a:off x="6342214" y="3268992"/>
            <a:ext cx="478441" cy="478442"/>
            <a:chOff x="2903394" y="3937651"/>
            <a:chExt cx="478441" cy="478442"/>
          </a:xfrm>
          <a:solidFill>
            <a:srgbClr val="BA1318"/>
          </a:solidFill>
        </p:grpSpPr>
        <p:sp>
          <p:nvSpPr>
            <p:cNvPr id="82"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83"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07</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84" name="Group 54"/>
          <p:cNvGrpSpPr/>
          <p:nvPr/>
        </p:nvGrpSpPr>
        <p:grpSpPr bwMode="auto">
          <a:xfrm>
            <a:off x="6878227" y="3334381"/>
            <a:ext cx="3430202" cy="360551"/>
            <a:chOff x="0" y="368846"/>
            <a:chExt cx="3429131" cy="360142"/>
          </a:xfrm>
        </p:grpSpPr>
        <p:sp>
          <p:nvSpPr>
            <p:cNvPr id="85"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易燃易爆物品要注意通风良好</a:t>
              </a:r>
            </a:p>
          </p:txBody>
        </p:sp>
        <p:sp>
          <p:nvSpPr>
            <p:cNvPr id="86"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7" name="组合 86"/>
          <p:cNvGrpSpPr/>
          <p:nvPr/>
        </p:nvGrpSpPr>
        <p:grpSpPr>
          <a:xfrm>
            <a:off x="6342214" y="3939656"/>
            <a:ext cx="478441" cy="478442"/>
            <a:chOff x="2903394" y="3937651"/>
            <a:chExt cx="478441" cy="478442"/>
          </a:xfrm>
          <a:solidFill>
            <a:srgbClr val="BA1318"/>
          </a:solidFill>
        </p:grpSpPr>
        <p:sp>
          <p:nvSpPr>
            <p:cNvPr id="88"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89"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08</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90" name="Group 54"/>
          <p:cNvGrpSpPr/>
          <p:nvPr/>
        </p:nvGrpSpPr>
        <p:grpSpPr bwMode="auto">
          <a:xfrm>
            <a:off x="6878227" y="4005045"/>
            <a:ext cx="3430202" cy="360551"/>
            <a:chOff x="0" y="368846"/>
            <a:chExt cx="3429131" cy="360142"/>
          </a:xfrm>
        </p:grpSpPr>
        <p:sp>
          <p:nvSpPr>
            <p:cNvPr id="91"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夏冬防雷、防雨设施要保证完好</a:t>
              </a:r>
            </a:p>
          </p:txBody>
        </p:sp>
        <p:sp>
          <p:nvSpPr>
            <p:cNvPr id="92"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3" name="组合 92"/>
          <p:cNvGrpSpPr/>
          <p:nvPr/>
        </p:nvGrpSpPr>
        <p:grpSpPr>
          <a:xfrm>
            <a:off x="6342214" y="4629923"/>
            <a:ext cx="478441" cy="478442"/>
            <a:chOff x="2903394" y="3937651"/>
            <a:chExt cx="478441" cy="478442"/>
          </a:xfrm>
          <a:solidFill>
            <a:srgbClr val="BA1318"/>
          </a:solidFill>
        </p:grpSpPr>
        <p:sp>
          <p:nvSpPr>
            <p:cNvPr id="94"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95"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09</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96" name="Group 54"/>
          <p:cNvGrpSpPr/>
          <p:nvPr/>
        </p:nvGrpSpPr>
        <p:grpSpPr bwMode="auto">
          <a:xfrm>
            <a:off x="6878227" y="4695312"/>
            <a:ext cx="3430202" cy="360551"/>
            <a:chOff x="0" y="368846"/>
            <a:chExt cx="3429131" cy="360142"/>
          </a:xfrm>
        </p:grpSpPr>
        <p:sp>
          <p:nvSpPr>
            <p:cNvPr id="97"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冬季取暖设备的泄水阀保持正常</a:t>
              </a:r>
            </a:p>
          </p:txBody>
        </p:sp>
        <p:sp>
          <p:nvSpPr>
            <p:cNvPr id="98"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9" name="组合 98"/>
          <p:cNvGrpSpPr/>
          <p:nvPr/>
        </p:nvGrpSpPr>
        <p:grpSpPr>
          <a:xfrm>
            <a:off x="6342214" y="5316201"/>
            <a:ext cx="478441" cy="478442"/>
            <a:chOff x="2903394" y="3937651"/>
            <a:chExt cx="478441" cy="478442"/>
          </a:xfrm>
          <a:solidFill>
            <a:srgbClr val="BA1318"/>
          </a:solidFill>
        </p:grpSpPr>
        <p:sp>
          <p:nvSpPr>
            <p:cNvPr id="100"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01"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微软雅黑" panose="020B0503020204020204" pitchFamily="34" charset="-122"/>
                  <a:ea typeface="微软雅黑" panose="020B0503020204020204" pitchFamily="34" charset="-122"/>
                </a:rPr>
                <a:t>10</a:t>
              </a:r>
              <a:endParaRPr lang="id-ID" sz="1600" b="1" dirty="0">
                <a:solidFill>
                  <a:srgbClr val="FCFCFC"/>
                </a:solidFill>
                <a:latin typeface="微软雅黑" panose="020B0503020204020204" pitchFamily="34" charset="-122"/>
                <a:ea typeface="微软雅黑" panose="020B0503020204020204" pitchFamily="34" charset="-122"/>
              </a:endParaRPr>
            </a:p>
          </p:txBody>
        </p:sp>
      </p:grpSp>
      <p:grpSp>
        <p:nvGrpSpPr>
          <p:cNvPr id="102" name="Group 54"/>
          <p:cNvGrpSpPr/>
          <p:nvPr/>
        </p:nvGrpSpPr>
        <p:grpSpPr bwMode="auto">
          <a:xfrm>
            <a:off x="6878227" y="5381590"/>
            <a:ext cx="3430202" cy="360551"/>
            <a:chOff x="0" y="368846"/>
            <a:chExt cx="3429131" cy="360142"/>
          </a:xfrm>
        </p:grpSpPr>
        <p:sp>
          <p:nvSpPr>
            <p:cNvPr id="103"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火种要妥善处理好</a:t>
              </a:r>
            </a:p>
          </p:txBody>
        </p:sp>
        <p:sp>
          <p:nvSpPr>
            <p:cNvPr id="104"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标题 1"/>
          <p:cNvSpPr txBox="1">
            <a:spLocks noChangeArrowheads="1"/>
          </p:cNvSpPr>
          <p:nvPr/>
        </p:nvSpPr>
        <p:spPr>
          <a:xfrm>
            <a:off x="6632969" y="344429"/>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企业安全生产应知应会</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400"/>
                                        <p:tgtEl>
                                          <p:spTgt spid="3"/>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400"/>
                                        <p:tgtEl>
                                          <p:spTgt spid="4"/>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 calcmode="lin" valueType="num">
                                      <p:cBhvr>
                                        <p:cTn id="16" dur="500" fill="hold"/>
                                        <p:tgtEl>
                                          <p:spTgt spid="45"/>
                                        </p:tgtEl>
                                        <p:attrNameLst>
                                          <p:attrName>style.rotation</p:attrName>
                                        </p:attrNameLst>
                                      </p:cBhvr>
                                      <p:tavLst>
                                        <p:tav tm="0">
                                          <p:val>
                                            <p:fltVal val="360"/>
                                          </p:val>
                                        </p:tav>
                                        <p:tav tm="100000">
                                          <p:val>
                                            <p:fltVal val="0"/>
                                          </p:val>
                                        </p:tav>
                                      </p:tavLst>
                                    </p:anim>
                                    <p:animEffect transition="in" filter="fade">
                                      <p:cBhvr>
                                        <p:cTn id="17" dur="500"/>
                                        <p:tgtEl>
                                          <p:spTgt spid="45"/>
                                        </p:tgtEl>
                                      </p:cBhvr>
                                    </p:animEffect>
                                  </p:childTnLst>
                                </p:cTn>
                              </p:par>
                              <p:par>
                                <p:cTn id="18" presetID="2" presetClass="entr" presetSubtype="2"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ppt_x</p:attrName>
                                        </p:attrNameLst>
                                      </p:cBhvr>
                                      <p:tavLst>
                                        <p:tav tm="0">
                                          <p:val>
                                            <p:strVal val="1+#ppt_w/2"/>
                                          </p:val>
                                        </p:tav>
                                        <p:tav tm="100000">
                                          <p:val>
                                            <p:strVal val="#ppt_x"/>
                                          </p:val>
                                        </p:tav>
                                      </p:tavLst>
                                    </p:anim>
                                    <p:anim calcmode="lin" valueType="num">
                                      <p:cBhvr>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 calcmode="lin" valueType="num">
                                      <p:cBhvr>
                                        <p:cTn id="27" dur="500" fill="hold"/>
                                        <p:tgtEl>
                                          <p:spTgt spid="51"/>
                                        </p:tgtEl>
                                        <p:attrNameLst>
                                          <p:attrName>style.rotation</p:attrName>
                                        </p:attrNameLst>
                                      </p:cBhvr>
                                      <p:tavLst>
                                        <p:tav tm="0">
                                          <p:val>
                                            <p:fltVal val="360"/>
                                          </p:val>
                                        </p:tav>
                                        <p:tav tm="100000">
                                          <p:val>
                                            <p:fltVal val="0"/>
                                          </p:val>
                                        </p:tav>
                                      </p:tavLst>
                                    </p:anim>
                                    <p:animEffect transition="in" filter="fade">
                                      <p:cBhvr>
                                        <p:cTn id="28" dur="500"/>
                                        <p:tgtEl>
                                          <p:spTgt spid="51"/>
                                        </p:tgtEl>
                                      </p:cBhvr>
                                    </p:animEffect>
                                  </p:childTnLst>
                                </p:cTn>
                              </p:par>
                              <p:par>
                                <p:cTn id="29" presetID="2" presetClass="entr" presetSubtype="2"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ppt_x</p:attrName>
                                        </p:attrNameLst>
                                      </p:cBhvr>
                                      <p:tavLst>
                                        <p:tav tm="0">
                                          <p:val>
                                            <p:strVal val="1+#ppt_w/2"/>
                                          </p:val>
                                        </p:tav>
                                        <p:tav tm="100000">
                                          <p:val>
                                            <p:strVal val="#ppt_x"/>
                                          </p:val>
                                        </p:tav>
                                      </p:tavLst>
                                    </p:anim>
                                    <p:anim calcmode="lin" valueType="num">
                                      <p:cBhvr>
                                        <p:cTn id="32" dur="500" fill="hold"/>
                                        <p:tgtEl>
                                          <p:spTgt spid="54"/>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500" fill="hold"/>
                                        <p:tgtEl>
                                          <p:spTgt spid="57"/>
                                        </p:tgtEl>
                                        <p:attrNameLst>
                                          <p:attrName>ppt_w</p:attrName>
                                        </p:attrNameLst>
                                      </p:cBhvr>
                                      <p:tavLst>
                                        <p:tav tm="0">
                                          <p:val>
                                            <p:fltVal val="0"/>
                                          </p:val>
                                        </p:tav>
                                        <p:tav tm="100000">
                                          <p:val>
                                            <p:strVal val="#ppt_w"/>
                                          </p:val>
                                        </p:tav>
                                      </p:tavLst>
                                    </p:anim>
                                    <p:anim calcmode="lin" valueType="num">
                                      <p:cBhvr>
                                        <p:cTn id="37" dur="500" fill="hold"/>
                                        <p:tgtEl>
                                          <p:spTgt spid="57"/>
                                        </p:tgtEl>
                                        <p:attrNameLst>
                                          <p:attrName>ppt_h</p:attrName>
                                        </p:attrNameLst>
                                      </p:cBhvr>
                                      <p:tavLst>
                                        <p:tav tm="0">
                                          <p:val>
                                            <p:fltVal val="0"/>
                                          </p:val>
                                        </p:tav>
                                        <p:tav tm="100000">
                                          <p:val>
                                            <p:strVal val="#ppt_h"/>
                                          </p:val>
                                        </p:tav>
                                      </p:tavLst>
                                    </p:anim>
                                    <p:anim calcmode="lin" valueType="num">
                                      <p:cBhvr>
                                        <p:cTn id="38" dur="500" fill="hold"/>
                                        <p:tgtEl>
                                          <p:spTgt spid="57"/>
                                        </p:tgtEl>
                                        <p:attrNameLst>
                                          <p:attrName>style.rotation</p:attrName>
                                        </p:attrNameLst>
                                      </p:cBhvr>
                                      <p:tavLst>
                                        <p:tav tm="0">
                                          <p:val>
                                            <p:fltVal val="360"/>
                                          </p:val>
                                        </p:tav>
                                        <p:tav tm="100000">
                                          <p:val>
                                            <p:fltVal val="0"/>
                                          </p:val>
                                        </p:tav>
                                      </p:tavLst>
                                    </p:anim>
                                    <p:animEffect transition="in" filter="fade">
                                      <p:cBhvr>
                                        <p:cTn id="39" dur="500"/>
                                        <p:tgtEl>
                                          <p:spTgt spid="57"/>
                                        </p:tgtEl>
                                      </p:cBhvr>
                                    </p:animEffect>
                                  </p:childTnLst>
                                </p:cTn>
                              </p:par>
                              <p:par>
                                <p:cTn id="40" presetID="2" presetClass="entr" presetSubtype="2"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p:cTn id="42" dur="500" fill="hold"/>
                                        <p:tgtEl>
                                          <p:spTgt spid="60"/>
                                        </p:tgtEl>
                                        <p:attrNameLst>
                                          <p:attrName>ppt_x</p:attrName>
                                        </p:attrNameLst>
                                      </p:cBhvr>
                                      <p:tavLst>
                                        <p:tav tm="0">
                                          <p:val>
                                            <p:strVal val="1+#ppt_w/2"/>
                                          </p:val>
                                        </p:tav>
                                        <p:tav tm="100000">
                                          <p:val>
                                            <p:strVal val="#ppt_x"/>
                                          </p:val>
                                        </p:tav>
                                      </p:tavLst>
                                    </p:anim>
                                    <p:anim calcmode="lin" valueType="num">
                                      <p:cBhvr>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 calcmode="lin" valueType="num">
                                      <p:cBhvr>
                                        <p:cTn id="49" dur="500" fill="hold"/>
                                        <p:tgtEl>
                                          <p:spTgt spid="63"/>
                                        </p:tgtEl>
                                        <p:attrNameLst>
                                          <p:attrName>style.rotation</p:attrName>
                                        </p:attrNameLst>
                                      </p:cBhvr>
                                      <p:tavLst>
                                        <p:tav tm="0">
                                          <p:val>
                                            <p:fltVal val="360"/>
                                          </p:val>
                                        </p:tav>
                                        <p:tav tm="100000">
                                          <p:val>
                                            <p:fltVal val="0"/>
                                          </p:val>
                                        </p:tav>
                                      </p:tavLst>
                                    </p:anim>
                                    <p:animEffect transition="in" filter="fade">
                                      <p:cBhvr>
                                        <p:cTn id="50" dur="500"/>
                                        <p:tgtEl>
                                          <p:spTgt spid="63"/>
                                        </p:tgtEl>
                                      </p:cBhvr>
                                    </p:animEffect>
                                  </p:childTnLst>
                                </p:cTn>
                              </p:par>
                              <p:par>
                                <p:cTn id="51" presetID="2" presetClass="entr" presetSubtype="2"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p:cTn id="53" dur="500" fill="hold"/>
                                        <p:tgtEl>
                                          <p:spTgt spid="66"/>
                                        </p:tgtEl>
                                        <p:attrNameLst>
                                          <p:attrName>ppt_x</p:attrName>
                                        </p:attrNameLst>
                                      </p:cBhvr>
                                      <p:tavLst>
                                        <p:tav tm="0">
                                          <p:val>
                                            <p:strVal val="1+#ppt_w/2"/>
                                          </p:val>
                                        </p:tav>
                                        <p:tav tm="100000">
                                          <p:val>
                                            <p:strVal val="#ppt_x"/>
                                          </p:val>
                                        </p:tav>
                                      </p:tavLst>
                                    </p:anim>
                                    <p:anim calcmode="lin" valueType="num">
                                      <p:cBhvr>
                                        <p:cTn id="54" dur="500" fill="hold"/>
                                        <p:tgtEl>
                                          <p:spTgt spid="66"/>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49" presetClass="entr" presetSubtype="0" decel="100000" fill="hold" nodeType="after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 calcmode="lin" valueType="num">
                                      <p:cBhvr>
                                        <p:cTn id="60" dur="500" fill="hold"/>
                                        <p:tgtEl>
                                          <p:spTgt spid="69"/>
                                        </p:tgtEl>
                                        <p:attrNameLst>
                                          <p:attrName>style.rotation</p:attrName>
                                        </p:attrNameLst>
                                      </p:cBhvr>
                                      <p:tavLst>
                                        <p:tav tm="0">
                                          <p:val>
                                            <p:fltVal val="360"/>
                                          </p:val>
                                        </p:tav>
                                        <p:tav tm="100000">
                                          <p:val>
                                            <p:fltVal val="0"/>
                                          </p:val>
                                        </p:tav>
                                      </p:tavLst>
                                    </p:anim>
                                    <p:animEffect transition="in" filter="fade">
                                      <p:cBhvr>
                                        <p:cTn id="61" dur="500"/>
                                        <p:tgtEl>
                                          <p:spTgt spid="69"/>
                                        </p:tgtEl>
                                      </p:cBhvr>
                                    </p:animEffect>
                                  </p:childTnLst>
                                </p:cTn>
                              </p:par>
                              <p:par>
                                <p:cTn id="62" presetID="2" presetClass="entr" presetSubtype="2"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ppt_x</p:attrName>
                                        </p:attrNameLst>
                                      </p:cBhvr>
                                      <p:tavLst>
                                        <p:tav tm="0">
                                          <p:val>
                                            <p:strVal val="1+#ppt_w/2"/>
                                          </p:val>
                                        </p:tav>
                                        <p:tav tm="100000">
                                          <p:val>
                                            <p:strVal val="#ppt_x"/>
                                          </p:val>
                                        </p:tav>
                                      </p:tavLst>
                                    </p:anim>
                                    <p:anim calcmode="lin" valueType="num">
                                      <p:cBhvr>
                                        <p:cTn id="65" dur="500" fill="hold"/>
                                        <p:tgtEl>
                                          <p:spTgt spid="72"/>
                                        </p:tgtEl>
                                        <p:attrNameLst>
                                          <p:attrName>ppt_y</p:attrName>
                                        </p:attrNameLst>
                                      </p:cBhvr>
                                      <p:tavLst>
                                        <p:tav tm="0">
                                          <p:val>
                                            <p:strVal val="#ppt_y"/>
                                          </p:val>
                                        </p:tav>
                                        <p:tav tm="100000">
                                          <p:val>
                                            <p:strVal val="#ppt_y"/>
                                          </p:val>
                                        </p:tav>
                                      </p:tavLst>
                                    </p:anim>
                                  </p:childTnLst>
                                </p:cTn>
                              </p:par>
                            </p:childTnLst>
                          </p:cTn>
                        </p:par>
                        <p:par>
                          <p:cTn id="66" fill="hold">
                            <p:stCondLst>
                              <p:cond delay="3000"/>
                            </p:stCondLst>
                            <p:childTnLst>
                              <p:par>
                                <p:cTn id="67" presetID="49" presetClass="entr" presetSubtype="0" decel="100000" fill="hold" nodeType="after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p:cTn id="69" dur="500" fill="hold"/>
                                        <p:tgtEl>
                                          <p:spTgt spid="75"/>
                                        </p:tgtEl>
                                        <p:attrNameLst>
                                          <p:attrName>ppt_w</p:attrName>
                                        </p:attrNameLst>
                                      </p:cBhvr>
                                      <p:tavLst>
                                        <p:tav tm="0">
                                          <p:val>
                                            <p:fltVal val="0"/>
                                          </p:val>
                                        </p:tav>
                                        <p:tav tm="100000">
                                          <p:val>
                                            <p:strVal val="#ppt_w"/>
                                          </p:val>
                                        </p:tav>
                                      </p:tavLst>
                                    </p:anim>
                                    <p:anim calcmode="lin" valueType="num">
                                      <p:cBhvr>
                                        <p:cTn id="70" dur="500" fill="hold"/>
                                        <p:tgtEl>
                                          <p:spTgt spid="75"/>
                                        </p:tgtEl>
                                        <p:attrNameLst>
                                          <p:attrName>ppt_h</p:attrName>
                                        </p:attrNameLst>
                                      </p:cBhvr>
                                      <p:tavLst>
                                        <p:tav tm="0">
                                          <p:val>
                                            <p:fltVal val="0"/>
                                          </p:val>
                                        </p:tav>
                                        <p:tav tm="100000">
                                          <p:val>
                                            <p:strVal val="#ppt_h"/>
                                          </p:val>
                                        </p:tav>
                                      </p:tavLst>
                                    </p:anim>
                                    <p:anim calcmode="lin" valueType="num">
                                      <p:cBhvr>
                                        <p:cTn id="71" dur="500" fill="hold"/>
                                        <p:tgtEl>
                                          <p:spTgt spid="75"/>
                                        </p:tgtEl>
                                        <p:attrNameLst>
                                          <p:attrName>style.rotation</p:attrName>
                                        </p:attrNameLst>
                                      </p:cBhvr>
                                      <p:tavLst>
                                        <p:tav tm="0">
                                          <p:val>
                                            <p:fltVal val="360"/>
                                          </p:val>
                                        </p:tav>
                                        <p:tav tm="100000">
                                          <p:val>
                                            <p:fltVal val="0"/>
                                          </p:val>
                                        </p:tav>
                                      </p:tavLst>
                                    </p:anim>
                                    <p:animEffect transition="in" filter="fade">
                                      <p:cBhvr>
                                        <p:cTn id="72" dur="500"/>
                                        <p:tgtEl>
                                          <p:spTgt spid="75"/>
                                        </p:tgtEl>
                                      </p:cBhvr>
                                    </p:animEffect>
                                  </p:childTnLst>
                                </p:cTn>
                              </p:par>
                              <p:par>
                                <p:cTn id="73" presetID="2" presetClass="entr" presetSubtype="2" fill="hold" nodeType="withEffect">
                                  <p:stCondLst>
                                    <p:cond delay="0"/>
                                  </p:stCondLst>
                                  <p:childTnLst>
                                    <p:set>
                                      <p:cBhvr>
                                        <p:cTn id="74" dur="1" fill="hold">
                                          <p:stCondLst>
                                            <p:cond delay="0"/>
                                          </p:stCondLst>
                                        </p:cTn>
                                        <p:tgtEl>
                                          <p:spTgt spid="78"/>
                                        </p:tgtEl>
                                        <p:attrNameLst>
                                          <p:attrName>style.visibility</p:attrName>
                                        </p:attrNameLst>
                                      </p:cBhvr>
                                      <p:to>
                                        <p:strVal val="visible"/>
                                      </p:to>
                                    </p:set>
                                    <p:anim calcmode="lin" valueType="num">
                                      <p:cBhvr>
                                        <p:cTn id="75" dur="500" fill="hold"/>
                                        <p:tgtEl>
                                          <p:spTgt spid="78"/>
                                        </p:tgtEl>
                                        <p:attrNameLst>
                                          <p:attrName>ppt_x</p:attrName>
                                        </p:attrNameLst>
                                      </p:cBhvr>
                                      <p:tavLst>
                                        <p:tav tm="0">
                                          <p:val>
                                            <p:strVal val="1+#ppt_w/2"/>
                                          </p:val>
                                        </p:tav>
                                        <p:tav tm="100000">
                                          <p:val>
                                            <p:strVal val="#ppt_x"/>
                                          </p:val>
                                        </p:tav>
                                      </p:tavLst>
                                    </p:anim>
                                    <p:anim calcmode="lin" valueType="num">
                                      <p:cBhvr>
                                        <p:cTn id="76" dur="500" fill="hold"/>
                                        <p:tgtEl>
                                          <p:spTgt spid="78"/>
                                        </p:tgtEl>
                                        <p:attrNameLst>
                                          <p:attrName>ppt_y</p:attrName>
                                        </p:attrNameLst>
                                      </p:cBhvr>
                                      <p:tavLst>
                                        <p:tav tm="0">
                                          <p:val>
                                            <p:strVal val="#ppt_y"/>
                                          </p:val>
                                        </p:tav>
                                        <p:tav tm="100000">
                                          <p:val>
                                            <p:strVal val="#ppt_y"/>
                                          </p:val>
                                        </p:tav>
                                      </p:tavLst>
                                    </p:anim>
                                  </p:childTnLst>
                                </p:cTn>
                              </p:par>
                            </p:childTnLst>
                          </p:cTn>
                        </p:par>
                        <p:par>
                          <p:cTn id="77" fill="hold">
                            <p:stCondLst>
                              <p:cond delay="3500"/>
                            </p:stCondLst>
                            <p:childTnLst>
                              <p:par>
                                <p:cTn id="78" presetID="49" presetClass="entr" presetSubtype="0" decel="100000" fill="hold" nodeType="afterEffect">
                                  <p:stCondLst>
                                    <p:cond delay="0"/>
                                  </p:stCondLst>
                                  <p:childTnLst>
                                    <p:set>
                                      <p:cBhvr>
                                        <p:cTn id="79" dur="1" fill="hold">
                                          <p:stCondLst>
                                            <p:cond delay="0"/>
                                          </p:stCondLst>
                                        </p:cTn>
                                        <p:tgtEl>
                                          <p:spTgt spid="81"/>
                                        </p:tgtEl>
                                        <p:attrNameLst>
                                          <p:attrName>style.visibility</p:attrName>
                                        </p:attrNameLst>
                                      </p:cBhvr>
                                      <p:to>
                                        <p:strVal val="visible"/>
                                      </p:to>
                                    </p:set>
                                    <p:anim calcmode="lin" valueType="num">
                                      <p:cBhvr>
                                        <p:cTn id="80" dur="500" fill="hold"/>
                                        <p:tgtEl>
                                          <p:spTgt spid="81"/>
                                        </p:tgtEl>
                                        <p:attrNameLst>
                                          <p:attrName>ppt_w</p:attrName>
                                        </p:attrNameLst>
                                      </p:cBhvr>
                                      <p:tavLst>
                                        <p:tav tm="0">
                                          <p:val>
                                            <p:fltVal val="0"/>
                                          </p:val>
                                        </p:tav>
                                        <p:tav tm="100000">
                                          <p:val>
                                            <p:strVal val="#ppt_w"/>
                                          </p:val>
                                        </p:tav>
                                      </p:tavLst>
                                    </p:anim>
                                    <p:anim calcmode="lin" valueType="num">
                                      <p:cBhvr>
                                        <p:cTn id="81" dur="500" fill="hold"/>
                                        <p:tgtEl>
                                          <p:spTgt spid="81"/>
                                        </p:tgtEl>
                                        <p:attrNameLst>
                                          <p:attrName>ppt_h</p:attrName>
                                        </p:attrNameLst>
                                      </p:cBhvr>
                                      <p:tavLst>
                                        <p:tav tm="0">
                                          <p:val>
                                            <p:fltVal val="0"/>
                                          </p:val>
                                        </p:tav>
                                        <p:tav tm="100000">
                                          <p:val>
                                            <p:strVal val="#ppt_h"/>
                                          </p:val>
                                        </p:tav>
                                      </p:tavLst>
                                    </p:anim>
                                    <p:anim calcmode="lin" valueType="num">
                                      <p:cBhvr>
                                        <p:cTn id="82" dur="500" fill="hold"/>
                                        <p:tgtEl>
                                          <p:spTgt spid="81"/>
                                        </p:tgtEl>
                                        <p:attrNameLst>
                                          <p:attrName>style.rotation</p:attrName>
                                        </p:attrNameLst>
                                      </p:cBhvr>
                                      <p:tavLst>
                                        <p:tav tm="0">
                                          <p:val>
                                            <p:fltVal val="360"/>
                                          </p:val>
                                        </p:tav>
                                        <p:tav tm="100000">
                                          <p:val>
                                            <p:fltVal val="0"/>
                                          </p:val>
                                        </p:tav>
                                      </p:tavLst>
                                    </p:anim>
                                    <p:animEffect transition="in" filter="fade">
                                      <p:cBhvr>
                                        <p:cTn id="83" dur="500"/>
                                        <p:tgtEl>
                                          <p:spTgt spid="81"/>
                                        </p:tgtEl>
                                      </p:cBhvr>
                                    </p:animEffect>
                                  </p:childTnLst>
                                </p:cTn>
                              </p:par>
                              <p:par>
                                <p:cTn id="84" presetID="2" presetClass="entr" presetSubtype="2" fill="hold" nodeType="withEffect">
                                  <p:stCondLst>
                                    <p:cond delay="0"/>
                                  </p:stCondLst>
                                  <p:childTnLst>
                                    <p:set>
                                      <p:cBhvr>
                                        <p:cTn id="85" dur="1" fill="hold">
                                          <p:stCondLst>
                                            <p:cond delay="0"/>
                                          </p:stCondLst>
                                        </p:cTn>
                                        <p:tgtEl>
                                          <p:spTgt spid="84"/>
                                        </p:tgtEl>
                                        <p:attrNameLst>
                                          <p:attrName>style.visibility</p:attrName>
                                        </p:attrNameLst>
                                      </p:cBhvr>
                                      <p:to>
                                        <p:strVal val="visible"/>
                                      </p:to>
                                    </p:set>
                                    <p:anim calcmode="lin" valueType="num">
                                      <p:cBhvr>
                                        <p:cTn id="86" dur="500" fill="hold"/>
                                        <p:tgtEl>
                                          <p:spTgt spid="84"/>
                                        </p:tgtEl>
                                        <p:attrNameLst>
                                          <p:attrName>ppt_x</p:attrName>
                                        </p:attrNameLst>
                                      </p:cBhvr>
                                      <p:tavLst>
                                        <p:tav tm="0">
                                          <p:val>
                                            <p:strVal val="1+#ppt_w/2"/>
                                          </p:val>
                                        </p:tav>
                                        <p:tav tm="100000">
                                          <p:val>
                                            <p:strVal val="#ppt_x"/>
                                          </p:val>
                                        </p:tav>
                                      </p:tavLst>
                                    </p:anim>
                                    <p:anim calcmode="lin" valueType="num">
                                      <p:cBhvr>
                                        <p:cTn id="87" dur="500" fill="hold"/>
                                        <p:tgtEl>
                                          <p:spTgt spid="84"/>
                                        </p:tgtEl>
                                        <p:attrNameLst>
                                          <p:attrName>ppt_y</p:attrName>
                                        </p:attrNameLst>
                                      </p:cBhvr>
                                      <p:tavLst>
                                        <p:tav tm="0">
                                          <p:val>
                                            <p:strVal val="#ppt_y"/>
                                          </p:val>
                                        </p:tav>
                                        <p:tav tm="100000">
                                          <p:val>
                                            <p:strVal val="#ppt_y"/>
                                          </p:val>
                                        </p:tav>
                                      </p:tavLst>
                                    </p:anim>
                                  </p:childTnLst>
                                </p:cTn>
                              </p:par>
                            </p:childTnLst>
                          </p:cTn>
                        </p:par>
                        <p:par>
                          <p:cTn id="88" fill="hold">
                            <p:stCondLst>
                              <p:cond delay="4000"/>
                            </p:stCondLst>
                            <p:childTnLst>
                              <p:par>
                                <p:cTn id="89" presetID="49" presetClass="entr" presetSubtype="0" decel="100000" fill="hold" nodeType="after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p:cTn id="91" dur="500" fill="hold"/>
                                        <p:tgtEl>
                                          <p:spTgt spid="87"/>
                                        </p:tgtEl>
                                        <p:attrNameLst>
                                          <p:attrName>ppt_w</p:attrName>
                                        </p:attrNameLst>
                                      </p:cBhvr>
                                      <p:tavLst>
                                        <p:tav tm="0">
                                          <p:val>
                                            <p:fltVal val="0"/>
                                          </p:val>
                                        </p:tav>
                                        <p:tav tm="100000">
                                          <p:val>
                                            <p:strVal val="#ppt_w"/>
                                          </p:val>
                                        </p:tav>
                                      </p:tavLst>
                                    </p:anim>
                                    <p:anim calcmode="lin" valueType="num">
                                      <p:cBhvr>
                                        <p:cTn id="92" dur="500" fill="hold"/>
                                        <p:tgtEl>
                                          <p:spTgt spid="87"/>
                                        </p:tgtEl>
                                        <p:attrNameLst>
                                          <p:attrName>ppt_h</p:attrName>
                                        </p:attrNameLst>
                                      </p:cBhvr>
                                      <p:tavLst>
                                        <p:tav tm="0">
                                          <p:val>
                                            <p:fltVal val="0"/>
                                          </p:val>
                                        </p:tav>
                                        <p:tav tm="100000">
                                          <p:val>
                                            <p:strVal val="#ppt_h"/>
                                          </p:val>
                                        </p:tav>
                                      </p:tavLst>
                                    </p:anim>
                                    <p:anim calcmode="lin" valueType="num">
                                      <p:cBhvr>
                                        <p:cTn id="93" dur="500" fill="hold"/>
                                        <p:tgtEl>
                                          <p:spTgt spid="87"/>
                                        </p:tgtEl>
                                        <p:attrNameLst>
                                          <p:attrName>style.rotation</p:attrName>
                                        </p:attrNameLst>
                                      </p:cBhvr>
                                      <p:tavLst>
                                        <p:tav tm="0">
                                          <p:val>
                                            <p:fltVal val="360"/>
                                          </p:val>
                                        </p:tav>
                                        <p:tav tm="100000">
                                          <p:val>
                                            <p:fltVal val="0"/>
                                          </p:val>
                                        </p:tav>
                                      </p:tavLst>
                                    </p:anim>
                                    <p:animEffect transition="in" filter="fade">
                                      <p:cBhvr>
                                        <p:cTn id="94" dur="500"/>
                                        <p:tgtEl>
                                          <p:spTgt spid="87"/>
                                        </p:tgtEl>
                                      </p:cBhvr>
                                    </p:animEffect>
                                  </p:childTnLst>
                                </p:cTn>
                              </p:par>
                              <p:par>
                                <p:cTn id="95" presetID="2" presetClass="entr" presetSubtype="2" fill="hold" nodeType="withEffect">
                                  <p:stCondLst>
                                    <p:cond delay="0"/>
                                  </p:stCondLst>
                                  <p:childTnLst>
                                    <p:set>
                                      <p:cBhvr>
                                        <p:cTn id="96" dur="1" fill="hold">
                                          <p:stCondLst>
                                            <p:cond delay="0"/>
                                          </p:stCondLst>
                                        </p:cTn>
                                        <p:tgtEl>
                                          <p:spTgt spid="90"/>
                                        </p:tgtEl>
                                        <p:attrNameLst>
                                          <p:attrName>style.visibility</p:attrName>
                                        </p:attrNameLst>
                                      </p:cBhvr>
                                      <p:to>
                                        <p:strVal val="visible"/>
                                      </p:to>
                                    </p:set>
                                    <p:anim calcmode="lin" valueType="num">
                                      <p:cBhvr>
                                        <p:cTn id="97" dur="500" fill="hold"/>
                                        <p:tgtEl>
                                          <p:spTgt spid="90"/>
                                        </p:tgtEl>
                                        <p:attrNameLst>
                                          <p:attrName>ppt_x</p:attrName>
                                        </p:attrNameLst>
                                      </p:cBhvr>
                                      <p:tavLst>
                                        <p:tav tm="0">
                                          <p:val>
                                            <p:strVal val="1+#ppt_w/2"/>
                                          </p:val>
                                        </p:tav>
                                        <p:tav tm="100000">
                                          <p:val>
                                            <p:strVal val="#ppt_x"/>
                                          </p:val>
                                        </p:tav>
                                      </p:tavLst>
                                    </p:anim>
                                    <p:anim calcmode="lin" valueType="num">
                                      <p:cBhvr>
                                        <p:cTn id="98" dur="500" fill="hold"/>
                                        <p:tgtEl>
                                          <p:spTgt spid="90"/>
                                        </p:tgtEl>
                                        <p:attrNameLst>
                                          <p:attrName>ppt_y</p:attrName>
                                        </p:attrNameLst>
                                      </p:cBhvr>
                                      <p:tavLst>
                                        <p:tav tm="0">
                                          <p:val>
                                            <p:strVal val="#ppt_y"/>
                                          </p:val>
                                        </p:tav>
                                        <p:tav tm="100000">
                                          <p:val>
                                            <p:strVal val="#ppt_y"/>
                                          </p:val>
                                        </p:tav>
                                      </p:tavLst>
                                    </p:anim>
                                  </p:childTnLst>
                                </p:cTn>
                              </p:par>
                            </p:childTnLst>
                          </p:cTn>
                        </p:par>
                        <p:par>
                          <p:cTn id="99" fill="hold">
                            <p:stCondLst>
                              <p:cond delay="4500"/>
                            </p:stCondLst>
                            <p:childTnLst>
                              <p:par>
                                <p:cTn id="100" presetID="49" presetClass="entr" presetSubtype="0" decel="100000" fill="hold" nodeType="afterEffect">
                                  <p:stCondLst>
                                    <p:cond delay="0"/>
                                  </p:stCondLst>
                                  <p:childTnLst>
                                    <p:set>
                                      <p:cBhvr>
                                        <p:cTn id="101" dur="1" fill="hold">
                                          <p:stCondLst>
                                            <p:cond delay="0"/>
                                          </p:stCondLst>
                                        </p:cTn>
                                        <p:tgtEl>
                                          <p:spTgt spid="93"/>
                                        </p:tgtEl>
                                        <p:attrNameLst>
                                          <p:attrName>style.visibility</p:attrName>
                                        </p:attrNameLst>
                                      </p:cBhvr>
                                      <p:to>
                                        <p:strVal val="visible"/>
                                      </p:to>
                                    </p:set>
                                    <p:anim calcmode="lin" valueType="num">
                                      <p:cBhvr>
                                        <p:cTn id="102" dur="500" fill="hold"/>
                                        <p:tgtEl>
                                          <p:spTgt spid="93"/>
                                        </p:tgtEl>
                                        <p:attrNameLst>
                                          <p:attrName>ppt_w</p:attrName>
                                        </p:attrNameLst>
                                      </p:cBhvr>
                                      <p:tavLst>
                                        <p:tav tm="0">
                                          <p:val>
                                            <p:fltVal val="0"/>
                                          </p:val>
                                        </p:tav>
                                        <p:tav tm="100000">
                                          <p:val>
                                            <p:strVal val="#ppt_w"/>
                                          </p:val>
                                        </p:tav>
                                      </p:tavLst>
                                    </p:anim>
                                    <p:anim calcmode="lin" valueType="num">
                                      <p:cBhvr>
                                        <p:cTn id="103" dur="500" fill="hold"/>
                                        <p:tgtEl>
                                          <p:spTgt spid="93"/>
                                        </p:tgtEl>
                                        <p:attrNameLst>
                                          <p:attrName>ppt_h</p:attrName>
                                        </p:attrNameLst>
                                      </p:cBhvr>
                                      <p:tavLst>
                                        <p:tav tm="0">
                                          <p:val>
                                            <p:fltVal val="0"/>
                                          </p:val>
                                        </p:tav>
                                        <p:tav tm="100000">
                                          <p:val>
                                            <p:strVal val="#ppt_h"/>
                                          </p:val>
                                        </p:tav>
                                      </p:tavLst>
                                    </p:anim>
                                    <p:anim calcmode="lin" valueType="num">
                                      <p:cBhvr>
                                        <p:cTn id="104" dur="500" fill="hold"/>
                                        <p:tgtEl>
                                          <p:spTgt spid="93"/>
                                        </p:tgtEl>
                                        <p:attrNameLst>
                                          <p:attrName>style.rotation</p:attrName>
                                        </p:attrNameLst>
                                      </p:cBhvr>
                                      <p:tavLst>
                                        <p:tav tm="0">
                                          <p:val>
                                            <p:fltVal val="360"/>
                                          </p:val>
                                        </p:tav>
                                        <p:tav tm="100000">
                                          <p:val>
                                            <p:fltVal val="0"/>
                                          </p:val>
                                        </p:tav>
                                      </p:tavLst>
                                    </p:anim>
                                    <p:animEffect transition="in" filter="fade">
                                      <p:cBhvr>
                                        <p:cTn id="105" dur="500"/>
                                        <p:tgtEl>
                                          <p:spTgt spid="93"/>
                                        </p:tgtEl>
                                      </p:cBhvr>
                                    </p:animEffect>
                                  </p:childTnLst>
                                </p:cTn>
                              </p:par>
                              <p:par>
                                <p:cTn id="106" presetID="2" presetClass="entr" presetSubtype="2" fill="hold" nodeType="withEffect">
                                  <p:stCondLst>
                                    <p:cond delay="0"/>
                                  </p:stCondLst>
                                  <p:childTnLst>
                                    <p:set>
                                      <p:cBhvr>
                                        <p:cTn id="107" dur="1" fill="hold">
                                          <p:stCondLst>
                                            <p:cond delay="0"/>
                                          </p:stCondLst>
                                        </p:cTn>
                                        <p:tgtEl>
                                          <p:spTgt spid="96"/>
                                        </p:tgtEl>
                                        <p:attrNameLst>
                                          <p:attrName>style.visibility</p:attrName>
                                        </p:attrNameLst>
                                      </p:cBhvr>
                                      <p:to>
                                        <p:strVal val="visible"/>
                                      </p:to>
                                    </p:set>
                                    <p:anim calcmode="lin" valueType="num">
                                      <p:cBhvr>
                                        <p:cTn id="108" dur="500" fill="hold"/>
                                        <p:tgtEl>
                                          <p:spTgt spid="96"/>
                                        </p:tgtEl>
                                        <p:attrNameLst>
                                          <p:attrName>ppt_x</p:attrName>
                                        </p:attrNameLst>
                                      </p:cBhvr>
                                      <p:tavLst>
                                        <p:tav tm="0">
                                          <p:val>
                                            <p:strVal val="1+#ppt_w/2"/>
                                          </p:val>
                                        </p:tav>
                                        <p:tav tm="100000">
                                          <p:val>
                                            <p:strVal val="#ppt_x"/>
                                          </p:val>
                                        </p:tav>
                                      </p:tavLst>
                                    </p:anim>
                                    <p:anim calcmode="lin" valueType="num">
                                      <p:cBhvr>
                                        <p:cTn id="109" dur="500" fill="hold"/>
                                        <p:tgtEl>
                                          <p:spTgt spid="96"/>
                                        </p:tgtEl>
                                        <p:attrNameLst>
                                          <p:attrName>ppt_y</p:attrName>
                                        </p:attrNameLst>
                                      </p:cBhvr>
                                      <p:tavLst>
                                        <p:tav tm="0">
                                          <p:val>
                                            <p:strVal val="#ppt_y"/>
                                          </p:val>
                                        </p:tav>
                                        <p:tav tm="100000">
                                          <p:val>
                                            <p:strVal val="#ppt_y"/>
                                          </p:val>
                                        </p:tav>
                                      </p:tavLst>
                                    </p:anim>
                                  </p:childTnLst>
                                </p:cTn>
                              </p:par>
                            </p:childTnLst>
                          </p:cTn>
                        </p:par>
                        <p:par>
                          <p:cTn id="110" fill="hold">
                            <p:stCondLst>
                              <p:cond delay="5000"/>
                            </p:stCondLst>
                            <p:childTnLst>
                              <p:par>
                                <p:cTn id="111" presetID="49" presetClass="entr" presetSubtype="0" decel="100000" fill="hold" nodeType="afterEffect">
                                  <p:stCondLst>
                                    <p:cond delay="0"/>
                                  </p:stCondLst>
                                  <p:childTnLst>
                                    <p:set>
                                      <p:cBhvr>
                                        <p:cTn id="112" dur="1" fill="hold">
                                          <p:stCondLst>
                                            <p:cond delay="0"/>
                                          </p:stCondLst>
                                        </p:cTn>
                                        <p:tgtEl>
                                          <p:spTgt spid="99"/>
                                        </p:tgtEl>
                                        <p:attrNameLst>
                                          <p:attrName>style.visibility</p:attrName>
                                        </p:attrNameLst>
                                      </p:cBhvr>
                                      <p:to>
                                        <p:strVal val="visible"/>
                                      </p:to>
                                    </p:set>
                                    <p:anim calcmode="lin" valueType="num">
                                      <p:cBhvr>
                                        <p:cTn id="113" dur="500" fill="hold"/>
                                        <p:tgtEl>
                                          <p:spTgt spid="99"/>
                                        </p:tgtEl>
                                        <p:attrNameLst>
                                          <p:attrName>ppt_w</p:attrName>
                                        </p:attrNameLst>
                                      </p:cBhvr>
                                      <p:tavLst>
                                        <p:tav tm="0">
                                          <p:val>
                                            <p:fltVal val="0"/>
                                          </p:val>
                                        </p:tav>
                                        <p:tav tm="100000">
                                          <p:val>
                                            <p:strVal val="#ppt_w"/>
                                          </p:val>
                                        </p:tav>
                                      </p:tavLst>
                                    </p:anim>
                                    <p:anim calcmode="lin" valueType="num">
                                      <p:cBhvr>
                                        <p:cTn id="114" dur="500" fill="hold"/>
                                        <p:tgtEl>
                                          <p:spTgt spid="99"/>
                                        </p:tgtEl>
                                        <p:attrNameLst>
                                          <p:attrName>ppt_h</p:attrName>
                                        </p:attrNameLst>
                                      </p:cBhvr>
                                      <p:tavLst>
                                        <p:tav tm="0">
                                          <p:val>
                                            <p:fltVal val="0"/>
                                          </p:val>
                                        </p:tav>
                                        <p:tav tm="100000">
                                          <p:val>
                                            <p:strVal val="#ppt_h"/>
                                          </p:val>
                                        </p:tav>
                                      </p:tavLst>
                                    </p:anim>
                                    <p:anim calcmode="lin" valueType="num">
                                      <p:cBhvr>
                                        <p:cTn id="115" dur="500" fill="hold"/>
                                        <p:tgtEl>
                                          <p:spTgt spid="99"/>
                                        </p:tgtEl>
                                        <p:attrNameLst>
                                          <p:attrName>style.rotation</p:attrName>
                                        </p:attrNameLst>
                                      </p:cBhvr>
                                      <p:tavLst>
                                        <p:tav tm="0">
                                          <p:val>
                                            <p:fltVal val="360"/>
                                          </p:val>
                                        </p:tav>
                                        <p:tav tm="100000">
                                          <p:val>
                                            <p:fltVal val="0"/>
                                          </p:val>
                                        </p:tav>
                                      </p:tavLst>
                                    </p:anim>
                                    <p:animEffect transition="in" filter="fade">
                                      <p:cBhvr>
                                        <p:cTn id="116" dur="500"/>
                                        <p:tgtEl>
                                          <p:spTgt spid="99"/>
                                        </p:tgtEl>
                                      </p:cBhvr>
                                    </p:animEffect>
                                  </p:childTnLst>
                                </p:cTn>
                              </p:par>
                              <p:par>
                                <p:cTn id="117" presetID="2" presetClass="entr" presetSubtype="2" fill="hold"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ppt_x</p:attrName>
                                        </p:attrNameLst>
                                      </p:cBhvr>
                                      <p:tavLst>
                                        <p:tav tm="0">
                                          <p:val>
                                            <p:strVal val="1+#ppt_w/2"/>
                                          </p:val>
                                        </p:tav>
                                        <p:tav tm="100000">
                                          <p:val>
                                            <p:strVal val="#ppt_x"/>
                                          </p:val>
                                        </p:tav>
                                      </p:tavLst>
                                    </p:anim>
                                    <p:anim calcmode="lin" valueType="num">
                                      <p:cBhvr>
                                        <p:cTn id="120" dur="5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3"/>
          <p:cNvSpPr txBox="1"/>
          <p:nvPr/>
        </p:nvSpPr>
        <p:spPr>
          <a:xfrm>
            <a:off x="3790449" y="1430118"/>
            <a:ext cx="5580429" cy="575763"/>
          </a:xfrm>
          <a:prstGeom prst="rect">
            <a:avLst/>
          </a:prstGeom>
        </p:spPr>
        <p:txBody>
          <a:bodyPr vert="horz" lIns="121856" tIns="60928" rIns="121856" bIns="6092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F17475">
                    <a:lumMod val="75000"/>
                  </a:srgbClr>
                </a:solidFill>
                <a:effectLst/>
                <a:uLnTx/>
                <a:uFillTx/>
                <a:latin typeface="Arial" panose="020B0604020202020204"/>
                <a:ea typeface="微软雅黑" panose="020B0503020204020204" pitchFamily="34" charset="-122"/>
                <a:cs typeface="+mn-cs"/>
              </a:rPr>
              <a:t>生产区域内</a:t>
            </a:r>
            <a:r>
              <a:rPr kumimoji="0" lang="en-US" altLang="zh-CN" sz="4000" b="1" i="0" u="none" strike="noStrike" kern="1200" cap="none" spc="0" normalizeH="0" baseline="0" noProof="0" dirty="0">
                <a:ln>
                  <a:noFill/>
                </a:ln>
                <a:solidFill>
                  <a:srgbClr val="F17475">
                    <a:lumMod val="75000"/>
                  </a:srgbClr>
                </a:solidFill>
                <a:effectLst/>
                <a:uLnTx/>
                <a:uFillTx/>
                <a:latin typeface="Arial" panose="020B0604020202020204"/>
                <a:ea typeface="微软雅黑" panose="020B0503020204020204" pitchFamily="34" charset="-122"/>
                <a:cs typeface="+mn-cs"/>
              </a:rPr>
              <a:t>12</a:t>
            </a:r>
            <a:r>
              <a:rPr kumimoji="0" lang="zh-CN" altLang="en-US" sz="4000" b="1" i="0" u="none" strike="noStrike" kern="1200" cap="none" spc="0" normalizeH="0" baseline="0" noProof="0" dirty="0">
                <a:ln>
                  <a:noFill/>
                </a:ln>
                <a:solidFill>
                  <a:srgbClr val="F17475">
                    <a:lumMod val="75000"/>
                  </a:srgbClr>
                </a:solidFill>
                <a:effectLst/>
                <a:uLnTx/>
                <a:uFillTx/>
                <a:latin typeface="Arial" panose="020B0604020202020204"/>
                <a:ea typeface="微软雅黑" panose="020B0503020204020204" pitchFamily="34" charset="-122"/>
                <a:cs typeface="+mn-cs"/>
              </a:rPr>
              <a:t>个不准</a:t>
            </a:r>
          </a:p>
        </p:txBody>
      </p:sp>
      <p:sp>
        <p:nvSpPr>
          <p:cNvPr id="4" name="矩形 3"/>
          <p:cNvSpPr/>
          <p:nvPr/>
        </p:nvSpPr>
        <p:spPr>
          <a:xfrm>
            <a:off x="3521413" y="2066472"/>
            <a:ext cx="5375197" cy="60943"/>
          </a:xfrm>
          <a:prstGeom prst="rect">
            <a:avLst/>
          </a:prstGeom>
          <a:solidFill>
            <a:schemeClr val="accent2">
              <a:lumMod val="75000"/>
            </a:schemeClr>
          </a:solidFill>
          <a:ln w="9525" cap="flat" cmpd="sng" algn="ctr">
            <a:noFill/>
            <a:prstDash val="solid"/>
          </a:ln>
          <a:effectLst/>
        </p:spPr>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265" b="0" i="0" u="none" strike="noStrike" kern="0" cap="none" spc="0" normalizeH="0" baseline="0" noProof="0">
              <a:ln>
                <a:noFill/>
              </a:ln>
              <a:solidFill>
                <a:srgbClr val="1F497D"/>
              </a:solidFill>
              <a:effectLst/>
              <a:uLnTx/>
              <a:uFillTx/>
              <a:latin typeface="Arial" panose="020B0604020202020204"/>
              <a:ea typeface="宋体" panose="02010600030101010101" pitchFamily="2" charset="-122"/>
              <a:cs typeface="+mn-cs"/>
            </a:endParaRPr>
          </a:p>
        </p:txBody>
      </p:sp>
      <p:grpSp>
        <p:nvGrpSpPr>
          <p:cNvPr id="45" name="组合 44"/>
          <p:cNvGrpSpPr/>
          <p:nvPr/>
        </p:nvGrpSpPr>
        <p:grpSpPr>
          <a:xfrm>
            <a:off x="741559" y="2535099"/>
            <a:ext cx="478441" cy="478442"/>
            <a:chOff x="2903394" y="3937651"/>
            <a:chExt cx="478441" cy="478442"/>
          </a:xfrm>
          <a:solidFill>
            <a:srgbClr val="BA1318"/>
          </a:solidFill>
        </p:grpSpPr>
        <p:sp>
          <p:nvSpPr>
            <p:cNvPr id="46"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rPr>
                <a:t>01</a:t>
              </a:r>
              <a:endParaRPr kumimoji="0" lang="id-ID"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8" name="Group 54"/>
          <p:cNvGrpSpPr/>
          <p:nvPr/>
        </p:nvGrpSpPr>
        <p:grpSpPr bwMode="auto">
          <a:xfrm>
            <a:off x="1277572" y="2600488"/>
            <a:ext cx="4139586" cy="360551"/>
            <a:chOff x="0" y="368846"/>
            <a:chExt cx="4138294" cy="360142"/>
          </a:xfrm>
        </p:grpSpPr>
        <p:sp>
          <p:nvSpPr>
            <p:cNvPr id="49" name="TextBox 105"/>
            <p:cNvSpPr>
              <a:spLocks noChangeArrowheads="1"/>
            </p:cNvSpPr>
            <p:nvPr/>
          </p:nvSpPr>
          <p:spPr bwMode="auto">
            <a:xfrm>
              <a:off x="84778" y="368846"/>
              <a:ext cx="4053516"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加强明火管理，防火、防爆区内不准吸烟</a:t>
              </a:r>
            </a:p>
          </p:txBody>
        </p:sp>
        <p:sp>
          <p:nvSpPr>
            <p:cNvPr id="50"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51" name="组合 50"/>
          <p:cNvGrpSpPr/>
          <p:nvPr/>
        </p:nvGrpSpPr>
        <p:grpSpPr>
          <a:xfrm>
            <a:off x="741559" y="3164072"/>
            <a:ext cx="478441" cy="478442"/>
            <a:chOff x="2903394" y="3937651"/>
            <a:chExt cx="478441" cy="478442"/>
          </a:xfrm>
          <a:solidFill>
            <a:srgbClr val="BA1318"/>
          </a:solidFill>
        </p:grpSpPr>
        <p:sp>
          <p:nvSpPr>
            <p:cNvPr id="52"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rPr>
                <a:t>02</a:t>
              </a:r>
              <a:endParaRPr kumimoji="0" lang="id-ID"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4" name="Group 54"/>
          <p:cNvGrpSpPr/>
          <p:nvPr/>
        </p:nvGrpSpPr>
        <p:grpSpPr bwMode="auto">
          <a:xfrm>
            <a:off x="1277572" y="3229461"/>
            <a:ext cx="3430202" cy="360551"/>
            <a:chOff x="0" y="368846"/>
            <a:chExt cx="3429131" cy="360142"/>
          </a:xfrm>
        </p:grpSpPr>
        <p:sp>
          <p:nvSpPr>
            <p:cNvPr id="55"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生产区内不准带小孩</a:t>
              </a:r>
            </a:p>
          </p:txBody>
        </p:sp>
        <p:sp>
          <p:nvSpPr>
            <p:cNvPr id="56"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57" name="组合 56"/>
          <p:cNvGrpSpPr/>
          <p:nvPr/>
        </p:nvGrpSpPr>
        <p:grpSpPr>
          <a:xfrm>
            <a:off x="741559" y="3834736"/>
            <a:ext cx="478441" cy="478442"/>
            <a:chOff x="2903394" y="3937651"/>
            <a:chExt cx="478441" cy="478442"/>
          </a:xfrm>
          <a:solidFill>
            <a:srgbClr val="BA1318"/>
          </a:solidFill>
        </p:grpSpPr>
        <p:sp>
          <p:nvSpPr>
            <p:cNvPr id="58"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rPr>
                <a:t>03</a:t>
              </a:r>
              <a:endParaRPr kumimoji="0" lang="id-ID"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60" name="Group 54"/>
          <p:cNvGrpSpPr/>
          <p:nvPr/>
        </p:nvGrpSpPr>
        <p:grpSpPr bwMode="auto">
          <a:xfrm>
            <a:off x="1277572" y="3900125"/>
            <a:ext cx="3430202" cy="360551"/>
            <a:chOff x="0" y="368846"/>
            <a:chExt cx="3429131" cy="360142"/>
          </a:xfrm>
        </p:grpSpPr>
        <p:sp>
          <p:nvSpPr>
            <p:cNvPr id="61"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禁火区内，不准无阻火器车辆行驶 </a:t>
              </a:r>
            </a:p>
          </p:txBody>
        </p:sp>
        <p:sp>
          <p:nvSpPr>
            <p:cNvPr id="62"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63" name="组合 62"/>
          <p:cNvGrpSpPr/>
          <p:nvPr/>
        </p:nvGrpSpPr>
        <p:grpSpPr>
          <a:xfrm>
            <a:off x="741559" y="4525003"/>
            <a:ext cx="478441" cy="478442"/>
            <a:chOff x="2903394" y="3937651"/>
            <a:chExt cx="478441" cy="478442"/>
          </a:xfrm>
          <a:solidFill>
            <a:srgbClr val="BA1318"/>
          </a:solidFill>
        </p:grpSpPr>
        <p:sp>
          <p:nvSpPr>
            <p:cNvPr id="64"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5"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rPr>
                <a:t>04</a:t>
              </a:r>
              <a:endParaRPr kumimoji="0" lang="id-ID"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66" name="Group 54"/>
          <p:cNvGrpSpPr/>
          <p:nvPr/>
        </p:nvGrpSpPr>
        <p:grpSpPr bwMode="auto">
          <a:xfrm>
            <a:off x="1277572" y="4590392"/>
            <a:ext cx="4723173" cy="360551"/>
            <a:chOff x="0" y="368846"/>
            <a:chExt cx="4721698" cy="360142"/>
          </a:xfrm>
        </p:grpSpPr>
        <p:sp>
          <p:nvSpPr>
            <p:cNvPr id="67" name="TextBox 105"/>
            <p:cNvSpPr>
              <a:spLocks noChangeArrowheads="1"/>
            </p:cNvSpPr>
            <p:nvPr/>
          </p:nvSpPr>
          <p:spPr bwMode="auto">
            <a:xfrm>
              <a:off x="84777" y="368846"/>
              <a:ext cx="4636921"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上班时间不准睡觉、干私活、离岗和干与工作无关的事</a:t>
              </a:r>
            </a:p>
          </p:txBody>
        </p:sp>
        <p:sp>
          <p:nvSpPr>
            <p:cNvPr id="68"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69" name="组合 68"/>
          <p:cNvGrpSpPr/>
          <p:nvPr/>
        </p:nvGrpSpPr>
        <p:grpSpPr>
          <a:xfrm>
            <a:off x="741559" y="5211281"/>
            <a:ext cx="478441" cy="478442"/>
            <a:chOff x="2903394" y="3937651"/>
            <a:chExt cx="478441" cy="478442"/>
          </a:xfrm>
          <a:solidFill>
            <a:srgbClr val="BA1318"/>
          </a:solidFill>
        </p:grpSpPr>
        <p:sp>
          <p:nvSpPr>
            <p:cNvPr id="70"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1"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rPr>
                <a:t>05</a:t>
              </a:r>
              <a:endParaRPr kumimoji="0" lang="id-ID"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72" name="Group 54"/>
          <p:cNvGrpSpPr/>
          <p:nvPr/>
        </p:nvGrpSpPr>
        <p:grpSpPr bwMode="auto">
          <a:xfrm>
            <a:off x="1277572" y="5276670"/>
            <a:ext cx="3430202" cy="360551"/>
            <a:chOff x="0" y="368846"/>
            <a:chExt cx="3429131" cy="360142"/>
          </a:xfrm>
        </p:grpSpPr>
        <p:sp>
          <p:nvSpPr>
            <p:cNvPr id="73"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在班前、班上不准喝酒； </a:t>
              </a:r>
            </a:p>
          </p:txBody>
        </p:sp>
        <p:sp>
          <p:nvSpPr>
            <p:cNvPr id="74"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105" name="组合 104"/>
          <p:cNvGrpSpPr/>
          <p:nvPr/>
        </p:nvGrpSpPr>
        <p:grpSpPr>
          <a:xfrm>
            <a:off x="741559" y="5864424"/>
            <a:ext cx="478441" cy="478442"/>
            <a:chOff x="2903394" y="3937651"/>
            <a:chExt cx="478441" cy="478442"/>
          </a:xfrm>
          <a:solidFill>
            <a:srgbClr val="BA1318"/>
          </a:solidFill>
        </p:grpSpPr>
        <p:sp>
          <p:nvSpPr>
            <p:cNvPr id="106"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7"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rPr>
                <a:t>06</a:t>
              </a:r>
              <a:endParaRPr kumimoji="0" lang="id-ID"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08" name="Group 54"/>
          <p:cNvGrpSpPr/>
          <p:nvPr/>
        </p:nvGrpSpPr>
        <p:grpSpPr bwMode="auto">
          <a:xfrm>
            <a:off x="1277572" y="5929813"/>
            <a:ext cx="4892816" cy="360551"/>
            <a:chOff x="0" y="368846"/>
            <a:chExt cx="4891288" cy="360142"/>
          </a:xfrm>
        </p:grpSpPr>
        <p:sp>
          <p:nvSpPr>
            <p:cNvPr id="109" name="TextBox 105"/>
            <p:cNvSpPr>
              <a:spLocks noChangeArrowheads="1"/>
            </p:cNvSpPr>
            <p:nvPr/>
          </p:nvSpPr>
          <p:spPr bwMode="auto">
            <a:xfrm>
              <a:off x="84776" y="368846"/>
              <a:ext cx="4806512"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液流开关不准使用汽油等挥发性强的可燃液体擦洗设备、用具和衣物</a:t>
              </a:r>
            </a:p>
          </p:txBody>
        </p:sp>
        <p:sp>
          <p:nvSpPr>
            <p:cNvPr id="110"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171" name="组合 170"/>
          <p:cNvGrpSpPr/>
          <p:nvPr/>
        </p:nvGrpSpPr>
        <p:grpSpPr>
          <a:xfrm>
            <a:off x="6312762" y="2535099"/>
            <a:ext cx="478441" cy="478442"/>
            <a:chOff x="2903394" y="3937651"/>
            <a:chExt cx="478441" cy="478442"/>
          </a:xfrm>
          <a:solidFill>
            <a:srgbClr val="BA1318"/>
          </a:solidFill>
        </p:grpSpPr>
        <p:sp>
          <p:nvSpPr>
            <p:cNvPr id="172"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3"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rPr>
                <a:t>07</a:t>
              </a:r>
              <a:endParaRPr kumimoji="0" lang="id-ID"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74" name="Group 54"/>
          <p:cNvGrpSpPr/>
          <p:nvPr/>
        </p:nvGrpSpPr>
        <p:grpSpPr bwMode="auto">
          <a:xfrm>
            <a:off x="6848775" y="2600488"/>
            <a:ext cx="5035190" cy="360551"/>
            <a:chOff x="0" y="368846"/>
            <a:chExt cx="5033618" cy="360142"/>
          </a:xfrm>
        </p:grpSpPr>
        <p:sp>
          <p:nvSpPr>
            <p:cNvPr id="175" name="TextBox 105"/>
            <p:cNvSpPr>
              <a:spLocks noChangeArrowheads="1"/>
            </p:cNvSpPr>
            <p:nvPr/>
          </p:nvSpPr>
          <p:spPr bwMode="auto">
            <a:xfrm>
              <a:off x="84778" y="368846"/>
              <a:ext cx="4948840"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不按工厂规定穿戴劳动保护用品，不准进入生产岗位</a:t>
              </a:r>
            </a:p>
          </p:txBody>
        </p:sp>
        <p:sp>
          <p:nvSpPr>
            <p:cNvPr id="176"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177" name="组合 176"/>
          <p:cNvGrpSpPr/>
          <p:nvPr/>
        </p:nvGrpSpPr>
        <p:grpSpPr>
          <a:xfrm>
            <a:off x="6312762" y="3164072"/>
            <a:ext cx="478441" cy="478442"/>
            <a:chOff x="2903394" y="3937651"/>
            <a:chExt cx="478441" cy="478442"/>
          </a:xfrm>
          <a:solidFill>
            <a:srgbClr val="BA1318"/>
          </a:solidFill>
        </p:grpSpPr>
        <p:sp>
          <p:nvSpPr>
            <p:cNvPr id="178"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9"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rPr>
                <a:t>08</a:t>
              </a:r>
              <a:endParaRPr kumimoji="0" lang="id-ID"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80" name="Group 54"/>
          <p:cNvGrpSpPr/>
          <p:nvPr/>
        </p:nvGrpSpPr>
        <p:grpSpPr bwMode="auto">
          <a:xfrm>
            <a:off x="6848775" y="3229461"/>
            <a:ext cx="3430202" cy="360551"/>
            <a:chOff x="0" y="368846"/>
            <a:chExt cx="3429131" cy="360142"/>
          </a:xfrm>
        </p:grpSpPr>
        <p:sp>
          <p:nvSpPr>
            <p:cNvPr id="181"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安全装置不齐全的设备不准使用</a:t>
              </a:r>
            </a:p>
          </p:txBody>
        </p:sp>
        <p:sp>
          <p:nvSpPr>
            <p:cNvPr id="182"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183" name="组合 182"/>
          <p:cNvGrpSpPr/>
          <p:nvPr/>
        </p:nvGrpSpPr>
        <p:grpSpPr>
          <a:xfrm>
            <a:off x="6312762" y="3834736"/>
            <a:ext cx="478441" cy="478442"/>
            <a:chOff x="2903394" y="3937651"/>
            <a:chExt cx="478441" cy="478442"/>
          </a:xfrm>
          <a:solidFill>
            <a:srgbClr val="BA1318"/>
          </a:solidFill>
        </p:grpSpPr>
        <p:sp>
          <p:nvSpPr>
            <p:cNvPr id="184"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5"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rPr>
                <a:t>09</a:t>
              </a:r>
              <a:endParaRPr kumimoji="0" lang="id-ID"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86" name="Group 54"/>
          <p:cNvGrpSpPr/>
          <p:nvPr/>
        </p:nvGrpSpPr>
        <p:grpSpPr bwMode="auto">
          <a:xfrm>
            <a:off x="6848775" y="3900125"/>
            <a:ext cx="4385282" cy="360551"/>
            <a:chOff x="0" y="368846"/>
            <a:chExt cx="4383913" cy="360142"/>
          </a:xfrm>
        </p:grpSpPr>
        <p:sp>
          <p:nvSpPr>
            <p:cNvPr id="187" name="TextBox 105"/>
            <p:cNvSpPr>
              <a:spLocks noChangeArrowheads="1"/>
            </p:cNvSpPr>
            <p:nvPr/>
          </p:nvSpPr>
          <p:spPr bwMode="auto">
            <a:xfrm>
              <a:off x="84778" y="368846"/>
              <a:ext cx="4299135"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不是自己分管的设备、工具不准动用</a:t>
              </a:r>
            </a:p>
          </p:txBody>
        </p:sp>
        <p:sp>
          <p:nvSpPr>
            <p:cNvPr id="188"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189" name="组合 188"/>
          <p:cNvGrpSpPr/>
          <p:nvPr/>
        </p:nvGrpSpPr>
        <p:grpSpPr>
          <a:xfrm>
            <a:off x="6312762" y="4525003"/>
            <a:ext cx="478441" cy="478442"/>
            <a:chOff x="2903394" y="3937651"/>
            <a:chExt cx="478441" cy="478442"/>
          </a:xfrm>
          <a:solidFill>
            <a:srgbClr val="BA1318"/>
          </a:solidFill>
        </p:grpSpPr>
        <p:sp>
          <p:nvSpPr>
            <p:cNvPr id="190"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1"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rPr>
                <a:t>10</a:t>
              </a:r>
              <a:endParaRPr kumimoji="0" lang="id-ID"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92" name="Group 54"/>
          <p:cNvGrpSpPr/>
          <p:nvPr/>
        </p:nvGrpSpPr>
        <p:grpSpPr bwMode="auto">
          <a:xfrm>
            <a:off x="6848775" y="4590392"/>
            <a:ext cx="4601667" cy="360551"/>
            <a:chOff x="0" y="368846"/>
            <a:chExt cx="4600230" cy="360142"/>
          </a:xfrm>
        </p:grpSpPr>
        <p:sp>
          <p:nvSpPr>
            <p:cNvPr id="193" name="TextBox 105"/>
            <p:cNvSpPr>
              <a:spLocks noChangeArrowheads="1"/>
            </p:cNvSpPr>
            <p:nvPr/>
          </p:nvSpPr>
          <p:spPr bwMode="auto">
            <a:xfrm>
              <a:off x="84778" y="368846"/>
              <a:ext cx="4515452"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检修设备时安全措施不落实，不准开始检修</a:t>
              </a:r>
            </a:p>
          </p:txBody>
        </p:sp>
        <p:sp>
          <p:nvSpPr>
            <p:cNvPr id="194"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195" name="组合 194"/>
          <p:cNvGrpSpPr/>
          <p:nvPr/>
        </p:nvGrpSpPr>
        <p:grpSpPr>
          <a:xfrm>
            <a:off x="6312762" y="5211281"/>
            <a:ext cx="478441" cy="478442"/>
            <a:chOff x="2903394" y="3937651"/>
            <a:chExt cx="478441" cy="478442"/>
          </a:xfrm>
          <a:solidFill>
            <a:srgbClr val="BA1318"/>
          </a:solidFill>
        </p:grpSpPr>
        <p:sp>
          <p:nvSpPr>
            <p:cNvPr id="196"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7"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rPr>
                <a:t>11</a:t>
              </a:r>
              <a:endParaRPr kumimoji="0" lang="id-ID"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98" name="Group 54"/>
          <p:cNvGrpSpPr/>
          <p:nvPr/>
        </p:nvGrpSpPr>
        <p:grpSpPr bwMode="auto">
          <a:xfrm>
            <a:off x="6848775" y="5276670"/>
            <a:ext cx="4601667" cy="360551"/>
            <a:chOff x="0" y="368846"/>
            <a:chExt cx="4600230" cy="360142"/>
          </a:xfrm>
        </p:grpSpPr>
        <p:sp>
          <p:nvSpPr>
            <p:cNvPr id="199" name="TextBox 105"/>
            <p:cNvSpPr>
              <a:spLocks noChangeArrowheads="1"/>
            </p:cNvSpPr>
            <p:nvPr/>
          </p:nvSpPr>
          <p:spPr bwMode="auto">
            <a:xfrm>
              <a:off x="84778" y="368846"/>
              <a:ext cx="4515452"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停机检修后的设备，未经彻底检查不准启动</a:t>
              </a:r>
            </a:p>
          </p:txBody>
        </p:sp>
        <p:sp>
          <p:nvSpPr>
            <p:cNvPr id="200"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201" name="组合 200"/>
          <p:cNvGrpSpPr/>
          <p:nvPr/>
        </p:nvGrpSpPr>
        <p:grpSpPr>
          <a:xfrm>
            <a:off x="6312762" y="5864424"/>
            <a:ext cx="478441" cy="478442"/>
            <a:chOff x="2903394" y="3937651"/>
            <a:chExt cx="478441" cy="478442"/>
          </a:xfrm>
          <a:solidFill>
            <a:srgbClr val="BA1318"/>
          </a:solidFill>
        </p:grpSpPr>
        <p:sp>
          <p:nvSpPr>
            <p:cNvPr id="202"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3"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rPr>
                <a:t>12</a:t>
              </a:r>
              <a:endParaRPr kumimoji="0" lang="id-ID"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04" name="Group 54"/>
          <p:cNvGrpSpPr/>
          <p:nvPr/>
        </p:nvGrpSpPr>
        <p:grpSpPr bwMode="auto">
          <a:xfrm>
            <a:off x="6848775" y="5929813"/>
            <a:ext cx="3980851" cy="360551"/>
            <a:chOff x="0" y="368846"/>
            <a:chExt cx="3979608" cy="360142"/>
          </a:xfrm>
        </p:grpSpPr>
        <p:sp>
          <p:nvSpPr>
            <p:cNvPr id="205" name="TextBox 105"/>
            <p:cNvSpPr>
              <a:spLocks noChangeArrowheads="1"/>
            </p:cNvSpPr>
            <p:nvPr/>
          </p:nvSpPr>
          <p:spPr bwMode="auto">
            <a:xfrm>
              <a:off x="84777" y="368846"/>
              <a:ext cx="3894831"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不戴安全帽不准登高作业</a:t>
              </a:r>
            </a:p>
          </p:txBody>
        </p:sp>
        <p:sp>
          <p:nvSpPr>
            <p:cNvPr id="206"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
        <p:nvSpPr>
          <p:cNvPr id="2" name="标题 1"/>
          <p:cNvSpPr txBox="1">
            <a:spLocks noChangeArrowheads="1"/>
          </p:cNvSpPr>
          <p:nvPr/>
        </p:nvSpPr>
        <p:spPr>
          <a:xfrm>
            <a:off x="6632969" y="344429"/>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企业安全生产应知应会</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400"/>
                                        <p:tgtEl>
                                          <p:spTgt spid="3"/>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400"/>
                                        <p:tgtEl>
                                          <p:spTgt spid="4"/>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 calcmode="lin" valueType="num">
                                      <p:cBhvr>
                                        <p:cTn id="16" dur="500" fill="hold"/>
                                        <p:tgtEl>
                                          <p:spTgt spid="45"/>
                                        </p:tgtEl>
                                        <p:attrNameLst>
                                          <p:attrName>style.rotation</p:attrName>
                                        </p:attrNameLst>
                                      </p:cBhvr>
                                      <p:tavLst>
                                        <p:tav tm="0">
                                          <p:val>
                                            <p:fltVal val="360"/>
                                          </p:val>
                                        </p:tav>
                                        <p:tav tm="100000">
                                          <p:val>
                                            <p:fltVal val="0"/>
                                          </p:val>
                                        </p:tav>
                                      </p:tavLst>
                                    </p:anim>
                                    <p:animEffect transition="in" filter="fade">
                                      <p:cBhvr>
                                        <p:cTn id="17" dur="500"/>
                                        <p:tgtEl>
                                          <p:spTgt spid="45"/>
                                        </p:tgtEl>
                                      </p:cBhvr>
                                    </p:animEffect>
                                  </p:childTnLst>
                                </p:cTn>
                              </p:par>
                              <p:par>
                                <p:cTn id="18" presetID="2" presetClass="entr" presetSubtype="2"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ppt_x</p:attrName>
                                        </p:attrNameLst>
                                      </p:cBhvr>
                                      <p:tavLst>
                                        <p:tav tm="0">
                                          <p:val>
                                            <p:strVal val="1+#ppt_w/2"/>
                                          </p:val>
                                        </p:tav>
                                        <p:tav tm="100000">
                                          <p:val>
                                            <p:strVal val="#ppt_x"/>
                                          </p:val>
                                        </p:tav>
                                      </p:tavLst>
                                    </p:anim>
                                    <p:anim calcmode="lin" valueType="num">
                                      <p:cBhvr>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 calcmode="lin" valueType="num">
                                      <p:cBhvr>
                                        <p:cTn id="27" dur="500" fill="hold"/>
                                        <p:tgtEl>
                                          <p:spTgt spid="51"/>
                                        </p:tgtEl>
                                        <p:attrNameLst>
                                          <p:attrName>style.rotation</p:attrName>
                                        </p:attrNameLst>
                                      </p:cBhvr>
                                      <p:tavLst>
                                        <p:tav tm="0">
                                          <p:val>
                                            <p:fltVal val="360"/>
                                          </p:val>
                                        </p:tav>
                                        <p:tav tm="100000">
                                          <p:val>
                                            <p:fltVal val="0"/>
                                          </p:val>
                                        </p:tav>
                                      </p:tavLst>
                                    </p:anim>
                                    <p:animEffect transition="in" filter="fade">
                                      <p:cBhvr>
                                        <p:cTn id="28" dur="500"/>
                                        <p:tgtEl>
                                          <p:spTgt spid="51"/>
                                        </p:tgtEl>
                                      </p:cBhvr>
                                    </p:animEffect>
                                  </p:childTnLst>
                                </p:cTn>
                              </p:par>
                              <p:par>
                                <p:cTn id="29" presetID="2" presetClass="entr" presetSubtype="2"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ppt_x</p:attrName>
                                        </p:attrNameLst>
                                      </p:cBhvr>
                                      <p:tavLst>
                                        <p:tav tm="0">
                                          <p:val>
                                            <p:strVal val="1+#ppt_w/2"/>
                                          </p:val>
                                        </p:tav>
                                        <p:tav tm="100000">
                                          <p:val>
                                            <p:strVal val="#ppt_x"/>
                                          </p:val>
                                        </p:tav>
                                      </p:tavLst>
                                    </p:anim>
                                    <p:anim calcmode="lin" valueType="num">
                                      <p:cBhvr>
                                        <p:cTn id="32" dur="500" fill="hold"/>
                                        <p:tgtEl>
                                          <p:spTgt spid="54"/>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500" fill="hold"/>
                                        <p:tgtEl>
                                          <p:spTgt spid="57"/>
                                        </p:tgtEl>
                                        <p:attrNameLst>
                                          <p:attrName>ppt_w</p:attrName>
                                        </p:attrNameLst>
                                      </p:cBhvr>
                                      <p:tavLst>
                                        <p:tav tm="0">
                                          <p:val>
                                            <p:fltVal val="0"/>
                                          </p:val>
                                        </p:tav>
                                        <p:tav tm="100000">
                                          <p:val>
                                            <p:strVal val="#ppt_w"/>
                                          </p:val>
                                        </p:tav>
                                      </p:tavLst>
                                    </p:anim>
                                    <p:anim calcmode="lin" valueType="num">
                                      <p:cBhvr>
                                        <p:cTn id="37" dur="500" fill="hold"/>
                                        <p:tgtEl>
                                          <p:spTgt spid="57"/>
                                        </p:tgtEl>
                                        <p:attrNameLst>
                                          <p:attrName>ppt_h</p:attrName>
                                        </p:attrNameLst>
                                      </p:cBhvr>
                                      <p:tavLst>
                                        <p:tav tm="0">
                                          <p:val>
                                            <p:fltVal val="0"/>
                                          </p:val>
                                        </p:tav>
                                        <p:tav tm="100000">
                                          <p:val>
                                            <p:strVal val="#ppt_h"/>
                                          </p:val>
                                        </p:tav>
                                      </p:tavLst>
                                    </p:anim>
                                    <p:anim calcmode="lin" valueType="num">
                                      <p:cBhvr>
                                        <p:cTn id="38" dur="500" fill="hold"/>
                                        <p:tgtEl>
                                          <p:spTgt spid="57"/>
                                        </p:tgtEl>
                                        <p:attrNameLst>
                                          <p:attrName>style.rotation</p:attrName>
                                        </p:attrNameLst>
                                      </p:cBhvr>
                                      <p:tavLst>
                                        <p:tav tm="0">
                                          <p:val>
                                            <p:fltVal val="360"/>
                                          </p:val>
                                        </p:tav>
                                        <p:tav tm="100000">
                                          <p:val>
                                            <p:fltVal val="0"/>
                                          </p:val>
                                        </p:tav>
                                      </p:tavLst>
                                    </p:anim>
                                    <p:animEffect transition="in" filter="fade">
                                      <p:cBhvr>
                                        <p:cTn id="39" dur="500"/>
                                        <p:tgtEl>
                                          <p:spTgt spid="57"/>
                                        </p:tgtEl>
                                      </p:cBhvr>
                                    </p:animEffect>
                                  </p:childTnLst>
                                </p:cTn>
                              </p:par>
                              <p:par>
                                <p:cTn id="40" presetID="2" presetClass="entr" presetSubtype="2"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p:cTn id="42" dur="500" fill="hold"/>
                                        <p:tgtEl>
                                          <p:spTgt spid="60"/>
                                        </p:tgtEl>
                                        <p:attrNameLst>
                                          <p:attrName>ppt_x</p:attrName>
                                        </p:attrNameLst>
                                      </p:cBhvr>
                                      <p:tavLst>
                                        <p:tav tm="0">
                                          <p:val>
                                            <p:strVal val="1+#ppt_w/2"/>
                                          </p:val>
                                        </p:tav>
                                        <p:tav tm="100000">
                                          <p:val>
                                            <p:strVal val="#ppt_x"/>
                                          </p:val>
                                        </p:tav>
                                      </p:tavLst>
                                    </p:anim>
                                    <p:anim calcmode="lin" valueType="num">
                                      <p:cBhvr>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 calcmode="lin" valueType="num">
                                      <p:cBhvr>
                                        <p:cTn id="49" dur="500" fill="hold"/>
                                        <p:tgtEl>
                                          <p:spTgt spid="63"/>
                                        </p:tgtEl>
                                        <p:attrNameLst>
                                          <p:attrName>style.rotation</p:attrName>
                                        </p:attrNameLst>
                                      </p:cBhvr>
                                      <p:tavLst>
                                        <p:tav tm="0">
                                          <p:val>
                                            <p:fltVal val="360"/>
                                          </p:val>
                                        </p:tav>
                                        <p:tav tm="100000">
                                          <p:val>
                                            <p:fltVal val="0"/>
                                          </p:val>
                                        </p:tav>
                                      </p:tavLst>
                                    </p:anim>
                                    <p:animEffect transition="in" filter="fade">
                                      <p:cBhvr>
                                        <p:cTn id="50" dur="500"/>
                                        <p:tgtEl>
                                          <p:spTgt spid="63"/>
                                        </p:tgtEl>
                                      </p:cBhvr>
                                    </p:animEffect>
                                  </p:childTnLst>
                                </p:cTn>
                              </p:par>
                              <p:par>
                                <p:cTn id="51" presetID="2" presetClass="entr" presetSubtype="2"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p:cTn id="53" dur="500" fill="hold"/>
                                        <p:tgtEl>
                                          <p:spTgt spid="66"/>
                                        </p:tgtEl>
                                        <p:attrNameLst>
                                          <p:attrName>ppt_x</p:attrName>
                                        </p:attrNameLst>
                                      </p:cBhvr>
                                      <p:tavLst>
                                        <p:tav tm="0">
                                          <p:val>
                                            <p:strVal val="1+#ppt_w/2"/>
                                          </p:val>
                                        </p:tav>
                                        <p:tav tm="100000">
                                          <p:val>
                                            <p:strVal val="#ppt_x"/>
                                          </p:val>
                                        </p:tav>
                                      </p:tavLst>
                                    </p:anim>
                                    <p:anim calcmode="lin" valueType="num">
                                      <p:cBhvr>
                                        <p:cTn id="54" dur="500" fill="hold"/>
                                        <p:tgtEl>
                                          <p:spTgt spid="66"/>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49" presetClass="entr" presetSubtype="0" decel="100000" fill="hold" nodeType="after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 calcmode="lin" valueType="num">
                                      <p:cBhvr>
                                        <p:cTn id="60" dur="500" fill="hold"/>
                                        <p:tgtEl>
                                          <p:spTgt spid="69"/>
                                        </p:tgtEl>
                                        <p:attrNameLst>
                                          <p:attrName>style.rotation</p:attrName>
                                        </p:attrNameLst>
                                      </p:cBhvr>
                                      <p:tavLst>
                                        <p:tav tm="0">
                                          <p:val>
                                            <p:fltVal val="360"/>
                                          </p:val>
                                        </p:tav>
                                        <p:tav tm="100000">
                                          <p:val>
                                            <p:fltVal val="0"/>
                                          </p:val>
                                        </p:tav>
                                      </p:tavLst>
                                    </p:anim>
                                    <p:animEffect transition="in" filter="fade">
                                      <p:cBhvr>
                                        <p:cTn id="61" dur="500"/>
                                        <p:tgtEl>
                                          <p:spTgt spid="69"/>
                                        </p:tgtEl>
                                      </p:cBhvr>
                                    </p:animEffect>
                                  </p:childTnLst>
                                </p:cTn>
                              </p:par>
                              <p:par>
                                <p:cTn id="62" presetID="2" presetClass="entr" presetSubtype="2"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ppt_x</p:attrName>
                                        </p:attrNameLst>
                                      </p:cBhvr>
                                      <p:tavLst>
                                        <p:tav tm="0">
                                          <p:val>
                                            <p:strVal val="1+#ppt_w/2"/>
                                          </p:val>
                                        </p:tav>
                                        <p:tav tm="100000">
                                          <p:val>
                                            <p:strVal val="#ppt_x"/>
                                          </p:val>
                                        </p:tav>
                                      </p:tavLst>
                                    </p:anim>
                                    <p:anim calcmode="lin" valueType="num">
                                      <p:cBhvr>
                                        <p:cTn id="65" dur="500" fill="hold"/>
                                        <p:tgtEl>
                                          <p:spTgt spid="72"/>
                                        </p:tgtEl>
                                        <p:attrNameLst>
                                          <p:attrName>ppt_y</p:attrName>
                                        </p:attrNameLst>
                                      </p:cBhvr>
                                      <p:tavLst>
                                        <p:tav tm="0">
                                          <p:val>
                                            <p:strVal val="#ppt_y"/>
                                          </p:val>
                                        </p:tav>
                                        <p:tav tm="100000">
                                          <p:val>
                                            <p:strVal val="#ppt_y"/>
                                          </p:val>
                                        </p:tav>
                                      </p:tavLst>
                                    </p:anim>
                                  </p:childTnLst>
                                </p:cTn>
                              </p:par>
                            </p:childTnLst>
                          </p:cTn>
                        </p:par>
                        <p:par>
                          <p:cTn id="66" fill="hold">
                            <p:stCondLst>
                              <p:cond delay="3000"/>
                            </p:stCondLst>
                            <p:childTnLst>
                              <p:par>
                                <p:cTn id="67" presetID="49" presetClass="entr" presetSubtype="0" decel="100000"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 calcmode="lin" valueType="num">
                                      <p:cBhvr>
                                        <p:cTn id="69" dur="500" fill="hold"/>
                                        <p:tgtEl>
                                          <p:spTgt spid="105"/>
                                        </p:tgtEl>
                                        <p:attrNameLst>
                                          <p:attrName>ppt_w</p:attrName>
                                        </p:attrNameLst>
                                      </p:cBhvr>
                                      <p:tavLst>
                                        <p:tav tm="0">
                                          <p:val>
                                            <p:fltVal val="0"/>
                                          </p:val>
                                        </p:tav>
                                        <p:tav tm="100000">
                                          <p:val>
                                            <p:strVal val="#ppt_w"/>
                                          </p:val>
                                        </p:tav>
                                      </p:tavLst>
                                    </p:anim>
                                    <p:anim calcmode="lin" valueType="num">
                                      <p:cBhvr>
                                        <p:cTn id="70" dur="500" fill="hold"/>
                                        <p:tgtEl>
                                          <p:spTgt spid="105"/>
                                        </p:tgtEl>
                                        <p:attrNameLst>
                                          <p:attrName>ppt_h</p:attrName>
                                        </p:attrNameLst>
                                      </p:cBhvr>
                                      <p:tavLst>
                                        <p:tav tm="0">
                                          <p:val>
                                            <p:fltVal val="0"/>
                                          </p:val>
                                        </p:tav>
                                        <p:tav tm="100000">
                                          <p:val>
                                            <p:strVal val="#ppt_h"/>
                                          </p:val>
                                        </p:tav>
                                      </p:tavLst>
                                    </p:anim>
                                    <p:anim calcmode="lin" valueType="num">
                                      <p:cBhvr>
                                        <p:cTn id="71" dur="500" fill="hold"/>
                                        <p:tgtEl>
                                          <p:spTgt spid="105"/>
                                        </p:tgtEl>
                                        <p:attrNameLst>
                                          <p:attrName>style.rotation</p:attrName>
                                        </p:attrNameLst>
                                      </p:cBhvr>
                                      <p:tavLst>
                                        <p:tav tm="0">
                                          <p:val>
                                            <p:fltVal val="360"/>
                                          </p:val>
                                        </p:tav>
                                        <p:tav tm="100000">
                                          <p:val>
                                            <p:fltVal val="0"/>
                                          </p:val>
                                        </p:tav>
                                      </p:tavLst>
                                    </p:anim>
                                    <p:animEffect transition="in" filter="fade">
                                      <p:cBhvr>
                                        <p:cTn id="72" dur="500"/>
                                        <p:tgtEl>
                                          <p:spTgt spid="105"/>
                                        </p:tgtEl>
                                      </p:cBhvr>
                                    </p:animEffect>
                                  </p:childTnLst>
                                </p:cTn>
                              </p:par>
                              <p:par>
                                <p:cTn id="73" presetID="2" presetClass="entr" presetSubtype="2" fill="hold" nodeType="with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p:cTn id="75" dur="500" fill="hold"/>
                                        <p:tgtEl>
                                          <p:spTgt spid="108"/>
                                        </p:tgtEl>
                                        <p:attrNameLst>
                                          <p:attrName>ppt_x</p:attrName>
                                        </p:attrNameLst>
                                      </p:cBhvr>
                                      <p:tavLst>
                                        <p:tav tm="0">
                                          <p:val>
                                            <p:strVal val="1+#ppt_w/2"/>
                                          </p:val>
                                        </p:tav>
                                        <p:tav tm="100000">
                                          <p:val>
                                            <p:strVal val="#ppt_x"/>
                                          </p:val>
                                        </p:tav>
                                      </p:tavLst>
                                    </p:anim>
                                    <p:anim calcmode="lin" valueType="num">
                                      <p:cBhvr>
                                        <p:cTn id="76" dur="500" fill="hold"/>
                                        <p:tgtEl>
                                          <p:spTgt spid="108"/>
                                        </p:tgtEl>
                                        <p:attrNameLst>
                                          <p:attrName>ppt_y</p:attrName>
                                        </p:attrNameLst>
                                      </p:cBhvr>
                                      <p:tavLst>
                                        <p:tav tm="0">
                                          <p:val>
                                            <p:strVal val="#ppt_y"/>
                                          </p:val>
                                        </p:tav>
                                        <p:tav tm="100000">
                                          <p:val>
                                            <p:strVal val="#ppt_y"/>
                                          </p:val>
                                        </p:tav>
                                      </p:tavLst>
                                    </p:anim>
                                  </p:childTnLst>
                                </p:cTn>
                              </p:par>
                            </p:childTnLst>
                          </p:cTn>
                        </p:par>
                        <p:par>
                          <p:cTn id="77" fill="hold">
                            <p:stCondLst>
                              <p:cond delay="3500"/>
                            </p:stCondLst>
                            <p:childTnLst>
                              <p:par>
                                <p:cTn id="78" presetID="49" presetClass="entr" presetSubtype="0" decel="100000" fill="hold" nodeType="afterEffect">
                                  <p:stCondLst>
                                    <p:cond delay="0"/>
                                  </p:stCondLst>
                                  <p:childTnLst>
                                    <p:set>
                                      <p:cBhvr>
                                        <p:cTn id="79" dur="1" fill="hold">
                                          <p:stCondLst>
                                            <p:cond delay="0"/>
                                          </p:stCondLst>
                                        </p:cTn>
                                        <p:tgtEl>
                                          <p:spTgt spid="171"/>
                                        </p:tgtEl>
                                        <p:attrNameLst>
                                          <p:attrName>style.visibility</p:attrName>
                                        </p:attrNameLst>
                                      </p:cBhvr>
                                      <p:to>
                                        <p:strVal val="visible"/>
                                      </p:to>
                                    </p:set>
                                    <p:anim calcmode="lin" valueType="num">
                                      <p:cBhvr>
                                        <p:cTn id="80" dur="500" fill="hold"/>
                                        <p:tgtEl>
                                          <p:spTgt spid="171"/>
                                        </p:tgtEl>
                                        <p:attrNameLst>
                                          <p:attrName>ppt_w</p:attrName>
                                        </p:attrNameLst>
                                      </p:cBhvr>
                                      <p:tavLst>
                                        <p:tav tm="0">
                                          <p:val>
                                            <p:fltVal val="0"/>
                                          </p:val>
                                        </p:tav>
                                        <p:tav tm="100000">
                                          <p:val>
                                            <p:strVal val="#ppt_w"/>
                                          </p:val>
                                        </p:tav>
                                      </p:tavLst>
                                    </p:anim>
                                    <p:anim calcmode="lin" valueType="num">
                                      <p:cBhvr>
                                        <p:cTn id="81" dur="500" fill="hold"/>
                                        <p:tgtEl>
                                          <p:spTgt spid="171"/>
                                        </p:tgtEl>
                                        <p:attrNameLst>
                                          <p:attrName>ppt_h</p:attrName>
                                        </p:attrNameLst>
                                      </p:cBhvr>
                                      <p:tavLst>
                                        <p:tav tm="0">
                                          <p:val>
                                            <p:fltVal val="0"/>
                                          </p:val>
                                        </p:tav>
                                        <p:tav tm="100000">
                                          <p:val>
                                            <p:strVal val="#ppt_h"/>
                                          </p:val>
                                        </p:tav>
                                      </p:tavLst>
                                    </p:anim>
                                    <p:anim calcmode="lin" valueType="num">
                                      <p:cBhvr>
                                        <p:cTn id="82" dur="500" fill="hold"/>
                                        <p:tgtEl>
                                          <p:spTgt spid="171"/>
                                        </p:tgtEl>
                                        <p:attrNameLst>
                                          <p:attrName>style.rotation</p:attrName>
                                        </p:attrNameLst>
                                      </p:cBhvr>
                                      <p:tavLst>
                                        <p:tav tm="0">
                                          <p:val>
                                            <p:fltVal val="360"/>
                                          </p:val>
                                        </p:tav>
                                        <p:tav tm="100000">
                                          <p:val>
                                            <p:fltVal val="0"/>
                                          </p:val>
                                        </p:tav>
                                      </p:tavLst>
                                    </p:anim>
                                    <p:animEffect transition="in" filter="fade">
                                      <p:cBhvr>
                                        <p:cTn id="83" dur="500"/>
                                        <p:tgtEl>
                                          <p:spTgt spid="171"/>
                                        </p:tgtEl>
                                      </p:cBhvr>
                                    </p:animEffect>
                                  </p:childTnLst>
                                </p:cTn>
                              </p:par>
                              <p:par>
                                <p:cTn id="84" presetID="2" presetClass="entr" presetSubtype="2" fill="hold" nodeType="withEffect">
                                  <p:stCondLst>
                                    <p:cond delay="0"/>
                                  </p:stCondLst>
                                  <p:childTnLst>
                                    <p:set>
                                      <p:cBhvr>
                                        <p:cTn id="85" dur="1" fill="hold">
                                          <p:stCondLst>
                                            <p:cond delay="0"/>
                                          </p:stCondLst>
                                        </p:cTn>
                                        <p:tgtEl>
                                          <p:spTgt spid="174"/>
                                        </p:tgtEl>
                                        <p:attrNameLst>
                                          <p:attrName>style.visibility</p:attrName>
                                        </p:attrNameLst>
                                      </p:cBhvr>
                                      <p:to>
                                        <p:strVal val="visible"/>
                                      </p:to>
                                    </p:set>
                                    <p:anim calcmode="lin" valueType="num">
                                      <p:cBhvr>
                                        <p:cTn id="86" dur="500" fill="hold"/>
                                        <p:tgtEl>
                                          <p:spTgt spid="174"/>
                                        </p:tgtEl>
                                        <p:attrNameLst>
                                          <p:attrName>ppt_x</p:attrName>
                                        </p:attrNameLst>
                                      </p:cBhvr>
                                      <p:tavLst>
                                        <p:tav tm="0">
                                          <p:val>
                                            <p:strVal val="1+#ppt_w/2"/>
                                          </p:val>
                                        </p:tav>
                                        <p:tav tm="100000">
                                          <p:val>
                                            <p:strVal val="#ppt_x"/>
                                          </p:val>
                                        </p:tav>
                                      </p:tavLst>
                                    </p:anim>
                                    <p:anim calcmode="lin" valueType="num">
                                      <p:cBhvr>
                                        <p:cTn id="87" dur="500" fill="hold"/>
                                        <p:tgtEl>
                                          <p:spTgt spid="174"/>
                                        </p:tgtEl>
                                        <p:attrNameLst>
                                          <p:attrName>ppt_y</p:attrName>
                                        </p:attrNameLst>
                                      </p:cBhvr>
                                      <p:tavLst>
                                        <p:tav tm="0">
                                          <p:val>
                                            <p:strVal val="#ppt_y"/>
                                          </p:val>
                                        </p:tav>
                                        <p:tav tm="100000">
                                          <p:val>
                                            <p:strVal val="#ppt_y"/>
                                          </p:val>
                                        </p:tav>
                                      </p:tavLst>
                                    </p:anim>
                                  </p:childTnLst>
                                </p:cTn>
                              </p:par>
                            </p:childTnLst>
                          </p:cTn>
                        </p:par>
                        <p:par>
                          <p:cTn id="88" fill="hold">
                            <p:stCondLst>
                              <p:cond delay="4000"/>
                            </p:stCondLst>
                            <p:childTnLst>
                              <p:par>
                                <p:cTn id="89" presetID="49" presetClass="entr" presetSubtype="0" decel="100000" fill="hold" nodeType="afterEffect">
                                  <p:stCondLst>
                                    <p:cond delay="0"/>
                                  </p:stCondLst>
                                  <p:childTnLst>
                                    <p:set>
                                      <p:cBhvr>
                                        <p:cTn id="90" dur="1" fill="hold">
                                          <p:stCondLst>
                                            <p:cond delay="0"/>
                                          </p:stCondLst>
                                        </p:cTn>
                                        <p:tgtEl>
                                          <p:spTgt spid="177"/>
                                        </p:tgtEl>
                                        <p:attrNameLst>
                                          <p:attrName>style.visibility</p:attrName>
                                        </p:attrNameLst>
                                      </p:cBhvr>
                                      <p:to>
                                        <p:strVal val="visible"/>
                                      </p:to>
                                    </p:set>
                                    <p:anim calcmode="lin" valueType="num">
                                      <p:cBhvr>
                                        <p:cTn id="91" dur="500" fill="hold"/>
                                        <p:tgtEl>
                                          <p:spTgt spid="177"/>
                                        </p:tgtEl>
                                        <p:attrNameLst>
                                          <p:attrName>ppt_w</p:attrName>
                                        </p:attrNameLst>
                                      </p:cBhvr>
                                      <p:tavLst>
                                        <p:tav tm="0">
                                          <p:val>
                                            <p:fltVal val="0"/>
                                          </p:val>
                                        </p:tav>
                                        <p:tav tm="100000">
                                          <p:val>
                                            <p:strVal val="#ppt_w"/>
                                          </p:val>
                                        </p:tav>
                                      </p:tavLst>
                                    </p:anim>
                                    <p:anim calcmode="lin" valueType="num">
                                      <p:cBhvr>
                                        <p:cTn id="92" dur="500" fill="hold"/>
                                        <p:tgtEl>
                                          <p:spTgt spid="177"/>
                                        </p:tgtEl>
                                        <p:attrNameLst>
                                          <p:attrName>ppt_h</p:attrName>
                                        </p:attrNameLst>
                                      </p:cBhvr>
                                      <p:tavLst>
                                        <p:tav tm="0">
                                          <p:val>
                                            <p:fltVal val="0"/>
                                          </p:val>
                                        </p:tav>
                                        <p:tav tm="100000">
                                          <p:val>
                                            <p:strVal val="#ppt_h"/>
                                          </p:val>
                                        </p:tav>
                                      </p:tavLst>
                                    </p:anim>
                                    <p:anim calcmode="lin" valueType="num">
                                      <p:cBhvr>
                                        <p:cTn id="93" dur="500" fill="hold"/>
                                        <p:tgtEl>
                                          <p:spTgt spid="177"/>
                                        </p:tgtEl>
                                        <p:attrNameLst>
                                          <p:attrName>style.rotation</p:attrName>
                                        </p:attrNameLst>
                                      </p:cBhvr>
                                      <p:tavLst>
                                        <p:tav tm="0">
                                          <p:val>
                                            <p:fltVal val="360"/>
                                          </p:val>
                                        </p:tav>
                                        <p:tav tm="100000">
                                          <p:val>
                                            <p:fltVal val="0"/>
                                          </p:val>
                                        </p:tav>
                                      </p:tavLst>
                                    </p:anim>
                                    <p:animEffect transition="in" filter="fade">
                                      <p:cBhvr>
                                        <p:cTn id="94" dur="500"/>
                                        <p:tgtEl>
                                          <p:spTgt spid="177"/>
                                        </p:tgtEl>
                                      </p:cBhvr>
                                    </p:animEffect>
                                  </p:childTnLst>
                                </p:cTn>
                              </p:par>
                              <p:par>
                                <p:cTn id="95" presetID="2" presetClass="entr" presetSubtype="2" fill="hold" nodeType="withEffect">
                                  <p:stCondLst>
                                    <p:cond delay="0"/>
                                  </p:stCondLst>
                                  <p:childTnLst>
                                    <p:set>
                                      <p:cBhvr>
                                        <p:cTn id="96" dur="1" fill="hold">
                                          <p:stCondLst>
                                            <p:cond delay="0"/>
                                          </p:stCondLst>
                                        </p:cTn>
                                        <p:tgtEl>
                                          <p:spTgt spid="180"/>
                                        </p:tgtEl>
                                        <p:attrNameLst>
                                          <p:attrName>style.visibility</p:attrName>
                                        </p:attrNameLst>
                                      </p:cBhvr>
                                      <p:to>
                                        <p:strVal val="visible"/>
                                      </p:to>
                                    </p:set>
                                    <p:anim calcmode="lin" valueType="num">
                                      <p:cBhvr>
                                        <p:cTn id="97" dur="500" fill="hold"/>
                                        <p:tgtEl>
                                          <p:spTgt spid="180"/>
                                        </p:tgtEl>
                                        <p:attrNameLst>
                                          <p:attrName>ppt_x</p:attrName>
                                        </p:attrNameLst>
                                      </p:cBhvr>
                                      <p:tavLst>
                                        <p:tav tm="0">
                                          <p:val>
                                            <p:strVal val="1+#ppt_w/2"/>
                                          </p:val>
                                        </p:tav>
                                        <p:tav tm="100000">
                                          <p:val>
                                            <p:strVal val="#ppt_x"/>
                                          </p:val>
                                        </p:tav>
                                      </p:tavLst>
                                    </p:anim>
                                    <p:anim calcmode="lin" valueType="num">
                                      <p:cBhvr>
                                        <p:cTn id="98" dur="500" fill="hold"/>
                                        <p:tgtEl>
                                          <p:spTgt spid="180"/>
                                        </p:tgtEl>
                                        <p:attrNameLst>
                                          <p:attrName>ppt_y</p:attrName>
                                        </p:attrNameLst>
                                      </p:cBhvr>
                                      <p:tavLst>
                                        <p:tav tm="0">
                                          <p:val>
                                            <p:strVal val="#ppt_y"/>
                                          </p:val>
                                        </p:tav>
                                        <p:tav tm="100000">
                                          <p:val>
                                            <p:strVal val="#ppt_y"/>
                                          </p:val>
                                        </p:tav>
                                      </p:tavLst>
                                    </p:anim>
                                  </p:childTnLst>
                                </p:cTn>
                              </p:par>
                            </p:childTnLst>
                          </p:cTn>
                        </p:par>
                        <p:par>
                          <p:cTn id="99" fill="hold">
                            <p:stCondLst>
                              <p:cond delay="4500"/>
                            </p:stCondLst>
                            <p:childTnLst>
                              <p:par>
                                <p:cTn id="100" presetID="49" presetClass="entr" presetSubtype="0" decel="100000" fill="hold" nodeType="afterEffect">
                                  <p:stCondLst>
                                    <p:cond delay="0"/>
                                  </p:stCondLst>
                                  <p:childTnLst>
                                    <p:set>
                                      <p:cBhvr>
                                        <p:cTn id="101" dur="1" fill="hold">
                                          <p:stCondLst>
                                            <p:cond delay="0"/>
                                          </p:stCondLst>
                                        </p:cTn>
                                        <p:tgtEl>
                                          <p:spTgt spid="183"/>
                                        </p:tgtEl>
                                        <p:attrNameLst>
                                          <p:attrName>style.visibility</p:attrName>
                                        </p:attrNameLst>
                                      </p:cBhvr>
                                      <p:to>
                                        <p:strVal val="visible"/>
                                      </p:to>
                                    </p:set>
                                    <p:anim calcmode="lin" valueType="num">
                                      <p:cBhvr>
                                        <p:cTn id="102" dur="500" fill="hold"/>
                                        <p:tgtEl>
                                          <p:spTgt spid="183"/>
                                        </p:tgtEl>
                                        <p:attrNameLst>
                                          <p:attrName>ppt_w</p:attrName>
                                        </p:attrNameLst>
                                      </p:cBhvr>
                                      <p:tavLst>
                                        <p:tav tm="0">
                                          <p:val>
                                            <p:fltVal val="0"/>
                                          </p:val>
                                        </p:tav>
                                        <p:tav tm="100000">
                                          <p:val>
                                            <p:strVal val="#ppt_w"/>
                                          </p:val>
                                        </p:tav>
                                      </p:tavLst>
                                    </p:anim>
                                    <p:anim calcmode="lin" valueType="num">
                                      <p:cBhvr>
                                        <p:cTn id="103" dur="500" fill="hold"/>
                                        <p:tgtEl>
                                          <p:spTgt spid="183"/>
                                        </p:tgtEl>
                                        <p:attrNameLst>
                                          <p:attrName>ppt_h</p:attrName>
                                        </p:attrNameLst>
                                      </p:cBhvr>
                                      <p:tavLst>
                                        <p:tav tm="0">
                                          <p:val>
                                            <p:fltVal val="0"/>
                                          </p:val>
                                        </p:tav>
                                        <p:tav tm="100000">
                                          <p:val>
                                            <p:strVal val="#ppt_h"/>
                                          </p:val>
                                        </p:tav>
                                      </p:tavLst>
                                    </p:anim>
                                    <p:anim calcmode="lin" valueType="num">
                                      <p:cBhvr>
                                        <p:cTn id="104" dur="500" fill="hold"/>
                                        <p:tgtEl>
                                          <p:spTgt spid="183"/>
                                        </p:tgtEl>
                                        <p:attrNameLst>
                                          <p:attrName>style.rotation</p:attrName>
                                        </p:attrNameLst>
                                      </p:cBhvr>
                                      <p:tavLst>
                                        <p:tav tm="0">
                                          <p:val>
                                            <p:fltVal val="360"/>
                                          </p:val>
                                        </p:tav>
                                        <p:tav tm="100000">
                                          <p:val>
                                            <p:fltVal val="0"/>
                                          </p:val>
                                        </p:tav>
                                      </p:tavLst>
                                    </p:anim>
                                    <p:animEffect transition="in" filter="fade">
                                      <p:cBhvr>
                                        <p:cTn id="105" dur="500"/>
                                        <p:tgtEl>
                                          <p:spTgt spid="183"/>
                                        </p:tgtEl>
                                      </p:cBhvr>
                                    </p:animEffect>
                                  </p:childTnLst>
                                </p:cTn>
                              </p:par>
                              <p:par>
                                <p:cTn id="106" presetID="2" presetClass="entr" presetSubtype="2" fill="hold" nodeType="withEffect">
                                  <p:stCondLst>
                                    <p:cond delay="0"/>
                                  </p:stCondLst>
                                  <p:childTnLst>
                                    <p:set>
                                      <p:cBhvr>
                                        <p:cTn id="107" dur="1" fill="hold">
                                          <p:stCondLst>
                                            <p:cond delay="0"/>
                                          </p:stCondLst>
                                        </p:cTn>
                                        <p:tgtEl>
                                          <p:spTgt spid="186"/>
                                        </p:tgtEl>
                                        <p:attrNameLst>
                                          <p:attrName>style.visibility</p:attrName>
                                        </p:attrNameLst>
                                      </p:cBhvr>
                                      <p:to>
                                        <p:strVal val="visible"/>
                                      </p:to>
                                    </p:set>
                                    <p:anim calcmode="lin" valueType="num">
                                      <p:cBhvr>
                                        <p:cTn id="108" dur="500" fill="hold"/>
                                        <p:tgtEl>
                                          <p:spTgt spid="186"/>
                                        </p:tgtEl>
                                        <p:attrNameLst>
                                          <p:attrName>ppt_x</p:attrName>
                                        </p:attrNameLst>
                                      </p:cBhvr>
                                      <p:tavLst>
                                        <p:tav tm="0">
                                          <p:val>
                                            <p:strVal val="1+#ppt_w/2"/>
                                          </p:val>
                                        </p:tav>
                                        <p:tav tm="100000">
                                          <p:val>
                                            <p:strVal val="#ppt_x"/>
                                          </p:val>
                                        </p:tav>
                                      </p:tavLst>
                                    </p:anim>
                                    <p:anim calcmode="lin" valueType="num">
                                      <p:cBhvr>
                                        <p:cTn id="109" dur="500" fill="hold"/>
                                        <p:tgtEl>
                                          <p:spTgt spid="186"/>
                                        </p:tgtEl>
                                        <p:attrNameLst>
                                          <p:attrName>ppt_y</p:attrName>
                                        </p:attrNameLst>
                                      </p:cBhvr>
                                      <p:tavLst>
                                        <p:tav tm="0">
                                          <p:val>
                                            <p:strVal val="#ppt_y"/>
                                          </p:val>
                                        </p:tav>
                                        <p:tav tm="100000">
                                          <p:val>
                                            <p:strVal val="#ppt_y"/>
                                          </p:val>
                                        </p:tav>
                                      </p:tavLst>
                                    </p:anim>
                                  </p:childTnLst>
                                </p:cTn>
                              </p:par>
                            </p:childTnLst>
                          </p:cTn>
                        </p:par>
                        <p:par>
                          <p:cTn id="110" fill="hold">
                            <p:stCondLst>
                              <p:cond delay="5000"/>
                            </p:stCondLst>
                            <p:childTnLst>
                              <p:par>
                                <p:cTn id="111" presetID="49" presetClass="entr" presetSubtype="0" decel="100000" fill="hold" nodeType="afterEffect">
                                  <p:stCondLst>
                                    <p:cond delay="0"/>
                                  </p:stCondLst>
                                  <p:childTnLst>
                                    <p:set>
                                      <p:cBhvr>
                                        <p:cTn id="112" dur="1" fill="hold">
                                          <p:stCondLst>
                                            <p:cond delay="0"/>
                                          </p:stCondLst>
                                        </p:cTn>
                                        <p:tgtEl>
                                          <p:spTgt spid="189"/>
                                        </p:tgtEl>
                                        <p:attrNameLst>
                                          <p:attrName>style.visibility</p:attrName>
                                        </p:attrNameLst>
                                      </p:cBhvr>
                                      <p:to>
                                        <p:strVal val="visible"/>
                                      </p:to>
                                    </p:set>
                                    <p:anim calcmode="lin" valueType="num">
                                      <p:cBhvr>
                                        <p:cTn id="113" dur="500" fill="hold"/>
                                        <p:tgtEl>
                                          <p:spTgt spid="189"/>
                                        </p:tgtEl>
                                        <p:attrNameLst>
                                          <p:attrName>ppt_w</p:attrName>
                                        </p:attrNameLst>
                                      </p:cBhvr>
                                      <p:tavLst>
                                        <p:tav tm="0">
                                          <p:val>
                                            <p:fltVal val="0"/>
                                          </p:val>
                                        </p:tav>
                                        <p:tav tm="100000">
                                          <p:val>
                                            <p:strVal val="#ppt_w"/>
                                          </p:val>
                                        </p:tav>
                                      </p:tavLst>
                                    </p:anim>
                                    <p:anim calcmode="lin" valueType="num">
                                      <p:cBhvr>
                                        <p:cTn id="114" dur="500" fill="hold"/>
                                        <p:tgtEl>
                                          <p:spTgt spid="189"/>
                                        </p:tgtEl>
                                        <p:attrNameLst>
                                          <p:attrName>ppt_h</p:attrName>
                                        </p:attrNameLst>
                                      </p:cBhvr>
                                      <p:tavLst>
                                        <p:tav tm="0">
                                          <p:val>
                                            <p:fltVal val="0"/>
                                          </p:val>
                                        </p:tav>
                                        <p:tav tm="100000">
                                          <p:val>
                                            <p:strVal val="#ppt_h"/>
                                          </p:val>
                                        </p:tav>
                                      </p:tavLst>
                                    </p:anim>
                                    <p:anim calcmode="lin" valueType="num">
                                      <p:cBhvr>
                                        <p:cTn id="115" dur="500" fill="hold"/>
                                        <p:tgtEl>
                                          <p:spTgt spid="189"/>
                                        </p:tgtEl>
                                        <p:attrNameLst>
                                          <p:attrName>style.rotation</p:attrName>
                                        </p:attrNameLst>
                                      </p:cBhvr>
                                      <p:tavLst>
                                        <p:tav tm="0">
                                          <p:val>
                                            <p:fltVal val="360"/>
                                          </p:val>
                                        </p:tav>
                                        <p:tav tm="100000">
                                          <p:val>
                                            <p:fltVal val="0"/>
                                          </p:val>
                                        </p:tav>
                                      </p:tavLst>
                                    </p:anim>
                                    <p:animEffect transition="in" filter="fade">
                                      <p:cBhvr>
                                        <p:cTn id="116" dur="500"/>
                                        <p:tgtEl>
                                          <p:spTgt spid="189"/>
                                        </p:tgtEl>
                                      </p:cBhvr>
                                    </p:animEffect>
                                  </p:childTnLst>
                                </p:cTn>
                              </p:par>
                              <p:par>
                                <p:cTn id="117" presetID="2" presetClass="entr" presetSubtype="2" fill="hold" nodeType="withEffect">
                                  <p:stCondLst>
                                    <p:cond delay="0"/>
                                  </p:stCondLst>
                                  <p:childTnLst>
                                    <p:set>
                                      <p:cBhvr>
                                        <p:cTn id="118" dur="1" fill="hold">
                                          <p:stCondLst>
                                            <p:cond delay="0"/>
                                          </p:stCondLst>
                                        </p:cTn>
                                        <p:tgtEl>
                                          <p:spTgt spid="192"/>
                                        </p:tgtEl>
                                        <p:attrNameLst>
                                          <p:attrName>style.visibility</p:attrName>
                                        </p:attrNameLst>
                                      </p:cBhvr>
                                      <p:to>
                                        <p:strVal val="visible"/>
                                      </p:to>
                                    </p:set>
                                    <p:anim calcmode="lin" valueType="num">
                                      <p:cBhvr>
                                        <p:cTn id="119" dur="500" fill="hold"/>
                                        <p:tgtEl>
                                          <p:spTgt spid="192"/>
                                        </p:tgtEl>
                                        <p:attrNameLst>
                                          <p:attrName>ppt_x</p:attrName>
                                        </p:attrNameLst>
                                      </p:cBhvr>
                                      <p:tavLst>
                                        <p:tav tm="0">
                                          <p:val>
                                            <p:strVal val="1+#ppt_w/2"/>
                                          </p:val>
                                        </p:tav>
                                        <p:tav tm="100000">
                                          <p:val>
                                            <p:strVal val="#ppt_x"/>
                                          </p:val>
                                        </p:tav>
                                      </p:tavLst>
                                    </p:anim>
                                    <p:anim calcmode="lin" valueType="num">
                                      <p:cBhvr>
                                        <p:cTn id="120" dur="500" fill="hold"/>
                                        <p:tgtEl>
                                          <p:spTgt spid="192"/>
                                        </p:tgtEl>
                                        <p:attrNameLst>
                                          <p:attrName>ppt_y</p:attrName>
                                        </p:attrNameLst>
                                      </p:cBhvr>
                                      <p:tavLst>
                                        <p:tav tm="0">
                                          <p:val>
                                            <p:strVal val="#ppt_y"/>
                                          </p:val>
                                        </p:tav>
                                        <p:tav tm="100000">
                                          <p:val>
                                            <p:strVal val="#ppt_y"/>
                                          </p:val>
                                        </p:tav>
                                      </p:tavLst>
                                    </p:anim>
                                  </p:childTnLst>
                                </p:cTn>
                              </p:par>
                            </p:childTnLst>
                          </p:cTn>
                        </p:par>
                        <p:par>
                          <p:cTn id="121" fill="hold">
                            <p:stCondLst>
                              <p:cond delay="5500"/>
                            </p:stCondLst>
                            <p:childTnLst>
                              <p:par>
                                <p:cTn id="122" presetID="49" presetClass="entr" presetSubtype="0" decel="100000" fill="hold" nodeType="afterEffect">
                                  <p:stCondLst>
                                    <p:cond delay="0"/>
                                  </p:stCondLst>
                                  <p:childTnLst>
                                    <p:set>
                                      <p:cBhvr>
                                        <p:cTn id="123" dur="1" fill="hold">
                                          <p:stCondLst>
                                            <p:cond delay="0"/>
                                          </p:stCondLst>
                                        </p:cTn>
                                        <p:tgtEl>
                                          <p:spTgt spid="195"/>
                                        </p:tgtEl>
                                        <p:attrNameLst>
                                          <p:attrName>style.visibility</p:attrName>
                                        </p:attrNameLst>
                                      </p:cBhvr>
                                      <p:to>
                                        <p:strVal val="visible"/>
                                      </p:to>
                                    </p:set>
                                    <p:anim calcmode="lin" valueType="num">
                                      <p:cBhvr>
                                        <p:cTn id="124" dur="500" fill="hold"/>
                                        <p:tgtEl>
                                          <p:spTgt spid="195"/>
                                        </p:tgtEl>
                                        <p:attrNameLst>
                                          <p:attrName>ppt_w</p:attrName>
                                        </p:attrNameLst>
                                      </p:cBhvr>
                                      <p:tavLst>
                                        <p:tav tm="0">
                                          <p:val>
                                            <p:fltVal val="0"/>
                                          </p:val>
                                        </p:tav>
                                        <p:tav tm="100000">
                                          <p:val>
                                            <p:strVal val="#ppt_w"/>
                                          </p:val>
                                        </p:tav>
                                      </p:tavLst>
                                    </p:anim>
                                    <p:anim calcmode="lin" valueType="num">
                                      <p:cBhvr>
                                        <p:cTn id="125" dur="500" fill="hold"/>
                                        <p:tgtEl>
                                          <p:spTgt spid="195"/>
                                        </p:tgtEl>
                                        <p:attrNameLst>
                                          <p:attrName>ppt_h</p:attrName>
                                        </p:attrNameLst>
                                      </p:cBhvr>
                                      <p:tavLst>
                                        <p:tav tm="0">
                                          <p:val>
                                            <p:fltVal val="0"/>
                                          </p:val>
                                        </p:tav>
                                        <p:tav tm="100000">
                                          <p:val>
                                            <p:strVal val="#ppt_h"/>
                                          </p:val>
                                        </p:tav>
                                      </p:tavLst>
                                    </p:anim>
                                    <p:anim calcmode="lin" valueType="num">
                                      <p:cBhvr>
                                        <p:cTn id="126" dur="500" fill="hold"/>
                                        <p:tgtEl>
                                          <p:spTgt spid="195"/>
                                        </p:tgtEl>
                                        <p:attrNameLst>
                                          <p:attrName>style.rotation</p:attrName>
                                        </p:attrNameLst>
                                      </p:cBhvr>
                                      <p:tavLst>
                                        <p:tav tm="0">
                                          <p:val>
                                            <p:fltVal val="360"/>
                                          </p:val>
                                        </p:tav>
                                        <p:tav tm="100000">
                                          <p:val>
                                            <p:fltVal val="0"/>
                                          </p:val>
                                        </p:tav>
                                      </p:tavLst>
                                    </p:anim>
                                    <p:animEffect transition="in" filter="fade">
                                      <p:cBhvr>
                                        <p:cTn id="127" dur="500"/>
                                        <p:tgtEl>
                                          <p:spTgt spid="195"/>
                                        </p:tgtEl>
                                      </p:cBhvr>
                                    </p:animEffect>
                                  </p:childTnLst>
                                </p:cTn>
                              </p:par>
                              <p:par>
                                <p:cTn id="128" presetID="2" presetClass="entr" presetSubtype="2" fill="hold" nodeType="withEffect">
                                  <p:stCondLst>
                                    <p:cond delay="0"/>
                                  </p:stCondLst>
                                  <p:childTnLst>
                                    <p:set>
                                      <p:cBhvr>
                                        <p:cTn id="129" dur="1" fill="hold">
                                          <p:stCondLst>
                                            <p:cond delay="0"/>
                                          </p:stCondLst>
                                        </p:cTn>
                                        <p:tgtEl>
                                          <p:spTgt spid="198"/>
                                        </p:tgtEl>
                                        <p:attrNameLst>
                                          <p:attrName>style.visibility</p:attrName>
                                        </p:attrNameLst>
                                      </p:cBhvr>
                                      <p:to>
                                        <p:strVal val="visible"/>
                                      </p:to>
                                    </p:set>
                                    <p:anim calcmode="lin" valueType="num">
                                      <p:cBhvr>
                                        <p:cTn id="130" dur="500" fill="hold"/>
                                        <p:tgtEl>
                                          <p:spTgt spid="198"/>
                                        </p:tgtEl>
                                        <p:attrNameLst>
                                          <p:attrName>ppt_x</p:attrName>
                                        </p:attrNameLst>
                                      </p:cBhvr>
                                      <p:tavLst>
                                        <p:tav tm="0">
                                          <p:val>
                                            <p:strVal val="1+#ppt_w/2"/>
                                          </p:val>
                                        </p:tav>
                                        <p:tav tm="100000">
                                          <p:val>
                                            <p:strVal val="#ppt_x"/>
                                          </p:val>
                                        </p:tav>
                                      </p:tavLst>
                                    </p:anim>
                                    <p:anim calcmode="lin" valueType="num">
                                      <p:cBhvr>
                                        <p:cTn id="131" dur="500" fill="hold"/>
                                        <p:tgtEl>
                                          <p:spTgt spid="198"/>
                                        </p:tgtEl>
                                        <p:attrNameLst>
                                          <p:attrName>ppt_y</p:attrName>
                                        </p:attrNameLst>
                                      </p:cBhvr>
                                      <p:tavLst>
                                        <p:tav tm="0">
                                          <p:val>
                                            <p:strVal val="#ppt_y"/>
                                          </p:val>
                                        </p:tav>
                                        <p:tav tm="100000">
                                          <p:val>
                                            <p:strVal val="#ppt_y"/>
                                          </p:val>
                                        </p:tav>
                                      </p:tavLst>
                                    </p:anim>
                                  </p:childTnLst>
                                </p:cTn>
                              </p:par>
                            </p:childTnLst>
                          </p:cTn>
                        </p:par>
                        <p:par>
                          <p:cTn id="132" fill="hold">
                            <p:stCondLst>
                              <p:cond delay="6000"/>
                            </p:stCondLst>
                            <p:childTnLst>
                              <p:par>
                                <p:cTn id="133" presetID="49" presetClass="entr" presetSubtype="0" decel="100000" fill="hold" nodeType="afterEffect">
                                  <p:stCondLst>
                                    <p:cond delay="0"/>
                                  </p:stCondLst>
                                  <p:childTnLst>
                                    <p:set>
                                      <p:cBhvr>
                                        <p:cTn id="134" dur="1" fill="hold">
                                          <p:stCondLst>
                                            <p:cond delay="0"/>
                                          </p:stCondLst>
                                        </p:cTn>
                                        <p:tgtEl>
                                          <p:spTgt spid="201"/>
                                        </p:tgtEl>
                                        <p:attrNameLst>
                                          <p:attrName>style.visibility</p:attrName>
                                        </p:attrNameLst>
                                      </p:cBhvr>
                                      <p:to>
                                        <p:strVal val="visible"/>
                                      </p:to>
                                    </p:set>
                                    <p:anim calcmode="lin" valueType="num">
                                      <p:cBhvr>
                                        <p:cTn id="135" dur="500" fill="hold"/>
                                        <p:tgtEl>
                                          <p:spTgt spid="201"/>
                                        </p:tgtEl>
                                        <p:attrNameLst>
                                          <p:attrName>ppt_w</p:attrName>
                                        </p:attrNameLst>
                                      </p:cBhvr>
                                      <p:tavLst>
                                        <p:tav tm="0">
                                          <p:val>
                                            <p:fltVal val="0"/>
                                          </p:val>
                                        </p:tav>
                                        <p:tav tm="100000">
                                          <p:val>
                                            <p:strVal val="#ppt_w"/>
                                          </p:val>
                                        </p:tav>
                                      </p:tavLst>
                                    </p:anim>
                                    <p:anim calcmode="lin" valueType="num">
                                      <p:cBhvr>
                                        <p:cTn id="136" dur="500" fill="hold"/>
                                        <p:tgtEl>
                                          <p:spTgt spid="201"/>
                                        </p:tgtEl>
                                        <p:attrNameLst>
                                          <p:attrName>ppt_h</p:attrName>
                                        </p:attrNameLst>
                                      </p:cBhvr>
                                      <p:tavLst>
                                        <p:tav tm="0">
                                          <p:val>
                                            <p:fltVal val="0"/>
                                          </p:val>
                                        </p:tav>
                                        <p:tav tm="100000">
                                          <p:val>
                                            <p:strVal val="#ppt_h"/>
                                          </p:val>
                                        </p:tav>
                                      </p:tavLst>
                                    </p:anim>
                                    <p:anim calcmode="lin" valueType="num">
                                      <p:cBhvr>
                                        <p:cTn id="137" dur="500" fill="hold"/>
                                        <p:tgtEl>
                                          <p:spTgt spid="201"/>
                                        </p:tgtEl>
                                        <p:attrNameLst>
                                          <p:attrName>style.rotation</p:attrName>
                                        </p:attrNameLst>
                                      </p:cBhvr>
                                      <p:tavLst>
                                        <p:tav tm="0">
                                          <p:val>
                                            <p:fltVal val="360"/>
                                          </p:val>
                                        </p:tav>
                                        <p:tav tm="100000">
                                          <p:val>
                                            <p:fltVal val="0"/>
                                          </p:val>
                                        </p:tav>
                                      </p:tavLst>
                                    </p:anim>
                                    <p:animEffect transition="in" filter="fade">
                                      <p:cBhvr>
                                        <p:cTn id="138" dur="500"/>
                                        <p:tgtEl>
                                          <p:spTgt spid="201"/>
                                        </p:tgtEl>
                                      </p:cBhvr>
                                    </p:animEffect>
                                  </p:childTnLst>
                                </p:cTn>
                              </p:par>
                              <p:par>
                                <p:cTn id="139" presetID="2" presetClass="entr" presetSubtype="2" fill="hold" nodeType="withEffect">
                                  <p:stCondLst>
                                    <p:cond delay="0"/>
                                  </p:stCondLst>
                                  <p:childTnLst>
                                    <p:set>
                                      <p:cBhvr>
                                        <p:cTn id="140" dur="1" fill="hold">
                                          <p:stCondLst>
                                            <p:cond delay="0"/>
                                          </p:stCondLst>
                                        </p:cTn>
                                        <p:tgtEl>
                                          <p:spTgt spid="204"/>
                                        </p:tgtEl>
                                        <p:attrNameLst>
                                          <p:attrName>style.visibility</p:attrName>
                                        </p:attrNameLst>
                                      </p:cBhvr>
                                      <p:to>
                                        <p:strVal val="visible"/>
                                      </p:to>
                                    </p:set>
                                    <p:anim calcmode="lin" valueType="num">
                                      <p:cBhvr>
                                        <p:cTn id="141" dur="500" fill="hold"/>
                                        <p:tgtEl>
                                          <p:spTgt spid="204"/>
                                        </p:tgtEl>
                                        <p:attrNameLst>
                                          <p:attrName>ppt_x</p:attrName>
                                        </p:attrNameLst>
                                      </p:cBhvr>
                                      <p:tavLst>
                                        <p:tav tm="0">
                                          <p:val>
                                            <p:strVal val="1+#ppt_w/2"/>
                                          </p:val>
                                        </p:tav>
                                        <p:tav tm="100000">
                                          <p:val>
                                            <p:strVal val="#ppt_x"/>
                                          </p:val>
                                        </p:tav>
                                      </p:tavLst>
                                    </p:anim>
                                    <p:anim calcmode="lin" valueType="num">
                                      <p:cBhvr>
                                        <p:cTn id="142" dur="500" fill="hold"/>
                                        <p:tgtEl>
                                          <p:spTgt spid="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3566" y="1673830"/>
            <a:ext cx="2311992" cy="400110"/>
          </a:xfrm>
          <a:prstGeom prst="rect">
            <a:avLst/>
          </a:prstGeom>
        </p:spPr>
        <p:txBody>
          <a:bodyPr wrap="square">
            <a:spAutoFit/>
          </a:bodyPr>
          <a:lstStyle/>
          <a:p>
            <a:r>
              <a:rPr lang="zh-CN" altLang="en-US" sz="2000" dirty="0">
                <a:solidFill>
                  <a:schemeClr val="accent6">
                    <a:lumMod val="25000"/>
                  </a:schemeClr>
                </a:solidFill>
                <a:latin typeface="字魂58号-创中黑-Regular" panose="00000500000000000000" pitchFamily="2" charset="-122"/>
                <a:ea typeface="字魂58号-创中黑-Regular" panose="00000500000000000000" pitchFamily="2" charset="-122"/>
              </a:rPr>
              <a:t>必须遵守厂纪厂规</a:t>
            </a:r>
          </a:p>
        </p:txBody>
      </p:sp>
      <p:sp>
        <p:nvSpPr>
          <p:cNvPr id="3" name="弧形 2"/>
          <p:cNvSpPr/>
          <p:nvPr/>
        </p:nvSpPr>
        <p:spPr>
          <a:xfrm>
            <a:off x="3184367" y="1808015"/>
            <a:ext cx="4023827" cy="4023827"/>
          </a:xfrm>
          <a:prstGeom prst="arc">
            <a:avLst>
              <a:gd name="adj1" fmla="val 15678397"/>
              <a:gd name="adj2" fmla="val 17819402"/>
            </a:avLst>
          </a:prstGeom>
          <a:ln w="190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弧形 3"/>
          <p:cNvSpPr/>
          <p:nvPr/>
        </p:nvSpPr>
        <p:spPr>
          <a:xfrm>
            <a:off x="3196818" y="1816266"/>
            <a:ext cx="4023827" cy="4023827"/>
          </a:xfrm>
          <a:prstGeom prst="arc">
            <a:avLst>
              <a:gd name="adj1" fmla="val 18858400"/>
              <a:gd name="adj2" fmla="val 20646011"/>
            </a:avLst>
          </a:prstGeom>
          <a:ln w="190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弧形 4"/>
          <p:cNvSpPr/>
          <p:nvPr/>
        </p:nvSpPr>
        <p:spPr>
          <a:xfrm>
            <a:off x="3205375" y="1824517"/>
            <a:ext cx="4023827" cy="4023827"/>
          </a:xfrm>
          <a:prstGeom prst="arc">
            <a:avLst>
              <a:gd name="adj1" fmla="val 173552"/>
              <a:gd name="adj2" fmla="val 2687147"/>
            </a:avLst>
          </a:prstGeom>
          <a:ln w="190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弧形 5"/>
          <p:cNvSpPr/>
          <p:nvPr/>
        </p:nvSpPr>
        <p:spPr>
          <a:xfrm>
            <a:off x="3196818" y="1832769"/>
            <a:ext cx="4023827" cy="4023827"/>
          </a:xfrm>
          <a:prstGeom prst="arc">
            <a:avLst>
              <a:gd name="adj1" fmla="val 3744018"/>
              <a:gd name="adj2" fmla="val 5924712"/>
            </a:avLst>
          </a:prstGeom>
          <a:ln w="190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 name="组合 6"/>
          <p:cNvGrpSpPr>
            <a:grpSpLocks noChangeAspect="1"/>
          </p:cNvGrpSpPr>
          <p:nvPr/>
        </p:nvGrpSpPr>
        <p:grpSpPr>
          <a:xfrm rot="10800000">
            <a:off x="7057711" y="3561697"/>
            <a:ext cx="268811" cy="189832"/>
            <a:chOff x="10500427" y="4985901"/>
            <a:chExt cx="547451" cy="386606"/>
          </a:xfrm>
          <a:solidFill>
            <a:schemeClr val="bg1"/>
          </a:solidFill>
        </p:grpSpPr>
        <p:sp>
          <p:nvSpPr>
            <p:cNvPr id="8" name="Freeform 373"/>
            <p:cNvSpPr>
              <a:spLocks noEditPoints="1"/>
            </p:cNvSpPr>
            <p:nvPr/>
          </p:nvSpPr>
          <p:spPr bwMode="auto">
            <a:xfrm>
              <a:off x="10905786" y="5231136"/>
              <a:ext cx="142092" cy="141371"/>
            </a:xfrm>
            <a:custGeom>
              <a:avLst/>
              <a:gdLst>
                <a:gd name="T0" fmla="*/ 41 w 83"/>
                <a:gd name="T1" fmla="*/ 0 h 83"/>
                <a:gd name="T2" fmla="*/ 0 w 83"/>
                <a:gd name="T3" fmla="*/ 41 h 83"/>
                <a:gd name="T4" fmla="*/ 41 w 83"/>
                <a:gd name="T5" fmla="*/ 83 h 83"/>
                <a:gd name="T6" fmla="*/ 83 w 83"/>
                <a:gd name="T7" fmla="*/ 41 h 83"/>
                <a:gd name="T8" fmla="*/ 41 w 83"/>
                <a:gd name="T9" fmla="*/ 0 h 83"/>
                <a:gd name="T10" fmla="*/ 41 w 83"/>
                <a:gd name="T11" fmla="*/ 73 h 83"/>
                <a:gd name="T12" fmla="*/ 10 w 83"/>
                <a:gd name="T13" fmla="*/ 41 h 83"/>
                <a:gd name="T14" fmla="*/ 41 w 83"/>
                <a:gd name="T15" fmla="*/ 10 h 83"/>
                <a:gd name="T16" fmla="*/ 73 w 83"/>
                <a:gd name="T17" fmla="*/ 41 h 83"/>
                <a:gd name="T18" fmla="*/ 41 w 83"/>
                <a:gd name="T19"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3">
                  <a:moveTo>
                    <a:pt x="41" y="0"/>
                  </a:moveTo>
                  <a:cubicBezTo>
                    <a:pt x="18" y="0"/>
                    <a:pt x="0" y="18"/>
                    <a:pt x="0" y="41"/>
                  </a:cubicBezTo>
                  <a:cubicBezTo>
                    <a:pt x="0" y="64"/>
                    <a:pt x="18" y="83"/>
                    <a:pt x="41" y="83"/>
                  </a:cubicBezTo>
                  <a:cubicBezTo>
                    <a:pt x="64" y="83"/>
                    <a:pt x="83" y="64"/>
                    <a:pt x="83" y="41"/>
                  </a:cubicBezTo>
                  <a:cubicBezTo>
                    <a:pt x="83" y="18"/>
                    <a:pt x="64" y="0"/>
                    <a:pt x="41" y="0"/>
                  </a:cubicBezTo>
                  <a:close/>
                  <a:moveTo>
                    <a:pt x="41" y="73"/>
                  </a:moveTo>
                  <a:cubicBezTo>
                    <a:pt x="24" y="73"/>
                    <a:pt x="10" y="59"/>
                    <a:pt x="10" y="41"/>
                  </a:cubicBezTo>
                  <a:cubicBezTo>
                    <a:pt x="10" y="24"/>
                    <a:pt x="24" y="10"/>
                    <a:pt x="41" y="10"/>
                  </a:cubicBezTo>
                  <a:cubicBezTo>
                    <a:pt x="59" y="10"/>
                    <a:pt x="73" y="24"/>
                    <a:pt x="73" y="41"/>
                  </a:cubicBezTo>
                  <a:cubicBezTo>
                    <a:pt x="73" y="59"/>
                    <a:pt x="59" y="73"/>
                    <a:pt x="4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9" name="Freeform 376"/>
            <p:cNvSpPr/>
            <p:nvPr/>
          </p:nvSpPr>
          <p:spPr bwMode="auto">
            <a:xfrm>
              <a:off x="10500427" y="4985901"/>
              <a:ext cx="155075" cy="131273"/>
            </a:xfrm>
            <a:custGeom>
              <a:avLst/>
              <a:gdLst>
                <a:gd name="T0" fmla="*/ 91 w 91"/>
                <a:gd name="T1" fmla="*/ 40 h 77"/>
                <a:gd name="T2" fmla="*/ 30 w 91"/>
                <a:gd name="T3" fmla="*/ 3 h 77"/>
                <a:gd name="T4" fmla="*/ 14 w 91"/>
                <a:gd name="T5" fmla="*/ 7 h 77"/>
                <a:gd name="T6" fmla="*/ 3 w 91"/>
                <a:gd name="T7" fmla="*/ 24 h 77"/>
                <a:gd name="T8" fmla="*/ 7 w 91"/>
                <a:gd name="T9" fmla="*/ 40 h 77"/>
                <a:gd name="T10" fmla="*/ 68 w 91"/>
                <a:gd name="T11" fmla="*/ 77 h 77"/>
                <a:gd name="T12" fmla="*/ 77 w 91"/>
                <a:gd name="T13" fmla="*/ 57 h 77"/>
                <a:gd name="T14" fmla="*/ 91 w 91"/>
                <a:gd name="T15" fmla="*/ 4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7">
                  <a:moveTo>
                    <a:pt x="91" y="40"/>
                  </a:moveTo>
                  <a:cubicBezTo>
                    <a:pt x="30" y="3"/>
                    <a:pt x="30" y="3"/>
                    <a:pt x="30" y="3"/>
                  </a:cubicBezTo>
                  <a:cubicBezTo>
                    <a:pt x="24" y="0"/>
                    <a:pt x="17" y="1"/>
                    <a:pt x="14" y="7"/>
                  </a:cubicBezTo>
                  <a:cubicBezTo>
                    <a:pt x="3" y="24"/>
                    <a:pt x="3" y="24"/>
                    <a:pt x="3" y="24"/>
                  </a:cubicBezTo>
                  <a:cubicBezTo>
                    <a:pt x="0" y="30"/>
                    <a:pt x="2" y="37"/>
                    <a:pt x="7" y="40"/>
                  </a:cubicBezTo>
                  <a:cubicBezTo>
                    <a:pt x="68" y="77"/>
                    <a:pt x="68" y="77"/>
                    <a:pt x="68" y="77"/>
                  </a:cubicBezTo>
                  <a:cubicBezTo>
                    <a:pt x="70" y="70"/>
                    <a:pt x="73" y="64"/>
                    <a:pt x="77" y="57"/>
                  </a:cubicBezTo>
                  <a:cubicBezTo>
                    <a:pt x="81" y="51"/>
                    <a:pt x="85" y="45"/>
                    <a:pt x="91"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grpSp>
        <p:nvGrpSpPr>
          <p:cNvPr id="10" name="组合 9"/>
          <p:cNvGrpSpPr>
            <a:grpSpLocks noChangeAspect="1"/>
          </p:cNvGrpSpPr>
          <p:nvPr/>
        </p:nvGrpSpPr>
        <p:grpSpPr>
          <a:xfrm>
            <a:off x="6333132" y="2091868"/>
            <a:ext cx="56431" cy="81612"/>
            <a:chOff x="3416021" y="1327572"/>
            <a:chExt cx="134158" cy="194025"/>
          </a:xfrm>
          <a:solidFill>
            <a:schemeClr val="bg1"/>
          </a:solidFill>
        </p:grpSpPr>
        <p:sp>
          <p:nvSpPr>
            <p:cNvPr id="11" name="Oval 635"/>
            <p:cNvSpPr>
              <a:spLocks noChangeArrowheads="1"/>
            </p:cNvSpPr>
            <p:nvPr/>
          </p:nvSpPr>
          <p:spPr bwMode="auto">
            <a:xfrm>
              <a:off x="3465068" y="1327572"/>
              <a:ext cx="85111" cy="87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2" name="Freeform 637"/>
            <p:cNvSpPr/>
            <p:nvPr/>
          </p:nvSpPr>
          <p:spPr bwMode="auto">
            <a:xfrm>
              <a:off x="3416021" y="1422781"/>
              <a:ext cx="91603" cy="98816"/>
            </a:xfrm>
            <a:custGeom>
              <a:avLst/>
              <a:gdLst>
                <a:gd name="T0" fmla="*/ 54 w 54"/>
                <a:gd name="T1" fmla="*/ 11 h 58"/>
                <a:gd name="T2" fmla="*/ 41 w 54"/>
                <a:gd name="T3" fmla="*/ 0 h 58"/>
                <a:gd name="T4" fmla="*/ 11 w 54"/>
                <a:gd name="T5" fmla="*/ 16 h 58"/>
                <a:gd name="T6" fmla="*/ 50 w 54"/>
                <a:gd name="T7" fmla="*/ 58 h 58"/>
                <a:gd name="T8" fmla="*/ 54 w 54"/>
                <a:gd name="T9" fmla="*/ 58 h 58"/>
                <a:gd name="T10" fmla="*/ 41 w 54"/>
                <a:gd name="T11" fmla="*/ 40 h 58"/>
                <a:gd name="T12" fmla="*/ 54 w 54"/>
                <a:gd name="T13" fmla="*/ 11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grpSp>
        <p:nvGrpSpPr>
          <p:cNvPr id="13" name="组合 12"/>
          <p:cNvGrpSpPr>
            <a:grpSpLocks noChangeAspect="1"/>
          </p:cNvGrpSpPr>
          <p:nvPr/>
        </p:nvGrpSpPr>
        <p:grpSpPr>
          <a:xfrm>
            <a:off x="6379794" y="5272269"/>
            <a:ext cx="133067" cy="214075"/>
            <a:chOff x="6637976" y="2101505"/>
            <a:chExt cx="361361" cy="581351"/>
          </a:xfrm>
          <a:solidFill>
            <a:schemeClr val="bg1"/>
          </a:solidFill>
        </p:grpSpPr>
        <p:sp>
          <p:nvSpPr>
            <p:cNvPr id="14" name="Freeform 578"/>
            <p:cNvSpPr/>
            <p:nvPr/>
          </p:nvSpPr>
          <p:spPr bwMode="auto">
            <a:xfrm>
              <a:off x="6859409" y="2488832"/>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579"/>
            <p:cNvSpPr/>
            <p:nvPr/>
          </p:nvSpPr>
          <p:spPr bwMode="auto">
            <a:xfrm>
              <a:off x="6637976" y="2101505"/>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4267058" y="1605927"/>
            <a:ext cx="642573" cy="642573"/>
            <a:chOff x="3856067" y="1716599"/>
            <a:chExt cx="642573" cy="642573"/>
          </a:xfrm>
        </p:grpSpPr>
        <p:sp>
          <p:nvSpPr>
            <p:cNvPr id="17" name="椭圆 16"/>
            <p:cNvSpPr/>
            <p:nvPr/>
          </p:nvSpPr>
          <p:spPr>
            <a:xfrm>
              <a:off x="3856067" y="1716599"/>
              <a:ext cx="642573" cy="642573"/>
            </a:xfrm>
            <a:prstGeom prst="ellipse">
              <a:avLst/>
            </a:pr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56"/>
            <p:cNvSpPr/>
            <p:nvPr/>
          </p:nvSpPr>
          <p:spPr bwMode="auto">
            <a:xfrm flipH="1">
              <a:off x="3943044" y="1809121"/>
              <a:ext cx="468229" cy="468230"/>
            </a:xfrm>
            <a:prstGeom prst="ellipse">
              <a:avLst/>
            </a:prstGeom>
            <a:solidFill>
              <a:sysClr val="window" lastClr="FFFFFF"/>
            </a:solidFill>
            <a:ln w="73025" cap="flat" cmpd="sng" algn="ctr">
              <a:solidFill>
                <a:schemeClr val="accent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schemeClr val="accent6">
                      <a:lumMod val="75000"/>
                    </a:schemeClr>
                  </a:solidFill>
                  <a:effectLst/>
                  <a:uLnTx/>
                  <a:uFillTx/>
                  <a:latin typeface="方正小标宋简体" panose="03000509000000000000" pitchFamily="2" charset="-122"/>
                  <a:ea typeface="方正小标宋简体" panose="03000509000000000000" pitchFamily="2" charset="-122"/>
                </a:rPr>
                <a:t>1</a:t>
              </a:r>
              <a:endParaRPr kumimoji="0" lang="id-ID" sz="3200" b="0" i="0" u="none" strike="noStrike" kern="0" cap="none" spc="0" normalizeH="0" baseline="0" noProof="0" dirty="0">
                <a:ln>
                  <a:noFill/>
                </a:ln>
                <a:solidFill>
                  <a:schemeClr val="accent6">
                    <a:lumMod val="75000"/>
                  </a:schemeClr>
                </a:solidFill>
                <a:effectLst/>
                <a:uLnTx/>
                <a:uFillTx/>
                <a:latin typeface="方正小标宋简体" panose="03000509000000000000" pitchFamily="2" charset="-122"/>
                <a:ea typeface="方正小标宋简体" panose="03000509000000000000" pitchFamily="2" charset="-122"/>
              </a:endParaRPr>
            </a:p>
          </p:txBody>
        </p:sp>
      </p:grpSp>
      <p:grpSp>
        <p:nvGrpSpPr>
          <p:cNvPr id="19" name="组合 18"/>
          <p:cNvGrpSpPr/>
          <p:nvPr/>
        </p:nvGrpSpPr>
        <p:grpSpPr>
          <a:xfrm>
            <a:off x="6057127" y="1902197"/>
            <a:ext cx="642573" cy="642573"/>
            <a:chOff x="3856067" y="1716599"/>
            <a:chExt cx="642573" cy="642573"/>
          </a:xfrm>
        </p:grpSpPr>
        <p:sp>
          <p:nvSpPr>
            <p:cNvPr id="20" name="椭圆 19"/>
            <p:cNvSpPr/>
            <p:nvPr/>
          </p:nvSpPr>
          <p:spPr>
            <a:xfrm>
              <a:off x="3856067" y="1716599"/>
              <a:ext cx="642573" cy="642573"/>
            </a:xfrm>
            <a:prstGeom prst="ellipse">
              <a:avLst/>
            </a:pr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156"/>
            <p:cNvSpPr/>
            <p:nvPr/>
          </p:nvSpPr>
          <p:spPr bwMode="auto">
            <a:xfrm flipH="1">
              <a:off x="3943044" y="1809121"/>
              <a:ext cx="468229" cy="468230"/>
            </a:xfrm>
            <a:prstGeom prst="ellipse">
              <a:avLst/>
            </a:prstGeom>
            <a:solidFill>
              <a:sysClr val="window" lastClr="FFFFFF"/>
            </a:solidFill>
            <a:ln w="73025" cap="flat" cmpd="sng" algn="ctr">
              <a:solidFill>
                <a:schemeClr val="accent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schemeClr val="accent6">
                      <a:lumMod val="75000"/>
                    </a:schemeClr>
                  </a:solidFill>
                  <a:effectLst/>
                  <a:uLnTx/>
                  <a:uFillTx/>
                  <a:latin typeface="方正小标宋简体" panose="03000509000000000000" pitchFamily="2" charset="-122"/>
                  <a:ea typeface="方正小标宋简体" panose="03000509000000000000" pitchFamily="2" charset="-122"/>
                </a:rPr>
                <a:t>2</a:t>
              </a:r>
              <a:endParaRPr kumimoji="0" lang="id-ID" sz="3200" b="0" i="0" u="none" strike="noStrike" kern="0" cap="none" spc="0" normalizeH="0" baseline="0" noProof="0" dirty="0">
                <a:ln>
                  <a:noFill/>
                </a:ln>
                <a:solidFill>
                  <a:schemeClr val="accent6">
                    <a:lumMod val="75000"/>
                  </a:schemeClr>
                </a:solidFill>
                <a:effectLst/>
                <a:uLnTx/>
                <a:uFillTx/>
                <a:latin typeface="方正小标宋简体" panose="03000509000000000000" pitchFamily="2" charset="-122"/>
                <a:ea typeface="方正小标宋简体" panose="03000509000000000000" pitchFamily="2" charset="-122"/>
              </a:endParaRPr>
            </a:p>
          </p:txBody>
        </p:sp>
      </p:grpSp>
      <p:grpSp>
        <p:nvGrpSpPr>
          <p:cNvPr id="22" name="组合 21"/>
          <p:cNvGrpSpPr/>
          <p:nvPr/>
        </p:nvGrpSpPr>
        <p:grpSpPr>
          <a:xfrm>
            <a:off x="6866718" y="3309826"/>
            <a:ext cx="642573" cy="642573"/>
            <a:chOff x="3856067" y="1716599"/>
            <a:chExt cx="642573" cy="642573"/>
          </a:xfrm>
        </p:grpSpPr>
        <p:sp>
          <p:nvSpPr>
            <p:cNvPr id="23" name="椭圆 22"/>
            <p:cNvSpPr/>
            <p:nvPr/>
          </p:nvSpPr>
          <p:spPr>
            <a:xfrm>
              <a:off x="3856067" y="1716599"/>
              <a:ext cx="642573" cy="642573"/>
            </a:xfrm>
            <a:prstGeom prst="ellipse">
              <a:avLst/>
            </a:pr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Oval 156"/>
            <p:cNvSpPr/>
            <p:nvPr/>
          </p:nvSpPr>
          <p:spPr bwMode="auto">
            <a:xfrm flipH="1">
              <a:off x="3943044" y="1809121"/>
              <a:ext cx="468229" cy="468230"/>
            </a:xfrm>
            <a:prstGeom prst="ellipse">
              <a:avLst/>
            </a:prstGeom>
            <a:solidFill>
              <a:sysClr val="window" lastClr="FFFFFF"/>
            </a:solidFill>
            <a:ln w="73025" cap="flat" cmpd="sng" algn="ctr">
              <a:solidFill>
                <a:schemeClr val="accent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schemeClr val="accent6">
                      <a:lumMod val="75000"/>
                    </a:schemeClr>
                  </a:solidFill>
                  <a:effectLst/>
                  <a:uLnTx/>
                  <a:uFillTx/>
                  <a:latin typeface="方正小标宋简体" panose="03000509000000000000" pitchFamily="2" charset="-122"/>
                  <a:ea typeface="方正小标宋简体" panose="03000509000000000000" pitchFamily="2" charset="-122"/>
                </a:rPr>
                <a:t>3</a:t>
              </a:r>
              <a:endParaRPr kumimoji="0" lang="id-ID" sz="3200" b="0" i="0" u="none" strike="noStrike" kern="0" cap="none" spc="0" normalizeH="0" baseline="0" noProof="0" dirty="0">
                <a:ln>
                  <a:noFill/>
                </a:ln>
                <a:solidFill>
                  <a:schemeClr val="accent6">
                    <a:lumMod val="75000"/>
                  </a:schemeClr>
                </a:solidFill>
                <a:effectLst/>
                <a:uLnTx/>
                <a:uFillTx/>
                <a:latin typeface="方正小标宋简体" panose="03000509000000000000" pitchFamily="2" charset="-122"/>
                <a:ea typeface="方正小标宋简体" panose="03000509000000000000" pitchFamily="2" charset="-122"/>
              </a:endParaRPr>
            </a:p>
          </p:txBody>
        </p:sp>
      </p:grpSp>
      <p:grpSp>
        <p:nvGrpSpPr>
          <p:cNvPr id="25" name="组合 24"/>
          <p:cNvGrpSpPr/>
          <p:nvPr/>
        </p:nvGrpSpPr>
        <p:grpSpPr>
          <a:xfrm>
            <a:off x="6106286" y="5099888"/>
            <a:ext cx="642573" cy="642573"/>
            <a:chOff x="3856067" y="1716599"/>
            <a:chExt cx="642573" cy="642573"/>
          </a:xfrm>
        </p:grpSpPr>
        <p:sp>
          <p:nvSpPr>
            <p:cNvPr id="26" name="椭圆 25"/>
            <p:cNvSpPr/>
            <p:nvPr/>
          </p:nvSpPr>
          <p:spPr>
            <a:xfrm>
              <a:off x="3856067" y="1716599"/>
              <a:ext cx="642573" cy="642573"/>
            </a:xfrm>
            <a:prstGeom prst="ellipse">
              <a:avLst/>
            </a:pr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156"/>
            <p:cNvSpPr/>
            <p:nvPr/>
          </p:nvSpPr>
          <p:spPr bwMode="auto">
            <a:xfrm flipH="1">
              <a:off x="3943044" y="1809121"/>
              <a:ext cx="468229" cy="468230"/>
            </a:xfrm>
            <a:prstGeom prst="ellipse">
              <a:avLst/>
            </a:prstGeom>
            <a:solidFill>
              <a:sysClr val="window" lastClr="FFFFFF"/>
            </a:solidFill>
            <a:ln w="73025" cap="flat" cmpd="sng" algn="ctr">
              <a:solidFill>
                <a:schemeClr val="accent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schemeClr val="accent6">
                      <a:lumMod val="75000"/>
                    </a:schemeClr>
                  </a:solidFill>
                  <a:effectLst/>
                  <a:uLnTx/>
                  <a:uFillTx/>
                  <a:latin typeface="方正小标宋简体" panose="03000509000000000000" pitchFamily="2" charset="-122"/>
                  <a:ea typeface="方正小标宋简体" panose="03000509000000000000" pitchFamily="2" charset="-122"/>
                </a:rPr>
                <a:t>4</a:t>
              </a:r>
              <a:endParaRPr kumimoji="0" lang="id-ID" sz="3200" b="0" i="0" u="none" strike="noStrike" kern="0" cap="none" spc="0" normalizeH="0" baseline="0" noProof="0" dirty="0">
                <a:ln>
                  <a:noFill/>
                </a:ln>
                <a:solidFill>
                  <a:schemeClr val="accent6">
                    <a:lumMod val="75000"/>
                  </a:schemeClr>
                </a:solidFill>
                <a:effectLst/>
                <a:uLnTx/>
                <a:uFillTx/>
                <a:latin typeface="方正小标宋简体" panose="03000509000000000000" pitchFamily="2" charset="-122"/>
                <a:ea typeface="方正小标宋简体" panose="03000509000000000000" pitchFamily="2" charset="-122"/>
              </a:endParaRPr>
            </a:p>
          </p:txBody>
        </p:sp>
      </p:grpSp>
      <p:grpSp>
        <p:nvGrpSpPr>
          <p:cNvPr id="28" name="组合 27"/>
          <p:cNvGrpSpPr/>
          <p:nvPr/>
        </p:nvGrpSpPr>
        <p:grpSpPr>
          <a:xfrm>
            <a:off x="4299821" y="5510555"/>
            <a:ext cx="642573" cy="642573"/>
            <a:chOff x="3856067" y="1716599"/>
            <a:chExt cx="642573" cy="642573"/>
          </a:xfrm>
        </p:grpSpPr>
        <p:sp>
          <p:nvSpPr>
            <p:cNvPr id="29" name="椭圆 28"/>
            <p:cNvSpPr/>
            <p:nvPr/>
          </p:nvSpPr>
          <p:spPr>
            <a:xfrm>
              <a:off x="3856067" y="1716599"/>
              <a:ext cx="642573" cy="642573"/>
            </a:xfrm>
            <a:prstGeom prst="ellipse">
              <a:avLst/>
            </a:pr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Oval 156"/>
            <p:cNvSpPr/>
            <p:nvPr/>
          </p:nvSpPr>
          <p:spPr bwMode="auto">
            <a:xfrm flipH="1">
              <a:off x="3943044" y="1809121"/>
              <a:ext cx="468229" cy="468230"/>
            </a:xfrm>
            <a:prstGeom prst="ellipse">
              <a:avLst/>
            </a:prstGeom>
            <a:solidFill>
              <a:sysClr val="window" lastClr="FFFFFF"/>
            </a:solidFill>
            <a:ln w="73025" cap="flat" cmpd="sng" algn="ctr">
              <a:solidFill>
                <a:schemeClr val="accent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schemeClr val="accent6">
                      <a:lumMod val="75000"/>
                    </a:schemeClr>
                  </a:solidFill>
                  <a:effectLst/>
                  <a:uLnTx/>
                  <a:uFillTx/>
                  <a:latin typeface="方正小标宋简体" panose="03000509000000000000" pitchFamily="2" charset="-122"/>
                  <a:ea typeface="方正小标宋简体" panose="03000509000000000000" pitchFamily="2" charset="-122"/>
                </a:rPr>
                <a:t>5</a:t>
              </a:r>
              <a:endParaRPr kumimoji="0" lang="id-ID" sz="3200" b="0" i="0" u="none" strike="noStrike" kern="0" cap="none" spc="0" normalizeH="0" baseline="0" noProof="0" dirty="0">
                <a:ln>
                  <a:noFill/>
                </a:ln>
                <a:solidFill>
                  <a:schemeClr val="accent6">
                    <a:lumMod val="75000"/>
                  </a:schemeClr>
                </a:solidFill>
                <a:effectLst/>
                <a:uLnTx/>
                <a:uFillTx/>
                <a:latin typeface="方正小标宋简体" panose="03000509000000000000" pitchFamily="2" charset="-122"/>
                <a:ea typeface="方正小标宋简体" panose="03000509000000000000" pitchFamily="2" charset="-122"/>
              </a:endParaRPr>
            </a:p>
          </p:txBody>
        </p:sp>
      </p:grpSp>
      <p:sp>
        <p:nvSpPr>
          <p:cNvPr id="31" name="矩形 30"/>
          <p:cNvSpPr/>
          <p:nvPr/>
        </p:nvSpPr>
        <p:spPr>
          <a:xfrm>
            <a:off x="6720331" y="1816265"/>
            <a:ext cx="3598181" cy="707886"/>
          </a:xfrm>
          <a:prstGeom prst="rect">
            <a:avLst/>
          </a:prstGeom>
        </p:spPr>
        <p:txBody>
          <a:bodyPr wrap="square">
            <a:spAutoFit/>
          </a:bodyPr>
          <a:lstStyle/>
          <a:p>
            <a:r>
              <a:rPr lang="zh-CN" altLang="en-US" sz="2000" dirty="0">
                <a:solidFill>
                  <a:schemeClr val="accent6">
                    <a:lumMod val="25000"/>
                  </a:schemeClr>
                </a:solidFill>
                <a:latin typeface="字魂58号-创中黑-Regular" panose="00000500000000000000" pitchFamily="2" charset="-122"/>
                <a:ea typeface="字魂58号-创中黑-Regular" panose="00000500000000000000" pitchFamily="2" charset="-122"/>
              </a:rPr>
              <a:t>必须经安全生产培训考核合格后持证上岗作业</a:t>
            </a:r>
          </a:p>
        </p:txBody>
      </p:sp>
      <p:sp>
        <p:nvSpPr>
          <p:cNvPr id="32" name="矩形 31"/>
          <p:cNvSpPr/>
          <p:nvPr/>
        </p:nvSpPr>
        <p:spPr>
          <a:xfrm>
            <a:off x="7536145" y="3309826"/>
            <a:ext cx="3973684" cy="400110"/>
          </a:xfrm>
          <a:prstGeom prst="rect">
            <a:avLst/>
          </a:prstGeom>
        </p:spPr>
        <p:txBody>
          <a:bodyPr wrap="square">
            <a:spAutoFit/>
          </a:bodyPr>
          <a:lstStyle/>
          <a:p>
            <a:r>
              <a:rPr lang="zh-CN" altLang="en-US" sz="2000">
                <a:solidFill>
                  <a:schemeClr val="accent6">
                    <a:lumMod val="25000"/>
                  </a:schemeClr>
                </a:solidFill>
                <a:latin typeface="字魂58号-创中黑-Regular" panose="00000500000000000000" pitchFamily="2" charset="-122"/>
                <a:ea typeface="字魂58号-创中黑-Regular" panose="00000500000000000000" pitchFamily="2" charset="-122"/>
              </a:rPr>
              <a:t>必须了解本岗位的危险危害因素</a:t>
            </a:r>
          </a:p>
        </p:txBody>
      </p:sp>
      <p:sp>
        <p:nvSpPr>
          <p:cNvPr id="33" name="矩形 32"/>
          <p:cNvSpPr/>
          <p:nvPr/>
        </p:nvSpPr>
        <p:spPr>
          <a:xfrm>
            <a:off x="6776511" y="5202967"/>
            <a:ext cx="3353602" cy="707886"/>
          </a:xfrm>
          <a:prstGeom prst="rect">
            <a:avLst/>
          </a:prstGeom>
        </p:spPr>
        <p:txBody>
          <a:bodyPr wrap="square">
            <a:spAutoFit/>
          </a:bodyPr>
          <a:lstStyle/>
          <a:p>
            <a:r>
              <a:rPr lang="zh-CN" altLang="en-US" sz="2000">
                <a:solidFill>
                  <a:schemeClr val="accent6">
                    <a:lumMod val="25000"/>
                  </a:schemeClr>
                </a:solidFill>
                <a:latin typeface="字魂58号-创中黑-Regular" panose="00000500000000000000" pitchFamily="2" charset="-122"/>
                <a:ea typeface="字魂58号-创中黑-Regular" panose="00000500000000000000" pitchFamily="2" charset="-122"/>
              </a:rPr>
              <a:t>必须正确佩戴和使用劳动防护用品</a:t>
            </a:r>
          </a:p>
        </p:txBody>
      </p:sp>
      <p:sp>
        <p:nvSpPr>
          <p:cNvPr id="34" name="矩形 33"/>
          <p:cNvSpPr/>
          <p:nvPr/>
        </p:nvSpPr>
        <p:spPr>
          <a:xfrm>
            <a:off x="2014851" y="5544905"/>
            <a:ext cx="2296683" cy="707886"/>
          </a:xfrm>
          <a:prstGeom prst="rect">
            <a:avLst/>
          </a:prstGeom>
        </p:spPr>
        <p:txBody>
          <a:bodyPr wrap="square">
            <a:spAutoFit/>
          </a:bodyPr>
          <a:lstStyle/>
          <a:p>
            <a:r>
              <a:rPr lang="zh-CN" altLang="en-US" sz="2000">
                <a:solidFill>
                  <a:schemeClr val="accent6">
                    <a:lumMod val="25000"/>
                  </a:schemeClr>
                </a:solidFill>
                <a:latin typeface="字魂58号-创中黑-Regular" panose="00000500000000000000" pitchFamily="2" charset="-122"/>
                <a:ea typeface="字魂58号-创中黑-Regular" panose="00000500000000000000" pitchFamily="2" charset="-122"/>
              </a:rPr>
              <a:t>必须严格遵守危险性作业的安全要求</a:t>
            </a:r>
          </a:p>
        </p:txBody>
      </p:sp>
      <p:grpSp>
        <p:nvGrpSpPr>
          <p:cNvPr id="35" name="组合 34"/>
          <p:cNvGrpSpPr/>
          <p:nvPr/>
        </p:nvGrpSpPr>
        <p:grpSpPr>
          <a:xfrm>
            <a:off x="1728879" y="2777656"/>
            <a:ext cx="4625974" cy="1947746"/>
            <a:chOff x="886130" y="2888328"/>
            <a:chExt cx="4625974" cy="1947746"/>
          </a:xfrm>
        </p:grpSpPr>
        <p:grpSp>
          <p:nvGrpSpPr>
            <p:cNvPr id="36" name="组合 35"/>
            <p:cNvGrpSpPr/>
            <p:nvPr/>
          </p:nvGrpSpPr>
          <p:grpSpPr>
            <a:xfrm>
              <a:off x="886130" y="2888328"/>
              <a:ext cx="4351778" cy="1947746"/>
              <a:chOff x="2314575" y="2520908"/>
              <a:chExt cx="5213643" cy="2333495"/>
            </a:xfrm>
          </p:grpSpPr>
          <p:sp>
            <p:nvSpPr>
              <p:cNvPr id="38" name="任意多边形 28"/>
              <p:cNvSpPr/>
              <p:nvPr/>
            </p:nvSpPr>
            <p:spPr>
              <a:xfrm>
                <a:off x="2314575" y="2520908"/>
                <a:ext cx="5213643" cy="2333495"/>
              </a:xfrm>
              <a:custGeom>
                <a:avLst/>
                <a:gdLst>
                  <a:gd name="connsiteX0" fmla="*/ 4421675 w 5613678"/>
                  <a:gd name="connsiteY0" fmla="*/ 0 h 2384006"/>
                  <a:gd name="connsiteX1" fmla="*/ 5613678 w 5613678"/>
                  <a:gd name="connsiteY1" fmla="*/ 1192003 h 2384006"/>
                  <a:gd name="connsiteX2" fmla="*/ 4421675 w 5613678"/>
                  <a:gd name="connsiteY2" fmla="*/ 2384006 h 2384006"/>
                  <a:gd name="connsiteX3" fmla="*/ 3755215 w 5613678"/>
                  <a:gd name="connsiteY3" fmla="*/ 2180431 h 2384006"/>
                  <a:gd name="connsiteX4" fmla="*/ 3681100 w 5613678"/>
                  <a:gd name="connsiteY4" fmla="*/ 2125008 h 2384006"/>
                  <a:gd name="connsiteX5" fmla="*/ 0 w 5613678"/>
                  <a:gd name="connsiteY5" fmla="*/ 2125008 h 2384006"/>
                  <a:gd name="connsiteX6" fmla="*/ 0 w 5613678"/>
                  <a:gd name="connsiteY6" fmla="*/ 258996 h 2384006"/>
                  <a:gd name="connsiteX7" fmla="*/ 3681102 w 5613678"/>
                  <a:gd name="connsiteY7" fmla="*/ 258996 h 2384006"/>
                  <a:gd name="connsiteX8" fmla="*/ 3755215 w 5613678"/>
                  <a:gd name="connsiteY8" fmla="*/ 203576 h 2384006"/>
                  <a:gd name="connsiteX9" fmla="*/ 4421675 w 5613678"/>
                  <a:gd name="connsiteY9" fmla="*/ 0 h 238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3678" h="2384006">
                    <a:moveTo>
                      <a:pt x="4421675" y="0"/>
                    </a:moveTo>
                    <a:cubicBezTo>
                      <a:pt x="5080000" y="0"/>
                      <a:pt x="5613678" y="533678"/>
                      <a:pt x="5613678" y="1192003"/>
                    </a:cubicBezTo>
                    <a:cubicBezTo>
                      <a:pt x="5613678" y="1850328"/>
                      <a:pt x="5080000" y="2384006"/>
                      <a:pt x="4421675" y="2384006"/>
                    </a:cubicBezTo>
                    <a:cubicBezTo>
                      <a:pt x="4174803" y="2384006"/>
                      <a:pt x="3945460" y="2308958"/>
                      <a:pt x="3755215" y="2180431"/>
                    </a:cubicBezTo>
                    <a:lnTo>
                      <a:pt x="3681100" y="2125008"/>
                    </a:lnTo>
                    <a:lnTo>
                      <a:pt x="0" y="2125008"/>
                    </a:lnTo>
                    <a:lnTo>
                      <a:pt x="0" y="258996"/>
                    </a:lnTo>
                    <a:lnTo>
                      <a:pt x="3681102" y="258996"/>
                    </a:lnTo>
                    <a:lnTo>
                      <a:pt x="3755215" y="203576"/>
                    </a:lnTo>
                    <a:cubicBezTo>
                      <a:pt x="3945460" y="75049"/>
                      <a:pt x="4174803" y="0"/>
                      <a:pt x="4421675" y="0"/>
                    </a:cubicBezTo>
                    <a:close/>
                  </a:path>
                </a:pathLst>
              </a:custGeom>
              <a:pattFill prst="wdUpDiag">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29"/>
              <p:cNvSpPr/>
              <p:nvPr/>
            </p:nvSpPr>
            <p:spPr>
              <a:xfrm>
                <a:off x="2386077" y="2611247"/>
                <a:ext cx="5051746" cy="2145366"/>
              </a:xfrm>
              <a:custGeom>
                <a:avLst/>
                <a:gdLst>
                  <a:gd name="connsiteX0" fmla="*/ 4421675 w 5613678"/>
                  <a:gd name="connsiteY0" fmla="*/ 0 h 2384006"/>
                  <a:gd name="connsiteX1" fmla="*/ 5613678 w 5613678"/>
                  <a:gd name="connsiteY1" fmla="*/ 1192003 h 2384006"/>
                  <a:gd name="connsiteX2" fmla="*/ 4421675 w 5613678"/>
                  <a:gd name="connsiteY2" fmla="*/ 2384006 h 2384006"/>
                  <a:gd name="connsiteX3" fmla="*/ 3755215 w 5613678"/>
                  <a:gd name="connsiteY3" fmla="*/ 2180431 h 2384006"/>
                  <a:gd name="connsiteX4" fmla="*/ 3681100 w 5613678"/>
                  <a:gd name="connsiteY4" fmla="*/ 2125008 h 2384006"/>
                  <a:gd name="connsiteX5" fmla="*/ 0 w 5613678"/>
                  <a:gd name="connsiteY5" fmla="*/ 2125008 h 2384006"/>
                  <a:gd name="connsiteX6" fmla="*/ 0 w 5613678"/>
                  <a:gd name="connsiteY6" fmla="*/ 258996 h 2384006"/>
                  <a:gd name="connsiteX7" fmla="*/ 3681102 w 5613678"/>
                  <a:gd name="connsiteY7" fmla="*/ 258996 h 2384006"/>
                  <a:gd name="connsiteX8" fmla="*/ 3755215 w 5613678"/>
                  <a:gd name="connsiteY8" fmla="*/ 203576 h 2384006"/>
                  <a:gd name="connsiteX9" fmla="*/ 4421675 w 5613678"/>
                  <a:gd name="connsiteY9" fmla="*/ 0 h 238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3678" h="2384006">
                    <a:moveTo>
                      <a:pt x="4421675" y="0"/>
                    </a:moveTo>
                    <a:cubicBezTo>
                      <a:pt x="5080000" y="0"/>
                      <a:pt x="5613678" y="533678"/>
                      <a:pt x="5613678" y="1192003"/>
                    </a:cubicBezTo>
                    <a:cubicBezTo>
                      <a:pt x="5613678" y="1850328"/>
                      <a:pt x="5080000" y="2384006"/>
                      <a:pt x="4421675" y="2384006"/>
                    </a:cubicBezTo>
                    <a:cubicBezTo>
                      <a:pt x="4174803" y="2384006"/>
                      <a:pt x="3945460" y="2308958"/>
                      <a:pt x="3755215" y="2180431"/>
                    </a:cubicBezTo>
                    <a:lnTo>
                      <a:pt x="3681100" y="2125008"/>
                    </a:lnTo>
                    <a:lnTo>
                      <a:pt x="0" y="2125008"/>
                    </a:lnTo>
                    <a:lnTo>
                      <a:pt x="0" y="258996"/>
                    </a:lnTo>
                    <a:lnTo>
                      <a:pt x="3681102" y="258996"/>
                    </a:lnTo>
                    <a:lnTo>
                      <a:pt x="3755215" y="203576"/>
                    </a:lnTo>
                    <a:cubicBezTo>
                      <a:pt x="3945460" y="75049"/>
                      <a:pt x="4174803" y="0"/>
                      <a:pt x="4421675" y="0"/>
                    </a:cubicBezTo>
                    <a:close/>
                  </a:path>
                </a:pathLst>
              </a:custGeom>
              <a:solidFill>
                <a:srgbClr val="BA1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770"/>
            <p:cNvSpPr txBox="1">
              <a:spLocks noChangeArrowheads="1"/>
            </p:cNvSpPr>
            <p:nvPr/>
          </p:nvSpPr>
          <p:spPr bwMode="auto">
            <a:xfrm>
              <a:off x="1682716" y="3366483"/>
              <a:ext cx="38293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5400" b="1" dirty="0">
                  <a:solidFill>
                    <a:schemeClr val="bg1"/>
                  </a:solidFill>
                  <a:latin typeface="微软雅黑" panose="020B0503020204020204" pitchFamily="34" charset="-122"/>
                  <a:ea typeface="微软雅黑" panose="020B0503020204020204" pitchFamily="34" charset="-122"/>
                </a:rPr>
                <a:t>五个必须</a:t>
              </a:r>
            </a:p>
          </p:txBody>
        </p:sp>
      </p:grpSp>
      <p:sp>
        <p:nvSpPr>
          <p:cNvPr id="58" name="标题 1"/>
          <p:cNvSpPr txBox="1">
            <a:spLocks noChangeArrowheads="1"/>
          </p:cNvSpPr>
          <p:nvPr/>
        </p:nvSpPr>
        <p:spPr>
          <a:xfrm>
            <a:off x="6632969" y="344429"/>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企业安全生产应知应会</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wd">
                                    <p:tmPct val="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par>
                          <p:cTn id="13" fill="hold">
                            <p:stCondLst>
                              <p:cond delay="750"/>
                            </p:stCondLst>
                            <p:childTnLst>
                              <p:par>
                                <p:cTn id="14" presetID="10" presetClass="entr" presetSubtype="0" fill="hold" grpId="0" nodeType="afterEffect">
                                  <p:stCondLst>
                                    <p:cond delay="0"/>
                                  </p:stCondLst>
                                  <p:iterate type="wd">
                                    <p:tmPct val="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wd">
                                    <p:tmPct val="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250"/>
                                        <p:tgtEl>
                                          <p:spTgt spid="5"/>
                                        </p:tgtEl>
                                      </p:cBhvr>
                                    </p:animEffect>
                                  </p:childTnLst>
                                </p:cTn>
                              </p:par>
                            </p:childTnLst>
                          </p:cTn>
                        </p:par>
                        <p:par>
                          <p:cTn id="21" fill="hold">
                            <p:stCondLst>
                              <p:cond delay="1250"/>
                            </p:stCondLst>
                            <p:childTnLst>
                              <p:par>
                                <p:cTn id="22" presetID="10" presetClass="entr" presetSubtype="0" fill="hold" grpId="0" nodeType="afterEffect">
                                  <p:stCondLst>
                                    <p:cond delay="0"/>
                                  </p:stCondLst>
                                  <p:iterate type="wd">
                                    <p:tmPct val="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par>
                                <p:cTn id="25" presetID="53" presetClass="entr" presetSubtype="16" fill="hold" nodeType="withEffect">
                                  <p:stCondLst>
                                    <p:cond delay="1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30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40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22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
                                        </p:tgtEl>
                                        <p:attrNameLst>
                                          <p:attrName>ppt_y</p:attrName>
                                        </p:attrNameLst>
                                      </p:cBhvr>
                                      <p:tavLst>
                                        <p:tav tm="0">
                                          <p:val>
                                            <p:strVal val="#ppt_y"/>
                                          </p:val>
                                        </p:tav>
                                        <p:tav tm="100000">
                                          <p:val>
                                            <p:strVal val="#ppt_y"/>
                                          </p:val>
                                        </p:tav>
                                      </p:tavLst>
                                    </p:anim>
                                    <p:anim calcmode="lin" valueType="num">
                                      <p:cBhvr>
                                        <p:cTn id="5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
                                        </p:tgtEl>
                                      </p:cBhvr>
                                    </p:animEffect>
                                  </p:childTnLst>
                                </p:cTn>
                              </p:par>
                            </p:childTnLst>
                          </p:cTn>
                        </p:par>
                        <p:par>
                          <p:cTn id="58" fill="hold">
                            <p:stCondLst>
                              <p:cond delay="30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1"/>
                                        </p:tgtEl>
                                        <p:attrNameLst>
                                          <p:attrName>ppt_y</p:attrName>
                                        </p:attrNameLst>
                                      </p:cBhvr>
                                      <p:tavLst>
                                        <p:tav tm="0">
                                          <p:val>
                                            <p:strVal val="#ppt_y"/>
                                          </p:val>
                                        </p:tav>
                                        <p:tav tm="100000">
                                          <p:val>
                                            <p:strVal val="#ppt_y"/>
                                          </p:val>
                                        </p:tav>
                                      </p:tavLst>
                                    </p:anim>
                                    <p:anim calcmode="lin" valueType="num">
                                      <p:cBhvr>
                                        <p:cTn id="6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1"/>
                                        </p:tgtEl>
                                      </p:cBhvr>
                                    </p:animEffect>
                                  </p:childTnLst>
                                </p:cTn>
                              </p:par>
                            </p:childTnLst>
                          </p:cTn>
                        </p:par>
                        <p:par>
                          <p:cTn id="66" fill="hold">
                            <p:stCondLst>
                              <p:cond delay="455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2"/>
                                        </p:tgtEl>
                                        <p:attrNameLst>
                                          <p:attrName>ppt_y</p:attrName>
                                        </p:attrNameLst>
                                      </p:cBhvr>
                                      <p:tavLst>
                                        <p:tav tm="0">
                                          <p:val>
                                            <p:strVal val="#ppt_y"/>
                                          </p:val>
                                        </p:tav>
                                        <p:tav tm="100000">
                                          <p:val>
                                            <p:strVal val="#ppt_y"/>
                                          </p:val>
                                        </p:tav>
                                      </p:tavLst>
                                    </p:anim>
                                    <p:anim calcmode="lin" valueType="num">
                                      <p:cBhvr>
                                        <p:cTn id="71"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2"/>
                                        </p:tgtEl>
                                      </p:cBhvr>
                                    </p:animEffect>
                                  </p:childTnLst>
                                </p:cTn>
                              </p:par>
                            </p:childTnLst>
                          </p:cTn>
                        </p:par>
                        <p:par>
                          <p:cTn id="74" fill="hold">
                            <p:stCondLst>
                              <p:cond delay="5699"/>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3"/>
                                        </p:tgtEl>
                                        <p:attrNameLst>
                                          <p:attrName>ppt_y</p:attrName>
                                        </p:attrNameLst>
                                      </p:cBhvr>
                                      <p:tavLst>
                                        <p:tav tm="0">
                                          <p:val>
                                            <p:strVal val="#ppt_y"/>
                                          </p:val>
                                        </p:tav>
                                        <p:tav tm="100000">
                                          <p:val>
                                            <p:strVal val="#ppt_y"/>
                                          </p:val>
                                        </p:tav>
                                      </p:tavLst>
                                    </p:anim>
                                    <p:anim calcmode="lin" valueType="num">
                                      <p:cBhvr>
                                        <p:cTn id="7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3"/>
                                        </p:tgtEl>
                                      </p:cBhvr>
                                    </p:animEffect>
                                  </p:childTnLst>
                                </p:cTn>
                              </p:par>
                            </p:childTnLst>
                          </p:cTn>
                        </p:par>
                        <p:par>
                          <p:cTn id="82" fill="hold">
                            <p:stCondLst>
                              <p:cond delay="690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34"/>
                                        </p:tgtEl>
                                        <p:attrNameLst>
                                          <p:attrName>ppt_y</p:attrName>
                                        </p:attrNameLst>
                                      </p:cBhvr>
                                      <p:tavLst>
                                        <p:tav tm="0">
                                          <p:val>
                                            <p:strVal val="#ppt_y"/>
                                          </p:val>
                                        </p:tav>
                                        <p:tav tm="100000">
                                          <p:val>
                                            <p:strVal val="#ppt_y"/>
                                          </p:val>
                                        </p:tav>
                                      </p:tavLst>
                                    </p:anim>
                                    <p:anim calcmode="lin" valueType="num">
                                      <p:cBhvr>
                                        <p:cTn id="87"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bldLvl="0" animBg="1"/>
      <p:bldP spid="5" grpId="0" bldLvl="0" animBg="1"/>
      <p:bldP spid="6" grpId="0" bldLvl="0" animBg="1"/>
      <p:bldP spid="31" grpId="0"/>
      <p:bldP spid="32" grpId="0"/>
      <p:bldP spid="33" grpId="0"/>
      <p:bldP spid="3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23755" y="2285890"/>
            <a:ext cx="4463930" cy="504803"/>
            <a:chOff x="1625068" y="1460724"/>
            <a:chExt cx="4463930" cy="504803"/>
          </a:xfrm>
        </p:grpSpPr>
        <p:grpSp>
          <p:nvGrpSpPr>
            <p:cNvPr id="4" name="Group 3"/>
            <p:cNvGrpSpPr/>
            <p:nvPr/>
          </p:nvGrpSpPr>
          <p:grpSpPr>
            <a:xfrm>
              <a:off x="1625068" y="1519416"/>
              <a:ext cx="585945" cy="446111"/>
              <a:chOff x="1749703" y="2330672"/>
              <a:chExt cx="585945" cy="446111"/>
            </a:xfrm>
            <a:solidFill>
              <a:srgbClr val="0ABAB5"/>
            </a:solidFill>
          </p:grpSpPr>
          <p:sp>
            <p:nvSpPr>
              <p:cNvPr id="6" name="Right Triangle 62"/>
              <p:cNvSpPr/>
              <p:nvPr/>
            </p:nvSpPr>
            <p:spPr>
              <a:xfrm flipV="1">
                <a:off x="1976024" y="2330672"/>
                <a:ext cx="359624" cy="377968"/>
              </a:xfrm>
              <a:prstGeom prst="rtTriangl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696E9D"/>
                  </a:solidFill>
                  <a:latin typeface="腾祥澜黑简" panose="01010104010101010101" pitchFamily="2" charset="-122"/>
                  <a:ea typeface="腾祥澜黑简" panose="01010104010101010101" pitchFamily="2" charset="-122"/>
                </a:endParaRPr>
              </a:p>
            </p:txBody>
          </p:sp>
          <p:sp>
            <p:nvSpPr>
              <p:cNvPr id="7" name="Rectangle 56"/>
              <p:cNvSpPr/>
              <p:nvPr/>
            </p:nvSpPr>
            <p:spPr>
              <a:xfrm>
                <a:off x="1749703" y="2330672"/>
                <a:ext cx="446111" cy="44611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dirty="0">
                    <a:solidFill>
                      <a:schemeClr val="accent6"/>
                    </a:solidFill>
                    <a:latin typeface="Agency FB" panose="020B0503020202020204" pitchFamily="34" charset="0"/>
                    <a:ea typeface="腾祥澜黑简" panose="01010104010101010101" pitchFamily="2" charset="-122"/>
                  </a:rPr>
                  <a:t>1</a:t>
                </a:r>
              </a:p>
            </p:txBody>
          </p:sp>
        </p:grpSp>
        <p:sp>
          <p:nvSpPr>
            <p:cNvPr id="5" name="矩形 4"/>
            <p:cNvSpPr/>
            <p:nvPr/>
          </p:nvSpPr>
          <p:spPr>
            <a:xfrm>
              <a:off x="2211013" y="1460724"/>
              <a:ext cx="3877985" cy="461665"/>
            </a:xfrm>
            <a:prstGeom prst="rect">
              <a:avLst/>
            </a:prstGeom>
          </p:spPr>
          <p:txBody>
            <a:bodyPr wrap="none">
              <a:spAutoFit/>
            </a:bodyPr>
            <a:lstStyle/>
            <a:p>
              <a:pPr>
                <a:spcBef>
                  <a:spcPct val="0"/>
                </a:spcBef>
              </a:pPr>
              <a:r>
                <a:rPr lang="zh-CN" altLang="en-US" sz="2400">
                  <a:solidFill>
                    <a:schemeClr val="accent6"/>
                  </a:solidFill>
                  <a:latin typeface="微软雅黑" panose="020B0503020204020204" pitchFamily="34" charset="-122"/>
                  <a:ea typeface="微软雅黑" panose="020B0503020204020204" pitchFamily="34" charset="-122"/>
                </a:rPr>
                <a:t>严禁在禁火区域吸烟、动火</a:t>
              </a:r>
            </a:p>
          </p:txBody>
        </p:sp>
      </p:grpSp>
      <p:grpSp>
        <p:nvGrpSpPr>
          <p:cNvPr id="8" name="组合 7"/>
          <p:cNvGrpSpPr/>
          <p:nvPr/>
        </p:nvGrpSpPr>
        <p:grpSpPr>
          <a:xfrm>
            <a:off x="5023755" y="3131526"/>
            <a:ext cx="4771706" cy="504803"/>
            <a:chOff x="1625068" y="1460724"/>
            <a:chExt cx="4771706" cy="504803"/>
          </a:xfrm>
        </p:grpSpPr>
        <p:grpSp>
          <p:nvGrpSpPr>
            <p:cNvPr id="9" name="Group 3"/>
            <p:cNvGrpSpPr/>
            <p:nvPr/>
          </p:nvGrpSpPr>
          <p:grpSpPr>
            <a:xfrm>
              <a:off x="1625068" y="1519416"/>
              <a:ext cx="585945" cy="446111"/>
              <a:chOff x="1749703" y="2330672"/>
              <a:chExt cx="585945" cy="446111"/>
            </a:xfrm>
            <a:solidFill>
              <a:srgbClr val="0ABAB5"/>
            </a:solidFill>
          </p:grpSpPr>
          <p:sp>
            <p:nvSpPr>
              <p:cNvPr id="11" name="Right Triangle 62"/>
              <p:cNvSpPr/>
              <p:nvPr/>
            </p:nvSpPr>
            <p:spPr>
              <a:xfrm flipV="1">
                <a:off x="1976024" y="2330672"/>
                <a:ext cx="359624" cy="377968"/>
              </a:xfrm>
              <a:prstGeom prst="rtTriangl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696E9D"/>
                  </a:solidFill>
                  <a:latin typeface="腾祥澜黑简" panose="01010104010101010101" pitchFamily="2" charset="-122"/>
                  <a:ea typeface="腾祥澜黑简" panose="01010104010101010101" pitchFamily="2" charset="-122"/>
                </a:endParaRPr>
              </a:p>
            </p:txBody>
          </p:sp>
          <p:sp>
            <p:nvSpPr>
              <p:cNvPr id="12" name="Rectangle 56"/>
              <p:cNvSpPr/>
              <p:nvPr/>
            </p:nvSpPr>
            <p:spPr>
              <a:xfrm>
                <a:off x="1749703" y="2330672"/>
                <a:ext cx="446111" cy="44611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a:solidFill>
                      <a:schemeClr val="accent6"/>
                    </a:solidFill>
                    <a:latin typeface="Agency FB" panose="020B0503020202020204" pitchFamily="34" charset="0"/>
                    <a:ea typeface="腾祥澜黑简" panose="01010104010101010101" pitchFamily="2" charset="-122"/>
                  </a:rPr>
                  <a:t>2</a:t>
                </a:r>
                <a:endParaRPr lang="en-US" sz="2400" b="1" dirty="0">
                  <a:solidFill>
                    <a:schemeClr val="accent6"/>
                  </a:solidFill>
                  <a:latin typeface="Agency FB" panose="020B0503020202020204" pitchFamily="34" charset="0"/>
                  <a:ea typeface="腾祥澜黑简" panose="01010104010101010101" pitchFamily="2" charset="-122"/>
                </a:endParaRPr>
              </a:p>
            </p:txBody>
          </p:sp>
        </p:grpSp>
        <p:sp>
          <p:nvSpPr>
            <p:cNvPr id="10" name="矩形 9"/>
            <p:cNvSpPr/>
            <p:nvPr/>
          </p:nvSpPr>
          <p:spPr>
            <a:xfrm>
              <a:off x="2211013" y="1460724"/>
              <a:ext cx="4185761" cy="461665"/>
            </a:xfrm>
            <a:prstGeom prst="rect">
              <a:avLst/>
            </a:prstGeom>
          </p:spPr>
          <p:txBody>
            <a:bodyPr wrap="none">
              <a:spAutoFit/>
            </a:bodyPr>
            <a:lstStyle/>
            <a:p>
              <a:pPr>
                <a:spcBef>
                  <a:spcPct val="0"/>
                </a:spcBef>
              </a:pPr>
              <a:r>
                <a:rPr lang="zh-CN" altLang="en-US" sz="2400" dirty="0">
                  <a:solidFill>
                    <a:schemeClr val="accent6"/>
                  </a:solidFill>
                  <a:latin typeface="微软雅黑" panose="020B0503020204020204" pitchFamily="34" charset="-122"/>
                  <a:ea typeface="微软雅黑" panose="020B0503020204020204" pitchFamily="34" charset="-122"/>
                </a:rPr>
                <a:t>严禁在上岗前和工作时间饮酒</a:t>
              </a:r>
            </a:p>
          </p:txBody>
        </p:sp>
      </p:grpSp>
      <p:grpSp>
        <p:nvGrpSpPr>
          <p:cNvPr id="13" name="组合 12"/>
          <p:cNvGrpSpPr/>
          <p:nvPr/>
        </p:nvGrpSpPr>
        <p:grpSpPr>
          <a:xfrm>
            <a:off x="5023755" y="3952417"/>
            <a:ext cx="6310589" cy="504803"/>
            <a:chOff x="1625068" y="1460724"/>
            <a:chExt cx="6310589" cy="504803"/>
          </a:xfrm>
        </p:grpSpPr>
        <p:grpSp>
          <p:nvGrpSpPr>
            <p:cNvPr id="14" name="Group 3"/>
            <p:cNvGrpSpPr/>
            <p:nvPr/>
          </p:nvGrpSpPr>
          <p:grpSpPr>
            <a:xfrm>
              <a:off x="1625068" y="1519416"/>
              <a:ext cx="585945" cy="446111"/>
              <a:chOff x="1749703" y="2330672"/>
              <a:chExt cx="585945" cy="446111"/>
            </a:xfrm>
            <a:solidFill>
              <a:srgbClr val="0ABAB5"/>
            </a:solidFill>
          </p:grpSpPr>
          <p:sp>
            <p:nvSpPr>
              <p:cNvPr id="16" name="Right Triangle 62"/>
              <p:cNvSpPr/>
              <p:nvPr/>
            </p:nvSpPr>
            <p:spPr>
              <a:xfrm flipV="1">
                <a:off x="1976024" y="2330672"/>
                <a:ext cx="359624" cy="377968"/>
              </a:xfrm>
              <a:prstGeom prst="rtTriangl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696E9D"/>
                  </a:solidFill>
                  <a:latin typeface="腾祥澜黑简" panose="01010104010101010101" pitchFamily="2" charset="-122"/>
                  <a:ea typeface="腾祥澜黑简" panose="01010104010101010101" pitchFamily="2" charset="-122"/>
                </a:endParaRPr>
              </a:p>
            </p:txBody>
          </p:sp>
          <p:sp>
            <p:nvSpPr>
              <p:cNvPr id="17" name="Rectangle 56"/>
              <p:cNvSpPr/>
              <p:nvPr/>
            </p:nvSpPr>
            <p:spPr>
              <a:xfrm>
                <a:off x="1749703" y="2330672"/>
                <a:ext cx="446111" cy="44611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a:solidFill>
                      <a:schemeClr val="accent6"/>
                    </a:solidFill>
                    <a:latin typeface="Agency FB" panose="020B0503020202020204" pitchFamily="34" charset="0"/>
                    <a:ea typeface="腾祥澜黑简" panose="01010104010101010101" pitchFamily="2" charset="-122"/>
                  </a:rPr>
                  <a:t>3</a:t>
                </a:r>
                <a:endParaRPr lang="en-US" sz="2400" b="1" dirty="0">
                  <a:solidFill>
                    <a:schemeClr val="accent6"/>
                  </a:solidFill>
                  <a:latin typeface="Agency FB" panose="020B0503020202020204" pitchFamily="34" charset="0"/>
                  <a:ea typeface="腾祥澜黑简" panose="01010104010101010101" pitchFamily="2" charset="-122"/>
                </a:endParaRPr>
              </a:p>
            </p:txBody>
          </p:sp>
        </p:grpSp>
        <p:sp>
          <p:nvSpPr>
            <p:cNvPr id="15" name="矩形 14"/>
            <p:cNvSpPr/>
            <p:nvPr/>
          </p:nvSpPr>
          <p:spPr>
            <a:xfrm>
              <a:off x="2211013" y="1460724"/>
              <a:ext cx="5724644" cy="461665"/>
            </a:xfrm>
            <a:prstGeom prst="rect">
              <a:avLst/>
            </a:prstGeom>
          </p:spPr>
          <p:txBody>
            <a:bodyPr wrap="none">
              <a:spAutoFit/>
            </a:bodyPr>
            <a:lstStyle/>
            <a:p>
              <a:pPr>
                <a:spcBef>
                  <a:spcPct val="0"/>
                </a:spcBef>
              </a:pPr>
              <a:r>
                <a:rPr lang="zh-CN" altLang="en-US" sz="2400" dirty="0">
                  <a:solidFill>
                    <a:schemeClr val="accent6"/>
                  </a:solidFill>
                  <a:latin typeface="微软雅黑" panose="020B0503020204020204" pitchFamily="34" charset="-122"/>
                  <a:ea typeface="微软雅黑" panose="020B0503020204020204" pitchFamily="34" charset="-122"/>
                </a:rPr>
                <a:t>严禁擅自移动或拆除安全装置和安全标志</a:t>
              </a:r>
            </a:p>
          </p:txBody>
        </p:sp>
      </p:grpSp>
      <p:grpSp>
        <p:nvGrpSpPr>
          <p:cNvPr id="18" name="组合 17"/>
          <p:cNvGrpSpPr/>
          <p:nvPr/>
        </p:nvGrpSpPr>
        <p:grpSpPr>
          <a:xfrm>
            <a:off x="5023755" y="4823453"/>
            <a:ext cx="5695036" cy="479403"/>
            <a:chOff x="1625068" y="1486124"/>
            <a:chExt cx="5695036" cy="479403"/>
          </a:xfrm>
        </p:grpSpPr>
        <p:grpSp>
          <p:nvGrpSpPr>
            <p:cNvPr id="19" name="Group 3"/>
            <p:cNvGrpSpPr/>
            <p:nvPr/>
          </p:nvGrpSpPr>
          <p:grpSpPr>
            <a:xfrm>
              <a:off x="1625068" y="1519416"/>
              <a:ext cx="585945" cy="446111"/>
              <a:chOff x="1749703" y="2330672"/>
              <a:chExt cx="585945" cy="446111"/>
            </a:xfrm>
            <a:solidFill>
              <a:srgbClr val="0ABAB5"/>
            </a:solidFill>
          </p:grpSpPr>
          <p:sp>
            <p:nvSpPr>
              <p:cNvPr id="21" name="Right Triangle 62"/>
              <p:cNvSpPr/>
              <p:nvPr/>
            </p:nvSpPr>
            <p:spPr>
              <a:xfrm flipV="1">
                <a:off x="1976024" y="2330672"/>
                <a:ext cx="359624" cy="377968"/>
              </a:xfrm>
              <a:prstGeom prst="rtTriangl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696E9D"/>
                  </a:solidFill>
                  <a:latin typeface="腾祥澜黑简" panose="01010104010101010101" pitchFamily="2" charset="-122"/>
                  <a:ea typeface="腾祥澜黑简" panose="01010104010101010101" pitchFamily="2" charset="-122"/>
                </a:endParaRPr>
              </a:p>
            </p:txBody>
          </p:sp>
          <p:sp>
            <p:nvSpPr>
              <p:cNvPr id="22" name="Rectangle 56"/>
              <p:cNvSpPr/>
              <p:nvPr/>
            </p:nvSpPr>
            <p:spPr>
              <a:xfrm>
                <a:off x="1749703" y="2330672"/>
                <a:ext cx="446111" cy="44611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a:solidFill>
                      <a:schemeClr val="accent6"/>
                    </a:solidFill>
                    <a:latin typeface="Agency FB" panose="020B0503020202020204" pitchFamily="34" charset="0"/>
                    <a:ea typeface="腾祥澜黑简" panose="01010104010101010101" pitchFamily="2" charset="-122"/>
                  </a:rPr>
                  <a:t>4</a:t>
                </a:r>
                <a:endParaRPr lang="en-US" sz="2400" b="1" dirty="0">
                  <a:solidFill>
                    <a:schemeClr val="accent6"/>
                  </a:solidFill>
                  <a:latin typeface="Agency FB" panose="020B0503020202020204" pitchFamily="34" charset="0"/>
                  <a:ea typeface="腾祥澜黑简" panose="01010104010101010101" pitchFamily="2" charset="-122"/>
                </a:endParaRPr>
              </a:p>
            </p:txBody>
          </p:sp>
        </p:grpSp>
        <p:sp>
          <p:nvSpPr>
            <p:cNvPr id="20" name="矩形 19"/>
            <p:cNvSpPr/>
            <p:nvPr/>
          </p:nvSpPr>
          <p:spPr>
            <a:xfrm>
              <a:off x="2211013" y="1486124"/>
              <a:ext cx="5109091" cy="461665"/>
            </a:xfrm>
            <a:prstGeom prst="rect">
              <a:avLst/>
            </a:prstGeom>
          </p:spPr>
          <p:txBody>
            <a:bodyPr wrap="none">
              <a:spAutoFit/>
            </a:bodyPr>
            <a:lstStyle/>
            <a:p>
              <a:pPr>
                <a:spcBef>
                  <a:spcPct val="0"/>
                </a:spcBef>
              </a:pPr>
              <a:r>
                <a:rPr lang="zh-CN" altLang="en-US" sz="2400">
                  <a:solidFill>
                    <a:schemeClr val="accent6"/>
                  </a:solidFill>
                  <a:latin typeface="微软雅黑" panose="020B0503020204020204" pitchFamily="34" charset="-122"/>
                  <a:ea typeface="微软雅黑" panose="020B0503020204020204" pitchFamily="34" charset="-122"/>
                </a:rPr>
                <a:t>严禁擅自触摸与已无关的设备、设施</a:t>
              </a:r>
            </a:p>
          </p:txBody>
        </p:sp>
      </p:grpSp>
      <p:grpSp>
        <p:nvGrpSpPr>
          <p:cNvPr id="23" name="组合 22"/>
          <p:cNvGrpSpPr/>
          <p:nvPr/>
        </p:nvGrpSpPr>
        <p:grpSpPr>
          <a:xfrm>
            <a:off x="5023755" y="5634238"/>
            <a:ext cx="7233919" cy="479403"/>
            <a:chOff x="1625068" y="1486124"/>
            <a:chExt cx="7233919" cy="479403"/>
          </a:xfrm>
        </p:grpSpPr>
        <p:grpSp>
          <p:nvGrpSpPr>
            <p:cNvPr id="24" name="Group 3"/>
            <p:cNvGrpSpPr/>
            <p:nvPr/>
          </p:nvGrpSpPr>
          <p:grpSpPr>
            <a:xfrm>
              <a:off x="1625068" y="1519416"/>
              <a:ext cx="585945" cy="446111"/>
              <a:chOff x="1749703" y="2330672"/>
              <a:chExt cx="585945" cy="446111"/>
            </a:xfrm>
            <a:solidFill>
              <a:srgbClr val="0ABAB5"/>
            </a:solidFill>
          </p:grpSpPr>
          <p:sp>
            <p:nvSpPr>
              <p:cNvPr id="26" name="Right Triangle 62"/>
              <p:cNvSpPr/>
              <p:nvPr/>
            </p:nvSpPr>
            <p:spPr>
              <a:xfrm flipV="1">
                <a:off x="1976024" y="2330672"/>
                <a:ext cx="359624" cy="377968"/>
              </a:xfrm>
              <a:prstGeom prst="rtTriangl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696E9D"/>
                  </a:solidFill>
                  <a:latin typeface="腾祥澜黑简" panose="01010104010101010101" pitchFamily="2" charset="-122"/>
                  <a:ea typeface="腾祥澜黑简" panose="01010104010101010101" pitchFamily="2" charset="-122"/>
                </a:endParaRPr>
              </a:p>
            </p:txBody>
          </p:sp>
          <p:sp>
            <p:nvSpPr>
              <p:cNvPr id="27" name="Rectangle 56"/>
              <p:cNvSpPr/>
              <p:nvPr/>
            </p:nvSpPr>
            <p:spPr>
              <a:xfrm>
                <a:off x="1749703" y="2330672"/>
                <a:ext cx="446111" cy="44611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a:solidFill>
                      <a:schemeClr val="accent6"/>
                    </a:solidFill>
                    <a:latin typeface="Agency FB" panose="020B0503020202020204" pitchFamily="34" charset="0"/>
                    <a:ea typeface="腾祥澜黑简" panose="01010104010101010101" pitchFamily="2" charset="-122"/>
                  </a:rPr>
                  <a:t>5</a:t>
                </a:r>
                <a:endParaRPr lang="en-US" sz="2400" b="1" dirty="0">
                  <a:solidFill>
                    <a:schemeClr val="accent6"/>
                  </a:solidFill>
                  <a:latin typeface="Agency FB" panose="020B0503020202020204" pitchFamily="34" charset="0"/>
                  <a:ea typeface="腾祥澜黑简" panose="01010104010101010101" pitchFamily="2" charset="-122"/>
                </a:endParaRPr>
              </a:p>
            </p:txBody>
          </p:sp>
        </p:grpSp>
        <p:sp>
          <p:nvSpPr>
            <p:cNvPr id="25" name="矩形 24"/>
            <p:cNvSpPr/>
            <p:nvPr/>
          </p:nvSpPr>
          <p:spPr>
            <a:xfrm>
              <a:off x="2211013" y="1486124"/>
              <a:ext cx="6647974" cy="461665"/>
            </a:xfrm>
            <a:prstGeom prst="rect">
              <a:avLst/>
            </a:prstGeom>
          </p:spPr>
          <p:txBody>
            <a:bodyPr wrap="none">
              <a:spAutoFit/>
            </a:bodyPr>
            <a:lstStyle/>
            <a:p>
              <a:pPr>
                <a:spcBef>
                  <a:spcPct val="0"/>
                </a:spcBef>
              </a:pPr>
              <a:r>
                <a:rPr lang="zh-CN" altLang="en-US" sz="2400">
                  <a:solidFill>
                    <a:schemeClr val="accent6"/>
                  </a:solidFill>
                  <a:latin typeface="微软雅黑" panose="020B0503020204020204" pitchFamily="34" charset="-122"/>
                  <a:ea typeface="微软雅黑" panose="020B0503020204020204" pitchFamily="34" charset="-122"/>
                </a:rPr>
                <a:t>严禁在工作时间串岗、离岗、睡岗或嬉戏打闹 </a:t>
              </a:r>
            </a:p>
          </p:txBody>
        </p:sp>
      </p:grpSp>
      <p:sp>
        <p:nvSpPr>
          <p:cNvPr id="28" name="Freeform 239"/>
          <p:cNvSpPr>
            <a:spLocks noEditPoints="1"/>
          </p:cNvSpPr>
          <p:nvPr/>
        </p:nvSpPr>
        <p:spPr bwMode="auto">
          <a:xfrm>
            <a:off x="2239280" y="3213889"/>
            <a:ext cx="2316855" cy="2316855"/>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6">
              <a:lumMod val="75000"/>
            </a:schemeClr>
          </a:solidFill>
          <a:ln>
            <a:noFill/>
          </a:ln>
        </p:spPr>
        <p:txBody>
          <a:bodyPr vert="horz" wrap="square" lIns="121920" tIns="60960" rIns="121920" bIns="60960" numCol="1" anchor="t" anchorCtr="0" compatLnSpc="1"/>
          <a:lstStyle/>
          <a:p>
            <a:endParaRPr lang="id-ID" sz="2490"/>
          </a:p>
        </p:txBody>
      </p:sp>
      <p:sp>
        <p:nvSpPr>
          <p:cNvPr id="29" name="Freeform 240"/>
          <p:cNvSpPr>
            <a:spLocks noEditPoints="1"/>
          </p:cNvSpPr>
          <p:nvPr/>
        </p:nvSpPr>
        <p:spPr bwMode="auto">
          <a:xfrm>
            <a:off x="491774" y="2241006"/>
            <a:ext cx="2014837" cy="2014836"/>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6"/>
          </a:solidFill>
          <a:ln>
            <a:noFill/>
          </a:ln>
        </p:spPr>
        <p:txBody>
          <a:bodyPr vert="horz" wrap="square" lIns="121920" tIns="60960" rIns="121920" bIns="60960" numCol="1" anchor="t" anchorCtr="0" compatLnSpc="1"/>
          <a:lstStyle/>
          <a:p>
            <a:endParaRPr lang="id-ID" sz="2490"/>
          </a:p>
        </p:txBody>
      </p:sp>
      <p:sp>
        <p:nvSpPr>
          <p:cNvPr id="30" name="Freeform 241"/>
          <p:cNvSpPr>
            <a:spLocks noEditPoints="1"/>
          </p:cNvSpPr>
          <p:nvPr/>
        </p:nvSpPr>
        <p:spPr bwMode="auto">
          <a:xfrm>
            <a:off x="2462083" y="1786598"/>
            <a:ext cx="1461825" cy="1461825"/>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6"/>
          </a:solidFill>
          <a:ln>
            <a:noFill/>
          </a:ln>
        </p:spPr>
        <p:txBody>
          <a:bodyPr vert="horz" wrap="square" lIns="121920" tIns="60960" rIns="121920" bIns="60960" numCol="1" anchor="t" anchorCtr="0" compatLnSpc="1"/>
          <a:lstStyle/>
          <a:p>
            <a:endParaRPr lang="id-ID" sz="2490"/>
          </a:p>
        </p:txBody>
      </p:sp>
      <p:sp>
        <p:nvSpPr>
          <p:cNvPr id="31" name="Freeform 242"/>
          <p:cNvSpPr>
            <a:spLocks noEditPoints="1"/>
          </p:cNvSpPr>
          <p:nvPr/>
        </p:nvSpPr>
        <p:spPr bwMode="auto">
          <a:xfrm>
            <a:off x="1944517" y="5251947"/>
            <a:ext cx="1242552" cy="1241172"/>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accent2">
              <a:lumMod val="75000"/>
            </a:schemeClr>
          </a:solidFill>
          <a:ln>
            <a:noFill/>
          </a:ln>
        </p:spPr>
        <p:txBody>
          <a:bodyPr vert="horz" wrap="square" lIns="121920" tIns="60960" rIns="121920" bIns="60960" numCol="1" anchor="t" anchorCtr="0" compatLnSpc="1"/>
          <a:lstStyle/>
          <a:p>
            <a:endParaRPr lang="id-ID" sz="2490"/>
          </a:p>
        </p:txBody>
      </p:sp>
      <p:sp>
        <p:nvSpPr>
          <p:cNvPr id="32" name="Rectangle 6">
            <a:hlinkClick r:id="rId2"/>
          </p:cNvPr>
          <p:cNvSpPr>
            <a:spLocks noChangeArrowheads="1"/>
          </p:cNvSpPr>
          <p:nvPr/>
        </p:nvSpPr>
        <p:spPr bwMode="auto">
          <a:xfrm>
            <a:off x="5469866" y="1468234"/>
            <a:ext cx="3527743" cy="617894"/>
          </a:xfrm>
          <a:prstGeom prst="rect">
            <a:avLst/>
          </a:prstGeom>
          <a:solidFill>
            <a:srgbClr val="E73215"/>
          </a:solidFill>
          <a:ln>
            <a:noFill/>
          </a:ln>
          <a:effectLst>
            <a:outerShdw dist="35921" dir="2700000" algn="ctr" rotWithShape="0">
              <a:srgbClr val="E73215">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lang="zh-CN" altLang="en-US" sz="2665" b="1" kern="0" dirty="0">
                <a:solidFill>
                  <a:prstClr val="white"/>
                </a:solidFill>
                <a:latin typeface="微软雅黑" panose="020B0503020204020204" pitchFamily="34" charset="-122"/>
                <a:ea typeface="微软雅黑" panose="020B0503020204020204" pitchFamily="34" charset="-122"/>
              </a:rPr>
              <a:t>五个严禁</a:t>
            </a:r>
          </a:p>
        </p:txBody>
      </p:sp>
      <p:sp>
        <p:nvSpPr>
          <p:cNvPr id="58" name="标题 1"/>
          <p:cNvSpPr txBox="1">
            <a:spLocks noChangeArrowheads="1"/>
          </p:cNvSpPr>
          <p:nvPr/>
        </p:nvSpPr>
        <p:spPr>
          <a:xfrm>
            <a:off x="6632969" y="344429"/>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rPr>
              <a:t>企业安全生产应知应会</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up)">
                                      <p:cBhvr>
                                        <p:cTn id="22" dur="500"/>
                                        <p:tgtEl>
                                          <p:spTgt spid="13"/>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p:tgtEl>
                                          <p:spTgt spid="18"/>
                                        </p:tgtEl>
                                        <p:attrNameLst>
                                          <p:attrName>ppt_y</p:attrName>
                                        </p:attrNameLst>
                                      </p:cBhvr>
                                      <p:tavLst>
                                        <p:tav tm="0">
                                          <p:val>
                                            <p:strVal val="#ppt_y+#ppt_h*1.125000"/>
                                          </p:val>
                                        </p:tav>
                                        <p:tav tm="100000">
                                          <p:val>
                                            <p:strVal val="#ppt_y"/>
                                          </p:val>
                                        </p:tav>
                                      </p:tavLst>
                                    </p:anim>
                                    <p:animEffect transition="in" filter="wipe(up)">
                                      <p:cBhvr>
                                        <p:cTn id="27" dur="500"/>
                                        <p:tgtEl>
                                          <p:spTgt spid="18"/>
                                        </p:tgtEl>
                                      </p:cBhvr>
                                    </p:animEffect>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ppt_y</p:attrName>
                                        </p:attrNameLst>
                                      </p:cBhvr>
                                      <p:tavLst>
                                        <p:tav tm="0">
                                          <p:val>
                                            <p:strVal val="#ppt_y+#ppt_h*1.125000"/>
                                          </p:val>
                                        </p:tav>
                                        <p:tav tm="100000">
                                          <p:val>
                                            <p:strVal val="#ppt_y"/>
                                          </p:val>
                                        </p:tav>
                                      </p:tavLst>
                                    </p:anim>
                                    <p:animEffect transition="in" filter="wipe(up)">
                                      <p:cBhvr>
                                        <p:cTn id="32" dur="500"/>
                                        <p:tgtEl>
                                          <p:spTgt spid="23"/>
                                        </p:tgtEl>
                                      </p:cBhvr>
                                    </p:animEffect>
                                  </p:childTnLst>
                                </p:cTn>
                              </p:par>
                              <p:par>
                                <p:cTn id="33" presetID="53" presetClass="entr" presetSubtype="16" fill="hold" grpId="1" nodeType="withEffect">
                                  <p:stCondLst>
                                    <p:cond delay="25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par>
                                <p:cTn id="38" presetID="53" presetClass="entr" presetSubtype="16" fill="hold" grpId="1" nodeType="withEffect">
                                  <p:stCondLst>
                                    <p:cond delay="50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par>
                                <p:cTn id="43" presetID="53" presetClass="entr" presetSubtype="16" fill="hold" grpId="1" nodeType="withEffect">
                                  <p:stCondLst>
                                    <p:cond delay="75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53" presetClass="entr" presetSubtype="16" fill="hold" grpId="1" nodeType="withEffect">
                                  <p:stCondLst>
                                    <p:cond delay="75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par>
                                <p:cTn id="53" presetID="8" presetClass="emph" presetSubtype="0" repeatCount="indefinite" fill="hold" grpId="0" nodeType="withEffect">
                                  <p:stCondLst>
                                    <p:cond delay="750"/>
                                  </p:stCondLst>
                                  <p:childTnLst>
                                    <p:animRot by="21600000">
                                      <p:cBhvr>
                                        <p:cTn id="54" dur="4000" fill="hold"/>
                                        <p:tgtEl>
                                          <p:spTgt spid="29"/>
                                        </p:tgtEl>
                                        <p:attrNameLst>
                                          <p:attrName>r</p:attrName>
                                        </p:attrNameLst>
                                      </p:cBhvr>
                                    </p:animRot>
                                  </p:childTnLst>
                                </p:cTn>
                              </p:par>
                              <p:par>
                                <p:cTn id="55" presetID="8" presetClass="emph" presetSubtype="0" repeatCount="indefinite" fill="hold" grpId="0" nodeType="withEffect">
                                  <p:stCondLst>
                                    <p:cond delay="750"/>
                                  </p:stCondLst>
                                  <p:childTnLst>
                                    <p:animRot by="-21600000">
                                      <p:cBhvr>
                                        <p:cTn id="56" dur="4000" fill="hold"/>
                                        <p:tgtEl>
                                          <p:spTgt spid="30"/>
                                        </p:tgtEl>
                                        <p:attrNameLst>
                                          <p:attrName>r</p:attrName>
                                        </p:attrNameLst>
                                      </p:cBhvr>
                                    </p:animRot>
                                  </p:childTnLst>
                                </p:cTn>
                              </p:par>
                              <p:par>
                                <p:cTn id="57" presetID="8" presetClass="emph" presetSubtype="0" repeatCount="indefinite" fill="hold" grpId="0" nodeType="withEffect">
                                  <p:stCondLst>
                                    <p:cond delay="750"/>
                                  </p:stCondLst>
                                  <p:childTnLst>
                                    <p:animRot by="-21600000">
                                      <p:cBhvr>
                                        <p:cTn id="58" dur="4000" fill="hold"/>
                                        <p:tgtEl>
                                          <p:spTgt spid="28"/>
                                        </p:tgtEl>
                                        <p:attrNameLst>
                                          <p:attrName>r</p:attrName>
                                        </p:attrNameLst>
                                      </p:cBhvr>
                                    </p:animRot>
                                  </p:childTnLst>
                                </p:cTn>
                              </p:par>
                              <p:par>
                                <p:cTn id="59" presetID="8" presetClass="emph" presetSubtype="0" repeatCount="indefinite" fill="hold" grpId="0" nodeType="withEffect">
                                  <p:stCondLst>
                                    <p:cond delay="750"/>
                                  </p:stCondLst>
                                  <p:childTnLst>
                                    <p:animRot by="21600000">
                                      <p:cBhvr>
                                        <p:cTn id="60" dur="4000" fill="hold"/>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千库网_劳动节建筑工人施工剪影_元素编号13044892"/>
          <p:cNvPicPr>
            <a:picLocks noChangeAspect="1"/>
          </p:cNvPicPr>
          <p:nvPr/>
        </p:nvPicPr>
        <p:blipFill>
          <a:blip r:embed="rId4"/>
          <a:srcRect l="7010" t="22667" b="17292"/>
          <a:stretch>
            <a:fillRect/>
          </a:stretch>
        </p:blipFill>
        <p:spPr>
          <a:xfrm>
            <a:off x="9525" y="3992880"/>
            <a:ext cx="3790315" cy="2447290"/>
          </a:xfrm>
          <a:prstGeom prst="rect">
            <a:avLst/>
          </a:prstGeom>
        </p:spPr>
      </p:pic>
      <p:sp>
        <p:nvSpPr>
          <p:cNvPr id="9" name="矩形 8"/>
          <p:cNvSpPr/>
          <p:nvPr/>
        </p:nvSpPr>
        <p:spPr>
          <a:xfrm>
            <a:off x="2705100" y="3992880"/>
            <a:ext cx="6781165" cy="398780"/>
          </a:xfrm>
          <a:prstGeom prst="rect">
            <a:avLst/>
          </a:prstGeom>
        </p:spPr>
        <p:txBody>
          <a:bodyPr vert="horz" wrap="square">
            <a:spAutoFit/>
          </a:bodyPr>
          <a:lstStyle/>
          <a:p>
            <a:pPr algn="ctr" fontAlgn="auto">
              <a:spcBef>
                <a:spcPts val="0"/>
              </a:spcBef>
              <a:spcAft>
                <a:spcPts val="0"/>
              </a:spcAft>
              <a:defRPr/>
            </a:pPr>
            <a:r>
              <a:rPr lang="en-US" sz="2000" b="1" spc="300" dirty="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rPr>
              <a:t>2022</a:t>
            </a:r>
            <a:r>
              <a:rPr lang="zh-CN" altLang="en-US" sz="2000" b="1" spc="300" dirty="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rPr>
              <a:t>年第</a:t>
            </a:r>
            <a:r>
              <a:rPr lang="en-US" altLang="zh-CN" sz="2000" b="1" spc="300" dirty="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rPr>
              <a:t>21</a:t>
            </a:r>
            <a:r>
              <a:rPr lang="zh-CN" altLang="en-US" sz="2000" b="1" spc="300" dirty="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rPr>
              <a:t>个全国安全生产月专题</a:t>
            </a:r>
            <a:r>
              <a:rPr lang="en-US" altLang="zh-CN" sz="2000" b="1" spc="300" dirty="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rPr>
              <a:t>PPT</a:t>
            </a:r>
            <a:r>
              <a:rPr lang="zh-CN" altLang="en-US" sz="2000" b="1" spc="300" dirty="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rPr>
              <a:t>课件</a:t>
            </a:r>
            <a:r>
              <a:rPr lang="en-US" altLang="zh-CN" sz="2000" b="1" spc="300" dirty="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rPr>
              <a:t>  </a:t>
            </a:r>
          </a:p>
        </p:txBody>
      </p:sp>
      <p:sp>
        <p:nvSpPr>
          <p:cNvPr id="5" name="矩形 4"/>
          <p:cNvSpPr/>
          <p:nvPr/>
        </p:nvSpPr>
        <p:spPr>
          <a:xfrm flipH="1">
            <a:off x="1892956" y="1605915"/>
            <a:ext cx="8535035" cy="1420495"/>
          </a:xfrm>
          <a:prstGeom prst="rect">
            <a:avLst/>
          </a:prstGeom>
          <a:noFill/>
        </p:spPr>
        <p:txBody>
          <a:bodyPr wrap="square">
            <a:spAutoFit/>
          </a:bodyPr>
          <a:lstStyle/>
          <a:p>
            <a:pPr lvl="0" algn="ctr" fontAlgn="base">
              <a:lnSpc>
                <a:spcPct val="120000"/>
              </a:lnSpc>
              <a:defRPr/>
            </a:pPr>
            <a:r>
              <a:rPr lang="zh-CN" sz="7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汇报完毕</a:t>
            </a:r>
            <a:r>
              <a:rPr lang="en-US" altLang="zh-CN" sz="7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 </a:t>
            </a:r>
            <a:r>
              <a:rPr lang="zh-CN" altLang="en-US" sz="7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感谢聆听</a:t>
            </a:r>
            <a:endParaRPr kumimoji="0" lang="zh-CN" altLang="en-US" sz="7200" b="0" i="0" u="none" strike="noStrike" kern="1200" cap="none" spc="-150" normalizeH="0" baseline="0" noProof="0" dirty="0">
              <a:ln w="15875">
                <a:noFill/>
              </a:ln>
              <a:solidFill>
                <a:srgbClr val="C00000"/>
              </a:solidFill>
              <a:effectLst>
                <a:glow rad="76200">
                  <a:srgbClr val="FFFFFF"/>
                </a:glow>
              </a:effectLst>
              <a:uLnTx/>
              <a:uFillTx/>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endParaRPr>
          </a:p>
        </p:txBody>
      </p:sp>
      <p:grpSp>
        <p:nvGrpSpPr>
          <p:cNvPr id="11" name="组合 10"/>
          <p:cNvGrpSpPr/>
          <p:nvPr/>
        </p:nvGrpSpPr>
        <p:grpSpPr>
          <a:xfrm>
            <a:off x="106045" y="-103812"/>
            <a:ext cx="3719063" cy="1014402"/>
            <a:chOff x="374" y="44"/>
            <a:chExt cx="5857" cy="1597"/>
          </a:xfrm>
        </p:grpSpPr>
        <p:pic>
          <p:nvPicPr>
            <p:cNvPr id="33" name="图片 32" descr="图片包含 游戏机, 灯, 动物, 画&#10;&#10;描述已自动生成"/>
            <p:cNvPicPr>
              <a:picLocks noChangeAspect="1"/>
            </p:cNvPicPr>
            <p:nvPr/>
          </p:nvPicPr>
          <p:blipFill rotWithShape="1">
            <a:blip r:embed="rId5">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36"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2022</a:t>
              </a:r>
              <a:r>
                <a:rPr kumimoji="0" lang="zh-CN" altLang="en-US"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年安全生产月</a:t>
              </a:r>
              <a:endPar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endParaRPr>
            </a:p>
          </p:txBody>
        </p:sp>
        <p:sp>
          <p:nvSpPr>
            <p:cNvPr id="37" name="TextBox 19"/>
            <p:cNvSpPr txBox="1"/>
            <p:nvPr/>
          </p:nvSpPr>
          <p:spPr>
            <a:xfrm>
              <a:off x="1993" y="1066"/>
              <a:ext cx="4138" cy="459"/>
            </a:xfrm>
            <a:prstGeom prst="rect">
              <a:avLst/>
            </a:prstGeom>
            <a:noFill/>
            <a:effectLst/>
          </p:spPr>
          <p:txBody>
            <a:bodyPr wrap="none" rtlCol="0">
              <a:spAutoFit/>
            </a:bodyPr>
            <a:lstStyle/>
            <a:p>
              <a:pPr lvl="0" algn="ctr">
                <a:defRPr/>
              </a:pPr>
              <a:r>
                <a:rPr lang="en-US" altLang="zh-CN" sz="1300" spc="-100" dirty="0">
                  <a:solidFill>
                    <a:schemeClr val="accent6"/>
                  </a:solidFill>
                  <a:uFillTx/>
                  <a:latin typeface="思源黑体 Light" charset="0"/>
                  <a:ea typeface="思源黑体 Light" panose="020B0300000000000000" charset="-122"/>
                </a:rPr>
                <a:t>National safe production month 2022</a:t>
              </a:r>
              <a:endParaRPr kumimoji="0" lang="en-US" altLang="zh-CN" sz="1300" b="0" i="0" spc="-100" baseline="0" noProof="0" dirty="0">
                <a:ln>
                  <a:noFill/>
                </a:ln>
                <a:solidFill>
                  <a:schemeClr val="accent6"/>
                </a:solidFill>
                <a:effectLst/>
                <a:uLnTx/>
                <a:uFillTx/>
                <a:latin typeface="思源黑体 Light" charset="0"/>
                <a:ea typeface="思源黑体 Light" panose="020B0300000000000000" charset="-122"/>
              </a:endParaRPr>
            </a:p>
          </p:txBody>
        </p:sp>
        <p:pic>
          <p:nvPicPr>
            <p:cNvPr id="18" name="图片 17" descr="51miz-E1176160-7A6F775C"/>
            <p:cNvPicPr>
              <a:picLocks noChangeAspect="1"/>
            </p:cNvPicPr>
            <p:nvPr/>
          </p:nvPicPr>
          <p:blipFill>
            <a:blip r:embed="rId6"/>
            <a:srcRect l="35208" t="48542" r="46979" b="26667"/>
            <a:stretch>
              <a:fillRect/>
            </a:stretch>
          </p:blipFill>
          <p:spPr>
            <a:xfrm>
              <a:off x="374" y="444"/>
              <a:ext cx="1720" cy="1197"/>
            </a:xfrm>
            <a:prstGeom prst="rect">
              <a:avLst/>
            </a:prstGeom>
          </p:spPr>
        </p:pic>
      </p:grpSp>
      <p:pic>
        <p:nvPicPr>
          <p:cNvPr id="2" name="图片 1" descr="51miz-E1006316-CDB9094F"/>
          <p:cNvPicPr>
            <a:picLocks noChangeAspect="1"/>
          </p:cNvPicPr>
          <p:nvPr/>
        </p:nvPicPr>
        <p:blipFill>
          <a:blip r:embed="rId7"/>
          <a:stretch>
            <a:fillRect/>
          </a:stretch>
        </p:blipFill>
        <p:spPr>
          <a:xfrm>
            <a:off x="10238105" y="3126740"/>
            <a:ext cx="1953895" cy="3904615"/>
          </a:xfrm>
          <a:prstGeom prst="rect">
            <a:avLst/>
          </a:prstGeom>
        </p:spPr>
      </p:pic>
      <p:grpSp>
        <p:nvGrpSpPr>
          <p:cNvPr id="12" name="组合 11"/>
          <p:cNvGrpSpPr/>
          <p:nvPr/>
        </p:nvGrpSpPr>
        <p:grpSpPr>
          <a:xfrm>
            <a:off x="1526540" y="3046095"/>
            <a:ext cx="9138285" cy="765810"/>
            <a:chOff x="1670" y="4846"/>
            <a:chExt cx="14391" cy="1206"/>
          </a:xfrm>
        </p:grpSpPr>
        <p:sp>
          <p:nvSpPr>
            <p:cNvPr id="20" name="文本框 8"/>
            <p:cNvSpPr txBox="1"/>
            <p:nvPr/>
          </p:nvSpPr>
          <p:spPr>
            <a:xfrm>
              <a:off x="2695" y="4846"/>
              <a:ext cx="12540" cy="1207"/>
            </a:xfrm>
            <a:prstGeom prst="rect">
              <a:avLst/>
            </a:prstGeom>
            <a:noFill/>
          </p:spPr>
          <p:txBody>
            <a:bodyPr wrap="square" lIns="121873" tIns="60936" rIns="121873" bIns="60936">
              <a:spAutoFit/>
            </a:bodyPr>
            <a:lstStyle/>
            <a:p>
              <a:pPr lvl="0" algn="ctr">
                <a:defRPr/>
              </a:pPr>
              <a:r>
                <a:rPr lang="zh-CN" altLang="en-US" sz="4200" b="1" dirty="0">
                  <a:ln w="15875">
                    <a:noFill/>
                  </a:ln>
                  <a:solidFill>
                    <a:srgbClr val="C00000"/>
                  </a:solidFill>
                  <a:effectLst>
                    <a:glow rad="76200">
                      <a:srgbClr val="FFFFFF"/>
                    </a:glow>
                  </a:effectLst>
                  <a:latin typeface="微软雅黑" panose="020B0503020204020204" pitchFamily="34" charset="-122"/>
                  <a:ea typeface="微软雅黑" panose="020B0503020204020204" pitchFamily="34" charset="-122"/>
                  <a:cs typeface="微软雅黑" panose="020B0503020204020204" pitchFamily="34" charset="-122"/>
                </a:rPr>
                <a:t>遵守安全生产法 当好第一责任人</a:t>
              </a:r>
            </a:p>
          </p:txBody>
        </p:sp>
        <p:grpSp>
          <p:nvGrpSpPr>
            <p:cNvPr id="7" name="组合 6"/>
            <p:cNvGrpSpPr/>
            <p:nvPr/>
          </p:nvGrpSpPr>
          <p:grpSpPr>
            <a:xfrm>
              <a:off x="1670" y="5238"/>
              <a:ext cx="1021" cy="276"/>
              <a:chOff x="2861833" y="3308621"/>
              <a:chExt cx="648282" cy="175260"/>
            </a:xfrm>
          </p:grpSpPr>
          <p:cxnSp>
            <p:nvCxnSpPr>
              <p:cNvPr id="8" name="直接连接符 7"/>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5041" y="5305"/>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10" name="组合 9"/>
          <p:cNvGrpSpPr/>
          <p:nvPr/>
        </p:nvGrpSpPr>
        <p:grpSpPr>
          <a:xfrm>
            <a:off x="3825240" y="4572000"/>
            <a:ext cx="4350385" cy="359410"/>
            <a:chOff x="6531" y="7200"/>
            <a:chExt cx="6851" cy="566"/>
          </a:xfrm>
        </p:grpSpPr>
        <p:sp>
          <p:nvSpPr>
            <p:cNvPr id="41" name="Rectangle 4"/>
            <p:cNvSpPr txBox="1">
              <a:spLocks noChangeArrowheads="1"/>
            </p:cNvSpPr>
            <p:nvPr/>
          </p:nvSpPr>
          <p:spPr bwMode="auto">
            <a:xfrm>
              <a:off x="6531" y="7200"/>
              <a:ext cx="3401" cy="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6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汇报人：生产部</a:t>
              </a:r>
            </a:p>
          </p:txBody>
        </p:sp>
        <p:sp>
          <p:nvSpPr>
            <p:cNvPr id="43" name="Rectangle 4"/>
            <p:cNvSpPr txBox="1">
              <a:spLocks noChangeArrowheads="1"/>
            </p:cNvSpPr>
            <p:nvPr/>
          </p:nvSpPr>
          <p:spPr bwMode="auto">
            <a:xfrm>
              <a:off x="9982" y="7200"/>
              <a:ext cx="3401" cy="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6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汇报时间：</a:t>
              </a:r>
              <a:r>
                <a:rPr lang="en-US" altLang="zh-CN" sz="16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2022.06</a:t>
              </a:r>
            </a:p>
          </p:txBody>
        </p:sp>
      </p:grpSp>
      <p:pic>
        <p:nvPicPr>
          <p:cNvPr id="13" name="图片 12" descr="C:\Users\娜娜\Desktop\图片141.png图片141"/>
          <p:cNvPicPr>
            <a:picLocks noChangeAspect="1"/>
          </p:cNvPicPr>
          <p:nvPr/>
        </p:nvPicPr>
        <p:blipFill>
          <a:blip r:embed="rId8"/>
          <a:srcRect/>
          <a:stretch>
            <a:fillRect/>
          </a:stretch>
        </p:blipFill>
        <p:spPr>
          <a:xfrm>
            <a:off x="953" y="5278755"/>
            <a:ext cx="12190095" cy="1579245"/>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1008" y="1411573"/>
            <a:ext cx="11393695" cy="828342"/>
            <a:chOff x="311008" y="1551682"/>
            <a:chExt cx="11393695" cy="828342"/>
          </a:xfrm>
        </p:grpSpPr>
        <p:sp>
          <p:nvSpPr>
            <p:cNvPr id="4" name="矩形 3"/>
            <p:cNvSpPr/>
            <p:nvPr/>
          </p:nvSpPr>
          <p:spPr>
            <a:xfrm>
              <a:off x="487296" y="1551682"/>
              <a:ext cx="11217407" cy="828342"/>
            </a:xfrm>
            <a:prstGeom prst="rect">
              <a:avLst/>
            </a:prstGeom>
            <a:gradFill>
              <a:gsLst>
                <a:gs pos="0">
                  <a:srgbClr val="C00000"/>
                </a:gs>
                <a:gs pos="100000">
                  <a:schemeClr val="accent2">
                    <a:lumMod val="75000"/>
                  </a:schemeClr>
                </a:gs>
              </a:gsLst>
              <a:lin ang="5400000" scaled="1"/>
            </a:gradFill>
            <a:ln w="19050" cap="flat" cmpd="sng" algn="ctr">
              <a:solidFill>
                <a:srgbClr val="ED7D31">
                  <a:lumMod val="75000"/>
                  <a:alpha val="52000"/>
                </a:srgbClr>
              </a:solidFill>
              <a:prstDash val="sysDot"/>
              <a:miter lim="800000"/>
            </a:ln>
            <a:effectLst/>
          </p:spPr>
          <p:txBody>
            <a:bodyPr rtlCol="0" anchor="ctr"/>
            <a:lstStyle/>
            <a:p>
              <a:pPr algn="ctr">
                <a:defRPr/>
              </a:pPr>
              <a:endParaRPr lang="zh-CN" altLang="en-US" sz="1350" kern="0" dirty="0">
                <a:solidFill>
                  <a:prstClr val="white"/>
                </a:solidFill>
                <a:latin typeface="等线" panose="02010600030101010101" charset="-122"/>
                <a:ea typeface="等线" panose="02010600030101010101" charset="-122"/>
              </a:endParaRPr>
            </a:p>
          </p:txBody>
        </p:sp>
        <p:sp>
          <p:nvSpPr>
            <p:cNvPr id="5" name="平行四边形 4"/>
            <p:cNvSpPr/>
            <p:nvPr/>
          </p:nvSpPr>
          <p:spPr>
            <a:xfrm>
              <a:off x="311008" y="1577066"/>
              <a:ext cx="10081222" cy="755086"/>
            </a:xfrm>
            <a:prstGeom prst="parallelogram">
              <a:avLst>
                <a:gd name="adj" fmla="val 52869"/>
              </a:avLst>
            </a:prstGeom>
            <a:noFill/>
            <a:ln w="25400" cap="flat" cmpd="sng" algn="ctr">
              <a:noFill/>
              <a:prstDash val="solid"/>
            </a:ln>
            <a:effectLst/>
          </p:spPr>
          <p:txBody>
            <a:bodyPr rtlCol="0" anchor="ctr"/>
            <a:lstStyle/>
            <a:p>
              <a:pPr>
                <a:lnSpc>
                  <a:spcPts val="2900"/>
                </a:lnSpc>
                <a:buSzPct val="80000"/>
                <a:defRPr/>
              </a:pPr>
              <a:r>
                <a:rPr lang="zh-CN" altLang="en-US" sz="2400" kern="0" dirty="0">
                  <a:solidFill>
                    <a:srgbClr val="ED7D31">
                      <a:lumMod val="20000"/>
                      <a:lumOff val="80000"/>
                    </a:srgbClr>
                  </a:solidFill>
                  <a:latin typeface="字魂59号-创粗黑" pitchFamily="2" charset="-122"/>
                  <a:ea typeface="字魂59号-创粗黑" pitchFamily="2" charset="-122"/>
                  <a:sym typeface="字魂59号-创粗黑" pitchFamily="2" charset="-122"/>
                </a:rPr>
                <a:t>持续开展"安全生产万里行"活动,分类强化警示教育</a:t>
              </a:r>
            </a:p>
          </p:txBody>
        </p:sp>
      </p:grpSp>
      <p:sp>
        <p:nvSpPr>
          <p:cNvPr id="6" name="椭圆 5"/>
          <p:cNvSpPr/>
          <p:nvPr/>
        </p:nvSpPr>
        <p:spPr>
          <a:xfrm>
            <a:off x="10218058" y="1339515"/>
            <a:ext cx="972457" cy="972457"/>
          </a:xfrm>
          <a:prstGeom prst="ellipse">
            <a:avLst/>
          </a:prstGeom>
          <a:solidFill>
            <a:srgbClr val="ED7D31">
              <a:lumMod val="40000"/>
              <a:lumOff val="60000"/>
            </a:srgbClr>
          </a:solidFill>
          <a:ln w="28575" cap="flat" cmpd="sng" algn="ctr">
            <a:solidFill>
              <a:srgbClr val="C60A0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0" i="0" u="none" strike="noStrike" kern="0" cap="none" spc="0" normalizeH="0" baseline="0" noProof="0" dirty="0">
                <a:ln>
                  <a:noFill/>
                </a:ln>
                <a:solidFill>
                  <a:srgbClr val="C60A04"/>
                </a:solidFill>
                <a:effectLst/>
                <a:uLnTx/>
                <a:uFillTx/>
                <a:latin typeface="思源宋体 CN Heavy" panose="02020900000000000000" pitchFamily="18" charset="-122"/>
                <a:ea typeface="思源宋体 CN Heavy" panose="02020900000000000000" pitchFamily="18" charset="-122"/>
                <a:sym typeface="思源宋体 CN Heavy" panose="02020900000000000000" pitchFamily="18" charset="-122"/>
              </a:rPr>
              <a:t>3</a:t>
            </a:r>
            <a:endParaRPr kumimoji="0" lang="zh-CN" altLang="en-US" sz="6000" b="0" i="0" u="none" strike="noStrike" kern="0" cap="none" spc="0" normalizeH="0" baseline="0" noProof="0" dirty="0">
              <a:ln>
                <a:noFill/>
              </a:ln>
              <a:solidFill>
                <a:srgbClr val="C60A04"/>
              </a:solidFill>
              <a:effectLst/>
              <a:uLnTx/>
              <a:uFillTx/>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grpSp>
        <p:nvGrpSpPr>
          <p:cNvPr id="7" name="组合 6"/>
          <p:cNvGrpSpPr/>
          <p:nvPr/>
        </p:nvGrpSpPr>
        <p:grpSpPr>
          <a:xfrm>
            <a:off x="2037275" y="2455714"/>
            <a:ext cx="3821402" cy="467462"/>
            <a:chOff x="1298896" y="3924024"/>
            <a:chExt cx="4779809" cy="584701"/>
          </a:xfrm>
        </p:grpSpPr>
        <p:sp>
          <p:nvSpPr>
            <p:cNvPr id="8" name="矩形: 圆角 7"/>
            <p:cNvSpPr/>
            <p:nvPr/>
          </p:nvSpPr>
          <p:spPr>
            <a:xfrm>
              <a:off x="1298896" y="3929063"/>
              <a:ext cx="4779809" cy="579662"/>
            </a:xfrm>
            <a:prstGeom prst="roundRect">
              <a:avLst>
                <a:gd name="adj" fmla="val 50000"/>
              </a:avLst>
            </a:prstGeom>
            <a:solidFill>
              <a:srgbClr val="E11C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 name="Group 15"/>
            <p:cNvGrpSpPr/>
            <p:nvPr/>
          </p:nvGrpSpPr>
          <p:grpSpPr bwMode="auto">
            <a:xfrm>
              <a:off x="1442766" y="4044733"/>
              <a:ext cx="325065" cy="338134"/>
              <a:chOff x="0" y="0"/>
              <a:chExt cx="763788" cy="763788"/>
            </a:xfrm>
          </p:grpSpPr>
          <p:sp>
            <p:nvSpPr>
              <p:cNvPr id="11" name="椭圆 12"/>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marL="0" marR="0" lvl="0" indent="0" algn="ctr" defTabSz="91313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6"/>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TextBox 20"/>
            <p:cNvSpPr txBox="1"/>
            <p:nvPr/>
          </p:nvSpPr>
          <p:spPr>
            <a:xfrm>
              <a:off x="2308539" y="3924024"/>
              <a:ext cx="3603102" cy="577451"/>
            </a:xfrm>
            <a:prstGeom prst="rect">
              <a:avLst/>
            </a:prstGeom>
            <a:noFill/>
            <a:effectLst/>
          </p:spPr>
          <p:txBody>
            <a:bodyPr wrap="square" rtlCol="0">
              <a:spAutoFit/>
            </a:bodyPr>
            <a:lstStyle/>
            <a:p>
              <a:pPr lvl="0">
                <a:defRPr/>
              </a:pPr>
              <a:r>
                <a:rPr lang="zh-CN" altLang="en-US" sz="2400" dirty="0">
                  <a:solidFill>
                    <a:schemeClr val="bg1"/>
                  </a:solidFill>
                  <a:latin typeface="字魂35号-经典雅黑" panose="02000000000000000000" pitchFamily="2" charset="-122"/>
                  <a:ea typeface="字魂35号-经典雅黑" panose="02000000000000000000" pitchFamily="2" charset="-122"/>
                  <a:cs typeface="+mn-ea"/>
                  <a:sym typeface="+mn-lt"/>
                </a:rPr>
                <a:t>安全生产万里行</a:t>
              </a:r>
              <a:endParaRPr kumimoji="0" lang="zh-CN" altLang="en-US" sz="2400" i="0" u="none" strike="noStrike" kern="1200" cap="none" spc="0" normalizeH="0" baseline="0" noProof="0" dirty="0">
                <a:ln>
                  <a:noFill/>
                </a:ln>
                <a:solidFill>
                  <a:schemeClr val="bg1"/>
                </a:solidFill>
                <a:effectLst/>
                <a:uLnTx/>
                <a:uFillTx/>
                <a:latin typeface="字魂35号-经典雅黑" panose="02000000000000000000" pitchFamily="2" charset="-122"/>
                <a:ea typeface="字魂35号-经典雅黑" panose="02000000000000000000" pitchFamily="2" charset="-122"/>
                <a:cs typeface="+mn-ea"/>
                <a:sym typeface="+mn-lt"/>
              </a:endParaRPr>
            </a:p>
          </p:txBody>
        </p:sp>
      </p:grpSp>
      <p:grpSp>
        <p:nvGrpSpPr>
          <p:cNvPr id="13" name="组合 12"/>
          <p:cNvGrpSpPr/>
          <p:nvPr/>
        </p:nvGrpSpPr>
        <p:grpSpPr>
          <a:xfrm>
            <a:off x="6223853" y="2455714"/>
            <a:ext cx="3930873" cy="467462"/>
            <a:chOff x="1298896" y="3924024"/>
            <a:chExt cx="4916735" cy="584701"/>
          </a:xfrm>
        </p:grpSpPr>
        <p:sp>
          <p:nvSpPr>
            <p:cNvPr id="14" name="矩形: 圆角 13"/>
            <p:cNvSpPr/>
            <p:nvPr/>
          </p:nvSpPr>
          <p:spPr>
            <a:xfrm>
              <a:off x="1298896" y="3929063"/>
              <a:ext cx="4779809" cy="579662"/>
            </a:xfrm>
            <a:prstGeom prst="roundRect">
              <a:avLst>
                <a:gd name="adj" fmla="val 50000"/>
              </a:avLst>
            </a:prstGeom>
            <a:solidFill>
              <a:srgbClr val="E11C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5" name="Group 15"/>
            <p:cNvGrpSpPr/>
            <p:nvPr/>
          </p:nvGrpSpPr>
          <p:grpSpPr bwMode="auto">
            <a:xfrm>
              <a:off x="1442766" y="4044733"/>
              <a:ext cx="325065" cy="338134"/>
              <a:chOff x="0" y="0"/>
              <a:chExt cx="763788" cy="763788"/>
            </a:xfrm>
          </p:grpSpPr>
          <p:sp>
            <p:nvSpPr>
              <p:cNvPr id="17" name="椭圆 12"/>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marL="0" marR="0" lvl="0" indent="0" algn="ctr" defTabSz="91313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椭圆 6"/>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TextBox 20"/>
            <p:cNvSpPr txBox="1"/>
            <p:nvPr/>
          </p:nvSpPr>
          <p:spPr>
            <a:xfrm>
              <a:off x="2612529" y="3924024"/>
              <a:ext cx="3603102" cy="577451"/>
            </a:xfrm>
            <a:prstGeom prst="rect">
              <a:avLst/>
            </a:prstGeom>
            <a:noFill/>
            <a:effectLst/>
          </p:spPr>
          <p:txBody>
            <a:bodyPr wrap="square" rtlCol="0">
              <a:spAutoFit/>
            </a:bodyPr>
            <a:lstStyle/>
            <a:p>
              <a:pPr lvl="0">
                <a:defRPr/>
              </a:pPr>
              <a:r>
                <a:rPr lang="zh-CN" altLang="en-US" sz="2400" dirty="0">
                  <a:solidFill>
                    <a:schemeClr val="bg1"/>
                  </a:solidFill>
                  <a:latin typeface="字魂35号-经典雅黑" panose="02000000000000000000" pitchFamily="2" charset="-122"/>
                  <a:ea typeface="字魂35号-经典雅黑" panose="02000000000000000000" pitchFamily="2" charset="-122"/>
                  <a:cs typeface="+mn-ea"/>
                  <a:sym typeface="+mn-lt"/>
                </a:rPr>
                <a:t>安全生产月</a:t>
              </a:r>
              <a:endParaRPr kumimoji="0" lang="zh-CN" altLang="en-US" sz="2400" i="0" u="none" strike="noStrike" kern="1200" cap="none" spc="0" normalizeH="0" baseline="0" noProof="0" dirty="0">
                <a:ln>
                  <a:noFill/>
                </a:ln>
                <a:solidFill>
                  <a:schemeClr val="bg1"/>
                </a:solidFill>
                <a:effectLst/>
                <a:uLnTx/>
                <a:uFillTx/>
                <a:latin typeface="字魂35号-经典雅黑" panose="02000000000000000000" pitchFamily="2" charset="-122"/>
                <a:ea typeface="字魂35号-经典雅黑" panose="02000000000000000000" pitchFamily="2" charset="-122"/>
                <a:cs typeface="+mn-ea"/>
                <a:sym typeface="+mn-lt"/>
              </a:endParaRPr>
            </a:p>
          </p:txBody>
        </p:sp>
      </p:grpSp>
      <p:grpSp>
        <p:nvGrpSpPr>
          <p:cNvPr id="20" name="组合 19"/>
          <p:cNvGrpSpPr/>
          <p:nvPr/>
        </p:nvGrpSpPr>
        <p:grpSpPr>
          <a:xfrm>
            <a:off x="477690" y="3169257"/>
            <a:ext cx="12033885" cy="1033176"/>
            <a:chOff x="487296" y="1551682"/>
            <a:chExt cx="12033885" cy="1033176"/>
          </a:xfrm>
        </p:grpSpPr>
        <p:sp>
          <p:nvSpPr>
            <p:cNvPr id="21" name="矩形 20"/>
            <p:cNvSpPr/>
            <p:nvPr/>
          </p:nvSpPr>
          <p:spPr>
            <a:xfrm>
              <a:off x="487296" y="1551682"/>
              <a:ext cx="11217407" cy="972457"/>
            </a:xfrm>
            <a:prstGeom prst="rect">
              <a:avLst/>
            </a:prstGeom>
            <a:solidFill>
              <a:srgbClr val="D74945"/>
            </a:solidFill>
            <a:ln w="19050" cap="flat" cmpd="sng" algn="ctr">
              <a:solidFill>
                <a:srgbClr val="F17475">
                  <a:lumMod val="75000"/>
                  <a:alpha val="52000"/>
                </a:srgbClr>
              </a:solidFill>
              <a:prstDash val="sysDot"/>
              <a:miter lim="800000"/>
            </a:ln>
            <a:effectLst/>
          </p:spPr>
          <p:txBody>
            <a:bodyPr rtlCol="0" anchor="ctr"/>
            <a:lstStyle/>
            <a:p>
              <a:pPr algn="ctr">
                <a:defRPr/>
              </a:pPr>
              <a:endParaRPr lang="zh-CN" altLang="en-US" sz="1350" kern="0" dirty="0">
                <a:solidFill>
                  <a:prstClr val="white"/>
                </a:solidFill>
                <a:latin typeface="等线" panose="02010600030101010101" charset="-122"/>
                <a:ea typeface="等线" panose="02010600030101010101" charset="-122"/>
              </a:endParaRPr>
            </a:p>
          </p:txBody>
        </p:sp>
        <p:sp>
          <p:nvSpPr>
            <p:cNvPr id="22" name="平行四边形 21"/>
            <p:cNvSpPr/>
            <p:nvPr/>
          </p:nvSpPr>
          <p:spPr>
            <a:xfrm>
              <a:off x="506346" y="1730117"/>
              <a:ext cx="12014835" cy="485140"/>
            </a:xfrm>
            <a:prstGeom prst="parallelogram">
              <a:avLst>
                <a:gd name="adj" fmla="val 52869"/>
              </a:avLst>
            </a:prstGeom>
            <a:noFill/>
            <a:ln w="25400" cap="flat" cmpd="sng" algn="ctr">
              <a:noFill/>
              <a:prstDash val="solid"/>
            </a:ln>
            <a:effectLst/>
          </p:spPr>
          <p:txBody>
            <a:bodyPr rtlCol="0" anchor="ctr"/>
            <a:lstStyle/>
            <a:p>
              <a:pPr marL="285750" indent="-285750">
                <a:lnSpc>
                  <a:spcPts val="2500"/>
                </a:lnSpc>
                <a:buSzPct val="80000"/>
                <a:buFont typeface="Wingdings" panose="05000000000000000000" pitchFamily="2" charset="2"/>
                <a:buChar char="l"/>
                <a:defRPr/>
              </a:pPr>
              <a:r>
                <a:rPr lang="zh-CN" altLang="en-US" sz="1400" kern="0" dirty="0">
                  <a:solidFill>
                    <a:srgbClr val="FFFFFF"/>
                  </a:solidFill>
                  <a:latin typeface="字魂59号-创粗黑" pitchFamily="2" charset="-122"/>
                  <a:ea typeface="字魂59号-创粗黑" pitchFamily="2" charset="-122"/>
                  <a:sym typeface="字魂59号-创粗黑" pitchFamily="2" charset="-122"/>
                </a:rPr>
                <a:t>今年6月至12月,各地区、各有关部门和单位要结合工作实际和区域特点,采取多种形式组织开展"安全生产万里行"专题行、 区域行、网上行等活动,宣传推广各地好的经验做法,畅通监督渠 道,开展警示教育,组织观看安全生产警示教育片、专题展。</a:t>
              </a:r>
            </a:p>
          </p:txBody>
        </p:sp>
        <p:sp>
          <p:nvSpPr>
            <p:cNvPr id="23" name="矩形 22"/>
            <p:cNvSpPr/>
            <p:nvPr/>
          </p:nvSpPr>
          <p:spPr>
            <a:xfrm>
              <a:off x="487296" y="2421556"/>
              <a:ext cx="11217407" cy="163302"/>
            </a:xfrm>
            <a:prstGeom prst="rect">
              <a:avLst/>
            </a:prstGeom>
            <a:solidFill>
              <a:srgbClr val="FFFFFF">
                <a:lumMod val="85000"/>
              </a:srgbClr>
            </a:solidFill>
            <a:ln w="19050" cap="flat" cmpd="sng" algn="ctr">
              <a:noFill/>
              <a:prstDash val="sysDot"/>
              <a:miter lim="800000"/>
            </a:ln>
            <a:effectLst/>
          </p:spPr>
          <p:txBody>
            <a:bodyPr rtlCol="0" anchor="ctr"/>
            <a:lstStyle/>
            <a:p>
              <a:pPr algn="ctr">
                <a:defRPr/>
              </a:pPr>
              <a:endParaRPr lang="zh-CN" altLang="en-US" sz="1350" kern="0" dirty="0">
                <a:solidFill>
                  <a:prstClr val="white"/>
                </a:solidFill>
                <a:latin typeface="等线" panose="02010600030101010101" charset="-122"/>
                <a:ea typeface="等线" panose="02010600030101010101" charset="-122"/>
              </a:endParaRPr>
            </a:p>
          </p:txBody>
        </p:sp>
      </p:grpSp>
      <p:grpSp>
        <p:nvGrpSpPr>
          <p:cNvPr id="24" name="组合 23"/>
          <p:cNvGrpSpPr/>
          <p:nvPr/>
        </p:nvGrpSpPr>
        <p:grpSpPr>
          <a:xfrm>
            <a:off x="776303" y="3322791"/>
            <a:ext cx="485239" cy="653667"/>
            <a:chOff x="5017926" y="5152795"/>
            <a:chExt cx="613618" cy="826606"/>
          </a:xfrm>
        </p:grpSpPr>
        <p:sp>
          <p:nvSpPr>
            <p:cNvPr id="25" name="椭圆 24"/>
            <p:cNvSpPr/>
            <p:nvPr/>
          </p:nvSpPr>
          <p:spPr>
            <a:xfrm>
              <a:off x="5017926" y="5152795"/>
              <a:ext cx="613618" cy="613618"/>
            </a:xfrm>
            <a:prstGeom prst="ellipse">
              <a:avLst/>
            </a:prstGeom>
            <a:solidFill>
              <a:srgbClr val="FFFFFF"/>
            </a:solidFill>
            <a:ln w="9525" cap="flat" cmpd="sng" algn="ctr">
              <a:solidFill>
                <a:srgbClr val="FF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6" name="文本框 25"/>
            <p:cNvSpPr txBox="1"/>
            <p:nvPr/>
          </p:nvSpPr>
          <p:spPr>
            <a:xfrm>
              <a:off x="5044965" y="5271515"/>
              <a:ext cx="4953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srgbClr val="CC0000"/>
                  </a:solidFill>
                  <a:effectLst/>
                  <a:uLnTx/>
                  <a:uFillTx/>
                  <a:latin typeface="思源宋体 CN Heavy" panose="02020900000000000000" pitchFamily="18" charset="-122"/>
                  <a:ea typeface="思源宋体 CN Heavy" panose="02020900000000000000" pitchFamily="18" charset="-122"/>
                  <a:sym typeface="思源宋体 CN Heavy" panose="02020900000000000000" pitchFamily="18" charset="-122"/>
                </a:rPr>
                <a:t>”</a:t>
              </a:r>
            </a:p>
          </p:txBody>
        </p:sp>
      </p:grpSp>
      <p:grpSp>
        <p:nvGrpSpPr>
          <p:cNvPr id="32" name="组合 31"/>
          <p:cNvGrpSpPr/>
          <p:nvPr/>
        </p:nvGrpSpPr>
        <p:grpSpPr>
          <a:xfrm>
            <a:off x="477690" y="4532480"/>
            <a:ext cx="12205335" cy="1598408"/>
            <a:chOff x="487296" y="1551682"/>
            <a:chExt cx="12205335" cy="1598408"/>
          </a:xfrm>
        </p:grpSpPr>
        <p:sp>
          <p:nvSpPr>
            <p:cNvPr id="33" name="矩形 32"/>
            <p:cNvSpPr/>
            <p:nvPr/>
          </p:nvSpPr>
          <p:spPr>
            <a:xfrm>
              <a:off x="487296" y="1551682"/>
              <a:ext cx="11217407" cy="1374387"/>
            </a:xfrm>
            <a:prstGeom prst="rect">
              <a:avLst/>
            </a:prstGeom>
            <a:solidFill>
              <a:srgbClr val="D74945"/>
            </a:solidFill>
            <a:ln w="19050" cap="flat" cmpd="sng" algn="ctr">
              <a:solidFill>
                <a:srgbClr val="F17475">
                  <a:lumMod val="75000"/>
                  <a:alpha val="52000"/>
                </a:srgbClr>
              </a:solidFill>
              <a:prstDash val="sysDot"/>
              <a:miter lim="800000"/>
            </a:ln>
            <a:effectLst/>
          </p:spPr>
          <p:txBody>
            <a:bodyPr rtlCol="0" anchor="ctr"/>
            <a:lstStyle/>
            <a:p>
              <a:pPr algn="ctr">
                <a:defRPr/>
              </a:pPr>
              <a:endParaRPr lang="zh-CN" altLang="en-US" sz="1350" kern="0" dirty="0">
                <a:solidFill>
                  <a:prstClr val="white"/>
                </a:solidFill>
                <a:latin typeface="等线" panose="02010600030101010101" charset="-122"/>
                <a:ea typeface="等线" panose="02010600030101010101" charset="-122"/>
              </a:endParaRPr>
            </a:p>
          </p:txBody>
        </p:sp>
        <p:sp>
          <p:nvSpPr>
            <p:cNvPr id="34" name="平行四边形 33"/>
            <p:cNvSpPr/>
            <p:nvPr/>
          </p:nvSpPr>
          <p:spPr>
            <a:xfrm>
              <a:off x="506346" y="1935222"/>
              <a:ext cx="12186285" cy="485140"/>
            </a:xfrm>
            <a:prstGeom prst="parallelogram">
              <a:avLst>
                <a:gd name="adj" fmla="val 52869"/>
              </a:avLst>
            </a:prstGeom>
            <a:noFill/>
            <a:ln w="25400" cap="flat" cmpd="sng" algn="ctr">
              <a:noFill/>
              <a:prstDash val="solid"/>
            </a:ln>
            <a:effectLst/>
          </p:spPr>
          <p:txBody>
            <a:bodyPr rtlCol="0" anchor="ctr"/>
            <a:lstStyle/>
            <a:p>
              <a:pPr marL="285750" indent="-285750">
                <a:lnSpc>
                  <a:spcPts val="2500"/>
                </a:lnSpc>
                <a:buSzPct val="80000"/>
                <a:buFont typeface="Wingdings" panose="05000000000000000000" pitchFamily="2" charset="2"/>
                <a:buChar char="l"/>
                <a:defRPr/>
              </a:pPr>
              <a:r>
                <a:rPr lang="zh-CN" altLang="en-US" sz="1200" kern="0" dirty="0">
                  <a:solidFill>
                    <a:srgbClr val="FFFFFF"/>
                  </a:solidFill>
                  <a:latin typeface="字魂59号-创粗黑" pitchFamily="2" charset="-122"/>
                  <a:ea typeface="字魂59号-创粗黑" pitchFamily="2" charset="-122"/>
                  <a:sym typeface="字魂59号-创粗黑" pitchFamily="2" charset="-122"/>
                </a:rPr>
                <a:t>深化全国安全生产专项整治三年行动,围绕危险化学品、燃气安全"两 个集中治理",以及打击盗采矿产,查处建筑领域违法分包转包,强 化水上交通事故追责,严查化工、矿山劳务派遣违规用工等,报道各地打非治违和排查治理进展成效。结合安全生产大检查、安全 生产考核巡查、明查暗访,鼓励社会公众举报安全生产重大隐患和违法行为,发挥媒体监督作用,集中曝光突出问题。各省(自治区、直辖市)每月至少在省级主流媒体曝光1-2个典型案例,并向全国"安全生产月"活动组委会办公室报送情况。</a:t>
              </a:r>
            </a:p>
          </p:txBody>
        </p:sp>
        <p:sp>
          <p:nvSpPr>
            <p:cNvPr id="35" name="矩形 34"/>
            <p:cNvSpPr/>
            <p:nvPr/>
          </p:nvSpPr>
          <p:spPr>
            <a:xfrm>
              <a:off x="487296" y="2986788"/>
              <a:ext cx="11217407" cy="163302"/>
            </a:xfrm>
            <a:prstGeom prst="rect">
              <a:avLst/>
            </a:prstGeom>
            <a:solidFill>
              <a:srgbClr val="FFFFFF">
                <a:lumMod val="85000"/>
              </a:srgbClr>
            </a:solidFill>
            <a:ln w="19050" cap="flat" cmpd="sng" algn="ctr">
              <a:noFill/>
              <a:prstDash val="sysDot"/>
              <a:miter lim="800000"/>
            </a:ln>
            <a:effectLst/>
          </p:spPr>
          <p:txBody>
            <a:bodyPr rtlCol="0" anchor="ctr"/>
            <a:lstStyle/>
            <a:p>
              <a:pPr algn="ctr">
                <a:defRPr/>
              </a:pPr>
              <a:endParaRPr lang="zh-CN" altLang="en-US" sz="1350" kern="0" dirty="0">
                <a:solidFill>
                  <a:prstClr val="white"/>
                </a:solidFill>
                <a:latin typeface="等线" panose="02010600030101010101" charset="-122"/>
                <a:ea typeface="等线" panose="02010600030101010101" charset="-122"/>
              </a:endParaRPr>
            </a:p>
          </p:txBody>
        </p:sp>
      </p:grpSp>
      <p:grpSp>
        <p:nvGrpSpPr>
          <p:cNvPr id="36" name="组合 35"/>
          <p:cNvGrpSpPr/>
          <p:nvPr/>
        </p:nvGrpSpPr>
        <p:grpSpPr>
          <a:xfrm>
            <a:off x="776303" y="4686014"/>
            <a:ext cx="485239" cy="653667"/>
            <a:chOff x="5017926" y="5152795"/>
            <a:chExt cx="613618" cy="826606"/>
          </a:xfrm>
        </p:grpSpPr>
        <p:sp>
          <p:nvSpPr>
            <p:cNvPr id="37" name="椭圆 36"/>
            <p:cNvSpPr/>
            <p:nvPr/>
          </p:nvSpPr>
          <p:spPr>
            <a:xfrm>
              <a:off x="5017926" y="5152795"/>
              <a:ext cx="613618" cy="613618"/>
            </a:xfrm>
            <a:prstGeom prst="ellipse">
              <a:avLst/>
            </a:prstGeom>
            <a:solidFill>
              <a:srgbClr val="FFFFFF"/>
            </a:solidFill>
            <a:ln w="9525" cap="flat" cmpd="sng" algn="ctr">
              <a:solidFill>
                <a:srgbClr val="FF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8" name="文本框 37"/>
            <p:cNvSpPr txBox="1"/>
            <p:nvPr/>
          </p:nvSpPr>
          <p:spPr>
            <a:xfrm>
              <a:off x="5044965" y="5271515"/>
              <a:ext cx="4953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srgbClr val="CC0000"/>
                  </a:solidFill>
                  <a:effectLst/>
                  <a:uLnTx/>
                  <a:uFillTx/>
                  <a:latin typeface="思源宋体 CN Heavy" panose="02020900000000000000" pitchFamily="18" charset="-122"/>
                  <a:ea typeface="思源宋体 CN Heavy" panose="02020900000000000000" pitchFamily="18" charset="-122"/>
                  <a:sym typeface="思源宋体 CN Heavy" panose="02020900000000000000" pitchFamily="18" charset="-122"/>
                </a:rPr>
                <a:t>”</a:t>
              </a:r>
            </a:p>
          </p:txBody>
        </p:sp>
      </p:grpSp>
      <p:sp>
        <p:nvSpPr>
          <p:cNvPr id="2" name="文本框 1"/>
          <p:cNvSpPr txBox="1"/>
          <p:nvPr/>
        </p:nvSpPr>
        <p:spPr>
          <a:xfrm>
            <a:off x="6268367" y="361948"/>
            <a:ext cx="6778510" cy="460375"/>
          </a:xfrm>
          <a:prstGeom prst="rect">
            <a:avLst/>
          </a:prstGeom>
          <a:noFill/>
        </p:spPr>
        <p:txBody>
          <a:bodyPr wrap="square">
            <a:spAutoFit/>
          </a:bodyPr>
          <a:lstStyle/>
          <a:p>
            <a:pPr algn="ctr">
              <a:defRPr/>
            </a:pPr>
            <a:r>
              <a:rPr lang="zh-CN" altLang="en-US" sz="2400" dirty="0">
                <a:solidFill>
                  <a:schemeClr val="accent6">
                    <a:lumMod val="50000"/>
                  </a:schemeClr>
                </a:solidFill>
                <a:latin typeface="字魂59号-创粗黑" pitchFamily="2" charset="-122"/>
                <a:ea typeface="字魂59号-创粗黑" pitchFamily="2" charset="-122"/>
                <a:sym typeface="字魂59号-创粗黑" pitchFamily="2" charset="-122"/>
              </a:rPr>
              <a:t>学习</a:t>
            </a:r>
            <a:r>
              <a:rPr lang="en-US" altLang="zh-CN" sz="2400" dirty="0">
                <a:solidFill>
                  <a:schemeClr val="accent6">
                    <a:lumMod val="50000"/>
                  </a:schemeClr>
                </a:solidFill>
                <a:latin typeface="字魂59号-创粗黑" pitchFamily="2" charset="-122"/>
                <a:ea typeface="字魂59号-创粗黑" pitchFamily="2" charset="-122"/>
                <a:sym typeface="字魂59号-创粗黑" pitchFamily="2" charset="-122"/>
              </a:rPr>
              <a:t>2022</a:t>
            </a:r>
            <a:r>
              <a:rPr lang="zh-CN" altLang="en-US" sz="2400" dirty="0">
                <a:solidFill>
                  <a:schemeClr val="accent6">
                    <a:lumMod val="50000"/>
                  </a:schemeClr>
                </a:solidFill>
                <a:latin typeface="字魂59号-创粗黑" pitchFamily="2" charset="-122"/>
                <a:ea typeface="字魂59号-创粗黑" pitchFamily="2" charset="-122"/>
                <a:sym typeface="字魂59号-创粗黑" pitchFamily="2" charset="-122"/>
              </a:rPr>
              <a:t>年全国安全生产月通知</a:t>
            </a:r>
            <a:endParaRPr lang="en-US" altLang="zh-CN" sz="2400" dirty="0">
              <a:solidFill>
                <a:schemeClr val="accent6">
                  <a:lumMod val="50000"/>
                </a:schemeClr>
              </a:solidFill>
              <a:latin typeface="字魂59号-创粗黑" pitchFamily="2" charset="-122"/>
              <a:ea typeface="字魂59号-创粗黑" pitchFamily="2" charset="-122"/>
              <a:sym typeface="字魂59号-创粗黑"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par>
                                <p:cTn id="36" presetID="53" presetClass="entr" presetSubtype="16"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1007" y="1411573"/>
            <a:ext cx="11393696" cy="828342"/>
            <a:chOff x="311007" y="1551682"/>
            <a:chExt cx="11393696" cy="828342"/>
          </a:xfrm>
        </p:grpSpPr>
        <p:sp>
          <p:nvSpPr>
            <p:cNvPr id="4" name="矩形 3"/>
            <p:cNvSpPr/>
            <p:nvPr/>
          </p:nvSpPr>
          <p:spPr>
            <a:xfrm>
              <a:off x="487296" y="1551682"/>
              <a:ext cx="11217407" cy="828342"/>
            </a:xfrm>
            <a:prstGeom prst="rect">
              <a:avLst/>
            </a:prstGeom>
            <a:gradFill>
              <a:gsLst>
                <a:gs pos="0">
                  <a:srgbClr val="C00000"/>
                </a:gs>
                <a:gs pos="100000">
                  <a:schemeClr val="accent2">
                    <a:lumMod val="75000"/>
                  </a:schemeClr>
                </a:gs>
              </a:gsLst>
              <a:lin ang="5400000" scaled="1"/>
            </a:gradFill>
            <a:ln w="19050" cap="flat" cmpd="sng" algn="ctr">
              <a:solidFill>
                <a:srgbClr val="ED7D31">
                  <a:lumMod val="75000"/>
                  <a:alpha val="52000"/>
                </a:srgbClr>
              </a:solidFill>
              <a:prstDash val="sysDot"/>
              <a:miter lim="800000"/>
            </a:ln>
            <a:effectLst/>
          </p:spPr>
          <p:txBody>
            <a:bodyPr rtlCol="0" anchor="ctr"/>
            <a:lstStyle/>
            <a:p>
              <a:pPr algn="ctr">
                <a:defRPr/>
              </a:pPr>
              <a:endParaRPr lang="zh-CN" altLang="en-US" sz="1350" kern="0" dirty="0">
                <a:solidFill>
                  <a:prstClr val="white"/>
                </a:solidFill>
                <a:latin typeface="等线" panose="02010600030101010101" charset="-122"/>
                <a:ea typeface="等线" panose="02010600030101010101" charset="-122"/>
              </a:endParaRPr>
            </a:p>
          </p:txBody>
        </p:sp>
        <p:sp>
          <p:nvSpPr>
            <p:cNvPr id="5" name="平行四边形 4"/>
            <p:cNvSpPr/>
            <p:nvPr/>
          </p:nvSpPr>
          <p:spPr>
            <a:xfrm>
              <a:off x="311007" y="1577082"/>
              <a:ext cx="10950575" cy="755015"/>
            </a:xfrm>
            <a:prstGeom prst="parallelogram">
              <a:avLst>
                <a:gd name="adj" fmla="val 52869"/>
              </a:avLst>
            </a:prstGeom>
            <a:noFill/>
            <a:ln w="25400" cap="flat" cmpd="sng" algn="ctr">
              <a:noFill/>
              <a:prstDash val="solid"/>
            </a:ln>
            <a:effectLst/>
          </p:spPr>
          <p:txBody>
            <a:bodyPr rtlCol="0" anchor="ctr"/>
            <a:lstStyle/>
            <a:p>
              <a:pPr>
                <a:lnSpc>
                  <a:spcPts val="2900"/>
                </a:lnSpc>
                <a:buSzPct val="80000"/>
                <a:defRPr/>
              </a:pPr>
              <a:r>
                <a:rPr sz="2400" kern="0" dirty="0">
                  <a:solidFill>
                    <a:srgbClr val="ED7D31">
                      <a:lumMod val="20000"/>
                      <a:lumOff val="80000"/>
                    </a:srgbClr>
                  </a:solidFill>
                  <a:latin typeface="字魂59号-创粗黑" pitchFamily="2" charset="-122"/>
                  <a:ea typeface="字魂59号-创粗黑" pitchFamily="2" charset="-122"/>
                  <a:sym typeface="字魂59号-创粗黑" pitchFamily="2" charset="-122"/>
                </a:rPr>
                <a:t>广泛开展"安全宣传咨询日"和安全宣传"五进"活动,提升社会公众安全意识和自救互救能力</a:t>
              </a:r>
            </a:p>
          </p:txBody>
        </p:sp>
      </p:grpSp>
      <p:sp>
        <p:nvSpPr>
          <p:cNvPr id="6" name="椭圆 5"/>
          <p:cNvSpPr/>
          <p:nvPr/>
        </p:nvSpPr>
        <p:spPr>
          <a:xfrm>
            <a:off x="10218058" y="1339515"/>
            <a:ext cx="972457" cy="972457"/>
          </a:xfrm>
          <a:prstGeom prst="ellipse">
            <a:avLst/>
          </a:prstGeom>
          <a:solidFill>
            <a:srgbClr val="ED7D31">
              <a:lumMod val="40000"/>
              <a:lumOff val="60000"/>
            </a:srgbClr>
          </a:solidFill>
          <a:ln w="28575" cap="flat" cmpd="sng" algn="ctr">
            <a:solidFill>
              <a:srgbClr val="C60A0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0" i="0" u="none" strike="noStrike" kern="0" cap="none" spc="0" normalizeH="0" baseline="0" noProof="0" dirty="0">
                <a:ln>
                  <a:noFill/>
                </a:ln>
                <a:solidFill>
                  <a:srgbClr val="C60A04"/>
                </a:solidFill>
                <a:effectLst/>
                <a:uLnTx/>
                <a:uFillTx/>
                <a:latin typeface="思源宋体 CN Heavy" panose="02020900000000000000" pitchFamily="18" charset="-122"/>
                <a:ea typeface="思源宋体 CN Heavy" panose="02020900000000000000" pitchFamily="18" charset="-122"/>
                <a:sym typeface="思源宋体 CN Heavy" panose="02020900000000000000" pitchFamily="18" charset="-122"/>
              </a:rPr>
              <a:t>4</a:t>
            </a:r>
            <a:endParaRPr kumimoji="0" lang="zh-CN" altLang="en-US" sz="6000" b="0" i="0" u="none" strike="noStrike" kern="0" cap="none" spc="0" normalizeH="0" baseline="0" noProof="0" dirty="0">
              <a:ln>
                <a:noFill/>
              </a:ln>
              <a:solidFill>
                <a:srgbClr val="C60A04"/>
              </a:solidFill>
              <a:effectLst/>
              <a:uLnTx/>
              <a:uFillTx/>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pic>
        <p:nvPicPr>
          <p:cNvPr id="8" name="图片 7" descr="D:\素材\51miz-E1006316-CDB9094F.png51miz-E1006316-CDB9094F"/>
          <p:cNvPicPr>
            <a:picLocks noChangeAspect="1"/>
          </p:cNvPicPr>
          <p:nvPr/>
        </p:nvPicPr>
        <p:blipFill>
          <a:blip r:embed="rId3"/>
          <a:srcRect/>
          <a:stretch>
            <a:fillRect/>
          </a:stretch>
        </p:blipFill>
        <p:spPr>
          <a:xfrm>
            <a:off x="9175115" y="2533015"/>
            <a:ext cx="1995805" cy="3986530"/>
          </a:xfrm>
          <a:prstGeom prst="rect">
            <a:avLst/>
          </a:prstGeom>
        </p:spPr>
      </p:pic>
      <p:sp>
        <p:nvSpPr>
          <p:cNvPr id="9" name="矩形 8"/>
          <p:cNvSpPr/>
          <p:nvPr>
            <p:custDataLst>
              <p:tags r:id="rId1"/>
            </p:custDataLst>
          </p:nvPr>
        </p:nvSpPr>
        <p:spPr>
          <a:xfrm>
            <a:off x="664210" y="2533015"/>
            <a:ext cx="8511540" cy="3940810"/>
          </a:xfrm>
          <a:prstGeom prst="rect">
            <a:avLst/>
          </a:prstGeom>
        </p:spPr>
        <p:txBody>
          <a:bodyPr wrap="square" lIns="94489" tIns="47245" rIns="94489" bIns="47245">
            <a:spAutoFit/>
          </a:bodyPr>
          <a:lstStyle/>
          <a:p>
            <a:pPr marL="285750" lvl="0" indent="-285750" algn="just">
              <a:lnSpc>
                <a:spcPts val="3000"/>
              </a:lnSpc>
              <a:buFont typeface="Wingdings" panose="05000000000000000000" pitchFamily="2" charset="2"/>
              <a:buChar char="l"/>
              <a:defRPr/>
            </a:pPr>
            <a:r>
              <a:rPr sz="1200" dirty="0">
                <a:solidFill>
                  <a:schemeClr val="bg1"/>
                </a:solidFill>
                <a:highlight>
                  <a:srgbClr val="E11C1D"/>
                </a:highlight>
                <a:latin typeface="微软雅黑 Light" panose="020B0502040204020203" charset="-122"/>
                <a:ea typeface="微软雅黑 Light" panose="020B0502040204020203" charset="-122"/>
              </a:rPr>
              <a:t>6月16日前后</a:t>
            </a:r>
            <a:r>
              <a:rPr lang="zh-CN" altLang="en-US" sz="1200" dirty="0">
                <a:solidFill>
                  <a:schemeClr val="bg1"/>
                </a:solidFill>
                <a:highlight>
                  <a:srgbClr val="E11C1D"/>
                </a:highlight>
                <a:latin typeface="微软雅黑 Light" panose="020B0502040204020203" charset="-122"/>
                <a:ea typeface="微软雅黑 Light" panose="020B0502040204020203" charset="-122"/>
              </a:rPr>
              <a:t>，</a:t>
            </a:r>
            <a:r>
              <a:rPr lang="zh-CN" altLang="en-US" sz="1200" dirty="0">
                <a:solidFill>
                  <a:srgbClr val="000000">
                    <a:lumMod val="95000"/>
                    <a:lumOff val="5000"/>
                  </a:srgbClr>
                </a:solidFill>
                <a:latin typeface="微软雅黑 Light" panose="020B0502040204020203" charset="-122"/>
                <a:ea typeface="微软雅黑 Light" panose="020B0502040204020203" charset="-122"/>
              </a:rPr>
              <a:t>各地区、各有关部门和单位要结合地区和行业实际,创新开展群众喜闻乐见、形式多样、线上线下相结合的安全宣传咨询活动。邀请有影响的公众人物、行业专家、媒体人员等 开展"主播讲安全""专家远程会诊""美好生活从安全开始话题征 集""新安法知多少""救援技能趣味测试"等活动,组织开展"安全 宣传全屏传播",制作公益广告、海报、短视频、提示语音等,利用各传播载体集中推送,在全社会大力营造"关爱生命、关注安全"的浓厚氛围。各级安委会办公室要发挥牵头抓总作用,推动各成员单位加强协调联动和资源投入,结合精神文明创建、社会治安综合治理等,组织安全监管人员、消防救援人员、灾害信息员、社区网格员、安全志愿者等,积极参与"进门入户送安全""安全志愿者在行动"和各类应急演练体验活动,共同推动安全宣传进企业、进农村、 进社区、进学校、进家庭,提升公众安全意识和应急处置能力。</a:t>
            </a:r>
          </a:p>
          <a:p>
            <a:pPr marL="285750" lvl="0" indent="-285750" algn="just">
              <a:lnSpc>
                <a:spcPts val="3000"/>
              </a:lnSpc>
              <a:buFont typeface="Wingdings" panose="05000000000000000000" pitchFamily="2" charset="2"/>
              <a:buChar char="l"/>
              <a:defRPr/>
            </a:pPr>
            <a:r>
              <a:rPr lang="zh-CN" altLang="en-US" sz="1200" dirty="0">
                <a:solidFill>
                  <a:srgbClr val="000000">
                    <a:lumMod val="95000"/>
                    <a:lumOff val="5000"/>
                  </a:srgbClr>
                </a:solidFill>
                <a:latin typeface="微软雅黑 Light" panose="020B0502040204020203" charset="-122"/>
                <a:ea typeface="微软雅黑 Light" panose="020B0502040204020203" charset="-122"/>
              </a:rPr>
              <a:t>各地区、各有关部门和单位要高度重视、强化统筹,根据各地疫情防控形势变化及时科学调整工作安排,在严格落实疫情防控 措施前提下,认真组织开展"安全生产月"各项活动。活动期间,各单位要明确1名联络员于5月18日前反馈,并及时报送工作进展情况,请于7月6日前将活动总结报告报送全国"安全生产月"活动组委会办公室。</a:t>
            </a:r>
          </a:p>
        </p:txBody>
      </p:sp>
      <p:sp>
        <p:nvSpPr>
          <p:cNvPr id="2" name="文本框 1"/>
          <p:cNvSpPr txBox="1"/>
          <p:nvPr/>
        </p:nvSpPr>
        <p:spPr>
          <a:xfrm>
            <a:off x="6268367" y="361948"/>
            <a:ext cx="6778510" cy="460375"/>
          </a:xfrm>
          <a:prstGeom prst="rect">
            <a:avLst/>
          </a:prstGeom>
          <a:noFill/>
        </p:spPr>
        <p:txBody>
          <a:bodyPr wrap="square">
            <a:spAutoFit/>
          </a:bodyPr>
          <a:lstStyle/>
          <a:p>
            <a:pPr algn="ctr">
              <a:defRPr/>
            </a:pPr>
            <a:r>
              <a:rPr lang="zh-CN" altLang="en-US" sz="2400" dirty="0">
                <a:solidFill>
                  <a:schemeClr val="accent6">
                    <a:lumMod val="50000"/>
                  </a:schemeClr>
                </a:solidFill>
                <a:latin typeface="字魂59号-创粗黑" pitchFamily="2" charset="-122"/>
                <a:ea typeface="字魂59号-创粗黑" pitchFamily="2" charset="-122"/>
                <a:sym typeface="字魂59号-创粗黑" pitchFamily="2" charset="-122"/>
              </a:rPr>
              <a:t>学习</a:t>
            </a:r>
            <a:r>
              <a:rPr lang="en-US" altLang="zh-CN" sz="2400" dirty="0">
                <a:solidFill>
                  <a:schemeClr val="accent6">
                    <a:lumMod val="50000"/>
                  </a:schemeClr>
                </a:solidFill>
                <a:latin typeface="字魂59号-创粗黑" pitchFamily="2" charset="-122"/>
                <a:ea typeface="字魂59号-创粗黑" pitchFamily="2" charset="-122"/>
                <a:sym typeface="字魂59号-创粗黑" pitchFamily="2" charset="-122"/>
              </a:rPr>
              <a:t>2022</a:t>
            </a:r>
            <a:r>
              <a:rPr lang="zh-CN" altLang="en-US" sz="2400" dirty="0">
                <a:solidFill>
                  <a:schemeClr val="accent6">
                    <a:lumMod val="50000"/>
                  </a:schemeClr>
                </a:solidFill>
                <a:latin typeface="字魂59号-创粗黑" pitchFamily="2" charset="-122"/>
                <a:ea typeface="字魂59号-创粗黑" pitchFamily="2" charset="-122"/>
                <a:sym typeface="字魂59号-创粗黑" pitchFamily="2" charset="-122"/>
              </a:rPr>
              <a:t>年全国安全生产月通知</a:t>
            </a:r>
            <a:endParaRPr lang="en-US" altLang="zh-CN" sz="2400" dirty="0">
              <a:solidFill>
                <a:schemeClr val="accent6">
                  <a:lumMod val="50000"/>
                </a:schemeClr>
              </a:solidFill>
              <a:latin typeface="字魂59号-创粗黑" pitchFamily="2" charset="-122"/>
              <a:ea typeface="字魂59号-创粗黑" pitchFamily="2" charset="-122"/>
              <a:sym typeface="字魂59号-创粗黑"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descr="千库网_劳动节建筑工人施工剪影_元素编号13044892"/>
          <p:cNvPicPr>
            <a:picLocks noChangeAspect="1"/>
          </p:cNvPicPr>
          <p:nvPr/>
        </p:nvPicPr>
        <p:blipFill>
          <a:blip r:embed="rId4"/>
          <a:srcRect l="7010" t="22667" b="17292"/>
          <a:stretch>
            <a:fillRect/>
          </a:stretch>
        </p:blipFill>
        <p:spPr>
          <a:xfrm>
            <a:off x="9525" y="3992880"/>
            <a:ext cx="3790315" cy="2447290"/>
          </a:xfrm>
          <a:prstGeom prst="rect">
            <a:avLst/>
          </a:prstGeom>
        </p:spPr>
      </p:pic>
      <p:sp>
        <p:nvSpPr>
          <p:cNvPr id="5" name="矩形 4"/>
          <p:cNvSpPr/>
          <p:nvPr/>
        </p:nvSpPr>
        <p:spPr>
          <a:xfrm flipH="1">
            <a:off x="1828800" y="2896235"/>
            <a:ext cx="8535035" cy="1198880"/>
          </a:xfrm>
          <a:prstGeom prst="rect">
            <a:avLst/>
          </a:prstGeom>
          <a:noFill/>
        </p:spPr>
        <p:txBody>
          <a:bodyPr wrap="square">
            <a:spAutoFit/>
          </a:bodyPr>
          <a:lstStyle/>
          <a:p>
            <a:pPr lvl="0" algn="ctr" fontAlgn="base">
              <a:lnSpc>
                <a:spcPct val="120000"/>
              </a:lnSpc>
              <a:defRPr/>
            </a:pPr>
            <a:r>
              <a:rPr sz="60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什么是安全</a:t>
            </a:r>
          </a:p>
        </p:txBody>
      </p:sp>
      <p:grpSp>
        <p:nvGrpSpPr>
          <p:cNvPr id="17" name="组合 16"/>
          <p:cNvGrpSpPr/>
          <p:nvPr/>
        </p:nvGrpSpPr>
        <p:grpSpPr>
          <a:xfrm>
            <a:off x="3962400" y="1975485"/>
            <a:ext cx="4267200" cy="920750"/>
            <a:chOff x="6294" y="3134"/>
            <a:chExt cx="6720" cy="1450"/>
          </a:xfrm>
        </p:grpSpPr>
        <p:sp>
          <p:nvSpPr>
            <p:cNvPr id="20" name="文本框 8"/>
            <p:cNvSpPr txBox="1"/>
            <p:nvPr/>
          </p:nvSpPr>
          <p:spPr>
            <a:xfrm>
              <a:off x="7108" y="3134"/>
              <a:ext cx="5028" cy="1450"/>
            </a:xfrm>
            <a:prstGeom prst="rect">
              <a:avLst/>
            </a:prstGeom>
            <a:noFill/>
          </p:spPr>
          <p:txBody>
            <a:bodyPr wrap="square" lIns="121873" tIns="60936" rIns="121873" bIns="60936">
              <a:spAutoFit/>
            </a:bodyPr>
            <a:lstStyle/>
            <a:p>
              <a:pPr lvl="0" algn="ctr">
                <a:defRPr/>
              </a:pPr>
              <a:r>
                <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rPr>
                <a:t>第二部分</a:t>
              </a:r>
            </a:p>
          </p:txBody>
        </p:sp>
        <p:grpSp>
          <p:nvGrpSpPr>
            <p:cNvPr id="15" name="组合 14"/>
            <p:cNvGrpSpPr/>
            <p:nvPr/>
          </p:nvGrpSpPr>
          <p:grpSpPr>
            <a:xfrm>
              <a:off x="6294" y="3658"/>
              <a:ext cx="1021" cy="276"/>
              <a:chOff x="2861833" y="3308621"/>
              <a:chExt cx="648282" cy="175260"/>
            </a:xfrm>
          </p:grpSpPr>
          <p:cxnSp>
            <p:nvCxnSpPr>
              <p:cNvPr id="16" name="直接连接符 15"/>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1994" y="3681"/>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38" name="组合 37"/>
          <p:cNvGrpSpPr/>
          <p:nvPr/>
        </p:nvGrpSpPr>
        <p:grpSpPr>
          <a:xfrm>
            <a:off x="106045" y="-103812"/>
            <a:ext cx="3719063" cy="1014402"/>
            <a:chOff x="374" y="44"/>
            <a:chExt cx="5857" cy="1597"/>
          </a:xfrm>
        </p:grpSpPr>
        <p:pic>
          <p:nvPicPr>
            <p:cNvPr id="39" name="图片 38" descr="图片包含 游戏机, 灯, 动物, 画&#10;&#10;描述已自动生成"/>
            <p:cNvPicPr>
              <a:picLocks noChangeAspect="1"/>
            </p:cNvPicPr>
            <p:nvPr/>
          </p:nvPicPr>
          <p:blipFill rotWithShape="1">
            <a:blip r:embed="rId5">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40"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2022</a:t>
              </a:r>
              <a:r>
                <a:rPr kumimoji="0" lang="zh-CN" altLang="en-US"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rPr>
                <a:t>年安全生产月</a:t>
              </a:r>
              <a:endParaRPr kumimoji="0" lang="en-US" altLang="zh-CN" sz="2000" b="0" i="0" u="none" strike="noStrike" kern="1200" cap="none" spc="0" normalizeH="0" baseline="0" noProof="0" dirty="0">
                <a:ln>
                  <a:noFill/>
                </a:ln>
                <a:solidFill>
                  <a:srgbClr val="C00000"/>
                </a:solidFill>
                <a:effectLst/>
                <a:uLnTx/>
                <a:uFillTx/>
                <a:latin typeface="思源黑体 Light" panose="020B0300000000000000" charset="-122"/>
                <a:ea typeface="思源黑体 Light" panose="020B0300000000000000" charset="-122"/>
                <a:cs typeface="思源黑体 Light" panose="020B0300000000000000" charset="-122"/>
              </a:endParaRPr>
            </a:p>
          </p:txBody>
        </p:sp>
        <p:sp>
          <p:nvSpPr>
            <p:cNvPr id="41" name="TextBox 19"/>
            <p:cNvSpPr txBox="1"/>
            <p:nvPr/>
          </p:nvSpPr>
          <p:spPr>
            <a:xfrm>
              <a:off x="1993" y="1066"/>
              <a:ext cx="4138" cy="459"/>
            </a:xfrm>
            <a:prstGeom prst="rect">
              <a:avLst/>
            </a:prstGeom>
            <a:noFill/>
            <a:effectLst/>
          </p:spPr>
          <p:txBody>
            <a:bodyPr wrap="none" rtlCol="0">
              <a:spAutoFit/>
            </a:bodyPr>
            <a:lstStyle/>
            <a:p>
              <a:pPr lvl="0" algn="ctr">
                <a:defRPr/>
              </a:pPr>
              <a:r>
                <a:rPr lang="en-US" altLang="zh-CN" sz="1300" spc="-100" dirty="0">
                  <a:solidFill>
                    <a:schemeClr val="accent6"/>
                  </a:solidFill>
                  <a:uFillTx/>
                  <a:latin typeface="思源黑体 Light" charset="0"/>
                  <a:ea typeface="思源黑体 Light" panose="020B0300000000000000" charset="-122"/>
                </a:rPr>
                <a:t>National safe production month 2022</a:t>
              </a:r>
              <a:endParaRPr kumimoji="0" lang="en-US" altLang="zh-CN" sz="1300" b="0" i="0" spc="-100" baseline="0" noProof="0" dirty="0">
                <a:ln>
                  <a:noFill/>
                </a:ln>
                <a:solidFill>
                  <a:schemeClr val="accent6"/>
                </a:solidFill>
                <a:effectLst/>
                <a:uLnTx/>
                <a:uFillTx/>
                <a:latin typeface="思源黑体 Light" charset="0"/>
                <a:ea typeface="思源黑体 Light" panose="020B0300000000000000" charset="-122"/>
              </a:endParaRPr>
            </a:p>
          </p:txBody>
        </p:sp>
        <p:pic>
          <p:nvPicPr>
            <p:cNvPr id="42" name="图片 41" descr="51miz-E1176160-7A6F775C"/>
            <p:cNvPicPr>
              <a:picLocks noChangeAspect="1"/>
            </p:cNvPicPr>
            <p:nvPr/>
          </p:nvPicPr>
          <p:blipFill>
            <a:blip r:embed="rId6"/>
            <a:srcRect l="35208" t="48542" r="46979" b="26667"/>
            <a:stretch>
              <a:fillRect/>
            </a:stretch>
          </p:blipFill>
          <p:spPr>
            <a:xfrm>
              <a:off x="374" y="444"/>
              <a:ext cx="1720" cy="1197"/>
            </a:xfrm>
            <a:prstGeom prst="rect">
              <a:avLst/>
            </a:prstGeom>
          </p:spPr>
        </p:pic>
      </p:grpSp>
      <p:pic>
        <p:nvPicPr>
          <p:cNvPr id="48" name="图片 47" descr="51miz-E1006316-CDB9094F"/>
          <p:cNvPicPr>
            <a:picLocks noChangeAspect="1"/>
          </p:cNvPicPr>
          <p:nvPr/>
        </p:nvPicPr>
        <p:blipFill>
          <a:blip r:embed="rId7"/>
          <a:stretch>
            <a:fillRect/>
          </a:stretch>
        </p:blipFill>
        <p:spPr>
          <a:xfrm>
            <a:off x="9662795" y="1975485"/>
            <a:ext cx="2529205" cy="5055870"/>
          </a:xfrm>
          <a:prstGeom prst="rect">
            <a:avLst/>
          </a:prstGeom>
        </p:spPr>
      </p:pic>
      <p:pic>
        <p:nvPicPr>
          <p:cNvPr id="49" name="图片 48" descr="C:\Users\娜娜\Desktop\图片141.png图片141"/>
          <p:cNvPicPr>
            <a:picLocks noChangeAspect="1"/>
          </p:cNvPicPr>
          <p:nvPr/>
        </p:nvPicPr>
        <p:blipFill>
          <a:blip r:embed="rId8"/>
          <a:srcRect/>
          <a:stretch>
            <a:fillRect/>
          </a:stretch>
        </p:blipFill>
        <p:spPr>
          <a:xfrm>
            <a:off x="953" y="5278755"/>
            <a:ext cx="12190095" cy="1579245"/>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mE0MTIwZmM5MTcyMTU2MWQwMmMxOGE0OGM3ZTQ5NTc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TOP" val="298.2717"/>
  <p:tag name="LEFT" val="453.0359"/>
  <p:tag name="WIDTH" val="482.2139"/>
  <p:tag name="HEIGHT" val="100.7653"/>
  <p:tag name="FONTSIZE" val="20.22"/>
  <p:tag name="MARGINBOTTOM" val="4.043543"/>
  <p:tag name="MARGINLEFT" val="8.087008"/>
  <p:tag name="MARGINRIGHT" val="8.087008"/>
  <p:tag name="MARGINTOP" val="4.043543"/>
  <p:tag name="LINERULEAFTER" val="0"/>
</p:tagLst>
</file>

<file path=ppt/tags/tag67.xml><?xml version="1.0" encoding="utf-8"?>
<p:tagLst xmlns:a="http://schemas.openxmlformats.org/drawingml/2006/main" xmlns:r="http://schemas.openxmlformats.org/officeDocument/2006/relationships" xmlns:p="http://schemas.openxmlformats.org/presentationml/2006/main">
  <p:tag name="TOP" val="298.2717"/>
  <p:tag name="LEFT" val="453.0359"/>
  <p:tag name="WIDTH" val="482.2139"/>
  <p:tag name="HEIGHT" val="100.7653"/>
  <p:tag name="FONTSIZE" val="20.22"/>
  <p:tag name="MARGINBOTTOM" val="4.043543"/>
  <p:tag name="MARGINLEFT" val="8.087008"/>
  <p:tag name="MARGINRIGHT" val="8.087008"/>
  <p:tag name="MARGINTOP" val="4.043543"/>
  <p:tag name="LINERULEAFTER" val="0"/>
</p:tagLst>
</file>

<file path=ppt/tags/tag68.xml><?xml version="1.0" encoding="utf-8"?>
<p:tagLst xmlns:a="http://schemas.openxmlformats.org/drawingml/2006/main" xmlns:r="http://schemas.openxmlformats.org/officeDocument/2006/relationships" xmlns:p="http://schemas.openxmlformats.org/presentationml/2006/main">
  <p:tag name="TOP" val="298.2717"/>
  <p:tag name="LEFT" val="453.0359"/>
  <p:tag name="WIDTH" val="482.2139"/>
  <p:tag name="HEIGHT" val="100.7653"/>
  <p:tag name="FONTSIZE" val="20.22"/>
  <p:tag name="MARGINBOTTOM" val="4.043543"/>
  <p:tag name="MARGINLEFT" val="8.087008"/>
  <p:tag name="MARGINRIGHT" val="8.087008"/>
  <p:tag name="MARGINTOP" val="4.043543"/>
  <p:tag name="LINERULEAFTER" val="0"/>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a:themeElements>
    <a:clrScheme name="自定义 2">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4">
                <a:lumMod val="75000"/>
              </a:schemeClr>
            </a:gs>
            <a:gs pos="48000">
              <a:schemeClr val="accent6">
                <a:lumMod val="50000"/>
              </a:schemeClr>
            </a:gs>
            <a:gs pos="100000">
              <a:schemeClr val="accent6">
                <a:lumMod val="90000"/>
              </a:schemeClr>
            </a:gs>
          </a:gsLst>
        </a:gradFill>
        <a:ln>
          <a:solidFill>
            <a:schemeClr val="bg2">
              <a:lumMod val="25000"/>
            </a:schemeClr>
          </a:solidFill>
        </a:ln>
      </a:spPr>
      <a:bodyPr rtlCol="0" anchor="ctr"/>
      <a:lstStyle>
        <a:defPPr algn="ctr">
          <a:defRPr dirty="0"/>
        </a:defPPr>
      </a:lstStyle>
      <a:style>
        <a:lnRef idx="1">
          <a:schemeClr val="accent3"/>
        </a:lnRef>
        <a:fillRef idx="3">
          <a:schemeClr val="accent3"/>
        </a:fillRef>
        <a:effectRef idx="2">
          <a:schemeClr val="accent3"/>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2.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3.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4.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5.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6.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7.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8.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9.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TotalTime>
  <Words>6475</Words>
  <PresentationFormat>宽屏</PresentationFormat>
  <Paragraphs>667</Paragraphs>
  <Slides>65</Slides>
  <Notes>48</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65</vt:i4>
      </vt:variant>
    </vt:vector>
  </HeadingPairs>
  <TitlesOfParts>
    <vt:vector size="91" baseType="lpstr">
      <vt:lpstr>阿里巴巴普惠体 H</vt:lpstr>
      <vt:lpstr>逼格青春粗黑体简2.0</vt:lpstr>
      <vt:lpstr>等线</vt:lpstr>
      <vt:lpstr>方正小标宋简体</vt:lpstr>
      <vt:lpstr>思源黑体 Heavy</vt:lpstr>
      <vt:lpstr>思源黑体 Light</vt:lpstr>
      <vt:lpstr>思源宋体 CN Heavy</vt:lpstr>
      <vt:lpstr>腾祥澜黑简</vt:lpstr>
      <vt:lpstr>微软雅黑</vt:lpstr>
      <vt:lpstr>微软雅黑 Light</vt:lpstr>
      <vt:lpstr>字魂105号-简雅黑</vt:lpstr>
      <vt:lpstr>字魂35号-经典雅黑</vt:lpstr>
      <vt:lpstr>字魂57号-创细黑-Regular</vt:lpstr>
      <vt:lpstr>字魂58号-创中黑-Regular</vt:lpstr>
      <vt:lpstr>字魂59号-创粗黑</vt:lpstr>
      <vt:lpstr>字魂5号-无外润黑体</vt:lpstr>
      <vt:lpstr>字魂95号-手刻宋-Regular</vt:lpstr>
      <vt:lpstr>Agency FB</vt:lpstr>
      <vt:lpstr>Arial</vt:lpstr>
      <vt:lpstr>Arial Black</vt:lpstr>
      <vt:lpstr>Calibri</vt:lpstr>
      <vt:lpstr>Impact</vt:lpstr>
      <vt:lpstr>Roboto Light</vt:lpstr>
      <vt:lpstr>Wingdings</vt:lpstr>
      <vt:lpstr>Office 主题​​</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2022-05-11T08:19:52Z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B96A550016554FF8B3967FE6E866EFAF</vt:lpwstr>
  </property>
</Properties>
</file>