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pptx" ContentType="application/vnd.openxmlformats-officedocument.presentationml.presentation"/>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ags/tag6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17.jpg" ContentType="image/jpeg"/>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4"/>
  </p:notesMasterIdLst>
  <p:sldIdLst>
    <p:sldId id="410" r:id="rId2"/>
    <p:sldId id="964" r:id="rId3"/>
    <p:sldId id="1237" r:id="rId4"/>
    <p:sldId id="965" r:id="rId5"/>
    <p:sldId id="1474" r:id="rId6"/>
    <p:sldId id="1473" r:id="rId7"/>
    <p:sldId id="1370" r:id="rId8"/>
    <p:sldId id="1371" r:id="rId9"/>
    <p:sldId id="1415" r:id="rId10"/>
    <p:sldId id="1375" r:id="rId11"/>
    <p:sldId id="1416" r:id="rId12"/>
    <p:sldId id="1418" r:id="rId13"/>
    <p:sldId id="1417" r:id="rId14"/>
    <p:sldId id="1376" r:id="rId15"/>
    <p:sldId id="1485" r:id="rId16"/>
    <p:sldId id="1486" r:id="rId17"/>
    <p:sldId id="1487" r:id="rId18"/>
    <p:sldId id="1410" r:id="rId19"/>
    <p:sldId id="1488" r:id="rId20"/>
    <p:sldId id="1489" r:id="rId21"/>
    <p:sldId id="1490" r:id="rId22"/>
    <p:sldId id="1491" r:id="rId23"/>
    <p:sldId id="1492" r:id="rId24"/>
    <p:sldId id="1493" r:id="rId25"/>
    <p:sldId id="1494" r:id="rId26"/>
    <p:sldId id="1527" r:id="rId27"/>
    <p:sldId id="1495" r:id="rId28"/>
    <p:sldId id="1528" r:id="rId29"/>
    <p:sldId id="1496" r:id="rId30"/>
    <p:sldId id="1529" r:id="rId31"/>
    <p:sldId id="1497" r:id="rId32"/>
    <p:sldId id="1530" r:id="rId33"/>
    <p:sldId id="1498" r:id="rId34"/>
    <p:sldId id="1499" r:id="rId35"/>
    <p:sldId id="1500" r:id="rId36"/>
    <p:sldId id="1501" r:id="rId37"/>
    <p:sldId id="1502" r:id="rId38"/>
    <p:sldId id="1503" r:id="rId39"/>
    <p:sldId id="1504" r:id="rId40"/>
    <p:sldId id="1505" r:id="rId41"/>
    <p:sldId id="1506" r:id="rId42"/>
    <p:sldId id="1507" r:id="rId43"/>
    <p:sldId id="1508" r:id="rId44"/>
    <p:sldId id="1509" r:id="rId45"/>
    <p:sldId id="1510" r:id="rId46"/>
    <p:sldId id="1511" r:id="rId47"/>
    <p:sldId id="1512" r:id="rId48"/>
    <p:sldId id="1513" r:id="rId49"/>
    <p:sldId id="1514" r:id="rId50"/>
    <p:sldId id="1515" r:id="rId51"/>
    <p:sldId id="1516" r:id="rId52"/>
    <p:sldId id="1517" r:id="rId53"/>
    <p:sldId id="1518" r:id="rId54"/>
    <p:sldId id="1519" r:id="rId55"/>
    <p:sldId id="1520" r:id="rId56"/>
    <p:sldId id="1521" r:id="rId57"/>
    <p:sldId id="1522" r:id="rId58"/>
    <p:sldId id="1523" r:id="rId59"/>
    <p:sldId id="1524" r:id="rId60"/>
    <p:sldId id="1525" r:id="rId61"/>
    <p:sldId id="1526" r:id="rId62"/>
    <p:sldId id="1475" r:id="rId63"/>
    <p:sldId id="1419" r:id="rId64"/>
    <p:sldId id="1420" r:id="rId65"/>
    <p:sldId id="1422" r:id="rId66"/>
    <p:sldId id="1423" r:id="rId67"/>
    <p:sldId id="1479" r:id="rId68"/>
    <p:sldId id="1421" r:id="rId69"/>
    <p:sldId id="1480" r:id="rId70"/>
    <p:sldId id="1476" r:id="rId71"/>
    <p:sldId id="1385" r:id="rId72"/>
    <p:sldId id="1481" r:id="rId73"/>
    <p:sldId id="1424" r:id="rId74"/>
    <p:sldId id="1386" r:id="rId75"/>
    <p:sldId id="1411" r:id="rId76"/>
    <p:sldId id="1477" r:id="rId77"/>
    <p:sldId id="1387" r:id="rId78"/>
    <p:sldId id="1482" r:id="rId79"/>
    <p:sldId id="1394" r:id="rId80"/>
    <p:sldId id="1483" r:id="rId81"/>
    <p:sldId id="1395" r:id="rId82"/>
    <p:sldId id="1484" r:id="rId83"/>
    <p:sldId id="1399" r:id="rId84"/>
    <p:sldId id="1478" r:id="rId85"/>
    <p:sldId id="1400" r:id="rId86"/>
    <p:sldId id="1402" r:id="rId87"/>
    <p:sldId id="1425" r:id="rId88"/>
    <p:sldId id="1426" r:id="rId89"/>
    <p:sldId id="1403" r:id="rId90"/>
    <p:sldId id="1409" r:id="rId91"/>
    <p:sldId id="1531" r:id="rId92"/>
    <p:sldId id="1532" r:id="rId93"/>
    <p:sldId id="1238" r:id="rId94"/>
    <p:sldId id="470" r:id="rId95"/>
    <p:sldId id="533" r:id="rId96"/>
    <p:sldId id="561" r:id="rId97"/>
    <p:sldId id="562" r:id="rId98"/>
    <p:sldId id="563" r:id="rId99"/>
    <p:sldId id="564" r:id="rId100"/>
    <p:sldId id="565" r:id="rId101"/>
    <p:sldId id="566" r:id="rId102"/>
    <p:sldId id="567" r:id="rId103"/>
    <p:sldId id="568" r:id="rId104"/>
    <p:sldId id="569" r:id="rId105"/>
    <p:sldId id="570" r:id="rId106"/>
    <p:sldId id="571" r:id="rId107"/>
    <p:sldId id="572" r:id="rId108"/>
    <p:sldId id="573" r:id="rId109"/>
    <p:sldId id="574" r:id="rId110"/>
    <p:sldId id="530" r:id="rId111"/>
    <p:sldId id="527" r:id="rId112"/>
    <p:sldId id="1236" r:id="rId1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87" d="100"/>
          <a:sy n="87" d="100"/>
        </p:scale>
        <p:origin x="581" y="77"/>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iagrams/_rels/data1.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ata3.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ata4.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ata5.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ata7.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ata9.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rawing7.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rawing9.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43A890-6CC3-4C21-A8BD-C4F7DE1C31F4}" type="doc">
      <dgm:prSet loTypeId="urn:microsoft.com/office/officeart/2005/8/layout/vList3" loCatId="list" qsTypeId="urn:microsoft.com/office/officeart/2005/8/quickstyle/simple1" qsCatId="simple" csTypeId="urn:microsoft.com/office/officeart/2005/8/colors/colorful3" csCatId="colorful" phldr="1"/>
      <dgm:spPr/>
    </dgm:pt>
    <dgm:pt modelId="{85054C72-969D-4DC7-98E2-EEA8F447D917}">
      <dgm:prSet phldrT="[文本]" custT="1"/>
      <dgm:spPr/>
      <dgm:t>
        <a:bodyPr/>
        <a:lstStyle/>
        <a:p>
          <a:r>
            <a:rPr lang="en-US" altLang="zh-CN" sz="2000" b="1" kern="1200" dirty="0">
              <a:latin typeface="微软雅黑" panose="020B0503020204020204" pitchFamily="34" charset="-122"/>
              <a:ea typeface="微软雅黑" panose="020B0503020204020204" pitchFamily="34" charset="-122"/>
            </a:rPr>
            <a:t>2019</a:t>
          </a:r>
          <a:r>
            <a:rPr lang="zh-CN" altLang="en-US" sz="2000" b="1" kern="1200" dirty="0">
              <a:latin typeface="微软雅黑" panose="020B0503020204020204" pitchFamily="34" charset="-122"/>
              <a:ea typeface="微软雅黑" panose="020B0503020204020204" pitchFamily="34" charset="-122"/>
            </a:rPr>
            <a:t>年</a:t>
          </a:r>
          <a:r>
            <a:rPr lang="en-US" altLang="zh-CN" sz="2000" b="1" kern="1200" dirty="0">
              <a:latin typeface="微软雅黑" panose="020B0503020204020204" pitchFamily="34" charset="-122"/>
              <a:ea typeface="微软雅黑" panose="020B0503020204020204" pitchFamily="34" charset="-122"/>
            </a:rPr>
            <a:t>6</a:t>
          </a:r>
          <a:r>
            <a:rPr lang="zh-CN" altLang="en-US" sz="2000" b="1" kern="1200" dirty="0">
              <a:latin typeface="微软雅黑" panose="020B0503020204020204" pitchFamily="34" charset="-122"/>
              <a:ea typeface="微软雅黑" panose="020B0503020204020204" pitchFamily="34" charset="-122"/>
            </a:rPr>
            <a:t>月尚勇赴全国人大常委会法工委就应急管理部立法相关工作沟通汇报</a:t>
          </a:r>
          <a:endParaRPr lang="zh-CN" altLang="en-US" sz="2000" b="1" kern="1200" dirty="0">
            <a:latin typeface="微软雅黑" panose="020B0503020204020204" pitchFamily="34" charset="-122"/>
            <a:ea typeface="微软雅黑" panose="020B0503020204020204" pitchFamily="34" charset="-122"/>
            <a:cs typeface="+mn-cs"/>
          </a:endParaRPr>
        </a:p>
      </dgm:t>
    </dgm:pt>
    <dgm:pt modelId="{C32CCD95-6EBF-48B6-AD61-2DCED514FC68}" type="parTrans" cxnId="{3F29FF5B-FC0C-4339-8A7C-90B7CC13BF0C}">
      <dgm:prSet/>
      <dgm:spPr/>
      <dgm:t>
        <a:bodyPr/>
        <a:lstStyle/>
        <a:p>
          <a:endParaRPr lang="zh-CN" altLang="en-US"/>
        </a:p>
      </dgm:t>
    </dgm:pt>
    <dgm:pt modelId="{A5E4E447-8940-40DB-8B3B-CC865352DCBB}" type="sibTrans" cxnId="{3F29FF5B-FC0C-4339-8A7C-90B7CC13BF0C}">
      <dgm:prSet/>
      <dgm:spPr/>
      <dgm:t>
        <a:bodyPr/>
        <a:lstStyle/>
        <a:p>
          <a:endParaRPr lang="zh-CN" altLang="en-US"/>
        </a:p>
      </dgm:t>
    </dgm:pt>
    <dgm:pt modelId="{8AE5B292-4675-4DA9-A7B7-B4895E67590D}">
      <dgm:prSet custT="1"/>
      <dgm:spPr/>
      <dgm:t>
        <a:bodyPr/>
        <a:lstStyle/>
        <a:p>
          <a:r>
            <a:rPr lang="zh-CN" altLang="en-US" sz="2000" b="1" dirty="0">
              <a:latin typeface="微软雅黑" panose="020B0503020204020204" pitchFamily="34" charset="-122"/>
              <a:ea typeface="微软雅黑" panose="020B0503020204020204" pitchFamily="34" charset="-122"/>
            </a:rPr>
            <a:t>全国人大常委会法工委将</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安全生产法</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的修改列入立法计划</a:t>
          </a:r>
          <a:endParaRPr lang="zh-CN" altLang="en-US" sz="2000" dirty="0"/>
        </a:p>
      </dgm:t>
    </dgm:pt>
    <dgm:pt modelId="{87A4EE09-CBEB-4C31-8E5E-F2A2067E4D2F}" type="parTrans" cxnId="{AF473F3D-7187-4FAF-A390-8B892DFC332A}">
      <dgm:prSet/>
      <dgm:spPr/>
      <dgm:t>
        <a:bodyPr/>
        <a:lstStyle/>
        <a:p>
          <a:endParaRPr lang="zh-CN" altLang="en-US"/>
        </a:p>
      </dgm:t>
    </dgm:pt>
    <dgm:pt modelId="{A86B8F0E-82F6-4CF9-8216-12815F4DB6A4}" type="sibTrans" cxnId="{AF473F3D-7187-4FAF-A390-8B892DFC332A}">
      <dgm:prSet/>
      <dgm:spPr/>
      <dgm:t>
        <a:bodyPr/>
        <a:lstStyle/>
        <a:p>
          <a:endParaRPr lang="zh-CN" altLang="en-US"/>
        </a:p>
      </dgm:t>
    </dgm:pt>
    <dgm:pt modelId="{FA8144AF-24AB-4063-A9E0-A92C61DFFADE}">
      <dgm:prSet custT="1"/>
      <dgm:spPr/>
      <dgm:t>
        <a:bodyPr/>
        <a:lstStyle/>
        <a:p>
          <a:r>
            <a:rPr lang="en-US" altLang="en-US" sz="2000" b="1" dirty="0">
              <a:latin typeface="微软雅黑" panose="020B0503020204020204" pitchFamily="34" charset="-122"/>
              <a:ea typeface="微软雅黑" panose="020B0503020204020204" pitchFamily="34" charset="-122"/>
            </a:rPr>
            <a:t>2019</a:t>
          </a:r>
          <a:r>
            <a:rPr lang="zh-CN" altLang="en-US" sz="2000" b="1" dirty="0">
              <a:latin typeface="微软雅黑" panose="020B0503020204020204" pitchFamily="34" charset="-122"/>
              <a:ea typeface="微软雅黑" panose="020B0503020204020204" pitchFamily="34" charset="-122"/>
            </a:rPr>
            <a:t>年</a:t>
          </a:r>
          <a:r>
            <a:rPr lang="en-US" altLang="en-US" sz="2000" b="1" dirty="0">
              <a:latin typeface="微软雅黑" panose="020B0503020204020204" pitchFamily="34" charset="-122"/>
              <a:ea typeface="微软雅黑" panose="020B0503020204020204" pitchFamily="34" charset="-122"/>
            </a:rPr>
            <a:t>12</a:t>
          </a:r>
          <a:r>
            <a:rPr lang="zh-CN" altLang="en-US" sz="2000" b="1" dirty="0">
              <a:latin typeface="微软雅黑" panose="020B0503020204020204" pitchFamily="34" charset="-122"/>
              <a:ea typeface="微软雅黑" panose="020B0503020204020204" pitchFamily="34" charset="-122"/>
            </a:rPr>
            <a:t>月</a:t>
          </a:r>
          <a:r>
            <a:rPr lang="en-US" altLang="en-US" sz="2000" b="1" dirty="0">
              <a:latin typeface="微软雅黑" panose="020B0503020204020204" pitchFamily="34" charset="-122"/>
              <a:ea typeface="微软雅黑" panose="020B0503020204020204" pitchFamily="34" charset="-122"/>
            </a:rPr>
            <a:t>20</a:t>
          </a:r>
          <a:r>
            <a:rPr lang="zh-CN" altLang="en-US" sz="2000" b="1" dirty="0">
              <a:latin typeface="微软雅黑" panose="020B0503020204020204" pitchFamily="34" charset="-122"/>
              <a:ea typeface="微软雅黑" panose="020B0503020204020204" pitchFamily="34" charset="-122"/>
            </a:rPr>
            <a:t>日上午</a:t>
          </a:r>
          <a:r>
            <a:rPr lang="en-US" altLang="en-US" sz="2000" b="1" dirty="0">
              <a:latin typeface="微软雅黑" panose="020B0503020204020204" pitchFamily="34" charset="-122"/>
              <a:ea typeface="微软雅黑" panose="020B0503020204020204" pitchFamily="34" charset="-122"/>
            </a:rPr>
            <a:t>10</a:t>
          </a:r>
          <a:r>
            <a:rPr lang="zh-CN" altLang="en-US" sz="2000" b="1" dirty="0">
              <a:latin typeface="微软雅黑" panose="020B0503020204020204" pitchFamily="34" charset="-122"/>
              <a:ea typeface="微软雅黑" panose="020B0503020204020204" pitchFamily="34" charset="-122"/>
            </a:rPr>
            <a:t>时全国人大常委会法制工作委员会举行第三次</a:t>
          </a:r>
          <a:r>
            <a:rPr lang="zh-CN" altLang="en-US" sz="2000" b="1" dirty="0">
              <a:latin typeface="微软雅黑" panose="020B0503020204020204" pitchFamily="34" charset="-122"/>
              <a:ea typeface="微软雅黑" panose="020B0503020204020204" pitchFamily="34" charset="-122"/>
              <a:cs typeface="+mn-cs"/>
            </a:rPr>
            <a:t>记者会</a:t>
          </a:r>
          <a:endParaRPr lang="zh-CN" altLang="en-US" sz="2000" b="1" dirty="0">
            <a:latin typeface="微软雅黑" panose="020B0503020204020204" pitchFamily="34" charset="-122"/>
            <a:ea typeface="微软雅黑" panose="020B0503020204020204" pitchFamily="34" charset="-122"/>
          </a:endParaRPr>
        </a:p>
      </dgm:t>
    </dgm:pt>
    <dgm:pt modelId="{A3C0A08D-D9EE-4FA7-A6F8-38DC7A235317}" type="sibTrans" cxnId="{D68BC43B-C7F3-4F36-BAEE-B4442182D55F}">
      <dgm:prSet/>
      <dgm:spPr/>
      <dgm:t>
        <a:bodyPr/>
        <a:lstStyle/>
        <a:p>
          <a:endParaRPr lang="zh-CN" altLang="en-US"/>
        </a:p>
      </dgm:t>
    </dgm:pt>
    <dgm:pt modelId="{DED28D41-A20F-4224-8CAC-110CDC6A0592}" type="parTrans" cxnId="{D68BC43B-C7F3-4F36-BAEE-B4442182D55F}">
      <dgm:prSet/>
      <dgm:spPr/>
      <dgm:t>
        <a:bodyPr/>
        <a:lstStyle/>
        <a:p>
          <a:endParaRPr lang="zh-CN" altLang="en-US"/>
        </a:p>
      </dgm:t>
    </dgm:pt>
    <dgm:pt modelId="{1740DEDC-2403-43F0-9683-5F14BEC89D41}" type="pres">
      <dgm:prSet presAssocID="{9243A890-6CC3-4C21-A8BD-C4F7DE1C31F4}" presName="linearFlow" presStyleCnt="0">
        <dgm:presLayoutVars>
          <dgm:dir/>
          <dgm:resizeHandles val="exact"/>
        </dgm:presLayoutVars>
      </dgm:prSet>
      <dgm:spPr/>
    </dgm:pt>
    <dgm:pt modelId="{F4EFF84E-6554-419B-843E-D75BD9C4302F}" type="pres">
      <dgm:prSet presAssocID="{85054C72-969D-4DC7-98E2-EEA8F447D917}" presName="composite" presStyleCnt="0"/>
      <dgm:spPr/>
    </dgm:pt>
    <dgm:pt modelId="{C6EA0571-662E-4C80-8976-87A48202BE45}" type="pres">
      <dgm:prSet presAssocID="{85054C72-969D-4DC7-98E2-EEA8F447D917}" presName="imgShp" presStyleLbl="fgImgPlace1" presStyleIdx="0" presStyleCnt="3"/>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BCBF5C78-43B5-4CB8-8300-66A50D7EF70B}" type="pres">
      <dgm:prSet presAssocID="{85054C72-969D-4DC7-98E2-EEA8F447D917}" presName="txShp" presStyleLbl="node1" presStyleIdx="0" presStyleCnt="3">
        <dgm:presLayoutVars>
          <dgm:bulletEnabled val="1"/>
        </dgm:presLayoutVars>
      </dgm:prSet>
      <dgm:spPr/>
    </dgm:pt>
    <dgm:pt modelId="{34661E28-92D5-44EF-BA59-B6B91AA43774}" type="pres">
      <dgm:prSet presAssocID="{A5E4E447-8940-40DB-8B3B-CC865352DCBB}" presName="spacing" presStyleCnt="0"/>
      <dgm:spPr/>
    </dgm:pt>
    <dgm:pt modelId="{2B8093C2-FCB0-49B7-B676-B9C8C93EAFB2}" type="pres">
      <dgm:prSet presAssocID="{FA8144AF-24AB-4063-A9E0-A92C61DFFADE}" presName="composite" presStyleCnt="0"/>
      <dgm:spPr/>
    </dgm:pt>
    <dgm:pt modelId="{BB0BBD8F-DE10-4765-8AA5-89429D314D8D}" type="pres">
      <dgm:prSet presAssocID="{FA8144AF-24AB-4063-A9E0-A92C61DFFADE}" presName="imgShp" presStyleLbl="fgImgPlace1" presStyleIdx="1" presStyleCnt="3"/>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890CCF26-4B81-4A1B-95BF-61B87E2E20F4}" type="pres">
      <dgm:prSet presAssocID="{FA8144AF-24AB-4063-A9E0-A92C61DFFADE}" presName="txShp" presStyleLbl="node1" presStyleIdx="1" presStyleCnt="3" custLinFactNeighborX="152" custLinFactNeighborY="1460">
        <dgm:presLayoutVars>
          <dgm:bulletEnabled val="1"/>
        </dgm:presLayoutVars>
      </dgm:prSet>
      <dgm:spPr/>
    </dgm:pt>
    <dgm:pt modelId="{C0C550F6-0D18-445C-842C-38694D65DDCF}" type="pres">
      <dgm:prSet presAssocID="{A3C0A08D-D9EE-4FA7-A6F8-38DC7A235317}" presName="spacing" presStyleCnt="0"/>
      <dgm:spPr/>
    </dgm:pt>
    <dgm:pt modelId="{56B63DE8-DB3B-40DB-AE13-EAE5485FEBD4}" type="pres">
      <dgm:prSet presAssocID="{8AE5B292-4675-4DA9-A7B7-B4895E67590D}" presName="composite" presStyleCnt="0"/>
      <dgm:spPr/>
    </dgm:pt>
    <dgm:pt modelId="{6E186758-9B25-4D96-B1FD-0E1966DC78B2}" type="pres">
      <dgm:prSet presAssocID="{8AE5B292-4675-4DA9-A7B7-B4895E67590D}" presName="imgShp" presStyleLbl="fgImgPlace1" presStyleIdx="2" presStyleCnt="3"/>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C3477614-5412-4FAD-B48B-47A6A35020CF}" type="pres">
      <dgm:prSet presAssocID="{8AE5B292-4675-4DA9-A7B7-B4895E67590D}" presName="txShp" presStyleLbl="node1" presStyleIdx="2" presStyleCnt="3">
        <dgm:presLayoutVars>
          <dgm:bulletEnabled val="1"/>
        </dgm:presLayoutVars>
      </dgm:prSet>
      <dgm:spPr/>
    </dgm:pt>
  </dgm:ptLst>
  <dgm:cxnLst>
    <dgm:cxn modelId="{0E436B06-3C86-416F-B629-855A1FA6013B}" type="presOf" srcId="{FA8144AF-24AB-4063-A9E0-A92C61DFFADE}" destId="{890CCF26-4B81-4A1B-95BF-61B87E2E20F4}" srcOrd="0" destOrd="0" presId="urn:microsoft.com/office/officeart/2005/8/layout/vList3"/>
    <dgm:cxn modelId="{E49D2A1F-E902-4E4E-A61C-382EAD227A84}" type="presOf" srcId="{9243A890-6CC3-4C21-A8BD-C4F7DE1C31F4}" destId="{1740DEDC-2403-43F0-9683-5F14BEC89D41}" srcOrd="0" destOrd="0" presId="urn:microsoft.com/office/officeart/2005/8/layout/vList3"/>
    <dgm:cxn modelId="{5DC5A235-57E8-4D46-B886-950106EDD3BC}" type="presOf" srcId="{85054C72-969D-4DC7-98E2-EEA8F447D917}" destId="{BCBF5C78-43B5-4CB8-8300-66A50D7EF70B}" srcOrd="0" destOrd="0" presId="urn:microsoft.com/office/officeart/2005/8/layout/vList3"/>
    <dgm:cxn modelId="{D68BC43B-C7F3-4F36-BAEE-B4442182D55F}" srcId="{9243A890-6CC3-4C21-A8BD-C4F7DE1C31F4}" destId="{FA8144AF-24AB-4063-A9E0-A92C61DFFADE}" srcOrd="1" destOrd="0" parTransId="{DED28D41-A20F-4224-8CAC-110CDC6A0592}" sibTransId="{A3C0A08D-D9EE-4FA7-A6F8-38DC7A235317}"/>
    <dgm:cxn modelId="{AF473F3D-7187-4FAF-A390-8B892DFC332A}" srcId="{9243A890-6CC3-4C21-A8BD-C4F7DE1C31F4}" destId="{8AE5B292-4675-4DA9-A7B7-B4895E67590D}" srcOrd="2" destOrd="0" parTransId="{87A4EE09-CBEB-4C31-8E5E-F2A2067E4D2F}" sibTransId="{A86B8F0E-82F6-4CF9-8216-12815F4DB6A4}"/>
    <dgm:cxn modelId="{3F29FF5B-FC0C-4339-8A7C-90B7CC13BF0C}" srcId="{9243A890-6CC3-4C21-A8BD-C4F7DE1C31F4}" destId="{85054C72-969D-4DC7-98E2-EEA8F447D917}" srcOrd="0" destOrd="0" parTransId="{C32CCD95-6EBF-48B6-AD61-2DCED514FC68}" sibTransId="{A5E4E447-8940-40DB-8B3B-CC865352DCBB}"/>
    <dgm:cxn modelId="{C29B7B9E-C163-42B4-A97E-359BB3413479}" type="presOf" srcId="{8AE5B292-4675-4DA9-A7B7-B4895E67590D}" destId="{C3477614-5412-4FAD-B48B-47A6A35020CF}" srcOrd="0" destOrd="0" presId="urn:microsoft.com/office/officeart/2005/8/layout/vList3"/>
    <dgm:cxn modelId="{30B76483-7DF7-4EA8-9F80-B041FBDEEB83}" type="presParOf" srcId="{1740DEDC-2403-43F0-9683-5F14BEC89D41}" destId="{F4EFF84E-6554-419B-843E-D75BD9C4302F}" srcOrd="0" destOrd="0" presId="urn:microsoft.com/office/officeart/2005/8/layout/vList3"/>
    <dgm:cxn modelId="{7EE00D6F-BFD6-46C8-8A43-8AC6303F5D02}" type="presParOf" srcId="{F4EFF84E-6554-419B-843E-D75BD9C4302F}" destId="{C6EA0571-662E-4C80-8976-87A48202BE45}" srcOrd="0" destOrd="0" presId="urn:microsoft.com/office/officeart/2005/8/layout/vList3"/>
    <dgm:cxn modelId="{A4E6D856-72C2-42A6-B7B5-672F69A5B94E}" type="presParOf" srcId="{F4EFF84E-6554-419B-843E-D75BD9C4302F}" destId="{BCBF5C78-43B5-4CB8-8300-66A50D7EF70B}" srcOrd="1" destOrd="0" presId="urn:microsoft.com/office/officeart/2005/8/layout/vList3"/>
    <dgm:cxn modelId="{19C97D87-960F-48DE-AEEF-68D8AC3FEA3F}" type="presParOf" srcId="{1740DEDC-2403-43F0-9683-5F14BEC89D41}" destId="{34661E28-92D5-44EF-BA59-B6B91AA43774}" srcOrd="1" destOrd="0" presId="urn:microsoft.com/office/officeart/2005/8/layout/vList3"/>
    <dgm:cxn modelId="{9336C9C2-4356-48F2-9961-76955B9C9312}" type="presParOf" srcId="{1740DEDC-2403-43F0-9683-5F14BEC89D41}" destId="{2B8093C2-FCB0-49B7-B676-B9C8C93EAFB2}" srcOrd="2" destOrd="0" presId="urn:microsoft.com/office/officeart/2005/8/layout/vList3"/>
    <dgm:cxn modelId="{67A4F4A8-EA7D-43BA-928C-49066916C7A7}" type="presParOf" srcId="{2B8093C2-FCB0-49B7-B676-B9C8C93EAFB2}" destId="{BB0BBD8F-DE10-4765-8AA5-89429D314D8D}" srcOrd="0" destOrd="0" presId="urn:microsoft.com/office/officeart/2005/8/layout/vList3"/>
    <dgm:cxn modelId="{DD0D0F1B-91EE-40DD-92BC-5BC983EE0653}" type="presParOf" srcId="{2B8093C2-FCB0-49B7-B676-B9C8C93EAFB2}" destId="{890CCF26-4B81-4A1B-95BF-61B87E2E20F4}" srcOrd="1" destOrd="0" presId="urn:microsoft.com/office/officeart/2005/8/layout/vList3"/>
    <dgm:cxn modelId="{DEC00F95-14F4-4591-BBAC-03E38D4AA7F2}" type="presParOf" srcId="{1740DEDC-2403-43F0-9683-5F14BEC89D41}" destId="{C0C550F6-0D18-445C-842C-38694D65DDCF}" srcOrd="3" destOrd="0" presId="urn:microsoft.com/office/officeart/2005/8/layout/vList3"/>
    <dgm:cxn modelId="{4E3AF48F-FA71-4703-8A20-07F2615902F2}" type="presParOf" srcId="{1740DEDC-2403-43F0-9683-5F14BEC89D41}" destId="{56B63DE8-DB3B-40DB-AE13-EAE5485FEBD4}" srcOrd="4" destOrd="0" presId="urn:microsoft.com/office/officeart/2005/8/layout/vList3"/>
    <dgm:cxn modelId="{777D8384-BAE9-457E-B2DF-5896E950CD03}" type="presParOf" srcId="{56B63DE8-DB3B-40DB-AE13-EAE5485FEBD4}" destId="{6E186758-9B25-4D96-B1FD-0E1966DC78B2}" srcOrd="0" destOrd="0" presId="urn:microsoft.com/office/officeart/2005/8/layout/vList3"/>
    <dgm:cxn modelId="{66E42E62-5353-4FCA-8591-0CB86FA0A977}" type="presParOf" srcId="{56B63DE8-DB3B-40DB-AE13-EAE5485FEBD4}" destId="{C3477614-5412-4FAD-B48B-47A6A35020C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00A3F6-E300-4362-9D10-35AFEA0481AA}" type="doc">
      <dgm:prSet loTypeId="urn:microsoft.com/office/officeart/2005/8/layout/hProcess9" loCatId="process" qsTypeId="urn:microsoft.com/office/officeart/2005/8/quickstyle/simple1" qsCatId="simple" csTypeId="urn:microsoft.com/office/officeart/2005/8/colors/colorful4" csCatId="colorful" phldr="1"/>
      <dgm:spPr/>
    </dgm:pt>
    <dgm:pt modelId="{7F9982F6-E356-439B-927D-5C9FD82D4513}">
      <dgm:prSet phldrT="[文本]" custT="1"/>
      <dgm:spPr/>
      <dgm:t>
        <a:bodyPr/>
        <a:lstStyle/>
        <a:p>
          <a:pPr>
            <a:lnSpc>
              <a:spcPct val="100000"/>
            </a:lnSpc>
          </a:pPr>
          <a:r>
            <a:rPr lang="zh-CN" altLang="en-US" sz="1800" b="1" dirty="0">
              <a:latin typeface="微软雅黑" panose="020B0503020204020204" pitchFamily="34" charset="-122"/>
              <a:ea typeface="微软雅黑" panose="020B0503020204020204" pitchFamily="34" charset="-122"/>
            </a:rPr>
            <a:t>企业要建立、健全并落实本单位的安全生产责任制</a:t>
          </a:r>
        </a:p>
      </dgm:t>
    </dgm:pt>
    <dgm:pt modelId="{EDFBF508-3924-4956-87E8-515928214A8F}" type="parTrans" cxnId="{33C4A046-9742-4488-8D0C-9243EA360AAD}">
      <dgm:prSet/>
      <dgm:spPr/>
      <dgm:t>
        <a:bodyPr/>
        <a:lstStyle/>
        <a:p>
          <a:endParaRPr lang="zh-CN" altLang="en-US"/>
        </a:p>
      </dgm:t>
    </dgm:pt>
    <dgm:pt modelId="{6DDF81B0-1DDA-44E0-9F40-6B4855971979}" type="sibTrans" cxnId="{33C4A046-9742-4488-8D0C-9243EA360AAD}">
      <dgm:prSet/>
      <dgm:spPr/>
      <dgm:t>
        <a:bodyPr/>
        <a:lstStyle/>
        <a:p>
          <a:endParaRPr lang="zh-CN" altLang="en-US"/>
        </a:p>
      </dgm:t>
    </dgm:pt>
    <dgm:pt modelId="{78F19C7D-2368-4EDD-AE2D-2928DB2F8D4D}">
      <dgm:prSet phldrT="[文本]" custT="1"/>
      <dgm:spPr/>
      <dgm:t>
        <a:bodyPr/>
        <a:lstStyle/>
        <a:p>
          <a:r>
            <a:rPr lang="zh-CN" altLang="en-US" sz="1800" b="1" dirty="0">
              <a:latin typeface="微软雅黑" panose="020B0503020204020204" pitchFamily="34" charset="-122"/>
              <a:ea typeface="微软雅黑" panose="020B0503020204020204" pitchFamily="34" charset="-122"/>
            </a:rPr>
            <a:t>企业的主要技术负责人要在授权范围内拥有安全生产技术决策和指挥权</a:t>
          </a:r>
        </a:p>
      </dgm:t>
    </dgm:pt>
    <dgm:pt modelId="{43D8B646-F790-4293-B8B6-40AEF43D5280}" type="parTrans" cxnId="{D321EE73-CA94-4323-811A-4CA56703054E}">
      <dgm:prSet/>
      <dgm:spPr/>
      <dgm:t>
        <a:bodyPr/>
        <a:lstStyle/>
        <a:p>
          <a:endParaRPr lang="zh-CN" altLang="en-US"/>
        </a:p>
      </dgm:t>
    </dgm:pt>
    <dgm:pt modelId="{8288CB8E-CEF7-45DC-B9EE-11DE29E20154}" type="sibTrans" cxnId="{D321EE73-CA94-4323-811A-4CA56703054E}">
      <dgm:prSet/>
      <dgm:spPr/>
      <dgm:t>
        <a:bodyPr/>
        <a:lstStyle/>
        <a:p>
          <a:endParaRPr lang="zh-CN" altLang="en-US"/>
        </a:p>
      </dgm:t>
    </dgm:pt>
    <dgm:pt modelId="{A6C7CB27-DF27-45BB-9CC5-A1C0131A5972}">
      <dgm:prSet phldrT="[文本]" custT="1"/>
      <dgm:spPr/>
      <dgm:t>
        <a:bodyPr/>
        <a:lstStyle/>
        <a:p>
          <a:r>
            <a:rPr lang="zh-CN" altLang="en-US" sz="1800" b="1" dirty="0">
              <a:latin typeface="微软雅黑" panose="020B0503020204020204" pitchFamily="34" charset="-122"/>
              <a:ea typeface="微软雅黑" panose="020B0503020204020204" pitchFamily="34" charset="-122"/>
            </a:rPr>
            <a:t>企业一定要从严要求，配备专业的注册安全工程师从事安全生产管理工作</a:t>
          </a:r>
        </a:p>
      </dgm:t>
    </dgm:pt>
    <dgm:pt modelId="{FA234E94-B955-472F-8777-0896B1596AFA}" type="parTrans" cxnId="{1373B503-46DC-48E4-B48D-31A1985E9EB3}">
      <dgm:prSet/>
      <dgm:spPr/>
      <dgm:t>
        <a:bodyPr/>
        <a:lstStyle/>
        <a:p>
          <a:endParaRPr lang="zh-CN" altLang="en-US"/>
        </a:p>
      </dgm:t>
    </dgm:pt>
    <dgm:pt modelId="{C472AA4A-23ED-42A0-8C58-F8B171B93588}" type="sibTrans" cxnId="{1373B503-46DC-48E4-B48D-31A1985E9EB3}">
      <dgm:prSet/>
      <dgm:spPr/>
      <dgm:t>
        <a:bodyPr/>
        <a:lstStyle/>
        <a:p>
          <a:endParaRPr lang="zh-CN" altLang="en-US"/>
        </a:p>
      </dgm:t>
    </dgm:pt>
    <dgm:pt modelId="{E1A797E8-4561-49E0-A8EC-C60F5559E741}" type="pres">
      <dgm:prSet presAssocID="{0100A3F6-E300-4362-9D10-35AFEA0481AA}" presName="CompostProcess" presStyleCnt="0">
        <dgm:presLayoutVars>
          <dgm:dir/>
          <dgm:resizeHandles val="exact"/>
        </dgm:presLayoutVars>
      </dgm:prSet>
      <dgm:spPr/>
    </dgm:pt>
    <dgm:pt modelId="{FF92AB50-C570-4670-AF34-3BAC63457ACB}" type="pres">
      <dgm:prSet presAssocID="{0100A3F6-E300-4362-9D10-35AFEA0481AA}" presName="arrow" presStyleLbl="bgShp" presStyleIdx="0" presStyleCnt="1"/>
      <dgm:spPr/>
    </dgm:pt>
    <dgm:pt modelId="{56F6AB1F-6C71-4865-8B18-2DD5F108EDA6}" type="pres">
      <dgm:prSet presAssocID="{0100A3F6-E300-4362-9D10-35AFEA0481AA}" presName="linearProcess" presStyleCnt="0"/>
      <dgm:spPr/>
    </dgm:pt>
    <dgm:pt modelId="{B7D57BAE-998C-4608-8D3F-C93B559466C3}" type="pres">
      <dgm:prSet presAssocID="{7F9982F6-E356-439B-927D-5C9FD82D4513}" presName="textNode" presStyleLbl="node1" presStyleIdx="0" presStyleCnt="3" custScaleX="120246" custScaleY="129006">
        <dgm:presLayoutVars>
          <dgm:bulletEnabled val="1"/>
        </dgm:presLayoutVars>
      </dgm:prSet>
      <dgm:spPr/>
    </dgm:pt>
    <dgm:pt modelId="{4FF46DD9-8B10-43FF-96E6-C7D5AD8BFE02}" type="pres">
      <dgm:prSet presAssocID="{6DDF81B0-1DDA-44E0-9F40-6B4855971979}" presName="sibTrans" presStyleCnt="0"/>
      <dgm:spPr/>
    </dgm:pt>
    <dgm:pt modelId="{84FD934C-9ECB-4297-A2D1-FF0B934FA4DB}" type="pres">
      <dgm:prSet presAssocID="{78F19C7D-2368-4EDD-AE2D-2928DB2F8D4D}" presName="textNode" presStyleLbl="node1" presStyleIdx="1" presStyleCnt="3" custScaleX="145238" custScaleY="120794">
        <dgm:presLayoutVars>
          <dgm:bulletEnabled val="1"/>
        </dgm:presLayoutVars>
      </dgm:prSet>
      <dgm:spPr/>
    </dgm:pt>
    <dgm:pt modelId="{8B16ACCB-B1EC-4DA2-AAD9-93565AEB59A9}" type="pres">
      <dgm:prSet presAssocID="{8288CB8E-CEF7-45DC-B9EE-11DE29E20154}" presName="sibTrans" presStyleCnt="0"/>
      <dgm:spPr/>
    </dgm:pt>
    <dgm:pt modelId="{3ED9BBA9-AD90-4632-AFF3-4DFF0CFDEA82}" type="pres">
      <dgm:prSet presAssocID="{A6C7CB27-DF27-45BB-9CC5-A1C0131A5972}" presName="textNode" presStyleLbl="node1" presStyleIdx="2" presStyleCnt="3" custScaleX="128432" custScaleY="124984">
        <dgm:presLayoutVars>
          <dgm:bulletEnabled val="1"/>
        </dgm:presLayoutVars>
      </dgm:prSet>
      <dgm:spPr/>
    </dgm:pt>
  </dgm:ptLst>
  <dgm:cxnLst>
    <dgm:cxn modelId="{1373B503-46DC-48E4-B48D-31A1985E9EB3}" srcId="{0100A3F6-E300-4362-9D10-35AFEA0481AA}" destId="{A6C7CB27-DF27-45BB-9CC5-A1C0131A5972}" srcOrd="2" destOrd="0" parTransId="{FA234E94-B955-472F-8777-0896B1596AFA}" sibTransId="{C472AA4A-23ED-42A0-8C58-F8B171B93588}"/>
    <dgm:cxn modelId="{84F21F0F-E126-4666-BD87-5A86E97F685D}" type="presOf" srcId="{0100A3F6-E300-4362-9D10-35AFEA0481AA}" destId="{E1A797E8-4561-49E0-A8EC-C60F5559E741}" srcOrd="0" destOrd="0" presId="urn:microsoft.com/office/officeart/2005/8/layout/hProcess9"/>
    <dgm:cxn modelId="{E9220810-7C2F-4B2A-97CF-9E7C25CE4C36}" type="presOf" srcId="{7F9982F6-E356-439B-927D-5C9FD82D4513}" destId="{B7D57BAE-998C-4608-8D3F-C93B559466C3}" srcOrd="0" destOrd="0" presId="urn:microsoft.com/office/officeart/2005/8/layout/hProcess9"/>
    <dgm:cxn modelId="{33C4A046-9742-4488-8D0C-9243EA360AAD}" srcId="{0100A3F6-E300-4362-9D10-35AFEA0481AA}" destId="{7F9982F6-E356-439B-927D-5C9FD82D4513}" srcOrd="0" destOrd="0" parTransId="{EDFBF508-3924-4956-87E8-515928214A8F}" sibTransId="{6DDF81B0-1DDA-44E0-9F40-6B4855971979}"/>
    <dgm:cxn modelId="{D321EE73-CA94-4323-811A-4CA56703054E}" srcId="{0100A3F6-E300-4362-9D10-35AFEA0481AA}" destId="{78F19C7D-2368-4EDD-AE2D-2928DB2F8D4D}" srcOrd="1" destOrd="0" parTransId="{43D8B646-F790-4293-B8B6-40AEF43D5280}" sibTransId="{8288CB8E-CEF7-45DC-B9EE-11DE29E20154}"/>
    <dgm:cxn modelId="{DA377BD0-0861-4C30-8E9B-A505589BD0A1}" type="presOf" srcId="{A6C7CB27-DF27-45BB-9CC5-A1C0131A5972}" destId="{3ED9BBA9-AD90-4632-AFF3-4DFF0CFDEA82}" srcOrd="0" destOrd="0" presId="urn:microsoft.com/office/officeart/2005/8/layout/hProcess9"/>
    <dgm:cxn modelId="{FA5311F8-C6D3-4E17-95C9-B52DB8BC0C44}" type="presOf" srcId="{78F19C7D-2368-4EDD-AE2D-2928DB2F8D4D}" destId="{84FD934C-9ECB-4297-A2D1-FF0B934FA4DB}" srcOrd="0" destOrd="0" presId="urn:microsoft.com/office/officeart/2005/8/layout/hProcess9"/>
    <dgm:cxn modelId="{46A708E5-5D5D-4483-A29D-2CFF276A7D35}" type="presParOf" srcId="{E1A797E8-4561-49E0-A8EC-C60F5559E741}" destId="{FF92AB50-C570-4670-AF34-3BAC63457ACB}" srcOrd="0" destOrd="0" presId="urn:microsoft.com/office/officeart/2005/8/layout/hProcess9"/>
    <dgm:cxn modelId="{460D652F-6795-4127-9C4B-A9A55518EC93}" type="presParOf" srcId="{E1A797E8-4561-49E0-A8EC-C60F5559E741}" destId="{56F6AB1F-6C71-4865-8B18-2DD5F108EDA6}" srcOrd="1" destOrd="0" presId="urn:microsoft.com/office/officeart/2005/8/layout/hProcess9"/>
    <dgm:cxn modelId="{D923D36F-318B-418F-9606-BDDB7A537633}" type="presParOf" srcId="{56F6AB1F-6C71-4865-8B18-2DD5F108EDA6}" destId="{B7D57BAE-998C-4608-8D3F-C93B559466C3}" srcOrd="0" destOrd="0" presId="urn:microsoft.com/office/officeart/2005/8/layout/hProcess9"/>
    <dgm:cxn modelId="{C8A789C3-B3EA-45DD-9EEC-750EBE767DC1}" type="presParOf" srcId="{56F6AB1F-6C71-4865-8B18-2DD5F108EDA6}" destId="{4FF46DD9-8B10-43FF-96E6-C7D5AD8BFE02}" srcOrd="1" destOrd="0" presId="urn:microsoft.com/office/officeart/2005/8/layout/hProcess9"/>
    <dgm:cxn modelId="{7049C386-8607-4DCA-BF71-E342731F8A70}" type="presParOf" srcId="{56F6AB1F-6C71-4865-8B18-2DD5F108EDA6}" destId="{84FD934C-9ECB-4297-A2D1-FF0B934FA4DB}" srcOrd="2" destOrd="0" presId="urn:microsoft.com/office/officeart/2005/8/layout/hProcess9"/>
    <dgm:cxn modelId="{7FBF1A7F-9FA0-477E-B7E8-353FF502D24B}" type="presParOf" srcId="{56F6AB1F-6C71-4865-8B18-2DD5F108EDA6}" destId="{8B16ACCB-B1EC-4DA2-AAD9-93565AEB59A9}" srcOrd="3" destOrd="0" presId="urn:microsoft.com/office/officeart/2005/8/layout/hProcess9"/>
    <dgm:cxn modelId="{CF11A005-AC3A-4D4B-A35F-0B4C57DF99E0}" type="presParOf" srcId="{56F6AB1F-6C71-4865-8B18-2DD5F108EDA6}" destId="{3ED9BBA9-AD90-4632-AFF3-4DFF0CFDEA8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CB89D8C-BA2B-44F3-96F2-2F300AD8FD52}" type="doc">
      <dgm:prSet loTypeId="urn:microsoft.com/office/officeart/2009/3/layout/StepUpProcess" loCatId="process" qsTypeId="urn:microsoft.com/office/officeart/2005/8/quickstyle/simple1" qsCatId="simple" csTypeId="urn:microsoft.com/office/officeart/2005/8/colors/colorful4" csCatId="colorful" phldr="1"/>
      <dgm:spPr/>
    </dgm:pt>
    <dgm:pt modelId="{B34D5E36-09A4-44FA-817C-A9EFB3337093}">
      <dgm:prSet phldrT="[文本]" custT="1"/>
      <dgm:spPr/>
      <dgm:t>
        <a:bodyPr/>
        <a:lstStyle/>
        <a:p>
          <a:r>
            <a:rPr lang="zh-CN" altLang="en-US" sz="1800" dirty="0">
              <a:latin typeface="微软雅黑" panose="020B0503020204020204" pitchFamily="34" charset="-122"/>
              <a:ea typeface="微软雅黑" panose="020B0503020204020204" pitchFamily="34" charset="-122"/>
            </a:rPr>
            <a:t>中介机构要提供安全生产服务的科学性、公正性、有效性</a:t>
          </a:r>
        </a:p>
      </dgm:t>
    </dgm:pt>
    <dgm:pt modelId="{4670781A-1A1E-477D-B616-0A9E95BFC81F}" type="parTrans" cxnId="{8FFB23DA-91C4-4B78-9F55-348F5D237D02}">
      <dgm:prSet/>
      <dgm:spPr/>
      <dgm:t>
        <a:bodyPr/>
        <a:lstStyle/>
        <a:p>
          <a:endParaRPr lang="zh-CN" altLang="en-US"/>
        </a:p>
      </dgm:t>
    </dgm:pt>
    <dgm:pt modelId="{7F212933-AC5E-4811-87E0-C9D3E82E2F33}" type="sibTrans" cxnId="{8FFB23DA-91C4-4B78-9F55-348F5D237D02}">
      <dgm:prSet/>
      <dgm:spPr/>
      <dgm:t>
        <a:bodyPr/>
        <a:lstStyle/>
        <a:p>
          <a:endParaRPr lang="zh-CN" altLang="en-US"/>
        </a:p>
      </dgm:t>
    </dgm:pt>
    <dgm:pt modelId="{DA4FA5E5-BD37-44A9-830B-04E33453117F}">
      <dgm:prSet phldrT="[文本]" custT="1"/>
      <dgm:spPr/>
      <dgm:t>
        <a:bodyPr/>
        <a:lstStyle/>
        <a:p>
          <a:r>
            <a:rPr lang="zh-CN" altLang="en-US" sz="1800" dirty="0">
              <a:latin typeface="微软雅黑" panose="020B0503020204020204" pitchFamily="34" charset="-122"/>
              <a:ea typeface="微软雅黑" panose="020B0503020204020204" pitchFamily="34" charset="-122"/>
            </a:rPr>
            <a:t>中介机构要对安全评价、认证、检测、检验的结果的准确性、公正性负法律责任</a:t>
          </a:r>
        </a:p>
      </dgm:t>
    </dgm:pt>
    <dgm:pt modelId="{FC6D25D9-DD67-4766-B34B-63E89523F665}" type="parTrans" cxnId="{A84FCD5B-B6C4-4629-A122-1A12EFC9105B}">
      <dgm:prSet/>
      <dgm:spPr/>
      <dgm:t>
        <a:bodyPr/>
        <a:lstStyle/>
        <a:p>
          <a:endParaRPr lang="zh-CN" altLang="en-US"/>
        </a:p>
      </dgm:t>
    </dgm:pt>
    <dgm:pt modelId="{E3C54262-E945-4A29-99AD-FA2C178C30A7}" type="sibTrans" cxnId="{A84FCD5B-B6C4-4629-A122-1A12EFC9105B}">
      <dgm:prSet/>
      <dgm:spPr/>
      <dgm:t>
        <a:bodyPr/>
        <a:lstStyle/>
        <a:p>
          <a:endParaRPr lang="zh-CN" altLang="en-US"/>
        </a:p>
      </dgm:t>
    </dgm:pt>
    <dgm:pt modelId="{DE453C77-583E-4459-B8E7-67E6810EA0C3}">
      <dgm:prSet phldrT="[文本]" custT="1"/>
      <dgm:spPr/>
      <dgm:t>
        <a:bodyPr/>
        <a:lstStyle/>
        <a:p>
          <a:r>
            <a:rPr lang="zh-CN" altLang="en-US" sz="1800" b="0" i="0" dirty="0">
              <a:latin typeface="微软雅黑" panose="020B0503020204020204" pitchFamily="34" charset="-122"/>
              <a:ea typeface="微软雅黑" panose="020B0503020204020204" pitchFamily="34" charset="-122"/>
            </a:rPr>
            <a:t>中介机构要力求中介服务与安全生产重点工作同频共进</a:t>
          </a:r>
          <a:endParaRPr lang="zh-CN" altLang="en-US" sz="1800" b="0" dirty="0">
            <a:latin typeface="微软雅黑" panose="020B0503020204020204" pitchFamily="34" charset="-122"/>
            <a:ea typeface="微软雅黑" panose="020B0503020204020204" pitchFamily="34" charset="-122"/>
          </a:endParaRPr>
        </a:p>
      </dgm:t>
    </dgm:pt>
    <dgm:pt modelId="{57E334C6-AA1A-4D1E-A7DE-24D6F06FF459}" type="parTrans" cxnId="{B2DFA1EF-02C8-4717-8D03-F8BF7F3433C3}">
      <dgm:prSet/>
      <dgm:spPr/>
      <dgm:t>
        <a:bodyPr/>
        <a:lstStyle/>
        <a:p>
          <a:endParaRPr lang="zh-CN" altLang="en-US"/>
        </a:p>
      </dgm:t>
    </dgm:pt>
    <dgm:pt modelId="{0E3F4ADA-1761-4BA8-AC0F-FAF4746CE040}" type="sibTrans" cxnId="{B2DFA1EF-02C8-4717-8D03-F8BF7F3433C3}">
      <dgm:prSet/>
      <dgm:spPr/>
      <dgm:t>
        <a:bodyPr/>
        <a:lstStyle/>
        <a:p>
          <a:endParaRPr lang="zh-CN" altLang="en-US"/>
        </a:p>
      </dgm:t>
    </dgm:pt>
    <dgm:pt modelId="{968975AB-DC9E-44D4-84DE-391CA4170A2F}" type="pres">
      <dgm:prSet presAssocID="{CCB89D8C-BA2B-44F3-96F2-2F300AD8FD52}" presName="rootnode" presStyleCnt="0">
        <dgm:presLayoutVars>
          <dgm:chMax/>
          <dgm:chPref/>
          <dgm:dir/>
          <dgm:animLvl val="lvl"/>
        </dgm:presLayoutVars>
      </dgm:prSet>
      <dgm:spPr/>
    </dgm:pt>
    <dgm:pt modelId="{C5C1A70B-A288-4AC7-8E45-18C70E123C84}" type="pres">
      <dgm:prSet presAssocID="{B34D5E36-09A4-44FA-817C-A9EFB3337093}" presName="composite" presStyleCnt="0"/>
      <dgm:spPr/>
    </dgm:pt>
    <dgm:pt modelId="{45078B83-1AEF-4054-BBC7-8DD67E244941}" type="pres">
      <dgm:prSet presAssocID="{B34D5E36-09A4-44FA-817C-A9EFB3337093}" presName="LShape" presStyleLbl="alignNode1" presStyleIdx="0" presStyleCnt="5"/>
      <dgm:spPr/>
    </dgm:pt>
    <dgm:pt modelId="{E8D1A217-B056-42D3-BD8B-91014E061391}" type="pres">
      <dgm:prSet presAssocID="{B34D5E36-09A4-44FA-817C-A9EFB3337093}" presName="ParentText" presStyleLbl="revTx" presStyleIdx="0" presStyleCnt="3">
        <dgm:presLayoutVars>
          <dgm:chMax val="0"/>
          <dgm:chPref val="0"/>
          <dgm:bulletEnabled val="1"/>
        </dgm:presLayoutVars>
      </dgm:prSet>
      <dgm:spPr/>
    </dgm:pt>
    <dgm:pt modelId="{BC765739-3F3B-4302-99EE-2A74E49B53E5}" type="pres">
      <dgm:prSet presAssocID="{B34D5E36-09A4-44FA-817C-A9EFB3337093}" presName="Triangle" presStyleLbl="alignNode1" presStyleIdx="1" presStyleCnt="5"/>
      <dgm:spPr/>
    </dgm:pt>
    <dgm:pt modelId="{7244CC0C-B161-4FFF-BADD-889AE9185D79}" type="pres">
      <dgm:prSet presAssocID="{7F212933-AC5E-4811-87E0-C9D3E82E2F33}" presName="sibTrans" presStyleCnt="0"/>
      <dgm:spPr/>
    </dgm:pt>
    <dgm:pt modelId="{D2F39DDD-F015-4626-97A7-6A4C85E6931B}" type="pres">
      <dgm:prSet presAssocID="{7F212933-AC5E-4811-87E0-C9D3E82E2F33}" presName="space" presStyleCnt="0"/>
      <dgm:spPr/>
    </dgm:pt>
    <dgm:pt modelId="{6E05EC71-41CD-467D-86CE-58CD5DC27172}" type="pres">
      <dgm:prSet presAssocID="{DA4FA5E5-BD37-44A9-830B-04E33453117F}" presName="composite" presStyleCnt="0"/>
      <dgm:spPr/>
    </dgm:pt>
    <dgm:pt modelId="{767B2668-1431-48B5-8250-EAAE48F02FF8}" type="pres">
      <dgm:prSet presAssocID="{DA4FA5E5-BD37-44A9-830B-04E33453117F}" presName="LShape" presStyleLbl="alignNode1" presStyleIdx="2" presStyleCnt="5"/>
      <dgm:spPr/>
    </dgm:pt>
    <dgm:pt modelId="{13F3FDA1-8B33-499B-81A1-58EB02E8AD06}" type="pres">
      <dgm:prSet presAssocID="{DA4FA5E5-BD37-44A9-830B-04E33453117F}" presName="ParentText" presStyleLbl="revTx" presStyleIdx="1" presStyleCnt="3">
        <dgm:presLayoutVars>
          <dgm:chMax val="0"/>
          <dgm:chPref val="0"/>
          <dgm:bulletEnabled val="1"/>
        </dgm:presLayoutVars>
      </dgm:prSet>
      <dgm:spPr/>
    </dgm:pt>
    <dgm:pt modelId="{0288AD17-ACE9-4753-A86E-4EF82AB798CF}" type="pres">
      <dgm:prSet presAssocID="{DA4FA5E5-BD37-44A9-830B-04E33453117F}" presName="Triangle" presStyleLbl="alignNode1" presStyleIdx="3" presStyleCnt="5"/>
      <dgm:spPr/>
    </dgm:pt>
    <dgm:pt modelId="{1E2D24D8-3130-4FCD-9FA4-5AC0CF55DE1B}" type="pres">
      <dgm:prSet presAssocID="{E3C54262-E945-4A29-99AD-FA2C178C30A7}" presName="sibTrans" presStyleCnt="0"/>
      <dgm:spPr/>
    </dgm:pt>
    <dgm:pt modelId="{8E426C90-ADF8-452B-B1DD-7384FBEBBCED}" type="pres">
      <dgm:prSet presAssocID="{E3C54262-E945-4A29-99AD-FA2C178C30A7}" presName="space" presStyleCnt="0"/>
      <dgm:spPr/>
    </dgm:pt>
    <dgm:pt modelId="{BEF0DB74-DF05-4F95-B214-ED251B0F53F5}" type="pres">
      <dgm:prSet presAssocID="{DE453C77-583E-4459-B8E7-67E6810EA0C3}" presName="composite" presStyleCnt="0"/>
      <dgm:spPr/>
    </dgm:pt>
    <dgm:pt modelId="{4658AC05-8A4D-4838-B0E1-C4EEE5F144AA}" type="pres">
      <dgm:prSet presAssocID="{DE453C77-583E-4459-B8E7-67E6810EA0C3}" presName="LShape" presStyleLbl="alignNode1" presStyleIdx="4" presStyleCnt="5"/>
      <dgm:spPr/>
    </dgm:pt>
    <dgm:pt modelId="{5AE8E157-6A7F-4422-9CA7-9657C89F8E8E}" type="pres">
      <dgm:prSet presAssocID="{DE453C77-583E-4459-B8E7-67E6810EA0C3}" presName="ParentText" presStyleLbl="revTx" presStyleIdx="2" presStyleCnt="3">
        <dgm:presLayoutVars>
          <dgm:chMax val="0"/>
          <dgm:chPref val="0"/>
          <dgm:bulletEnabled val="1"/>
        </dgm:presLayoutVars>
      </dgm:prSet>
      <dgm:spPr/>
    </dgm:pt>
  </dgm:ptLst>
  <dgm:cxnLst>
    <dgm:cxn modelId="{1FA6F000-2690-4BC0-97F2-657F1FEC6C75}" type="presOf" srcId="{DE453C77-583E-4459-B8E7-67E6810EA0C3}" destId="{5AE8E157-6A7F-4422-9CA7-9657C89F8E8E}" srcOrd="0" destOrd="0" presId="urn:microsoft.com/office/officeart/2009/3/layout/StepUpProcess"/>
    <dgm:cxn modelId="{A84FCD5B-B6C4-4629-A122-1A12EFC9105B}" srcId="{CCB89D8C-BA2B-44F3-96F2-2F300AD8FD52}" destId="{DA4FA5E5-BD37-44A9-830B-04E33453117F}" srcOrd="1" destOrd="0" parTransId="{FC6D25D9-DD67-4766-B34B-63E89523F665}" sibTransId="{E3C54262-E945-4A29-99AD-FA2C178C30A7}"/>
    <dgm:cxn modelId="{7506558D-9C7B-4F19-9B2D-11377F0F8C48}" type="presOf" srcId="{CCB89D8C-BA2B-44F3-96F2-2F300AD8FD52}" destId="{968975AB-DC9E-44D4-84DE-391CA4170A2F}" srcOrd="0" destOrd="0" presId="urn:microsoft.com/office/officeart/2009/3/layout/StepUpProcess"/>
    <dgm:cxn modelId="{5C35FF91-0E83-410D-A6D4-4B4DDEC91E8B}" type="presOf" srcId="{B34D5E36-09A4-44FA-817C-A9EFB3337093}" destId="{E8D1A217-B056-42D3-BD8B-91014E061391}" srcOrd="0" destOrd="0" presId="urn:microsoft.com/office/officeart/2009/3/layout/StepUpProcess"/>
    <dgm:cxn modelId="{FB7814B4-9A29-4F09-9445-79BBD760512E}" type="presOf" srcId="{DA4FA5E5-BD37-44A9-830B-04E33453117F}" destId="{13F3FDA1-8B33-499B-81A1-58EB02E8AD06}" srcOrd="0" destOrd="0" presId="urn:microsoft.com/office/officeart/2009/3/layout/StepUpProcess"/>
    <dgm:cxn modelId="{8FFB23DA-91C4-4B78-9F55-348F5D237D02}" srcId="{CCB89D8C-BA2B-44F3-96F2-2F300AD8FD52}" destId="{B34D5E36-09A4-44FA-817C-A9EFB3337093}" srcOrd="0" destOrd="0" parTransId="{4670781A-1A1E-477D-B616-0A9E95BFC81F}" sibTransId="{7F212933-AC5E-4811-87E0-C9D3E82E2F33}"/>
    <dgm:cxn modelId="{B2DFA1EF-02C8-4717-8D03-F8BF7F3433C3}" srcId="{CCB89D8C-BA2B-44F3-96F2-2F300AD8FD52}" destId="{DE453C77-583E-4459-B8E7-67E6810EA0C3}" srcOrd="2" destOrd="0" parTransId="{57E334C6-AA1A-4D1E-A7DE-24D6F06FF459}" sibTransId="{0E3F4ADA-1761-4BA8-AC0F-FAF4746CE040}"/>
    <dgm:cxn modelId="{4E8DDB7B-90FE-4357-83D1-B6DB2303CFF7}" type="presParOf" srcId="{968975AB-DC9E-44D4-84DE-391CA4170A2F}" destId="{C5C1A70B-A288-4AC7-8E45-18C70E123C84}" srcOrd="0" destOrd="0" presId="urn:microsoft.com/office/officeart/2009/3/layout/StepUpProcess"/>
    <dgm:cxn modelId="{D30F8A02-BC9D-4B10-9B30-5A3ABE0F599F}" type="presParOf" srcId="{C5C1A70B-A288-4AC7-8E45-18C70E123C84}" destId="{45078B83-1AEF-4054-BBC7-8DD67E244941}" srcOrd="0" destOrd="0" presId="urn:microsoft.com/office/officeart/2009/3/layout/StepUpProcess"/>
    <dgm:cxn modelId="{CE582BFC-2F76-44F8-98FB-D28F009A3B88}" type="presParOf" srcId="{C5C1A70B-A288-4AC7-8E45-18C70E123C84}" destId="{E8D1A217-B056-42D3-BD8B-91014E061391}" srcOrd="1" destOrd="0" presId="urn:microsoft.com/office/officeart/2009/3/layout/StepUpProcess"/>
    <dgm:cxn modelId="{12F462DB-A1E0-4341-A1EE-FAB629256F04}" type="presParOf" srcId="{C5C1A70B-A288-4AC7-8E45-18C70E123C84}" destId="{BC765739-3F3B-4302-99EE-2A74E49B53E5}" srcOrd="2" destOrd="0" presId="urn:microsoft.com/office/officeart/2009/3/layout/StepUpProcess"/>
    <dgm:cxn modelId="{21BB3E2E-335C-4BFC-BCDE-70A5FFF35D90}" type="presParOf" srcId="{968975AB-DC9E-44D4-84DE-391CA4170A2F}" destId="{7244CC0C-B161-4FFF-BADD-889AE9185D79}" srcOrd="1" destOrd="0" presId="urn:microsoft.com/office/officeart/2009/3/layout/StepUpProcess"/>
    <dgm:cxn modelId="{EAFD644F-7722-4CDE-A64B-E7DE521F88CB}" type="presParOf" srcId="{7244CC0C-B161-4FFF-BADD-889AE9185D79}" destId="{D2F39DDD-F015-4626-97A7-6A4C85E6931B}" srcOrd="0" destOrd="0" presId="urn:microsoft.com/office/officeart/2009/3/layout/StepUpProcess"/>
    <dgm:cxn modelId="{3AA2D7E7-E51B-4DFD-A819-E31D5DA1EB97}" type="presParOf" srcId="{968975AB-DC9E-44D4-84DE-391CA4170A2F}" destId="{6E05EC71-41CD-467D-86CE-58CD5DC27172}" srcOrd="2" destOrd="0" presId="urn:microsoft.com/office/officeart/2009/3/layout/StepUpProcess"/>
    <dgm:cxn modelId="{12A7136D-5DC2-4A66-9CCB-B5785EA602AE}" type="presParOf" srcId="{6E05EC71-41CD-467D-86CE-58CD5DC27172}" destId="{767B2668-1431-48B5-8250-EAAE48F02FF8}" srcOrd="0" destOrd="0" presId="urn:microsoft.com/office/officeart/2009/3/layout/StepUpProcess"/>
    <dgm:cxn modelId="{93039979-A562-44D2-BAFF-9C4E36950A16}" type="presParOf" srcId="{6E05EC71-41CD-467D-86CE-58CD5DC27172}" destId="{13F3FDA1-8B33-499B-81A1-58EB02E8AD06}" srcOrd="1" destOrd="0" presId="urn:microsoft.com/office/officeart/2009/3/layout/StepUpProcess"/>
    <dgm:cxn modelId="{70168C2C-07B6-4226-9C7C-E8D46F6F31B2}" type="presParOf" srcId="{6E05EC71-41CD-467D-86CE-58CD5DC27172}" destId="{0288AD17-ACE9-4753-A86E-4EF82AB798CF}" srcOrd="2" destOrd="0" presId="urn:microsoft.com/office/officeart/2009/3/layout/StepUpProcess"/>
    <dgm:cxn modelId="{4A898BD5-9ACA-469C-A4EC-43A46FFFE225}" type="presParOf" srcId="{968975AB-DC9E-44D4-84DE-391CA4170A2F}" destId="{1E2D24D8-3130-4FCD-9FA4-5AC0CF55DE1B}" srcOrd="3" destOrd="0" presId="urn:microsoft.com/office/officeart/2009/3/layout/StepUpProcess"/>
    <dgm:cxn modelId="{9029843D-42E0-46EF-AA3F-52D77C645D63}" type="presParOf" srcId="{1E2D24D8-3130-4FCD-9FA4-5AC0CF55DE1B}" destId="{8E426C90-ADF8-452B-B1DD-7384FBEBBCED}" srcOrd="0" destOrd="0" presId="urn:microsoft.com/office/officeart/2009/3/layout/StepUpProcess"/>
    <dgm:cxn modelId="{4208B3DC-299D-474A-B2D7-5017C2028928}" type="presParOf" srcId="{968975AB-DC9E-44D4-84DE-391CA4170A2F}" destId="{BEF0DB74-DF05-4F95-B214-ED251B0F53F5}" srcOrd="4" destOrd="0" presId="urn:microsoft.com/office/officeart/2009/3/layout/StepUpProcess"/>
    <dgm:cxn modelId="{90BA1440-09D4-4EBA-B0C8-80FDD45FB1A6}" type="presParOf" srcId="{BEF0DB74-DF05-4F95-B214-ED251B0F53F5}" destId="{4658AC05-8A4D-4838-B0E1-C4EEE5F144AA}" srcOrd="0" destOrd="0" presId="urn:microsoft.com/office/officeart/2009/3/layout/StepUpProcess"/>
    <dgm:cxn modelId="{B01A8224-F123-4856-B348-CE4619128C73}" type="presParOf" srcId="{BEF0DB74-DF05-4F95-B214-ED251B0F53F5}" destId="{5AE8E157-6A7F-4422-9CA7-9657C89F8E8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B50D46-14F6-4A2A-94B8-6829C232F64A}" type="doc">
      <dgm:prSet loTypeId="urn:microsoft.com/office/officeart/2009/3/layout/StepUpProcess" loCatId="process" qsTypeId="urn:microsoft.com/office/officeart/2005/8/quickstyle/simple1" qsCatId="simple" csTypeId="urn:microsoft.com/office/officeart/2005/8/colors/colorful1" csCatId="colorful" phldr="1"/>
      <dgm:spPr/>
    </dgm:pt>
    <dgm:pt modelId="{B8B608BB-ADC6-473D-9DB0-4F1F5632C50A}">
      <dgm:prSet phldrT="[文本]" custT="1"/>
      <dgm:spPr/>
      <dgm:t>
        <a:bodyPr/>
        <a:lstStyle/>
        <a:p>
          <a:r>
            <a:rPr lang="en-US" altLang="zh-CN" sz="1800" b="1" dirty="0">
              <a:solidFill>
                <a:srgbClr val="0070C0"/>
              </a:solidFill>
              <a:latin typeface="微软雅黑" panose="020B0503020204020204" pitchFamily="34" charset="-122"/>
              <a:ea typeface="微软雅黑" panose="020B0503020204020204" pitchFamily="34" charset="-122"/>
            </a:rPr>
            <a:t>2002</a:t>
          </a:r>
          <a:r>
            <a:rPr lang="zh-CN" altLang="en-US" sz="1800" b="1" dirty="0">
              <a:solidFill>
                <a:srgbClr val="0070C0"/>
              </a:solidFill>
              <a:latin typeface="微软雅黑" panose="020B0503020204020204" pitchFamily="34" charset="-122"/>
              <a:ea typeface="微软雅黑" panose="020B0503020204020204" pitchFamily="34" charset="-122"/>
            </a:rPr>
            <a:t>年</a:t>
          </a:r>
          <a:r>
            <a:rPr lang="en-US" altLang="zh-CN" sz="1800" b="1" dirty="0">
              <a:solidFill>
                <a:srgbClr val="0070C0"/>
              </a:solidFill>
              <a:latin typeface="微软雅黑" panose="020B0503020204020204" pitchFamily="34" charset="-122"/>
              <a:ea typeface="微软雅黑" panose="020B0503020204020204" pitchFamily="34" charset="-122"/>
            </a:rPr>
            <a:t>6</a:t>
          </a:r>
          <a:r>
            <a:rPr lang="zh-CN" altLang="en-US" sz="1800" b="1" dirty="0">
              <a:solidFill>
                <a:srgbClr val="0070C0"/>
              </a:solidFill>
              <a:latin typeface="微软雅黑" panose="020B0503020204020204" pitchFamily="34" charset="-122"/>
              <a:ea typeface="微软雅黑" panose="020B0503020204020204" pitchFamily="34" charset="-122"/>
            </a:rPr>
            <a:t>月</a:t>
          </a:r>
          <a:r>
            <a:rPr lang="en-US" altLang="zh-CN" sz="1800" b="1" dirty="0">
              <a:solidFill>
                <a:srgbClr val="0070C0"/>
              </a:solidFill>
              <a:latin typeface="微软雅黑" panose="020B0503020204020204" pitchFamily="34" charset="-122"/>
              <a:ea typeface="微软雅黑" panose="020B0503020204020204" pitchFamily="34" charset="-122"/>
            </a:rPr>
            <a:t>29</a:t>
          </a:r>
          <a:r>
            <a:rPr lang="zh-CN" altLang="en-US" sz="1800" b="1" dirty="0">
              <a:solidFill>
                <a:srgbClr val="0070C0"/>
              </a:solidFill>
              <a:latin typeface="微软雅黑" panose="020B0503020204020204" pitchFamily="34" charset="-122"/>
              <a:ea typeface="微软雅黑" panose="020B0503020204020204" pitchFamily="34" charset="-122"/>
            </a:rPr>
            <a:t>日</a:t>
          </a:r>
          <a:endParaRPr lang="en-US" altLang="zh-CN" sz="1800" b="1" dirty="0">
            <a:solidFill>
              <a:srgbClr val="0070C0"/>
            </a:solidFill>
            <a:latin typeface="微软雅黑" panose="020B0503020204020204" pitchFamily="34" charset="-122"/>
            <a:ea typeface="微软雅黑" panose="020B0503020204020204" pitchFamily="34" charset="-122"/>
          </a:endParaRPr>
        </a:p>
        <a:p>
          <a:r>
            <a:rPr lang="zh-CN" altLang="en-US" sz="1800" b="0" dirty="0">
              <a:latin typeface="微软雅黑" panose="020B0503020204020204" pitchFamily="34" charset="-122"/>
              <a:ea typeface="微软雅黑" panose="020B0503020204020204" pitchFamily="34" charset="-122"/>
            </a:rPr>
            <a:t>由中华人民共和国第九届全国人民代表大会常务委员会第二十八次会议通过公布</a:t>
          </a:r>
          <a:endParaRPr lang="zh-CN" altLang="en-US" sz="1800" b="0" dirty="0"/>
        </a:p>
      </dgm:t>
    </dgm:pt>
    <dgm:pt modelId="{BAC0E5C3-62B1-48A4-B7CB-01B80858CA8A}" type="parTrans" cxnId="{B9A7C078-6346-4E22-A91E-3EE0F44A7412}">
      <dgm:prSet/>
      <dgm:spPr/>
      <dgm:t>
        <a:bodyPr/>
        <a:lstStyle/>
        <a:p>
          <a:endParaRPr lang="zh-CN" altLang="en-US"/>
        </a:p>
      </dgm:t>
    </dgm:pt>
    <dgm:pt modelId="{5A908058-F530-4511-A5A7-57A10B9C7302}" type="sibTrans" cxnId="{B9A7C078-6346-4E22-A91E-3EE0F44A7412}">
      <dgm:prSet/>
      <dgm:spPr/>
      <dgm:t>
        <a:bodyPr/>
        <a:lstStyle/>
        <a:p>
          <a:endParaRPr lang="zh-CN" altLang="en-US"/>
        </a:p>
      </dgm:t>
    </dgm:pt>
    <dgm:pt modelId="{D9022C4F-38A5-42E1-A0FE-DE2E0EE8A7C6}">
      <dgm:prSet phldrT="[文本]" custT="1"/>
      <dgm:spPr/>
      <dgm:t>
        <a:bodyPr/>
        <a:lstStyle/>
        <a:p>
          <a:r>
            <a:rPr lang="en-US" altLang="zh-CN" sz="1800" b="1" dirty="0">
              <a:solidFill>
                <a:srgbClr val="0070C0"/>
              </a:solidFill>
              <a:latin typeface="微软雅黑" panose="020B0503020204020204" pitchFamily="34" charset="-122"/>
              <a:ea typeface="微软雅黑" panose="020B0503020204020204" pitchFamily="34" charset="-122"/>
            </a:rPr>
            <a:t>2002</a:t>
          </a:r>
          <a:r>
            <a:rPr lang="zh-CN" altLang="en-US" sz="1800" b="1" dirty="0">
              <a:solidFill>
                <a:srgbClr val="0070C0"/>
              </a:solidFill>
              <a:latin typeface="微软雅黑" panose="020B0503020204020204" pitchFamily="34" charset="-122"/>
              <a:ea typeface="微软雅黑" panose="020B0503020204020204" pitchFamily="34" charset="-122"/>
            </a:rPr>
            <a:t>年</a:t>
          </a:r>
          <a:r>
            <a:rPr lang="en-US" altLang="zh-CN" sz="1800" b="1" dirty="0">
              <a:solidFill>
                <a:srgbClr val="0070C0"/>
              </a:solidFill>
              <a:latin typeface="微软雅黑" panose="020B0503020204020204" pitchFamily="34" charset="-122"/>
              <a:ea typeface="微软雅黑" panose="020B0503020204020204" pitchFamily="34" charset="-122"/>
            </a:rPr>
            <a:t>11</a:t>
          </a:r>
          <a:r>
            <a:rPr lang="zh-CN" altLang="en-US" sz="1800" b="1" dirty="0">
              <a:solidFill>
                <a:srgbClr val="0070C0"/>
              </a:solidFill>
              <a:latin typeface="微软雅黑" panose="020B0503020204020204" pitchFamily="34" charset="-122"/>
              <a:ea typeface="微软雅黑" panose="020B0503020204020204" pitchFamily="34" charset="-122"/>
            </a:rPr>
            <a:t>月</a:t>
          </a:r>
          <a:r>
            <a:rPr lang="en-US" altLang="zh-CN" sz="1800" b="1" dirty="0">
              <a:solidFill>
                <a:srgbClr val="0070C0"/>
              </a:solidFill>
              <a:latin typeface="微软雅黑" panose="020B0503020204020204" pitchFamily="34" charset="-122"/>
              <a:ea typeface="微软雅黑" panose="020B0503020204020204" pitchFamily="34" charset="-122"/>
            </a:rPr>
            <a:t>1</a:t>
          </a:r>
          <a:r>
            <a:rPr lang="zh-CN" altLang="en-US" sz="1800" b="1" dirty="0">
              <a:solidFill>
                <a:srgbClr val="0070C0"/>
              </a:solidFill>
              <a:latin typeface="微软雅黑" panose="020B0503020204020204" pitchFamily="34" charset="-122"/>
              <a:ea typeface="微软雅黑" panose="020B0503020204020204" pitchFamily="34" charset="-122"/>
            </a:rPr>
            <a:t>日</a:t>
          </a:r>
          <a:endParaRPr lang="en-US" altLang="zh-CN" sz="1800" b="1" dirty="0">
            <a:solidFill>
              <a:srgbClr val="0070C0"/>
            </a:solidFill>
            <a:latin typeface="微软雅黑" panose="020B0503020204020204" pitchFamily="34" charset="-122"/>
            <a:ea typeface="微软雅黑" panose="020B0503020204020204" pitchFamily="34" charset="-122"/>
          </a:endParaRPr>
        </a:p>
        <a:p>
          <a:r>
            <a:rPr lang="zh-CN" altLang="en-US" sz="1800" dirty="0">
              <a:latin typeface="微软雅黑" panose="020B0503020204020204" pitchFamily="34" charset="-122"/>
              <a:ea typeface="微软雅黑" panose="020B0503020204020204" pitchFamily="34" charset="-122"/>
            </a:rPr>
            <a:t>施行</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中华人民共和国安全生产法</a:t>
          </a:r>
          <a:r>
            <a:rPr lang="en-US" altLang="zh-CN" sz="1800" dirty="0">
              <a:latin typeface="微软雅黑" panose="020B0503020204020204" pitchFamily="34" charset="-122"/>
              <a:ea typeface="微软雅黑" panose="020B0503020204020204" pitchFamily="34" charset="-122"/>
            </a:rPr>
            <a:t>》</a:t>
          </a:r>
          <a:endParaRPr lang="zh-CN" altLang="en-US" sz="1800" dirty="0"/>
        </a:p>
      </dgm:t>
    </dgm:pt>
    <dgm:pt modelId="{7593D3B3-C26D-48AD-B241-9CAF569B5CD8}" type="parTrans" cxnId="{A1162CC6-49D0-485C-B313-747DF66E92E7}">
      <dgm:prSet/>
      <dgm:spPr/>
      <dgm:t>
        <a:bodyPr/>
        <a:lstStyle/>
        <a:p>
          <a:endParaRPr lang="zh-CN" altLang="en-US"/>
        </a:p>
      </dgm:t>
    </dgm:pt>
    <dgm:pt modelId="{21D8672C-EB37-4F9B-8475-72A2D113FC4E}" type="sibTrans" cxnId="{A1162CC6-49D0-485C-B313-747DF66E92E7}">
      <dgm:prSet/>
      <dgm:spPr/>
      <dgm:t>
        <a:bodyPr/>
        <a:lstStyle/>
        <a:p>
          <a:endParaRPr lang="zh-CN" altLang="en-US"/>
        </a:p>
      </dgm:t>
    </dgm:pt>
    <dgm:pt modelId="{556B672A-DA23-46E5-B95F-AF42E2936417}">
      <dgm:prSet phldrT="[文本]" custT="1"/>
      <dgm:spPr/>
      <dgm:t>
        <a:bodyPr/>
        <a:lstStyle/>
        <a:p>
          <a:r>
            <a:rPr lang="en-US" altLang="zh-CN" sz="1800" b="1" dirty="0">
              <a:solidFill>
                <a:srgbClr val="FF0000"/>
              </a:solidFill>
              <a:latin typeface="微软雅黑" panose="020B0503020204020204" pitchFamily="34" charset="-122"/>
              <a:ea typeface="微软雅黑" panose="020B0503020204020204" pitchFamily="34" charset="-122"/>
            </a:rPr>
            <a:t>2014</a:t>
          </a:r>
          <a:r>
            <a:rPr lang="zh-CN" altLang="en-US" sz="1800" b="1" dirty="0">
              <a:solidFill>
                <a:srgbClr val="FF0000"/>
              </a:solidFill>
              <a:latin typeface="微软雅黑" panose="020B0503020204020204" pitchFamily="34" charset="-122"/>
              <a:ea typeface="微软雅黑" panose="020B0503020204020204" pitchFamily="34" charset="-122"/>
            </a:rPr>
            <a:t>年</a:t>
          </a:r>
          <a:r>
            <a:rPr lang="en-US" altLang="zh-CN" sz="1800" b="1" dirty="0">
              <a:solidFill>
                <a:srgbClr val="FF0000"/>
              </a:solidFill>
              <a:latin typeface="微软雅黑" panose="020B0503020204020204" pitchFamily="34" charset="-122"/>
              <a:ea typeface="微软雅黑" panose="020B0503020204020204" pitchFamily="34" charset="-122"/>
            </a:rPr>
            <a:t>8</a:t>
          </a:r>
          <a:r>
            <a:rPr lang="zh-CN" altLang="en-US" sz="1800" b="1" dirty="0">
              <a:solidFill>
                <a:srgbClr val="FF0000"/>
              </a:solidFill>
              <a:latin typeface="微软雅黑" panose="020B0503020204020204" pitchFamily="34" charset="-122"/>
              <a:ea typeface="微软雅黑" panose="020B0503020204020204" pitchFamily="34" charset="-122"/>
            </a:rPr>
            <a:t>月</a:t>
          </a:r>
          <a:r>
            <a:rPr lang="en-US" altLang="zh-CN" sz="1800" b="1" dirty="0">
              <a:solidFill>
                <a:srgbClr val="FF0000"/>
              </a:solidFill>
              <a:latin typeface="微软雅黑" panose="020B0503020204020204" pitchFamily="34" charset="-122"/>
              <a:ea typeface="微软雅黑" panose="020B0503020204020204" pitchFamily="34" charset="-122"/>
            </a:rPr>
            <a:t>31</a:t>
          </a:r>
          <a:r>
            <a:rPr lang="zh-CN" altLang="en-US" sz="1800" b="1" dirty="0">
              <a:solidFill>
                <a:srgbClr val="FF0000"/>
              </a:solidFill>
              <a:latin typeface="微软雅黑" panose="020B0503020204020204" pitchFamily="34" charset="-122"/>
              <a:ea typeface="微软雅黑" panose="020B0503020204020204" pitchFamily="34" charset="-122"/>
            </a:rPr>
            <a:t>日</a:t>
          </a:r>
          <a:endParaRPr lang="en-US" altLang="zh-CN" sz="1800" b="1" dirty="0">
            <a:solidFill>
              <a:srgbClr val="FF0000"/>
            </a:solidFill>
            <a:latin typeface="微软雅黑" panose="020B0503020204020204" pitchFamily="34" charset="-122"/>
            <a:ea typeface="微软雅黑" panose="020B0503020204020204" pitchFamily="34" charset="-122"/>
          </a:endParaRPr>
        </a:p>
        <a:p>
          <a:r>
            <a:rPr lang="zh-CN" altLang="en-US" sz="1800" b="0" dirty="0">
              <a:latin typeface="微软雅黑" panose="020B0503020204020204" pitchFamily="34" charset="-122"/>
              <a:ea typeface="微软雅黑" panose="020B0503020204020204" pitchFamily="34" charset="-122"/>
            </a:rPr>
            <a:t>第十二届全国人民代表大会常务委员会第十次会议通过全国人民代表大会常务委员会关于修改</a:t>
          </a:r>
          <a:r>
            <a:rPr lang="en-US" altLang="zh-CN" sz="1800" b="0" dirty="0">
              <a:latin typeface="微软雅黑" panose="020B0503020204020204" pitchFamily="34" charset="-122"/>
              <a:ea typeface="微软雅黑" panose="020B0503020204020204" pitchFamily="34" charset="-122"/>
            </a:rPr>
            <a:t>《</a:t>
          </a:r>
          <a:r>
            <a:rPr lang="zh-CN" altLang="en-US" sz="1800" b="0" dirty="0">
              <a:latin typeface="微软雅黑" panose="020B0503020204020204" pitchFamily="34" charset="-122"/>
              <a:ea typeface="微软雅黑" panose="020B0503020204020204" pitchFamily="34" charset="-122"/>
            </a:rPr>
            <a:t>中华人民共和国安全生产法</a:t>
          </a:r>
          <a:r>
            <a:rPr lang="en-US" altLang="zh-CN" sz="1800" b="0" dirty="0">
              <a:latin typeface="微软雅黑" panose="020B0503020204020204" pitchFamily="34" charset="-122"/>
              <a:ea typeface="微软雅黑" panose="020B0503020204020204" pitchFamily="34" charset="-122"/>
            </a:rPr>
            <a:t>》</a:t>
          </a:r>
          <a:r>
            <a:rPr lang="zh-CN" altLang="en-US" sz="1800" b="0" dirty="0">
              <a:latin typeface="微软雅黑" panose="020B0503020204020204" pitchFamily="34" charset="-122"/>
              <a:ea typeface="微软雅黑" panose="020B0503020204020204" pitchFamily="34" charset="-122"/>
            </a:rPr>
            <a:t>的决定</a:t>
          </a:r>
          <a:endParaRPr lang="zh-CN" altLang="en-US" sz="1800" b="0" dirty="0"/>
        </a:p>
      </dgm:t>
    </dgm:pt>
    <dgm:pt modelId="{210E28BA-22FC-4E37-8098-95AF863DEA0C}" type="parTrans" cxnId="{C6DA58E1-3DA1-461E-95DC-B18A03102A64}">
      <dgm:prSet/>
      <dgm:spPr/>
      <dgm:t>
        <a:bodyPr/>
        <a:lstStyle/>
        <a:p>
          <a:endParaRPr lang="zh-CN" altLang="en-US"/>
        </a:p>
      </dgm:t>
    </dgm:pt>
    <dgm:pt modelId="{43DD11A4-6C75-4080-B113-A5F02E18E6C4}" type="sibTrans" cxnId="{C6DA58E1-3DA1-461E-95DC-B18A03102A64}">
      <dgm:prSet/>
      <dgm:spPr/>
      <dgm:t>
        <a:bodyPr/>
        <a:lstStyle/>
        <a:p>
          <a:endParaRPr lang="zh-CN" altLang="en-US"/>
        </a:p>
      </dgm:t>
    </dgm:pt>
    <dgm:pt modelId="{7C0E130B-2CF3-4824-8605-B36534B823B5}">
      <dgm:prSet phldrT="[文本]" custT="1"/>
      <dgm:spPr/>
      <dgm:t>
        <a:bodyPr/>
        <a:lstStyle/>
        <a:p>
          <a:r>
            <a:rPr lang="en-US" altLang="zh-CN" sz="1800" b="1" dirty="0">
              <a:solidFill>
                <a:srgbClr val="FF0000"/>
              </a:solidFill>
              <a:latin typeface="微软雅黑" panose="020B0503020204020204" pitchFamily="34" charset="-122"/>
              <a:ea typeface="微软雅黑" panose="020B0503020204020204" pitchFamily="34" charset="-122"/>
            </a:rPr>
            <a:t>2014</a:t>
          </a:r>
          <a:r>
            <a:rPr lang="zh-CN" altLang="en-US" sz="1800" b="1" dirty="0">
              <a:solidFill>
                <a:srgbClr val="FF0000"/>
              </a:solidFill>
              <a:latin typeface="微软雅黑" panose="020B0503020204020204" pitchFamily="34" charset="-122"/>
              <a:ea typeface="微软雅黑" panose="020B0503020204020204" pitchFamily="34" charset="-122"/>
            </a:rPr>
            <a:t>年</a:t>
          </a:r>
          <a:r>
            <a:rPr lang="en-US" altLang="zh-CN" sz="1800" b="1" dirty="0">
              <a:solidFill>
                <a:srgbClr val="FF0000"/>
              </a:solidFill>
              <a:latin typeface="微软雅黑" panose="020B0503020204020204" pitchFamily="34" charset="-122"/>
              <a:ea typeface="微软雅黑" panose="020B0503020204020204" pitchFamily="34" charset="-122"/>
            </a:rPr>
            <a:t>12</a:t>
          </a:r>
          <a:r>
            <a:rPr lang="zh-CN" altLang="en-US" sz="1800" b="1" dirty="0">
              <a:solidFill>
                <a:srgbClr val="FF0000"/>
              </a:solidFill>
              <a:latin typeface="微软雅黑" panose="020B0503020204020204" pitchFamily="34" charset="-122"/>
              <a:ea typeface="微软雅黑" panose="020B0503020204020204" pitchFamily="34" charset="-122"/>
            </a:rPr>
            <a:t>月</a:t>
          </a:r>
          <a:r>
            <a:rPr lang="en-US" altLang="zh-CN" sz="1800" b="1" dirty="0">
              <a:solidFill>
                <a:srgbClr val="FF0000"/>
              </a:solidFill>
              <a:latin typeface="微软雅黑" panose="020B0503020204020204" pitchFamily="34" charset="-122"/>
              <a:ea typeface="微软雅黑" panose="020B0503020204020204" pitchFamily="34" charset="-122"/>
            </a:rPr>
            <a:t>1</a:t>
          </a:r>
          <a:r>
            <a:rPr lang="zh-CN" altLang="en-US" sz="1800" b="1" dirty="0">
              <a:solidFill>
                <a:srgbClr val="FF0000"/>
              </a:solidFill>
              <a:latin typeface="微软雅黑" panose="020B0503020204020204" pitchFamily="34" charset="-122"/>
              <a:ea typeface="微软雅黑" panose="020B0503020204020204" pitchFamily="34" charset="-122"/>
            </a:rPr>
            <a:t>日</a:t>
          </a:r>
          <a:endParaRPr lang="en-US" altLang="zh-CN" sz="1800" b="1" dirty="0">
            <a:solidFill>
              <a:srgbClr val="FF0000"/>
            </a:solidFill>
            <a:latin typeface="微软雅黑" panose="020B0503020204020204" pitchFamily="34" charset="-122"/>
            <a:ea typeface="微软雅黑" panose="020B0503020204020204" pitchFamily="34" charset="-122"/>
          </a:endParaRPr>
        </a:p>
        <a:p>
          <a:r>
            <a:rPr lang="zh-CN" altLang="en-US" sz="1800" dirty="0">
              <a:latin typeface="微软雅黑" panose="020B0503020204020204" pitchFamily="34" charset="-122"/>
              <a:ea typeface="微软雅黑" panose="020B0503020204020204" pitchFamily="34" charset="-122"/>
            </a:rPr>
            <a:t>施行新修改的</a:t>
          </a:r>
          <a:r>
            <a:rPr lang="en-US" altLang="zh-CN" sz="1800" b="0" dirty="0">
              <a:latin typeface="微软雅黑" panose="020B0503020204020204" pitchFamily="34" charset="-122"/>
              <a:ea typeface="微软雅黑" panose="020B0503020204020204" pitchFamily="34" charset="-122"/>
            </a:rPr>
            <a:t>《</a:t>
          </a:r>
          <a:r>
            <a:rPr lang="zh-CN" altLang="en-US" sz="1800" b="0" dirty="0">
              <a:latin typeface="微软雅黑" panose="020B0503020204020204" pitchFamily="34" charset="-122"/>
              <a:ea typeface="微软雅黑" panose="020B0503020204020204" pitchFamily="34" charset="-122"/>
            </a:rPr>
            <a:t>中华人民共和国安全生产法</a:t>
          </a:r>
          <a:r>
            <a:rPr lang="en-US" altLang="zh-CN" sz="1800" b="0" dirty="0">
              <a:latin typeface="微软雅黑" panose="020B0503020204020204" pitchFamily="34" charset="-122"/>
              <a:ea typeface="微软雅黑" panose="020B0503020204020204" pitchFamily="34" charset="-122"/>
            </a:rPr>
            <a:t>》</a:t>
          </a:r>
          <a:endParaRPr lang="zh-CN" altLang="en-US" sz="1800" b="0" dirty="0"/>
        </a:p>
      </dgm:t>
    </dgm:pt>
    <dgm:pt modelId="{C66A0F64-79BC-4EF8-B918-950233049C2A}" type="parTrans" cxnId="{073026FD-B467-4B75-82A3-5791BE71A233}">
      <dgm:prSet/>
      <dgm:spPr/>
      <dgm:t>
        <a:bodyPr/>
        <a:lstStyle/>
        <a:p>
          <a:endParaRPr lang="zh-CN" altLang="en-US"/>
        </a:p>
      </dgm:t>
    </dgm:pt>
    <dgm:pt modelId="{D0042556-4C44-4672-B3E3-20C52E738364}" type="sibTrans" cxnId="{073026FD-B467-4B75-82A3-5791BE71A233}">
      <dgm:prSet/>
      <dgm:spPr/>
      <dgm:t>
        <a:bodyPr/>
        <a:lstStyle/>
        <a:p>
          <a:endParaRPr lang="zh-CN" altLang="en-US"/>
        </a:p>
      </dgm:t>
    </dgm:pt>
    <dgm:pt modelId="{262AC990-0A6F-4D09-B7FF-C6096220183E}" type="pres">
      <dgm:prSet presAssocID="{D8B50D46-14F6-4A2A-94B8-6829C232F64A}" presName="rootnode" presStyleCnt="0">
        <dgm:presLayoutVars>
          <dgm:chMax/>
          <dgm:chPref/>
          <dgm:dir/>
          <dgm:animLvl val="lvl"/>
        </dgm:presLayoutVars>
      </dgm:prSet>
      <dgm:spPr/>
    </dgm:pt>
    <dgm:pt modelId="{0D545F70-9CC9-4A57-B793-2DB2748874E3}" type="pres">
      <dgm:prSet presAssocID="{B8B608BB-ADC6-473D-9DB0-4F1F5632C50A}" presName="composite" presStyleCnt="0"/>
      <dgm:spPr/>
    </dgm:pt>
    <dgm:pt modelId="{A7D62851-8D40-4FF2-8493-6300979AF659}" type="pres">
      <dgm:prSet presAssocID="{B8B608BB-ADC6-473D-9DB0-4F1F5632C50A}" presName="LShape" presStyleLbl="alignNode1" presStyleIdx="0" presStyleCnt="7"/>
      <dgm:spPr/>
    </dgm:pt>
    <dgm:pt modelId="{1AF63080-93AA-4A08-9B22-8C7850295D55}" type="pres">
      <dgm:prSet presAssocID="{B8B608BB-ADC6-473D-9DB0-4F1F5632C50A}" presName="ParentText" presStyleLbl="revTx" presStyleIdx="0" presStyleCnt="4">
        <dgm:presLayoutVars>
          <dgm:chMax val="0"/>
          <dgm:chPref val="0"/>
          <dgm:bulletEnabled val="1"/>
        </dgm:presLayoutVars>
      </dgm:prSet>
      <dgm:spPr/>
    </dgm:pt>
    <dgm:pt modelId="{8C96D492-4B20-47C2-A146-6C17BFD50222}" type="pres">
      <dgm:prSet presAssocID="{B8B608BB-ADC6-473D-9DB0-4F1F5632C50A}" presName="Triangle" presStyleLbl="alignNode1" presStyleIdx="1" presStyleCnt="7"/>
      <dgm:spPr/>
    </dgm:pt>
    <dgm:pt modelId="{B44352FE-B6F4-46BF-A83C-6B2238340595}" type="pres">
      <dgm:prSet presAssocID="{5A908058-F530-4511-A5A7-57A10B9C7302}" presName="sibTrans" presStyleCnt="0"/>
      <dgm:spPr/>
    </dgm:pt>
    <dgm:pt modelId="{363366F0-CBA0-4C75-939C-E87A86D9C897}" type="pres">
      <dgm:prSet presAssocID="{5A908058-F530-4511-A5A7-57A10B9C7302}" presName="space" presStyleCnt="0"/>
      <dgm:spPr/>
    </dgm:pt>
    <dgm:pt modelId="{77206BDE-A973-4979-8E54-C8F037A7F0C4}" type="pres">
      <dgm:prSet presAssocID="{D9022C4F-38A5-42E1-A0FE-DE2E0EE8A7C6}" presName="composite" presStyleCnt="0"/>
      <dgm:spPr/>
    </dgm:pt>
    <dgm:pt modelId="{B8A0CB7D-23A9-468D-B57A-56C64B5E77F4}" type="pres">
      <dgm:prSet presAssocID="{D9022C4F-38A5-42E1-A0FE-DE2E0EE8A7C6}" presName="LShape" presStyleLbl="alignNode1" presStyleIdx="2" presStyleCnt="7"/>
      <dgm:spPr/>
    </dgm:pt>
    <dgm:pt modelId="{951A5E4C-96DA-49D9-B17F-4DD66E6A235F}" type="pres">
      <dgm:prSet presAssocID="{D9022C4F-38A5-42E1-A0FE-DE2E0EE8A7C6}" presName="ParentText" presStyleLbl="revTx" presStyleIdx="1" presStyleCnt="4">
        <dgm:presLayoutVars>
          <dgm:chMax val="0"/>
          <dgm:chPref val="0"/>
          <dgm:bulletEnabled val="1"/>
        </dgm:presLayoutVars>
      </dgm:prSet>
      <dgm:spPr/>
    </dgm:pt>
    <dgm:pt modelId="{BBCFF423-F40B-4555-A5DE-23C5C98A0D99}" type="pres">
      <dgm:prSet presAssocID="{D9022C4F-38A5-42E1-A0FE-DE2E0EE8A7C6}" presName="Triangle" presStyleLbl="alignNode1" presStyleIdx="3" presStyleCnt="7"/>
      <dgm:spPr/>
    </dgm:pt>
    <dgm:pt modelId="{1B323834-3AB1-4388-BBF2-12455F5292CF}" type="pres">
      <dgm:prSet presAssocID="{21D8672C-EB37-4F9B-8475-72A2D113FC4E}" presName="sibTrans" presStyleCnt="0"/>
      <dgm:spPr/>
    </dgm:pt>
    <dgm:pt modelId="{40DCAB92-0DB2-4A62-BF5F-4D24E810F091}" type="pres">
      <dgm:prSet presAssocID="{21D8672C-EB37-4F9B-8475-72A2D113FC4E}" presName="space" presStyleCnt="0"/>
      <dgm:spPr/>
    </dgm:pt>
    <dgm:pt modelId="{D62EF491-68D2-4C17-8437-BDEA32DF3A85}" type="pres">
      <dgm:prSet presAssocID="{556B672A-DA23-46E5-B95F-AF42E2936417}" presName="composite" presStyleCnt="0"/>
      <dgm:spPr/>
    </dgm:pt>
    <dgm:pt modelId="{71BC5075-EA12-4AA6-9F12-D554ACA42CC1}" type="pres">
      <dgm:prSet presAssocID="{556B672A-DA23-46E5-B95F-AF42E2936417}" presName="LShape" presStyleLbl="alignNode1" presStyleIdx="4" presStyleCnt="7"/>
      <dgm:spPr/>
    </dgm:pt>
    <dgm:pt modelId="{22C32CB8-96A7-4017-96D6-AAB3F1B238DF}" type="pres">
      <dgm:prSet presAssocID="{556B672A-DA23-46E5-B95F-AF42E2936417}" presName="ParentText" presStyleLbl="revTx" presStyleIdx="2" presStyleCnt="4">
        <dgm:presLayoutVars>
          <dgm:chMax val="0"/>
          <dgm:chPref val="0"/>
          <dgm:bulletEnabled val="1"/>
        </dgm:presLayoutVars>
      </dgm:prSet>
      <dgm:spPr/>
    </dgm:pt>
    <dgm:pt modelId="{D5FE6ADD-A00A-4639-80CE-019458527D0E}" type="pres">
      <dgm:prSet presAssocID="{556B672A-DA23-46E5-B95F-AF42E2936417}" presName="Triangle" presStyleLbl="alignNode1" presStyleIdx="5" presStyleCnt="7"/>
      <dgm:spPr/>
    </dgm:pt>
    <dgm:pt modelId="{C9323771-1A9E-450A-B695-37F47E7A6308}" type="pres">
      <dgm:prSet presAssocID="{43DD11A4-6C75-4080-B113-A5F02E18E6C4}" presName="sibTrans" presStyleCnt="0"/>
      <dgm:spPr/>
    </dgm:pt>
    <dgm:pt modelId="{A7BD4345-7DDC-495F-9AB5-224A53B83307}" type="pres">
      <dgm:prSet presAssocID="{43DD11A4-6C75-4080-B113-A5F02E18E6C4}" presName="space" presStyleCnt="0"/>
      <dgm:spPr/>
    </dgm:pt>
    <dgm:pt modelId="{A7EA4F4A-2148-4EE5-A384-14F05F35BD68}" type="pres">
      <dgm:prSet presAssocID="{7C0E130B-2CF3-4824-8605-B36534B823B5}" presName="composite" presStyleCnt="0"/>
      <dgm:spPr/>
    </dgm:pt>
    <dgm:pt modelId="{008F6A5D-A347-40F7-A9DA-0CCD2BBC2B26}" type="pres">
      <dgm:prSet presAssocID="{7C0E130B-2CF3-4824-8605-B36534B823B5}" presName="LShape" presStyleLbl="alignNode1" presStyleIdx="6" presStyleCnt="7"/>
      <dgm:spPr/>
    </dgm:pt>
    <dgm:pt modelId="{80655EFB-F089-4E54-9CC9-3ED8028A796C}" type="pres">
      <dgm:prSet presAssocID="{7C0E130B-2CF3-4824-8605-B36534B823B5}" presName="ParentText" presStyleLbl="revTx" presStyleIdx="3" presStyleCnt="4">
        <dgm:presLayoutVars>
          <dgm:chMax val="0"/>
          <dgm:chPref val="0"/>
          <dgm:bulletEnabled val="1"/>
        </dgm:presLayoutVars>
      </dgm:prSet>
      <dgm:spPr/>
    </dgm:pt>
  </dgm:ptLst>
  <dgm:cxnLst>
    <dgm:cxn modelId="{7E66531E-F2E0-400D-B7EA-E9ABF10ACB93}" type="presOf" srcId="{D9022C4F-38A5-42E1-A0FE-DE2E0EE8A7C6}" destId="{951A5E4C-96DA-49D9-B17F-4DD66E6A235F}" srcOrd="0" destOrd="0" presId="urn:microsoft.com/office/officeart/2009/3/layout/StepUpProcess"/>
    <dgm:cxn modelId="{CB7F853C-AE9C-45E4-A9B1-5BF7B728692C}" type="presOf" srcId="{7C0E130B-2CF3-4824-8605-B36534B823B5}" destId="{80655EFB-F089-4E54-9CC9-3ED8028A796C}" srcOrd="0" destOrd="0" presId="urn:microsoft.com/office/officeart/2009/3/layout/StepUpProcess"/>
    <dgm:cxn modelId="{B9A7C078-6346-4E22-A91E-3EE0F44A7412}" srcId="{D8B50D46-14F6-4A2A-94B8-6829C232F64A}" destId="{B8B608BB-ADC6-473D-9DB0-4F1F5632C50A}" srcOrd="0" destOrd="0" parTransId="{BAC0E5C3-62B1-48A4-B7CB-01B80858CA8A}" sibTransId="{5A908058-F530-4511-A5A7-57A10B9C7302}"/>
    <dgm:cxn modelId="{AC443CAB-7E75-4929-866F-A8FC3C580CFF}" type="presOf" srcId="{B8B608BB-ADC6-473D-9DB0-4F1F5632C50A}" destId="{1AF63080-93AA-4A08-9B22-8C7850295D55}" srcOrd="0" destOrd="0" presId="urn:microsoft.com/office/officeart/2009/3/layout/StepUpProcess"/>
    <dgm:cxn modelId="{A1162CC6-49D0-485C-B313-747DF66E92E7}" srcId="{D8B50D46-14F6-4A2A-94B8-6829C232F64A}" destId="{D9022C4F-38A5-42E1-A0FE-DE2E0EE8A7C6}" srcOrd="1" destOrd="0" parTransId="{7593D3B3-C26D-48AD-B241-9CAF569B5CD8}" sibTransId="{21D8672C-EB37-4F9B-8475-72A2D113FC4E}"/>
    <dgm:cxn modelId="{9017C3CA-C821-4C7A-B7B2-3242289692D8}" type="presOf" srcId="{D8B50D46-14F6-4A2A-94B8-6829C232F64A}" destId="{262AC990-0A6F-4D09-B7FF-C6096220183E}" srcOrd="0" destOrd="0" presId="urn:microsoft.com/office/officeart/2009/3/layout/StepUpProcess"/>
    <dgm:cxn modelId="{065BBCD6-33B4-4B77-AF81-F59673D5D895}" type="presOf" srcId="{556B672A-DA23-46E5-B95F-AF42E2936417}" destId="{22C32CB8-96A7-4017-96D6-AAB3F1B238DF}" srcOrd="0" destOrd="0" presId="urn:microsoft.com/office/officeart/2009/3/layout/StepUpProcess"/>
    <dgm:cxn modelId="{C6DA58E1-3DA1-461E-95DC-B18A03102A64}" srcId="{D8B50D46-14F6-4A2A-94B8-6829C232F64A}" destId="{556B672A-DA23-46E5-B95F-AF42E2936417}" srcOrd="2" destOrd="0" parTransId="{210E28BA-22FC-4E37-8098-95AF863DEA0C}" sibTransId="{43DD11A4-6C75-4080-B113-A5F02E18E6C4}"/>
    <dgm:cxn modelId="{073026FD-B467-4B75-82A3-5791BE71A233}" srcId="{D8B50D46-14F6-4A2A-94B8-6829C232F64A}" destId="{7C0E130B-2CF3-4824-8605-B36534B823B5}" srcOrd="3" destOrd="0" parTransId="{C66A0F64-79BC-4EF8-B918-950233049C2A}" sibTransId="{D0042556-4C44-4672-B3E3-20C52E738364}"/>
    <dgm:cxn modelId="{7B933C4B-DC47-471F-9B85-80D7E68086FA}" type="presParOf" srcId="{262AC990-0A6F-4D09-B7FF-C6096220183E}" destId="{0D545F70-9CC9-4A57-B793-2DB2748874E3}" srcOrd="0" destOrd="0" presId="urn:microsoft.com/office/officeart/2009/3/layout/StepUpProcess"/>
    <dgm:cxn modelId="{7C5CAED9-E636-4DB3-AD89-6EF4B6F03621}" type="presParOf" srcId="{0D545F70-9CC9-4A57-B793-2DB2748874E3}" destId="{A7D62851-8D40-4FF2-8493-6300979AF659}" srcOrd="0" destOrd="0" presId="urn:microsoft.com/office/officeart/2009/3/layout/StepUpProcess"/>
    <dgm:cxn modelId="{15142746-3992-4734-8809-DB02E632F2BC}" type="presParOf" srcId="{0D545F70-9CC9-4A57-B793-2DB2748874E3}" destId="{1AF63080-93AA-4A08-9B22-8C7850295D55}" srcOrd="1" destOrd="0" presId="urn:microsoft.com/office/officeart/2009/3/layout/StepUpProcess"/>
    <dgm:cxn modelId="{FDAD746E-E558-495B-8CCE-FC83E78C3B2D}" type="presParOf" srcId="{0D545F70-9CC9-4A57-B793-2DB2748874E3}" destId="{8C96D492-4B20-47C2-A146-6C17BFD50222}" srcOrd="2" destOrd="0" presId="urn:microsoft.com/office/officeart/2009/3/layout/StepUpProcess"/>
    <dgm:cxn modelId="{5CB4F995-3462-498F-87D9-B0DF692B5F6F}" type="presParOf" srcId="{262AC990-0A6F-4D09-B7FF-C6096220183E}" destId="{B44352FE-B6F4-46BF-A83C-6B2238340595}" srcOrd="1" destOrd="0" presId="urn:microsoft.com/office/officeart/2009/3/layout/StepUpProcess"/>
    <dgm:cxn modelId="{D48C50A9-E9DA-4C19-91B1-E0FD45033104}" type="presParOf" srcId="{B44352FE-B6F4-46BF-A83C-6B2238340595}" destId="{363366F0-CBA0-4C75-939C-E87A86D9C897}" srcOrd="0" destOrd="0" presId="urn:microsoft.com/office/officeart/2009/3/layout/StepUpProcess"/>
    <dgm:cxn modelId="{616CCEE4-E888-4E7F-A210-B567224CA4F3}" type="presParOf" srcId="{262AC990-0A6F-4D09-B7FF-C6096220183E}" destId="{77206BDE-A973-4979-8E54-C8F037A7F0C4}" srcOrd="2" destOrd="0" presId="urn:microsoft.com/office/officeart/2009/3/layout/StepUpProcess"/>
    <dgm:cxn modelId="{160E69AC-3B79-47F8-8076-1A01CDD22DAD}" type="presParOf" srcId="{77206BDE-A973-4979-8E54-C8F037A7F0C4}" destId="{B8A0CB7D-23A9-468D-B57A-56C64B5E77F4}" srcOrd="0" destOrd="0" presId="urn:microsoft.com/office/officeart/2009/3/layout/StepUpProcess"/>
    <dgm:cxn modelId="{74EBA909-6AFE-455D-9BF9-3A2132AEFC7B}" type="presParOf" srcId="{77206BDE-A973-4979-8E54-C8F037A7F0C4}" destId="{951A5E4C-96DA-49D9-B17F-4DD66E6A235F}" srcOrd="1" destOrd="0" presId="urn:microsoft.com/office/officeart/2009/3/layout/StepUpProcess"/>
    <dgm:cxn modelId="{B4A1CBBD-6688-4BDD-B2B9-D4B18DFE4505}" type="presParOf" srcId="{77206BDE-A973-4979-8E54-C8F037A7F0C4}" destId="{BBCFF423-F40B-4555-A5DE-23C5C98A0D99}" srcOrd="2" destOrd="0" presId="urn:microsoft.com/office/officeart/2009/3/layout/StepUpProcess"/>
    <dgm:cxn modelId="{82F59D68-01EC-4480-912D-0FF4D135B83A}" type="presParOf" srcId="{262AC990-0A6F-4D09-B7FF-C6096220183E}" destId="{1B323834-3AB1-4388-BBF2-12455F5292CF}" srcOrd="3" destOrd="0" presId="urn:microsoft.com/office/officeart/2009/3/layout/StepUpProcess"/>
    <dgm:cxn modelId="{BBDC8531-8EDD-4A02-9482-7A14A4F66570}" type="presParOf" srcId="{1B323834-3AB1-4388-BBF2-12455F5292CF}" destId="{40DCAB92-0DB2-4A62-BF5F-4D24E810F091}" srcOrd="0" destOrd="0" presId="urn:microsoft.com/office/officeart/2009/3/layout/StepUpProcess"/>
    <dgm:cxn modelId="{276EDAD6-22DD-48A3-958B-482D64394552}" type="presParOf" srcId="{262AC990-0A6F-4D09-B7FF-C6096220183E}" destId="{D62EF491-68D2-4C17-8437-BDEA32DF3A85}" srcOrd="4" destOrd="0" presId="urn:microsoft.com/office/officeart/2009/3/layout/StepUpProcess"/>
    <dgm:cxn modelId="{4DEFC929-708C-48B0-8B48-FC8C89285AFB}" type="presParOf" srcId="{D62EF491-68D2-4C17-8437-BDEA32DF3A85}" destId="{71BC5075-EA12-4AA6-9F12-D554ACA42CC1}" srcOrd="0" destOrd="0" presId="urn:microsoft.com/office/officeart/2009/3/layout/StepUpProcess"/>
    <dgm:cxn modelId="{619E1E22-FAC6-4895-A2E6-E013BC8FA92B}" type="presParOf" srcId="{D62EF491-68D2-4C17-8437-BDEA32DF3A85}" destId="{22C32CB8-96A7-4017-96D6-AAB3F1B238DF}" srcOrd="1" destOrd="0" presId="urn:microsoft.com/office/officeart/2009/3/layout/StepUpProcess"/>
    <dgm:cxn modelId="{047AAE08-65C6-46B6-A14A-14E68878650C}" type="presParOf" srcId="{D62EF491-68D2-4C17-8437-BDEA32DF3A85}" destId="{D5FE6ADD-A00A-4639-80CE-019458527D0E}" srcOrd="2" destOrd="0" presId="urn:microsoft.com/office/officeart/2009/3/layout/StepUpProcess"/>
    <dgm:cxn modelId="{C0CA2705-9D74-4719-9E75-862F1F592125}" type="presParOf" srcId="{262AC990-0A6F-4D09-B7FF-C6096220183E}" destId="{C9323771-1A9E-450A-B695-37F47E7A6308}" srcOrd="5" destOrd="0" presId="urn:microsoft.com/office/officeart/2009/3/layout/StepUpProcess"/>
    <dgm:cxn modelId="{437B6895-F2E6-436E-ACD7-136490FFD58D}" type="presParOf" srcId="{C9323771-1A9E-450A-B695-37F47E7A6308}" destId="{A7BD4345-7DDC-495F-9AB5-224A53B83307}" srcOrd="0" destOrd="0" presId="urn:microsoft.com/office/officeart/2009/3/layout/StepUpProcess"/>
    <dgm:cxn modelId="{6D63B04D-EB5F-439A-9D35-BFFA7BC71EC5}" type="presParOf" srcId="{262AC990-0A6F-4D09-B7FF-C6096220183E}" destId="{A7EA4F4A-2148-4EE5-A384-14F05F35BD68}" srcOrd="6" destOrd="0" presId="urn:microsoft.com/office/officeart/2009/3/layout/StepUpProcess"/>
    <dgm:cxn modelId="{2CFE92C2-FCE8-4418-8F88-382AC65F18E9}" type="presParOf" srcId="{A7EA4F4A-2148-4EE5-A384-14F05F35BD68}" destId="{008F6A5D-A347-40F7-A9DA-0CCD2BBC2B26}" srcOrd="0" destOrd="0" presId="urn:microsoft.com/office/officeart/2009/3/layout/StepUpProcess"/>
    <dgm:cxn modelId="{7AA739FA-5D84-458A-8109-A58A1D0D890A}" type="presParOf" srcId="{A7EA4F4A-2148-4EE5-A384-14F05F35BD68}" destId="{80655EFB-F089-4E54-9CC9-3ED8028A796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466DEB-C283-4757-9E74-2B2BFBEDE1F9}"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zh-CN" altLang="en-US"/>
        </a:p>
      </dgm:t>
    </dgm:pt>
    <dgm:pt modelId="{2202BED3-E8D3-42F9-A74E-834B3839E0E9}">
      <dgm:prSet phldrT="[文本]" custT="1"/>
      <dgm:spPr/>
      <dgm:t>
        <a:bodyPr/>
        <a:lstStyle/>
        <a:p>
          <a:r>
            <a:rPr lang="zh-CN" altLang="en-US" sz="2400" b="1" dirty="0">
              <a:solidFill>
                <a:schemeClr val="bg1"/>
              </a:solidFill>
              <a:latin typeface="微软雅黑" panose="020B0503020204020204" pitchFamily="34" charset="-122"/>
              <a:ea typeface="微软雅黑" panose="020B0503020204020204" pitchFamily="34" charset="-122"/>
            </a:rPr>
            <a:t>安全人员需掌握信息化</a:t>
          </a:r>
          <a:endParaRPr lang="zh-CN" altLang="en-US" sz="2400" dirty="0">
            <a:solidFill>
              <a:schemeClr val="bg1"/>
            </a:solidFill>
          </a:endParaRPr>
        </a:p>
      </dgm:t>
    </dgm:pt>
    <dgm:pt modelId="{1D0614CA-9EB5-471B-AA61-3FA2ABEEC00F}" type="parTrans" cxnId="{8A850812-2CBE-4674-9601-5808BDBA6D60}">
      <dgm:prSet/>
      <dgm:spPr/>
      <dgm:t>
        <a:bodyPr/>
        <a:lstStyle/>
        <a:p>
          <a:endParaRPr lang="zh-CN" altLang="en-US"/>
        </a:p>
      </dgm:t>
    </dgm:pt>
    <dgm:pt modelId="{DDC799EF-7C3E-4917-8368-821ED6D35F69}" type="sibTrans" cxnId="{8A850812-2CBE-4674-9601-5808BDBA6D60}">
      <dgm:prSet/>
      <dgm:spPr/>
      <dgm:t>
        <a:bodyPr/>
        <a:lstStyle/>
        <a:p>
          <a:endParaRPr lang="zh-CN" altLang="en-US"/>
        </a:p>
      </dgm:t>
    </dgm:pt>
    <dgm:pt modelId="{99F5BFFB-DC05-4251-93EC-FAE29870F3DB}">
      <dgm:prSet phldrT="[文本]" custT="1"/>
      <dgm:spPr/>
      <dgm:t>
        <a:bodyPr/>
        <a:lstStyle/>
        <a:p>
          <a:r>
            <a:rPr lang="zh-CN" altLang="en-US" sz="2400" b="1" dirty="0">
              <a:solidFill>
                <a:schemeClr val="bg1"/>
              </a:solidFill>
              <a:latin typeface="微软雅黑" panose="020B0503020204020204" pitchFamily="34" charset="-122"/>
              <a:ea typeface="微软雅黑" panose="020B0503020204020204" pitchFamily="34" charset="-122"/>
            </a:rPr>
            <a:t>强化工人信用管理</a:t>
          </a:r>
          <a:endParaRPr lang="zh-CN" altLang="en-US" sz="2400" dirty="0">
            <a:solidFill>
              <a:schemeClr val="bg1"/>
            </a:solidFill>
          </a:endParaRPr>
        </a:p>
      </dgm:t>
    </dgm:pt>
    <dgm:pt modelId="{57DEC91A-A4D0-443C-8180-3E75B8A9A143}" type="parTrans" cxnId="{1E673C8C-B2FA-43FF-AF99-D52CCFD957F8}">
      <dgm:prSet/>
      <dgm:spPr/>
      <dgm:t>
        <a:bodyPr/>
        <a:lstStyle/>
        <a:p>
          <a:endParaRPr lang="zh-CN" altLang="en-US"/>
        </a:p>
      </dgm:t>
    </dgm:pt>
    <dgm:pt modelId="{4433F345-4CB7-444A-B493-60E6D9DC8FE3}" type="sibTrans" cxnId="{1E673C8C-B2FA-43FF-AF99-D52CCFD957F8}">
      <dgm:prSet/>
      <dgm:spPr/>
      <dgm:t>
        <a:bodyPr/>
        <a:lstStyle/>
        <a:p>
          <a:endParaRPr lang="zh-CN" altLang="en-US"/>
        </a:p>
      </dgm:t>
    </dgm:pt>
    <dgm:pt modelId="{D59A948E-C80B-4798-9FCF-3FAC822B36EF}">
      <dgm:prSet phldrT="[文本]" custT="1"/>
      <dgm:spPr/>
      <dgm:t>
        <a:body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出台新安法，不发生事故也入刑</a:t>
          </a:r>
          <a:endParaRPr lang="zh-CN" altLang="en-US" sz="2400" dirty="0">
            <a:solidFill>
              <a:schemeClr val="bg1"/>
            </a:solidFill>
          </a:endParaRPr>
        </a:p>
      </dgm:t>
    </dgm:pt>
    <dgm:pt modelId="{202BA7F6-9E1E-4419-9E0C-A79C99050A90}" type="parTrans" cxnId="{41A5EC42-B48F-4CBC-AC40-8FD1122128EA}">
      <dgm:prSet/>
      <dgm:spPr/>
      <dgm:t>
        <a:bodyPr/>
        <a:lstStyle/>
        <a:p>
          <a:endParaRPr lang="zh-CN" altLang="en-US"/>
        </a:p>
      </dgm:t>
    </dgm:pt>
    <dgm:pt modelId="{BC11D227-A4C7-4658-9B57-0EE8BFD045BC}" type="sibTrans" cxnId="{41A5EC42-B48F-4CBC-AC40-8FD1122128EA}">
      <dgm:prSet/>
      <dgm:spPr/>
      <dgm:t>
        <a:bodyPr/>
        <a:lstStyle/>
        <a:p>
          <a:endParaRPr lang="zh-CN" altLang="en-US"/>
        </a:p>
      </dgm:t>
    </dgm:pt>
    <dgm:pt modelId="{BE98979D-E55E-4448-A16A-C42EB6895523}" type="pres">
      <dgm:prSet presAssocID="{E1466DEB-C283-4757-9E74-2B2BFBEDE1F9}" presName="linear" presStyleCnt="0">
        <dgm:presLayoutVars>
          <dgm:dir/>
          <dgm:resizeHandles val="exact"/>
        </dgm:presLayoutVars>
      </dgm:prSet>
      <dgm:spPr/>
    </dgm:pt>
    <dgm:pt modelId="{1C620DA7-C65D-4B7D-8E04-BDB6EF89302F}" type="pres">
      <dgm:prSet presAssocID="{2202BED3-E8D3-42F9-A74E-834B3839E0E9}" presName="comp" presStyleCnt="0"/>
      <dgm:spPr/>
    </dgm:pt>
    <dgm:pt modelId="{3374B180-6711-420F-A71E-66AA466653CE}" type="pres">
      <dgm:prSet presAssocID="{2202BED3-E8D3-42F9-A74E-834B3839E0E9}" presName="box" presStyleLbl="node1" presStyleIdx="0" presStyleCnt="3" custScaleY="104755" custLinFactNeighborX="127" custLinFactNeighborY="-40511"/>
      <dgm:spPr/>
    </dgm:pt>
    <dgm:pt modelId="{E19F8AF6-1EE1-4311-8DBF-A6312A25D2C1}" type="pres">
      <dgm:prSet presAssocID="{2202BED3-E8D3-42F9-A74E-834B3839E0E9}" presName="img" presStyleLbl="fgImgPlace1" presStyleIdx="0" presStyleCnt="3"/>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t="-36000" b="-36000"/>
          </a:stretch>
        </a:blipFill>
      </dgm:spPr>
    </dgm:pt>
    <dgm:pt modelId="{1B95DA7A-6556-442F-9558-CB50496F2E65}" type="pres">
      <dgm:prSet presAssocID="{2202BED3-E8D3-42F9-A74E-834B3839E0E9}" presName="text" presStyleLbl="node1" presStyleIdx="0" presStyleCnt="3">
        <dgm:presLayoutVars>
          <dgm:bulletEnabled val="1"/>
        </dgm:presLayoutVars>
      </dgm:prSet>
      <dgm:spPr/>
    </dgm:pt>
    <dgm:pt modelId="{5DD4912A-874A-4D4C-97CA-B49F5A35413F}" type="pres">
      <dgm:prSet presAssocID="{DDC799EF-7C3E-4917-8368-821ED6D35F69}" presName="spacer" presStyleCnt="0"/>
      <dgm:spPr/>
    </dgm:pt>
    <dgm:pt modelId="{9E067182-F07C-40B2-9D31-0FF9BC71A699}" type="pres">
      <dgm:prSet presAssocID="{99F5BFFB-DC05-4251-93EC-FAE29870F3DB}" presName="comp" presStyleCnt="0"/>
      <dgm:spPr/>
    </dgm:pt>
    <dgm:pt modelId="{FE33AE87-AADE-4211-9D19-A3376D976F8C}" type="pres">
      <dgm:prSet presAssocID="{99F5BFFB-DC05-4251-93EC-FAE29870F3DB}" presName="box" presStyleLbl="node1" presStyleIdx="1" presStyleCnt="3"/>
      <dgm:spPr/>
    </dgm:pt>
    <dgm:pt modelId="{B81350F4-6194-4872-AB67-769ABA38280C}" type="pres">
      <dgm:prSet presAssocID="{99F5BFFB-DC05-4251-93EC-FAE29870F3DB}" presName="img" presStyleLbl="fgImgPlace1" presStyleIdx="1" presStyleCnt="3"/>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t="-36000" b="-36000"/>
          </a:stretch>
        </a:blipFill>
      </dgm:spPr>
    </dgm:pt>
    <dgm:pt modelId="{5023125C-2630-4FB7-B638-EB69FDCBC70F}" type="pres">
      <dgm:prSet presAssocID="{99F5BFFB-DC05-4251-93EC-FAE29870F3DB}" presName="text" presStyleLbl="node1" presStyleIdx="1" presStyleCnt="3">
        <dgm:presLayoutVars>
          <dgm:bulletEnabled val="1"/>
        </dgm:presLayoutVars>
      </dgm:prSet>
      <dgm:spPr/>
    </dgm:pt>
    <dgm:pt modelId="{07F95341-8197-4131-B870-7630BEC31C18}" type="pres">
      <dgm:prSet presAssocID="{4433F345-4CB7-444A-B493-60E6D9DC8FE3}" presName="spacer" presStyleCnt="0"/>
      <dgm:spPr/>
    </dgm:pt>
    <dgm:pt modelId="{FA4FE4B5-2517-43C3-88CC-4BC2B087CA60}" type="pres">
      <dgm:prSet presAssocID="{D59A948E-C80B-4798-9FCF-3FAC822B36EF}" presName="comp" presStyleCnt="0"/>
      <dgm:spPr/>
    </dgm:pt>
    <dgm:pt modelId="{7C516293-65A4-4ACE-AB75-1A74D592819B}" type="pres">
      <dgm:prSet presAssocID="{D59A948E-C80B-4798-9FCF-3FAC822B36EF}" presName="box" presStyleLbl="node1" presStyleIdx="2" presStyleCnt="3"/>
      <dgm:spPr/>
    </dgm:pt>
    <dgm:pt modelId="{24DA38DA-5B1A-4E88-8DFA-1D55EFAA0615}" type="pres">
      <dgm:prSet presAssocID="{D59A948E-C80B-4798-9FCF-3FAC822B36EF}" presName="img" presStyleLbl="fgImgPlace1" presStyleIdx="2" presStyleCnt="3"/>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t="-36000" b="-36000"/>
          </a:stretch>
        </a:blipFill>
      </dgm:spPr>
    </dgm:pt>
    <dgm:pt modelId="{7B4F68C5-D840-46E1-9373-731097BF66DD}" type="pres">
      <dgm:prSet presAssocID="{D59A948E-C80B-4798-9FCF-3FAC822B36EF}" presName="text" presStyleLbl="node1" presStyleIdx="2" presStyleCnt="3">
        <dgm:presLayoutVars>
          <dgm:bulletEnabled val="1"/>
        </dgm:presLayoutVars>
      </dgm:prSet>
      <dgm:spPr/>
    </dgm:pt>
  </dgm:ptLst>
  <dgm:cxnLst>
    <dgm:cxn modelId="{8A850812-2CBE-4674-9601-5808BDBA6D60}" srcId="{E1466DEB-C283-4757-9E74-2B2BFBEDE1F9}" destId="{2202BED3-E8D3-42F9-A74E-834B3839E0E9}" srcOrd="0" destOrd="0" parTransId="{1D0614CA-9EB5-471B-AA61-3FA2ABEEC00F}" sibTransId="{DDC799EF-7C3E-4917-8368-821ED6D35F69}"/>
    <dgm:cxn modelId="{E1BB4815-33B9-441D-B863-61393FAB590A}" type="presOf" srcId="{2202BED3-E8D3-42F9-A74E-834B3839E0E9}" destId="{1B95DA7A-6556-442F-9558-CB50496F2E65}" srcOrd="1" destOrd="0" presId="urn:microsoft.com/office/officeart/2005/8/layout/vList4"/>
    <dgm:cxn modelId="{0541891E-853E-4078-AF53-332D05BEDFF0}" type="presOf" srcId="{99F5BFFB-DC05-4251-93EC-FAE29870F3DB}" destId="{FE33AE87-AADE-4211-9D19-A3376D976F8C}" srcOrd="0" destOrd="0" presId="urn:microsoft.com/office/officeart/2005/8/layout/vList4"/>
    <dgm:cxn modelId="{E72F5A5C-E0A9-48F7-B90C-46B328DD323F}" type="presOf" srcId="{2202BED3-E8D3-42F9-A74E-834B3839E0E9}" destId="{3374B180-6711-420F-A71E-66AA466653CE}" srcOrd="0" destOrd="0" presId="urn:microsoft.com/office/officeart/2005/8/layout/vList4"/>
    <dgm:cxn modelId="{41A5EC42-B48F-4CBC-AC40-8FD1122128EA}" srcId="{E1466DEB-C283-4757-9E74-2B2BFBEDE1F9}" destId="{D59A948E-C80B-4798-9FCF-3FAC822B36EF}" srcOrd="2" destOrd="0" parTransId="{202BA7F6-9E1E-4419-9E0C-A79C99050A90}" sibTransId="{BC11D227-A4C7-4658-9B57-0EE8BFD045BC}"/>
    <dgm:cxn modelId="{4EBFB37D-F206-480C-8BC6-90DEE160CB26}" type="presOf" srcId="{D59A948E-C80B-4798-9FCF-3FAC822B36EF}" destId="{7B4F68C5-D840-46E1-9373-731097BF66DD}" srcOrd="1" destOrd="0" presId="urn:microsoft.com/office/officeart/2005/8/layout/vList4"/>
    <dgm:cxn modelId="{1E673C8C-B2FA-43FF-AF99-D52CCFD957F8}" srcId="{E1466DEB-C283-4757-9E74-2B2BFBEDE1F9}" destId="{99F5BFFB-DC05-4251-93EC-FAE29870F3DB}" srcOrd="1" destOrd="0" parTransId="{57DEC91A-A4D0-443C-8180-3E75B8A9A143}" sibTransId="{4433F345-4CB7-444A-B493-60E6D9DC8FE3}"/>
    <dgm:cxn modelId="{EF94C5AA-FC06-4A81-8CFF-554E2462D392}" type="presOf" srcId="{99F5BFFB-DC05-4251-93EC-FAE29870F3DB}" destId="{5023125C-2630-4FB7-B638-EB69FDCBC70F}" srcOrd="1" destOrd="0" presId="urn:microsoft.com/office/officeart/2005/8/layout/vList4"/>
    <dgm:cxn modelId="{68804BF0-F45F-4FF3-B4B9-14433111F6A4}" type="presOf" srcId="{E1466DEB-C283-4757-9E74-2B2BFBEDE1F9}" destId="{BE98979D-E55E-4448-A16A-C42EB6895523}" srcOrd="0" destOrd="0" presId="urn:microsoft.com/office/officeart/2005/8/layout/vList4"/>
    <dgm:cxn modelId="{E49A5CFD-5082-45F8-AC66-D42F9F6B52C1}" type="presOf" srcId="{D59A948E-C80B-4798-9FCF-3FAC822B36EF}" destId="{7C516293-65A4-4ACE-AB75-1A74D592819B}" srcOrd="0" destOrd="0" presId="urn:microsoft.com/office/officeart/2005/8/layout/vList4"/>
    <dgm:cxn modelId="{A39711D3-B178-41FD-8DB7-52E4A7F19939}" type="presParOf" srcId="{BE98979D-E55E-4448-A16A-C42EB6895523}" destId="{1C620DA7-C65D-4B7D-8E04-BDB6EF89302F}" srcOrd="0" destOrd="0" presId="urn:microsoft.com/office/officeart/2005/8/layout/vList4"/>
    <dgm:cxn modelId="{52D1E5E5-8CA9-45B3-90A2-E58A349F073B}" type="presParOf" srcId="{1C620DA7-C65D-4B7D-8E04-BDB6EF89302F}" destId="{3374B180-6711-420F-A71E-66AA466653CE}" srcOrd="0" destOrd="0" presId="urn:microsoft.com/office/officeart/2005/8/layout/vList4"/>
    <dgm:cxn modelId="{00A8C45B-F79D-4366-A0EA-5ABD6ECD9266}" type="presParOf" srcId="{1C620DA7-C65D-4B7D-8E04-BDB6EF89302F}" destId="{E19F8AF6-1EE1-4311-8DBF-A6312A25D2C1}" srcOrd="1" destOrd="0" presId="urn:microsoft.com/office/officeart/2005/8/layout/vList4"/>
    <dgm:cxn modelId="{AEBA1990-5231-4AF7-8532-16DD9F65AF9E}" type="presParOf" srcId="{1C620DA7-C65D-4B7D-8E04-BDB6EF89302F}" destId="{1B95DA7A-6556-442F-9558-CB50496F2E65}" srcOrd="2" destOrd="0" presId="urn:microsoft.com/office/officeart/2005/8/layout/vList4"/>
    <dgm:cxn modelId="{6E32A243-F9BC-4B43-BE9B-6DCC9A47FD7C}" type="presParOf" srcId="{BE98979D-E55E-4448-A16A-C42EB6895523}" destId="{5DD4912A-874A-4D4C-97CA-B49F5A35413F}" srcOrd="1" destOrd="0" presId="urn:microsoft.com/office/officeart/2005/8/layout/vList4"/>
    <dgm:cxn modelId="{490B8E04-ADFD-4DF5-A820-7977C4338223}" type="presParOf" srcId="{BE98979D-E55E-4448-A16A-C42EB6895523}" destId="{9E067182-F07C-40B2-9D31-0FF9BC71A699}" srcOrd="2" destOrd="0" presId="urn:microsoft.com/office/officeart/2005/8/layout/vList4"/>
    <dgm:cxn modelId="{233537FF-4EB7-476D-9F6D-20336504A029}" type="presParOf" srcId="{9E067182-F07C-40B2-9D31-0FF9BC71A699}" destId="{FE33AE87-AADE-4211-9D19-A3376D976F8C}" srcOrd="0" destOrd="0" presId="urn:microsoft.com/office/officeart/2005/8/layout/vList4"/>
    <dgm:cxn modelId="{7E591087-BCE1-4EE5-B638-21FE7A121618}" type="presParOf" srcId="{9E067182-F07C-40B2-9D31-0FF9BC71A699}" destId="{B81350F4-6194-4872-AB67-769ABA38280C}" srcOrd="1" destOrd="0" presId="urn:microsoft.com/office/officeart/2005/8/layout/vList4"/>
    <dgm:cxn modelId="{8C74D1B6-3BC3-4BCE-8E97-06E7BD54AEC4}" type="presParOf" srcId="{9E067182-F07C-40B2-9D31-0FF9BC71A699}" destId="{5023125C-2630-4FB7-B638-EB69FDCBC70F}" srcOrd="2" destOrd="0" presId="urn:microsoft.com/office/officeart/2005/8/layout/vList4"/>
    <dgm:cxn modelId="{DB84EB90-16E7-4C01-8763-50288BF3E755}" type="presParOf" srcId="{BE98979D-E55E-4448-A16A-C42EB6895523}" destId="{07F95341-8197-4131-B870-7630BEC31C18}" srcOrd="3" destOrd="0" presId="urn:microsoft.com/office/officeart/2005/8/layout/vList4"/>
    <dgm:cxn modelId="{99C9C1AA-BC55-4DD2-892B-80899C8CC895}" type="presParOf" srcId="{BE98979D-E55E-4448-A16A-C42EB6895523}" destId="{FA4FE4B5-2517-43C3-88CC-4BC2B087CA60}" srcOrd="4" destOrd="0" presId="urn:microsoft.com/office/officeart/2005/8/layout/vList4"/>
    <dgm:cxn modelId="{AFA8C497-B9AC-4E82-8D6B-3E228FD110D7}" type="presParOf" srcId="{FA4FE4B5-2517-43C3-88CC-4BC2B087CA60}" destId="{7C516293-65A4-4ACE-AB75-1A74D592819B}" srcOrd="0" destOrd="0" presId="urn:microsoft.com/office/officeart/2005/8/layout/vList4"/>
    <dgm:cxn modelId="{8C542E13-AE1B-4384-9D27-A91FACADB4E4}" type="presParOf" srcId="{FA4FE4B5-2517-43C3-88CC-4BC2B087CA60}" destId="{24DA38DA-5B1A-4E88-8DFA-1D55EFAA0615}" srcOrd="1" destOrd="0" presId="urn:microsoft.com/office/officeart/2005/8/layout/vList4"/>
    <dgm:cxn modelId="{A84D5F92-9180-4D78-A95A-8496173A9DDA}" type="presParOf" srcId="{FA4FE4B5-2517-43C3-88CC-4BC2B087CA60}" destId="{7B4F68C5-D840-46E1-9373-731097BF66D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13479C-F26F-4CB3-AE4A-EF244B0C63CA}"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zh-CN" altLang="en-US"/>
        </a:p>
      </dgm:t>
    </dgm:pt>
    <dgm:pt modelId="{8E48F37E-0E4C-4E94-B28B-FB0D5A3E207A}">
      <dgm:prSet phldrT="[文本]" custT="1"/>
      <dgm:spPr/>
      <dgm:t>
        <a:bodyPr/>
        <a:lstStyle/>
        <a:p>
          <a:r>
            <a:rPr lang="zh-CN" altLang="en-US" sz="2000" b="1" dirty="0">
              <a:latin typeface="微软雅黑" panose="020B0503020204020204" pitchFamily="34" charset="-122"/>
              <a:ea typeface="微软雅黑" panose="020B0503020204020204" pitchFamily="34" charset="-122"/>
            </a:rPr>
            <a:t>强化新时代安全发展理念、全面落实安全生产责任制</a:t>
          </a:r>
          <a:endParaRPr lang="zh-CN" altLang="en-US" sz="2000" dirty="0"/>
        </a:p>
      </dgm:t>
    </dgm:pt>
    <dgm:pt modelId="{5A4DCBFE-BF00-4883-A712-ACE3FFDB6D55}" type="parTrans" cxnId="{4C665CE8-F305-412A-944A-FE19F095BAB7}">
      <dgm:prSet/>
      <dgm:spPr/>
      <dgm:t>
        <a:bodyPr/>
        <a:lstStyle/>
        <a:p>
          <a:endParaRPr lang="zh-CN" altLang="en-US"/>
        </a:p>
      </dgm:t>
    </dgm:pt>
    <dgm:pt modelId="{A17DD791-EEB0-48A4-98D0-83425A2532E6}" type="sibTrans" cxnId="{4C665CE8-F305-412A-944A-FE19F095BAB7}">
      <dgm:prSet/>
      <dgm:spPr/>
      <dgm:t>
        <a:bodyPr/>
        <a:lstStyle/>
        <a:p>
          <a:endParaRPr lang="zh-CN" altLang="en-US"/>
        </a:p>
      </dgm:t>
    </dgm:pt>
    <dgm:pt modelId="{582CE3A5-D281-4BF4-9FF5-262CD39AF591}">
      <dgm:prSet phldrT="[文本]" custT="1"/>
      <dgm:spPr/>
      <dgm:t>
        <a:bodyPr/>
        <a:lstStyle/>
        <a:p>
          <a:r>
            <a:rPr lang="zh-CN" altLang="en-US" sz="2000" b="1" dirty="0">
              <a:latin typeface="微软雅黑" panose="020B0503020204020204" pitchFamily="34" charset="-122"/>
              <a:ea typeface="微软雅黑" panose="020B0503020204020204" pitchFamily="34" charset="-122"/>
            </a:rPr>
            <a:t>明确安全生产监督机构、配备专职执法人员</a:t>
          </a:r>
          <a:endParaRPr lang="zh-CN" altLang="en-US" sz="2000" dirty="0"/>
        </a:p>
      </dgm:t>
    </dgm:pt>
    <dgm:pt modelId="{37C602E5-405E-42FC-80CD-FAA42F434E7E}" type="parTrans" cxnId="{6C838759-EC62-435F-89FC-BA3CF2A64657}">
      <dgm:prSet/>
      <dgm:spPr/>
      <dgm:t>
        <a:bodyPr/>
        <a:lstStyle/>
        <a:p>
          <a:endParaRPr lang="zh-CN" altLang="en-US"/>
        </a:p>
      </dgm:t>
    </dgm:pt>
    <dgm:pt modelId="{4EC721E0-3D8B-41E4-BC86-321DBF324AA6}" type="sibTrans" cxnId="{6C838759-EC62-435F-89FC-BA3CF2A64657}">
      <dgm:prSet/>
      <dgm:spPr/>
      <dgm:t>
        <a:bodyPr/>
        <a:lstStyle/>
        <a:p>
          <a:endParaRPr lang="zh-CN" altLang="en-US"/>
        </a:p>
      </dgm:t>
    </dgm:pt>
    <dgm:pt modelId="{18F2944B-FF5C-45D3-9AC0-F66DC176AF3E}">
      <dgm:prSet phldrT="[文本]" custT="1"/>
      <dgm:spPr/>
      <dgm:t>
        <a:bodyPr/>
        <a:lstStyle/>
        <a:p>
          <a:r>
            <a:rPr lang="zh-CN" altLang="en-US" sz="2000" b="1" dirty="0">
              <a:latin typeface="微软雅黑" panose="020B0503020204020204" pitchFamily="34" charset="-122"/>
              <a:ea typeface="微软雅黑" panose="020B0503020204020204" pitchFamily="34" charset="-122"/>
            </a:rPr>
            <a:t>顺应机构改革，及时调整管理部门</a:t>
          </a:r>
          <a:endParaRPr lang="zh-CN" altLang="en-US" sz="2000" dirty="0"/>
        </a:p>
      </dgm:t>
    </dgm:pt>
    <dgm:pt modelId="{0D12B719-DA54-4E60-839E-68B7BFFF7238}" type="parTrans" cxnId="{003E910B-8492-4C99-BCE5-EAD9CE76D5A9}">
      <dgm:prSet/>
      <dgm:spPr/>
      <dgm:t>
        <a:bodyPr/>
        <a:lstStyle/>
        <a:p>
          <a:endParaRPr lang="zh-CN" altLang="en-US"/>
        </a:p>
      </dgm:t>
    </dgm:pt>
    <dgm:pt modelId="{2FD70E3D-AE56-4E61-9733-7F068C0269B5}" type="sibTrans" cxnId="{003E910B-8492-4C99-BCE5-EAD9CE76D5A9}">
      <dgm:prSet/>
      <dgm:spPr/>
      <dgm:t>
        <a:bodyPr/>
        <a:lstStyle/>
        <a:p>
          <a:endParaRPr lang="zh-CN" altLang="en-US"/>
        </a:p>
      </dgm:t>
    </dgm:pt>
    <dgm:pt modelId="{3357BD9A-8B86-4094-B536-4DB08FF951C9}">
      <dgm:prSet phldrT="[文本]" custT="1"/>
      <dgm:spPr/>
      <dgm:t>
        <a:bodyPr/>
        <a:lstStyle/>
        <a:p>
          <a:r>
            <a:rPr lang="zh-CN" altLang="en-US" sz="2000" b="1" dirty="0">
              <a:latin typeface="微软雅黑" panose="020B0503020204020204" pitchFamily="34" charset="-122"/>
              <a:ea typeface="微软雅黑" panose="020B0503020204020204" pitchFamily="34" charset="-122"/>
            </a:rPr>
            <a:t>规范制定国家标准、鼓励单位从严自定</a:t>
          </a:r>
          <a:endParaRPr lang="zh-CN" altLang="en-US" sz="2000" dirty="0"/>
        </a:p>
      </dgm:t>
    </dgm:pt>
    <dgm:pt modelId="{61FBE538-5E9F-410A-BCC1-042AA98E8A79}" type="parTrans" cxnId="{E7A38DB0-A77C-4F1B-AB4D-F6DC3440BA30}">
      <dgm:prSet/>
      <dgm:spPr/>
      <dgm:t>
        <a:bodyPr/>
        <a:lstStyle/>
        <a:p>
          <a:endParaRPr lang="zh-CN" altLang="en-US"/>
        </a:p>
      </dgm:t>
    </dgm:pt>
    <dgm:pt modelId="{18E28DBD-4F20-454E-A40D-9FC991731F19}" type="sibTrans" cxnId="{E7A38DB0-A77C-4F1B-AB4D-F6DC3440BA30}">
      <dgm:prSet/>
      <dgm:spPr/>
      <dgm:t>
        <a:bodyPr/>
        <a:lstStyle/>
        <a:p>
          <a:endParaRPr lang="zh-CN" altLang="en-US"/>
        </a:p>
      </dgm:t>
    </dgm:pt>
    <dgm:pt modelId="{84C3E8A2-B69F-4F5D-82A1-441D41260323}">
      <dgm:prSet phldrT="[文本]" custT="1"/>
      <dgm:spPr/>
      <dgm:t>
        <a:bodyPr/>
        <a:lstStyle/>
        <a:p>
          <a:r>
            <a:rPr lang="zh-CN" altLang="en-US" sz="2000" b="1" dirty="0">
              <a:latin typeface="微软雅黑" panose="020B0503020204020204" pitchFamily="34" charset="-122"/>
              <a:ea typeface="微软雅黑" panose="020B0503020204020204" pitchFamily="34" charset="-122"/>
            </a:rPr>
            <a:t>强调主要负责人责任落实，并提高处罚力度</a:t>
          </a:r>
          <a:endParaRPr lang="zh-CN" altLang="en-US" sz="2000" dirty="0"/>
        </a:p>
      </dgm:t>
    </dgm:pt>
    <dgm:pt modelId="{A4B52E56-8FFD-40F4-8FE7-D05E32578692}" type="parTrans" cxnId="{6E8531C2-128A-446C-B1C1-014C1EBB997E}">
      <dgm:prSet/>
      <dgm:spPr/>
      <dgm:t>
        <a:bodyPr/>
        <a:lstStyle/>
        <a:p>
          <a:endParaRPr lang="zh-CN" altLang="en-US"/>
        </a:p>
      </dgm:t>
    </dgm:pt>
    <dgm:pt modelId="{3DAFEF5A-6C48-432F-AB4D-D1C931C0CA83}" type="sibTrans" cxnId="{6E8531C2-128A-446C-B1C1-014C1EBB997E}">
      <dgm:prSet/>
      <dgm:spPr/>
      <dgm:t>
        <a:bodyPr/>
        <a:lstStyle/>
        <a:p>
          <a:endParaRPr lang="zh-CN" altLang="en-US"/>
        </a:p>
      </dgm:t>
    </dgm:pt>
    <dgm:pt modelId="{E9731022-7F93-43E1-88D6-82B3CA4DFE49}" type="pres">
      <dgm:prSet presAssocID="{B313479C-F26F-4CB3-AE4A-EF244B0C63CA}" presName="Name0" presStyleCnt="0">
        <dgm:presLayoutVars>
          <dgm:chMax val="7"/>
          <dgm:chPref val="7"/>
          <dgm:dir/>
        </dgm:presLayoutVars>
      </dgm:prSet>
      <dgm:spPr/>
    </dgm:pt>
    <dgm:pt modelId="{09EB26A5-8D09-4876-9DBC-41ED022BAC42}" type="pres">
      <dgm:prSet presAssocID="{B313479C-F26F-4CB3-AE4A-EF244B0C63CA}" presName="Name1" presStyleCnt="0"/>
      <dgm:spPr/>
    </dgm:pt>
    <dgm:pt modelId="{6F05A4D4-7008-4DF1-8C8F-1FE9535E20FD}" type="pres">
      <dgm:prSet presAssocID="{B313479C-F26F-4CB3-AE4A-EF244B0C63CA}" presName="cycle" presStyleCnt="0"/>
      <dgm:spPr/>
    </dgm:pt>
    <dgm:pt modelId="{ADD2FFF9-3659-4DDD-A125-3DF4AAE77F6C}" type="pres">
      <dgm:prSet presAssocID="{B313479C-F26F-4CB3-AE4A-EF244B0C63CA}" presName="srcNode" presStyleLbl="node1" presStyleIdx="0" presStyleCnt="5"/>
      <dgm:spPr/>
    </dgm:pt>
    <dgm:pt modelId="{D1E53327-B772-4A06-A277-F5D3AF69DFE2}" type="pres">
      <dgm:prSet presAssocID="{B313479C-F26F-4CB3-AE4A-EF244B0C63CA}" presName="conn" presStyleLbl="parChTrans1D2" presStyleIdx="0" presStyleCnt="1"/>
      <dgm:spPr/>
    </dgm:pt>
    <dgm:pt modelId="{8D719B8C-3758-4EB3-909E-9C137E220219}" type="pres">
      <dgm:prSet presAssocID="{B313479C-F26F-4CB3-AE4A-EF244B0C63CA}" presName="extraNode" presStyleLbl="node1" presStyleIdx="0" presStyleCnt="5"/>
      <dgm:spPr/>
    </dgm:pt>
    <dgm:pt modelId="{663150B2-9F27-4160-BBE4-7CC2FB90223D}" type="pres">
      <dgm:prSet presAssocID="{B313479C-F26F-4CB3-AE4A-EF244B0C63CA}" presName="dstNode" presStyleLbl="node1" presStyleIdx="0" presStyleCnt="5"/>
      <dgm:spPr/>
    </dgm:pt>
    <dgm:pt modelId="{68DB7A45-DA56-44E3-81A8-70AFBDAED081}" type="pres">
      <dgm:prSet presAssocID="{8E48F37E-0E4C-4E94-B28B-FB0D5A3E207A}" presName="text_1" presStyleLbl="node1" presStyleIdx="0" presStyleCnt="5">
        <dgm:presLayoutVars>
          <dgm:bulletEnabled val="1"/>
        </dgm:presLayoutVars>
      </dgm:prSet>
      <dgm:spPr/>
    </dgm:pt>
    <dgm:pt modelId="{854AAE11-9206-44E0-9572-EAAC271821EA}" type="pres">
      <dgm:prSet presAssocID="{8E48F37E-0E4C-4E94-B28B-FB0D5A3E207A}" presName="accent_1" presStyleCnt="0"/>
      <dgm:spPr/>
    </dgm:pt>
    <dgm:pt modelId="{D4E71941-E862-42B9-ACCB-C4DFF539F5AB}" type="pres">
      <dgm:prSet presAssocID="{8E48F37E-0E4C-4E94-B28B-FB0D5A3E207A}" presName="accentRepeatNode" presStyleLbl="solidFgAcc1" presStyleIdx="0" presStyleCnt="5" custLinFactNeighborX="-9816" custLinFactNeighborY="114"/>
      <dgm:spPr>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74BEF3AE-909E-4E35-9A12-D204075B9764}" type="pres">
      <dgm:prSet presAssocID="{582CE3A5-D281-4BF4-9FF5-262CD39AF591}" presName="text_2" presStyleLbl="node1" presStyleIdx="1" presStyleCnt="5">
        <dgm:presLayoutVars>
          <dgm:bulletEnabled val="1"/>
        </dgm:presLayoutVars>
      </dgm:prSet>
      <dgm:spPr/>
    </dgm:pt>
    <dgm:pt modelId="{B9035902-07FC-4927-A780-0A0F2C90CC9A}" type="pres">
      <dgm:prSet presAssocID="{582CE3A5-D281-4BF4-9FF5-262CD39AF591}" presName="accent_2" presStyleCnt="0"/>
      <dgm:spPr/>
    </dgm:pt>
    <dgm:pt modelId="{9FF5FEFA-D5D9-4623-BDBA-6153EAA1F2E5}" type="pres">
      <dgm:prSet presAssocID="{582CE3A5-D281-4BF4-9FF5-262CD39AF591}" presName="accentRepeatNode" presStyleLbl="solidFgAcc1" presStyleIdx="1" presStyleCnt="5"/>
      <dgm:spPr>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A3BC6364-4A28-46C3-8185-9205CFC74C2C}" type="pres">
      <dgm:prSet presAssocID="{18F2944B-FF5C-45D3-9AC0-F66DC176AF3E}" presName="text_3" presStyleLbl="node1" presStyleIdx="2" presStyleCnt="5">
        <dgm:presLayoutVars>
          <dgm:bulletEnabled val="1"/>
        </dgm:presLayoutVars>
      </dgm:prSet>
      <dgm:spPr/>
    </dgm:pt>
    <dgm:pt modelId="{B6FDE840-CC4E-4767-995B-9C62984DD57E}" type="pres">
      <dgm:prSet presAssocID="{18F2944B-FF5C-45D3-9AC0-F66DC176AF3E}" presName="accent_3" presStyleCnt="0"/>
      <dgm:spPr/>
    </dgm:pt>
    <dgm:pt modelId="{FAF51091-C90A-43C2-A840-0AF492797845}" type="pres">
      <dgm:prSet presAssocID="{18F2944B-FF5C-45D3-9AC0-F66DC176AF3E}" presName="accentRepeatNode" presStyleLbl="solidFgAcc1" presStyleIdx="2" presStyleCnt="5"/>
      <dgm:spPr>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0911F776-60CB-433C-9EB6-083AD580D3E7}" type="pres">
      <dgm:prSet presAssocID="{3357BD9A-8B86-4094-B536-4DB08FF951C9}" presName="text_4" presStyleLbl="node1" presStyleIdx="3" presStyleCnt="5">
        <dgm:presLayoutVars>
          <dgm:bulletEnabled val="1"/>
        </dgm:presLayoutVars>
      </dgm:prSet>
      <dgm:spPr/>
    </dgm:pt>
    <dgm:pt modelId="{E1F11AB1-D622-49E9-83F9-130FBE02898F}" type="pres">
      <dgm:prSet presAssocID="{3357BD9A-8B86-4094-B536-4DB08FF951C9}" presName="accent_4" presStyleCnt="0"/>
      <dgm:spPr/>
    </dgm:pt>
    <dgm:pt modelId="{42E04FCF-3EF1-4844-BBB3-FF9E7159B67F}" type="pres">
      <dgm:prSet presAssocID="{3357BD9A-8B86-4094-B536-4DB08FF951C9}" presName="accentRepeatNode" presStyleLbl="solidFgAcc1" presStyleIdx="3" presStyleCnt="5"/>
      <dgm:spPr>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A7B477F1-C077-4088-B746-992EEAF7122F}" type="pres">
      <dgm:prSet presAssocID="{84C3E8A2-B69F-4F5D-82A1-441D41260323}" presName="text_5" presStyleLbl="node1" presStyleIdx="4" presStyleCnt="5">
        <dgm:presLayoutVars>
          <dgm:bulletEnabled val="1"/>
        </dgm:presLayoutVars>
      </dgm:prSet>
      <dgm:spPr/>
    </dgm:pt>
    <dgm:pt modelId="{7E15B19C-F222-4A6E-808F-A22EC42FE61B}" type="pres">
      <dgm:prSet presAssocID="{84C3E8A2-B69F-4F5D-82A1-441D41260323}" presName="accent_5" presStyleCnt="0"/>
      <dgm:spPr/>
    </dgm:pt>
    <dgm:pt modelId="{83717F95-97E6-4892-AEBD-51D7C22C820A}" type="pres">
      <dgm:prSet presAssocID="{84C3E8A2-B69F-4F5D-82A1-441D41260323}" presName="accentRepeatNode" presStyleLbl="solidFgAcc1" presStyleIdx="4" presStyleCnt="5"/>
      <dgm:spPr>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Lst>
  <dgm:cxnLst>
    <dgm:cxn modelId="{003E910B-8492-4C99-BCE5-EAD9CE76D5A9}" srcId="{B313479C-F26F-4CB3-AE4A-EF244B0C63CA}" destId="{18F2944B-FF5C-45D3-9AC0-F66DC176AF3E}" srcOrd="2" destOrd="0" parTransId="{0D12B719-DA54-4E60-839E-68B7BFFF7238}" sibTransId="{2FD70E3D-AE56-4E61-9733-7F068C0269B5}"/>
    <dgm:cxn modelId="{D5B3045B-DDF5-4BC8-AA07-19D9A75C4821}" type="presOf" srcId="{3357BD9A-8B86-4094-B536-4DB08FF951C9}" destId="{0911F776-60CB-433C-9EB6-083AD580D3E7}" srcOrd="0" destOrd="0" presId="urn:microsoft.com/office/officeart/2008/layout/VerticalCurvedList"/>
    <dgm:cxn modelId="{6C838759-EC62-435F-89FC-BA3CF2A64657}" srcId="{B313479C-F26F-4CB3-AE4A-EF244B0C63CA}" destId="{582CE3A5-D281-4BF4-9FF5-262CD39AF591}" srcOrd="1" destOrd="0" parTransId="{37C602E5-405E-42FC-80CD-FAA42F434E7E}" sibTransId="{4EC721E0-3D8B-41E4-BC86-321DBF324AA6}"/>
    <dgm:cxn modelId="{715C3180-787F-4C96-816D-F89396922DA2}" type="presOf" srcId="{582CE3A5-D281-4BF4-9FF5-262CD39AF591}" destId="{74BEF3AE-909E-4E35-9A12-D204075B9764}" srcOrd="0" destOrd="0" presId="urn:microsoft.com/office/officeart/2008/layout/VerticalCurvedList"/>
    <dgm:cxn modelId="{ECCDD093-8BCA-46AC-B1B9-390AF93A0D3F}" type="presOf" srcId="{18F2944B-FF5C-45D3-9AC0-F66DC176AF3E}" destId="{A3BC6364-4A28-46C3-8185-9205CFC74C2C}" srcOrd="0" destOrd="0" presId="urn:microsoft.com/office/officeart/2008/layout/VerticalCurvedList"/>
    <dgm:cxn modelId="{8498B2AB-E7D8-432E-83A3-0A92629D17C1}" type="presOf" srcId="{8E48F37E-0E4C-4E94-B28B-FB0D5A3E207A}" destId="{68DB7A45-DA56-44E3-81A8-70AFBDAED081}" srcOrd="0" destOrd="0" presId="urn:microsoft.com/office/officeart/2008/layout/VerticalCurvedList"/>
    <dgm:cxn modelId="{E7A38DB0-A77C-4F1B-AB4D-F6DC3440BA30}" srcId="{B313479C-F26F-4CB3-AE4A-EF244B0C63CA}" destId="{3357BD9A-8B86-4094-B536-4DB08FF951C9}" srcOrd="3" destOrd="0" parTransId="{61FBE538-5E9F-410A-BCC1-042AA98E8A79}" sibTransId="{18E28DBD-4F20-454E-A40D-9FC991731F19}"/>
    <dgm:cxn modelId="{69C9A8BD-D729-47EC-B410-CC95DC4834B4}" type="presOf" srcId="{84C3E8A2-B69F-4F5D-82A1-441D41260323}" destId="{A7B477F1-C077-4088-B746-992EEAF7122F}" srcOrd="0" destOrd="0" presId="urn:microsoft.com/office/officeart/2008/layout/VerticalCurvedList"/>
    <dgm:cxn modelId="{6E8531C2-128A-446C-B1C1-014C1EBB997E}" srcId="{B313479C-F26F-4CB3-AE4A-EF244B0C63CA}" destId="{84C3E8A2-B69F-4F5D-82A1-441D41260323}" srcOrd="4" destOrd="0" parTransId="{A4B52E56-8FFD-40F4-8FE7-D05E32578692}" sibTransId="{3DAFEF5A-6C48-432F-AB4D-D1C931C0CA83}"/>
    <dgm:cxn modelId="{2656CAC8-BC6F-4B58-9FAC-47763FA39CBA}" type="presOf" srcId="{B313479C-F26F-4CB3-AE4A-EF244B0C63CA}" destId="{E9731022-7F93-43E1-88D6-82B3CA4DFE49}" srcOrd="0" destOrd="0" presId="urn:microsoft.com/office/officeart/2008/layout/VerticalCurvedList"/>
    <dgm:cxn modelId="{FB96B8E5-2C50-412D-818C-98BC6DE0F43A}" type="presOf" srcId="{A17DD791-EEB0-48A4-98D0-83425A2532E6}" destId="{D1E53327-B772-4A06-A277-F5D3AF69DFE2}" srcOrd="0" destOrd="0" presId="urn:microsoft.com/office/officeart/2008/layout/VerticalCurvedList"/>
    <dgm:cxn modelId="{4C665CE8-F305-412A-944A-FE19F095BAB7}" srcId="{B313479C-F26F-4CB3-AE4A-EF244B0C63CA}" destId="{8E48F37E-0E4C-4E94-B28B-FB0D5A3E207A}" srcOrd="0" destOrd="0" parTransId="{5A4DCBFE-BF00-4883-A712-ACE3FFDB6D55}" sibTransId="{A17DD791-EEB0-48A4-98D0-83425A2532E6}"/>
    <dgm:cxn modelId="{5BF21EF9-B3BC-4382-9E9C-E767BDF96D9A}" type="presParOf" srcId="{E9731022-7F93-43E1-88D6-82B3CA4DFE49}" destId="{09EB26A5-8D09-4876-9DBC-41ED022BAC42}" srcOrd="0" destOrd="0" presId="urn:microsoft.com/office/officeart/2008/layout/VerticalCurvedList"/>
    <dgm:cxn modelId="{94BB1A39-0E3B-49F1-A0C9-FB5CF913A447}" type="presParOf" srcId="{09EB26A5-8D09-4876-9DBC-41ED022BAC42}" destId="{6F05A4D4-7008-4DF1-8C8F-1FE9535E20FD}" srcOrd="0" destOrd="0" presId="urn:microsoft.com/office/officeart/2008/layout/VerticalCurvedList"/>
    <dgm:cxn modelId="{17D9F346-D33A-4685-A7BF-4C3F3EA45D76}" type="presParOf" srcId="{6F05A4D4-7008-4DF1-8C8F-1FE9535E20FD}" destId="{ADD2FFF9-3659-4DDD-A125-3DF4AAE77F6C}" srcOrd="0" destOrd="0" presId="urn:microsoft.com/office/officeart/2008/layout/VerticalCurvedList"/>
    <dgm:cxn modelId="{1F05756E-0A6A-4305-98D2-D19F4A2E8E04}" type="presParOf" srcId="{6F05A4D4-7008-4DF1-8C8F-1FE9535E20FD}" destId="{D1E53327-B772-4A06-A277-F5D3AF69DFE2}" srcOrd="1" destOrd="0" presId="urn:microsoft.com/office/officeart/2008/layout/VerticalCurvedList"/>
    <dgm:cxn modelId="{B89BC855-9D2B-41DF-B928-2217CE7A7705}" type="presParOf" srcId="{6F05A4D4-7008-4DF1-8C8F-1FE9535E20FD}" destId="{8D719B8C-3758-4EB3-909E-9C137E220219}" srcOrd="2" destOrd="0" presId="urn:microsoft.com/office/officeart/2008/layout/VerticalCurvedList"/>
    <dgm:cxn modelId="{74FA8E70-9100-4DAF-A864-E7264032D5E6}" type="presParOf" srcId="{6F05A4D4-7008-4DF1-8C8F-1FE9535E20FD}" destId="{663150B2-9F27-4160-BBE4-7CC2FB90223D}" srcOrd="3" destOrd="0" presId="urn:microsoft.com/office/officeart/2008/layout/VerticalCurvedList"/>
    <dgm:cxn modelId="{10DA430F-C7F5-43D4-A99D-27192ED974AB}" type="presParOf" srcId="{09EB26A5-8D09-4876-9DBC-41ED022BAC42}" destId="{68DB7A45-DA56-44E3-81A8-70AFBDAED081}" srcOrd="1" destOrd="0" presId="urn:microsoft.com/office/officeart/2008/layout/VerticalCurvedList"/>
    <dgm:cxn modelId="{978F675F-9786-48C4-85DF-711466481559}" type="presParOf" srcId="{09EB26A5-8D09-4876-9DBC-41ED022BAC42}" destId="{854AAE11-9206-44E0-9572-EAAC271821EA}" srcOrd="2" destOrd="0" presId="urn:microsoft.com/office/officeart/2008/layout/VerticalCurvedList"/>
    <dgm:cxn modelId="{37F52358-A2BD-4E67-84B4-EED9C4CCC342}" type="presParOf" srcId="{854AAE11-9206-44E0-9572-EAAC271821EA}" destId="{D4E71941-E862-42B9-ACCB-C4DFF539F5AB}" srcOrd="0" destOrd="0" presId="urn:microsoft.com/office/officeart/2008/layout/VerticalCurvedList"/>
    <dgm:cxn modelId="{373AE9AB-D018-4739-BA89-FA68CC9B40A8}" type="presParOf" srcId="{09EB26A5-8D09-4876-9DBC-41ED022BAC42}" destId="{74BEF3AE-909E-4E35-9A12-D204075B9764}" srcOrd="3" destOrd="0" presId="urn:microsoft.com/office/officeart/2008/layout/VerticalCurvedList"/>
    <dgm:cxn modelId="{BCC03F91-AAFB-4309-8FE6-D61E8E6801D6}" type="presParOf" srcId="{09EB26A5-8D09-4876-9DBC-41ED022BAC42}" destId="{B9035902-07FC-4927-A780-0A0F2C90CC9A}" srcOrd="4" destOrd="0" presId="urn:microsoft.com/office/officeart/2008/layout/VerticalCurvedList"/>
    <dgm:cxn modelId="{50ADA9CF-16F4-4DF5-A9EC-F6F26D8844D9}" type="presParOf" srcId="{B9035902-07FC-4927-A780-0A0F2C90CC9A}" destId="{9FF5FEFA-D5D9-4623-BDBA-6153EAA1F2E5}" srcOrd="0" destOrd="0" presId="urn:microsoft.com/office/officeart/2008/layout/VerticalCurvedList"/>
    <dgm:cxn modelId="{2388B79C-36A7-4BB1-9E50-33585A2FFFE8}" type="presParOf" srcId="{09EB26A5-8D09-4876-9DBC-41ED022BAC42}" destId="{A3BC6364-4A28-46C3-8185-9205CFC74C2C}" srcOrd="5" destOrd="0" presId="urn:microsoft.com/office/officeart/2008/layout/VerticalCurvedList"/>
    <dgm:cxn modelId="{E3185D5C-7D6D-4D7D-B26C-DF352E8E917B}" type="presParOf" srcId="{09EB26A5-8D09-4876-9DBC-41ED022BAC42}" destId="{B6FDE840-CC4E-4767-995B-9C62984DD57E}" srcOrd="6" destOrd="0" presId="urn:microsoft.com/office/officeart/2008/layout/VerticalCurvedList"/>
    <dgm:cxn modelId="{AD8316DA-5DF3-4FE9-B79A-821EA6643E94}" type="presParOf" srcId="{B6FDE840-CC4E-4767-995B-9C62984DD57E}" destId="{FAF51091-C90A-43C2-A840-0AF492797845}" srcOrd="0" destOrd="0" presId="urn:microsoft.com/office/officeart/2008/layout/VerticalCurvedList"/>
    <dgm:cxn modelId="{35CAD36F-4B25-403E-8720-0F178D718077}" type="presParOf" srcId="{09EB26A5-8D09-4876-9DBC-41ED022BAC42}" destId="{0911F776-60CB-433C-9EB6-083AD580D3E7}" srcOrd="7" destOrd="0" presId="urn:microsoft.com/office/officeart/2008/layout/VerticalCurvedList"/>
    <dgm:cxn modelId="{457CB79D-548F-4208-BC9E-6908025CB9B7}" type="presParOf" srcId="{09EB26A5-8D09-4876-9DBC-41ED022BAC42}" destId="{E1F11AB1-D622-49E9-83F9-130FBE02898F}" srcOrd="8" destOrd="0" presId="urn:microsoft.com/office/officeart/2008/layout/VerticalCurvedList"/>
    <dgm:cxn modelId="{7C896B47-9546-409D-BBDB-4EF2984D2BDD}" type="presParOf" srcId="{E1F11AB1-D622-49E9-83F9-130FBE02898F}" destId="{42E04FCF-3EF1-4844-BBB3-FF9E7159B67F}" srcOrd="0" destOrd="0" presId="urn:microsoft.com/office/officeart/2008/layout/VerticalCurvedList"/>
    <dgm:cxn modelId="{DA000BF7-35C0-4877-951D-549CBC0BEEB0}" type="presParOf" srcId="{09EB26A5-8D09-4876-9DBC-41ED022BAC42}" destId="{A7B477F1-C077-4088-B746-992EEAF7122F}" srcOrd="9" destOrd="0" presId="urn:microsoft.com/office/officeart/2008/layout/VerticalCurvedList"/>
    <dgm:cxn modelId="{3C8C2549-76EC-4714-B3D1-D8F59F372CEC}" type="presParOf" srcId="{09EB26A5-8D09-4876-9DBC-41ED022BAC42}" destId="{7E15B19C-F222-4A6E-808F-A22EC42FE61B}" srcOrd="10" destOrd="0" presId="urn:microsoft.com/office/officeart/2008/layout/VerticalCurvedList"/>
    <dgm:cxn modelId="{04FD0E12-4C73-4890-B98B-83C22F5E45D3}" type="presParOf" srcId="{7E15B19C-F222-4A6E-808F-A22EC42FE61B}" destId="{83717F95-97E6-4892-AEBD-51D7C22C820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B313479C-F26F-4CB3-AE4A-EF244B0C63CA}"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zh-CN" altLang="en-US"/>
        </a:p>
      </dgm:t>
    </dgm:pt>
    <dgm:pt modelId="{8E48F37E-0E4C-4E94-B28B-FB0D5A3E207A}">
      <dgm:prSet phldrT="[文本]" custT="1"/>
      <dgm:spPr/>
      <dgm:t>
        <a:bodyPr/>
        <a:lstStyle/>
        <a:p>
          <a:r>
            <a:rPr lang="zh-CN" altLang="en-US" sz="2000" b="1" dirty="0">
              <a:latin typeface="微软雅黑" panose="020B0503020204020204" pitchFamily="34" charset="-122"/>
              <a:ea typeface="微软雅黑" panose="020B0503020204020204" pitchFamily="34" charset="-122"/>
            </a:rPr>
            <a:t>管技术必须管安全</a:t>
          </a:r>
          <a:endParaRPr lang="zh-CN" altLang="en-US" sz="2000" dirty="0"/>
        </a:p>
      </dgm:t>
    </dgm:pt>
    <dgm:pt modelId="{5A4DCBFE-BF00-4883-A712-ACE3FFDB6D55}" type="parTrans" cxnId="{4C665CE8-F305-412A-944A-FE19F095BAB7}">
      <dgm:prSet/>
      <dgm:spPr/>
      <dgm:t>
        <a:bodyPr/>
        <a:lstStyle/>
        <a:p>
          <a:endParaRPr lang="zh-CN" altLang="en-US"/>
        </a:p>
      </dgm:t>
    </dgm:pt>
    <dgm:pt modelId="{A17DD791-EEB0-48A4-98D0-83425A2532E6}" type="sibTrans" cxnId="{4C665CE8-F305-412A-944A-FE19F095BAB7}">
      <dgm:prSet/>
      <dgm:spPr/>
      <dgm:t>
        <a:bodyPr/>
        <a:lstStyle/>
        <a:p>
          <a:endParaRPr lang="zh-CN" altLang="en-US"/>
        </a:p>
      </dgm:t>
    </dgm:pt>
    <dgm:pt modelId="{582CE3A5-D281-4BF4-9FF5-262CD39AF591}">
      <dgm:prSet phldrT="[文本]" custT="1"/>
      <dgm:spPr/>
      <dgm:t>
        <a:bodyPr/>
        <a:lstStyle/>
        <a:p>
          <a:r>
            <a:rPr lang="zh-CN" altLang="en-US" sz="2000" b="1" dirty="0">
              <a:latin typeface="微软雅黑" panose="020B0503020204020204" pitchFamily="34" charset="-122"/>
              <a:ea typeface="微软雅黑" panose="020B0503020204020204" pitchFamily="34" charset="-122"/>
            </a:rPr>
            <a:t>明确适用行业范围</a:t>
          </a:r>
          <a:endParaRPr lang="zh-CN" altLang="en-US" sz="2000" dirty="0"/>
        </a:p>
      </dgm:t>
    </dgm:pt>
    <dgm:pt modelId="{37C602E5-405E-42FC-80CD-FAA42F434E7E}" type="parTrans" cxnId="{6C838759-EC62-435F-89FC-BA3CF2A64657}">
      <dgm:prSet/>
      <dgm:spPr/>
      <dgm:t>
        <a:bodyPr/>
        <a:lstStyle/>
        <a:p>
          <a:endParaRPr lang="zh-CN" altLang="en-US"/>
        </a:p>
      </dgm:t>
    </dgm:pt>
    <dgm:pt modelId="{4EC721E0-3D8B-41E4-BC86-321DBF324AA6}" type="sibTrans" cxnId="{6C838759-EC62-435F-89FC-BA3CF2A64657}">
      <dgm:prSet/>
      <dgm:spPr/>
      <dgm:t>
        <a:bodyPr/>
        <a:lstStyle/>
        <a:p>
          <a:endParaRPr lang="zh-CN" altLang="en-US"/>
        </a:p>
      </dgm:t>
    </dgm:pt>
    <dgm:pt modelId="{18F2944B-FF5C-45D3-9AC0-F66DC176AF3E}">
      <dgm:prSet phldrT="[文本]" custT="1"/>
      <dgm:spPr/>
      <dgm:t>
        <a:bodyPr/>
        <a:lstStyle/>
        <a:p>
          <a:r>
            <a:rPr lang="zh-CN" altLang="en-US" sz="2000" b="1" dirty="0">
              <a:latin typeface="微软雅黑" panose="020B0503020204020204" pitchFamily="34" charset="-122"/>
              <a:ea typeface="微软雅黑" panose="020B0503020204020204" pitchFamily="34" charset="-122"/>
            </a:rPr>
            <a:t>加强重大隐患管理力度、提高信息化</a:t>
          </a:r>
          <a:endParaRPr lang="zh-CN" altLang="en-US" sz="2000" dirty="0"/>
        </a:p>
      </dgm:t>
    </dgm:pt>
    <dgm:pt modelId="{0D12B719-DA54-4E60-839E-68B7BFFF7238}" type="parTrans" cxnId="{003E910B-8492-4C99-BCE5-EAD9CE76D5A9}">
      <dgm:prSet/>
      <dgm:spPr/>
      <dgm:t>
        <a:bodyPr/>
        <a:lstStyle/>
        <a:p>
          <a:endParaRPr lang="zh-CN" altLang="en-US"/>
        </a:p>
      </dgm:t>
    </dgm:pt>
    <dgm:pt modelId="{2FD70E3D-AE56-4E61-9733-7F068C0269B5}" type="sibTrans" cxnId="{003E910B-8492-4C99-BCE5-EAD9CE76D5A9}">
      <dgm:prSet/>
      <dgm:spPr/>
      <dgm:t>
        <a:bodyPr/>
        <a:lstStyle/>
        <a:p>
          <a:endParaRPr lang="zh-CN" altLang="en-US"/>
        </a:p>
      </dgm:t>
    </dgm:pt>
    <dgm:pt modelId="{3357BD9A-8B86-4094-B536-4DB08FF951C9}">
      <dgm:prSet phldrT="[文本]" custT="1"/>
      <dgm:spPr/>
      <dgm:t>
        <a:bodyPr/>
        <a:lstStyle/>
        <a:p>
          <a:r>
            <a:rPr lang="zh-CN" altLang="en-US" sz="2000" b="1" dirty="0">
              <a:latin typeface="微软雅黑" panose="020B0503020204020204" pitchFamily="34" charset="-122"/>
              <a:ea typeface="微软雅黑" panose="020B0503020204020204" pitchFamily="34" charset="-122"/>
            </a:rPr>
            <a:t>推行建立安全生产责任保险制度</a:t>
          </a:r>
          <a:endParaRPr lang="zh-CN" altLang="en-US" sz="2000" dirty="0"/>
        </a:p>
      </dgm:t>
    </dgm:pt>
    <dgm:pt modelId="{61FBE538-5E9F-410A-BCC1-042AA98E8A79}" type="parTrans" cxnId="{E7A38DB0-A77C-4F1B-AB4D-F6DC3440BA30}">
      <dgm:prSet/>
      <dgm:spPr/>
      <dgm:t>
        <a:bodyPr/>
        <a:lstStyle/>
        <a:p>
          <a:endParaRPr lang="zh-CN" altLang="en-US"/>
        </a:p>
      </dgm:t>
    </dgm:pt>
    <dgm:pt modelId="{18E28DBD-4F20-454E-A40D-9FC991731F19}" type="sibTrans" cxnId="{E7A38DB0-A77C-4F1B-AB4D-F6DC3440BA30}">
      <dgm:prSet/>
      <dgm:spPr/>
      <dgm:t>
        <a:bodyPr/>
        <a:lstStyle/>
        <a:p>
          <a:endParaRPr lang="zh-CN" altLang="en-US"/>
        </a:p>
      </dgm:t>
    </dgm:pt>
    <dgm:pt modelId="{84C3E8A2-B69F-4F5D-82A1-441D41260323}">
      <dgm:prSet phldrT="[文本]" custT="1"/>
      <dgm:spPr/>
      <dgm:t>
        <a:bodyPr/>
        <a:lstStyle/>
        <a:p>
          <a:r>
            <a:rPr lang="zh-CN" altLang="en-US" sz="2000" b="1" dirty="0">
              <a:latin typeface="微软雅黑" panose="020B0503020204020204" pitchFamily="34" charset="-122"/>
              <a:ea typeface="微软雅黑" panose="020B0503020204020204" pitchFamily="34" charset="-122"/>
            </a:rPr>
            <a:t>生命至上、提高救治措施意识及能力</a:t>
          </a:r>
          <a:endParaRPr lang="zh-CN" altLang="en-US" sz="2000" dirty="0"/>
        </a:p>
      </dgm:t>
    </dgm:pt>
    <dgm:pt modelId="{A4B52E56-8FFD-40F4-8FE7-D05E32578692}" type="parTrans" cxnId="{6E8531C2-128A-446C-B1C1-014C1EBB997E}">
      <dgm:prSet/>
      <dgm:spPr/>
      <dgm:t>
        <a:bodyPr/>
        <a:lstStyle/>
        <a:p>
          <a:endParaRPr lang="zh-CN" altLang="en-US"/>
        </a:p>
      </dgm:t>
    </dgm:pt>
    <dgm:pt modelId="{3DAFEF5A-6C48-432F-AB4D-D1C931C0CA83}" type="sibTrans" cxnId="{6E8531C2-128A-446C-B1C1-014C1EBB997E}">
      <dgm:prSet/>
      <dgm:spPr/>
      <dgm:t>
        <a:bodyPr/>
        <a:lstStyle/>
        <a:p>
          <a:endParaRPr lang="zh-CN" altLang="en-US"/>
        </a:p>
      </dgm:t>
    </dgm:pt>
    <dgm:pt modelId="{E9731022-7F93-43E1-88D6-82B3CA4DFE49}" type="pres">
      <dgm:prSet presAssocID="{B313479C-F26F-4CB3-AE4A-EF244B0C63CA}" presName="Name0" presStyleCnt="0">
        <dgm:presLayoutVars>
          <dgm:chMax val="7"/>
          <dgm:chPref val="7"/>
          <dgm:dir/>
        </dgm:presLayoutVars>
      </dgm:prSet>
      <dgm:spPr/>
    </dgm:pt>
    <dgm:pt modelId="{09EB26A5-8D09-4876-9DBC-41ED022BAC42}" type="pres">
      <dgm:prSet presAssocID="{B313479C-F26F-4CB3-AE4A-EF244B0C63CA}" presName="Name1" presStyleCnt="0"/>
      <dgm:spPr/>
    </dgm:pt>
    <dgm:pt modelId="{6F05A4D4-7008-4DF1-8C8F-1FE9535E20FD}" type="pres">
      <dgm:prSet presAssocID="{B313479C-F26F-4CB3-AE4A-EF244B0C63CA}" presName="cycle" presStyleCnt="0"/>
      <dgm:spPr/>
    </dgm:pt>
    <dgm:pt modelId="{ADD2FFF9-3659-4DDD-A125-3DF4AAE77F6C}" type="pres">
      <dgm:prSet presAssocID="{B313479C-F26F-4CB3-AE4A-EF244B0C63CA}" presName="srcNode" presStyleLbl="node1" presStyleIdx="0" presStyleCnt="5"/>
      <dgm:spPr/>
    </dgm:pt>
    <dgm:pt modelId="{D1E53327-B772-4A06-A277-F5D3AF69DFE2}" type="pres">
      <dgm:prSet presAssocID="{B313479C-F26F-4CB3-AE4A-EF244B0C63CA}" presName="conn" presStyleLbl="parChTrans1D2" presStyleIdx="0" presStyleCnt="1"/>
      <dgm:spPr/>
    </dgm:pt>
    <dgm:pt modelId="{8D719B8C-3758-4EB3-909E-9C137E220219}" type="pres">
      <dgm:prSet presAssocID="{B313479C-F26F-4CB3-AE4A-EF244B0C63CA}" presName="extraNode" presStyleLbl="node1" presStyleIdx="0" presStyleCnt="5"/>
      <dgm:spPr/>
    </dgm:pt>
    <dgm:pt modelId="{663150B2-9F27-4160-BBE4-7CC2FB90223D}" type="pres">
      <dgm:prSet presAssocID="{B313479C-F26F-4CB3-AE4A-EF244B0C63CA}" presName="dstNode" presStyleLbl="node1" presStyleIdx="0" presStyleCnt="5"/>
      <dgm:spPr/>
    </dgm:pt>
    <dgm:pt modelId="{68DB7A45-DA56-44E3-81A8-70AFBDAED081}" type="pres">
      <dgm:prSet presAssocID="{8E48F37E-0E4C-4E94-B28B-FB0D5A3E207A}" presName="text_1" presStyleLbl="node1" presStyleIdx="0" presStyleCnt="5">
        <dgm:presLayoutVars>
          <dgm:bulletEnabled val="1"/>
        </dgm:presLayoutVars>
      </dgm:prSet>
      <dgm:spPr/>
    </dgm:pt>
    <dgm:pt modelId="{854AAE11-9206-44E0-9572-EAAC271821EA}" type="pres">
      <dgm:prSet presAssocID="{8E48F37E-0E4C-4E94-B28B-FB0D5A3E207A}" presName="accent_1" presStyleCnt="0"/>
      <dgm:spPr/>
    </dgm:pt>
    <dgm:pt modelId="{D4E71941-E862-42B9-ACCB-C4DFF539F5AB}" type="pres">
      <dgm:prSet presAssocID="{8E48F37E-0E4C-4E94-B28B-FB0D5A3E207A}" presName="accentRepeatNode" presStyleLbl="solidFgAcc1" presStyleIdx="0" presStyleCnt="5"/>
      <dgm:spPr>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74BEF3AE-909E-4E35-9A12-D204075B9764}" type="pres">
      <dgm:prSet presAssocID="{582CE3A5-D281-4BF4-9FF5-262CD39AF591}" presName="text_2" presStyleLbl="node1" presStyleIdx="1" presStyleCnt="5">
        <dgm:presLayoutVars>
          <dgm:bulletEnabled val="1"/>
        </dgm:presLayoutVars>
      </dgm:prSet>
      <dgm:spPr/>
    </dgm:pt>
    <dgm:pt modelId="{B9035902-07FC-4927-A780-0A0F2C90CC9A}" type="pres">
      <dgm:prSet presAssocID="{582CE3A5-D281-4BF4-9FF5-262CD39AF591}" presName="accent_2" presStyleCnt="0"/>
      <dgm:spPr/>
    </dgm:pt>
    <dgm:pt modelId="{9FF5FEFA-D5D9-4623-BDBA-6153EAA1F2E5}" type="pres">
      <dgm:prSet presAssocID="{582CE3A5-D281-4BF4-9FF5-262CD39AF591}" presName="accentRepeatNode" presStyleLbl="solidFgAcc1" presStyleIdx="1" presStyleCnt="5"/>
      <dgm:spPr>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A3BC6364-4A28-46C3-8185-9205CFC74C2C}" type="pres">
      <dgm:prSet presAssocID="{18F2944B-FF5C-45D3-9AC0-F66DC176AF3E}" presName="text_3" presStyleLbl="node1" presStyleIdx="2" presStyleCnt="5">
        <dgm:presLayoutVars>
          <dgm:bulletEnabled val="1"/>
        </dgm:presLayoutVars>
      </dgm:prSet>
      <dgm:spPr/>
    </dgm:pt>
    <dgm:pt modelId="{B6FDE840-CC4E-4767-995B-9C62984DD57E}" type="pres">
      <dgm:prSet presAssocID="{18F2944B-FF5C-45D3-9AC0-F66DC176AF3E}" presName="accent_3" presStyleCnt="0"/>
      <dgm:spPr/>
    </dgm:pt>
    <dgm:pt modelId="{FAF51091-C90A-43C2-A840-0AF492797845}" type="pres">
      <dgm:prSet presAssocID="{18F2944B-FF5C-45D3-9AC0-F66DC176AF3E}" presName="accentRepeatNode" presStyleLbl="solidFgAcc1" presStyleIdx="2" presStyleCnt="5"/>
      <dgm:spPr>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0911F776-60CB-433C-9EB6-083AD580D3E7}" type="pres">
      <dgm:prSet presAssocID="{3357BD9A-8B86-4094-B536-4DB08FF951C9}" presName="text_4" presStyleLbl="node1" presStyleIdx="3" presStyleCnt="5">
        <dgm:presLayoutVars>
          <dgm:bulletEnabled val="1"/>
        </dgm:presLayoutVars>
      </dgm:prSet>
      <dgm:spPr/>
    </dgm:pt>
    <dgm:pt modelId="{E1F11AB1-D622-49E9-83F9-130FBE02898F}" type="pres">
      <dgm:prSet presAssocID="{3357BD9A-8B86-4094-B536-4DB08FF951C9}" presName="accent_4" presStyleCnt="0"/>
      <dgm:spPr/>
    </dgm:pt>
    <dgm:pt modelId="{42E04FCF-3EF1-4844-BBB3-FF9E7159B67F}" type="pres">
      <dgm:prSet presAssocID="{3357BD9A-8B86-4094-B536-4DB08FF951C9}" presName="accentRepeatNode" presStyleLbl="solidFgAcc1" presStyleIdx="3" presStyleCnt="5"/>
      <dgm:spPr>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A7B477F1-C077-4088-B746-992EEAF7122F}" type="pres">
      <dgm:prSet presAssocID="{84C3E8A2-B69F-4F5D-82A1-441D41260323}" presName="text_5" presStyleLbl="node1" presStyleIdx="4" presStyleCnt="5">
        <dgm:presLayoutVars>
          <dgm:bulletEnabled val="1"/>
        </dgm:presLayoutVars>
      </dgm:prSet>
      <dgm:spPr/>
    </dgm:pt>
    <dgm:pt modelId="{7E15B19C-F222-4A6E-808F-A22EC42FE61B}" type="pres">
      <dgm:prSet presAssocID="{84C3E8A2-B69F-4F5D-82A1-441D41260323}" presName="accent_5" presStyleCnt="0"/>
      <dgm:spPr/>
    </dgm:pt>
    <dgm:pt modelId="{83717F95-97E6-4892-AEBD-51D7C22C820A}" type="pres">
      <dgm:prSet presAssocID="{84C3E8A2-B69F-4F5D-82A1-441D41260323}" presName="accentRepeatNode" presStyleLbl="solidFgAcc1" presStyleIdx="4" presStyleCnt="5"/>
      <dgm:spPr>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Lst>
  <dgm:cxnLst>
    <dgm:cxn modelId="{003E910B-8492-4C99-BCE5-EAD9CE76D5A9}" srcId="{B313479C-F26F-4CB3-AE4A-EF244B0C63CA}" destId="{18F2944B-FF5C-45D3-9AC0-F66DC176AF3E}" srcOrd="2" destOrd="0" parTransId="{0D12B719-DA54-4E60-839E-68B7BFFF7238}" sibTransId="{2FD70E3D-AE56-4E61-9733-7F068C0269B5}"/>
    <dgm:cxn modelId="{D5B3045B-DDF5-4BC8-AA07-19D9A75C4821}" type="presOf" srcId="{3357BD9A-8B86-4094-B536-4DB08FF951C9}" destId="{0911F776-60CB-433C-9EB6-083AD580D3E7}" srcOrd="0" destOrd="0" presId="urn:microsoft.com/office/officeart/2008/layout/VerticalCurvedList"/>
    <dgm:cxn modelId="{6C838759-EC62-435F-89FC-BA3CF2A64657}" srcId="{B313479C-F26F-4CB3-AE4A-EF244B0C63CA}" destId="{582CE3A5-D281-4BF4-9FF5-262CD39AF591}" srcOrd="1" destOrd="0" parTransId="{37C602E5-405E-42FC-80CD-FAA42F434E7E}" sibTransId="{4EC721E0-3D8B-41E4-BC86-321DBF324AA6}"/>
    <dgm:cxn modelId="{715C3180-787F-4C96-816D-F89396922DA2}" type="presOf" srcId="{582CE3A5-D281-4BF4-9FF5-262CD39AF591}" destId="{74BEF3AE-909E-4E35-9A12-D204075B9764}" srcOrd="0" destOrd="0" presId="urn:microsoft.com/office/officeart/2008/layout/VerticalCurvedList"/>
    <dgm:cxn modelId="{ECCDD093-8BCA-46AC-B1B9-390AF93A0D3F}" type="presOf" srcId="{18F2944B-FF5C-45D3-9AC0-F66DC176AF3E}" destId="{A3BC6364-4A28-46C3-8185-9205CFC74C2C}" srcOrd="0" destOrd="0" presId="urn:microsoft.com/office/officeart/2008/layout/VerticalCurvedList"/>
    <dgm:cxn modelId="{8498B2AB-E7D8-432E-83A3-0A92629D17C1}" type="presOf" srcId="{8E48F37E-0E4C-4E94-B28B-FB0D5A3E207A}" destId="{68DB7A45-DA56-44E3-81A8-70AFBDAED081}" srcOrd="0" destOrd="0" presId="urn:microsoft.com/office/officeart/2008/layout/VerticalCurvedList"/>
    <dgm:cxn modelId="{E7A38DB0-A77C-4F1B-AB4D-F6DC3440BA30}" srcId="{B313479C-F26F-4CB3-AE4A-EF244B0C63CA}" destId="{3357BD9A-8B86-4094-B536-4DB08FF951C9}" srcOrd="3" destOrd="0" parTransId="{61FBE538-5E9F-410A-BCC1-042AA98E8A79}" sibTransId="{18E28DBD-4F20-454E-A40D-9FC991731F19}"/>
    <dgm:cxn modelId="{69C9A8BD-D729-47EC-B410-CC95DC4834B4}" type="presOf" srcId="{84C3E8A2-B69F-4F5D-82A1-441D41260323}" destId="{A7B477F1-C077-4088-B746-992EEAF7122F}" srcOrd="0" destOrd="0" presId="urn:microsoft.com/office/officeart/2008/layout/VerticalCurvedList"/>
    <dgm:cxn modelId="{6E8531C2-128A-446C-B1C1-014C1EBB997E}" srcId="{B313479C-F26F-4CB3-AE4A-EF244B0C63CA}" destId="{84C3E8A2-B69F-4F5D-82A1-441D41260323}" srcOrd="4" destOrd="0" parTransId="{A4B52E56-8FFD-40F4-8FE7-D05E32578692}" sibTransId="{3DAFEF5A-6C48-432F-AB4D-D1C931C0CA83}"/>
    <dgm:cxn modelId="{2656CAC8-BC6F-4B58-9FAC-47763FA39CBA}" type="presOf" srcId="{B313479C-F26F-4CB3-AE4A-EF244B0C63CA}" destId="{E9731022-7F93-43E1-88D6-82B3CA4DFE49}" srcOrd="0" destOrd="0" presId="urn:microsoft.com/office/officeart/2008/layout/VerticalCurvedList"/>
    <dgm:cxn modelId="{FB96B8E5-2C50-412D-818C-98BC6DE0F43A}" type="presOf" srcId="{A17DD791-EEB0-48A4-98D0-83425A2532E6}" destId="{D1E53327-B772-4A06-A277-F5D3AF69DFE2}" srcOrd="0" destOrd="0" presId="urn:microsoft.com/office/officeart/2008/layout/VerticalCurvedList"/>
    <dgm:cxn modelId="{4C665CE8-F305-412A-944A-FE19F095BAB7}" srcId="{B313479C-F26F-4CB3-AE4A-EF244B0C63CA}" destId="{8E48F37E-0E4C-4E94-B28B-FB0D5A3E207A}" srcOrd="0" destOrd="0" parTransId="{5A4DCBFE-BF00-4883-A712-ACE3FFDB6D55}" sibTransId="{A17DD791-EEB0-48A4-98D0-83425A2532E6}"/>
    <dgm:cxn modelId="{5BF21EF9-B3BC-4382-9E9C-E767BDF96D9A}" type="presParOf" srcId="{E9731022-7F93-43E1-88D6-82B3CA4DFE49}" destId="{09EB26A5-8D09-4876-9DBC-41ED022BAC42}" srcOrd="0" destOrd="0" presId="urn:microsoft.com/office/officeart/2008/layout/VerticalCurvedList"/>
    <dgm:cxn modelId="{94BB1A39-0E3B-49F1-A0C9-FB5CF913A447}" type="presParOf" srcId="{09EB26A5-8D09-4876-9DBC-41ED022BAC42}" destId="{6F05A4D4-7008-4DF1-8C8F-1FE9535E20FD}" srcOrd="0" destOrd="0" presId="urn:microsoft.com/office/officeart/2008/layout/VerticalCurvedList"/>
    <dgm:cxn modelId="{17D9F346-D33A-4685-A7BF-4C3F3EA45D76}" type="presParOf" srcId="{6F05A4D4-7008-4DF1-8C8F-1FE9535E20FD}" destId="{ADD2FFF9-3659-4DDD-A125-3DF4AAE77F6C}" srcOrd="0" destOrd="0" presId="urn:microsoft.com/office/officeart/2008/layout/VerticalCurvedList"/>
    <dgm:cxn modelId="{1F05756E-0A6A-4305-98D2-D19F4A2E8E04}" type="presParOf" srcId="{6F05A4D4-7008-4DF1-8C8F-1FE9535E20FD}" destId="{D1E53327-B772-4A06-A277-F5D3AF69DFE2}" srcOrd="1" destOrd="0" presId="urn:microsoft.com/office/officeart/2008/layout/VerticalCurvedList"/>
    <dgm:cxn modelId="{B89BC855-9D2B-41DF-B928-2217CE7A7705}" type="presParOf" srcId="{6F05A4D4-7008-4DF1-8C8F-1FE9535E20FD}" destId="{8D719B8C-3758-4EB3-909E-9C137E220219}" srcOrd="2" destOrd="0" presId="urn:microsoft.com/office/officeart/2008/layout/VerticalCurvedList"/>
    <dgm:cxn modelId="{74FA8E70-9100-4DAF-A864-E7264032D5E6}" type="presParOf" srcId="{6F05A4D4-7008-4DF1-8C8F-1FE9535E20FD}" destId="{663150B2-9F27-4160-BBE4-7CC2FB90223D}" srcOrd="3" destOrd="0" presId="urn:microsoft.com/office/officeart/2008/layout/VerticalCurvedList"/>
    <dgm:cxn modelId="{10DA430F-C7F5-43D4-A99D-27192ED974AB}" type="presParOf" srcId="{09EB26A5-8D09-4876-9DBC-41ED022BAC42}" destId="{68DB7A45-DA56-44E3-81A8-70AFBDAED081}" srcOrd="1" destOrd="0" presId="urn:microsoft.com/office/officeart/2008/layout/VerticalCurvedList"/>
    <dgm:cxn modelId="{978F675F-9786-48C4-85DF-711466481559}" type="presParOf" srcId="{09EB26A5-8D09-4876-9DBC-41ED022BAC42}" destId="{854AAE11-9206-44E0-9572-EAAC271821EA}" srcOrd="2" destOrd="0" presId="urn:microsoft.com/office/officeart/2008/layout/VerticalCurvedList"/>
    <dgm:cxn modelId="{37F52358-A2BD-4E67-84B4-EED9C4CCC342}" type="presParOf" srcId="{854AAE11-9206-44E0-9572-EAAC271821EA}" destId="{D4E71941-E862-42B9-ACCB-C4DFF539F5AB}" srcOrd="0" destOrd="0" presId="urn:microsoft.com/office/officeart/2008/layout/VerticalCurvedList"/>
    <dgm:cxn modelId="{373AE9AB-D018-4739-BA89-FA68CC9B40A8}" type="presParOf" srcId="{09EB26A5-8D09-4876-9DBC-41ED022BAC42}" destId="{74BEF3AE-909E-4E35-9A12-D204075B9764}" srcOrd="3" destOrd="0" presId="urn:microsoft.com/office/officeart/2008/layout/VerticalCurvedList"/>
    <dgm:cxn modelId="{BCC03F91-AAFB-4309-8FE6-D61E8E6801D6}" type="presParOf" srcId="{09EB26A5-8D09-4876-9DBC-41ED022BAC42}" destId="{B9035902-07FC-4927-A780-0A0F2C90CC9A}" srcOrd="4" destOrd="0" presId="urn:microsoft.com/office/officeart/2008/layout/VerticalCurvedList"/>
    <dgm:cxn modelId="{50ADA9CF-16F4-4DF5-A9EC-F6F26D8844D9}" type="presParOf" srcId="{B9035902-07FC-4927-A780-0A0F2C90CC9A}" destId="{9FF5FEFA-D5D9-4623-BDBA-6153EAA1F2E5}" srcOrd="0" destOrd="0" presId="urn:microsoft.com/office/officeart/2008/layout/VerticalCurvedList"/>
    <dgm:cxn modelId="{2388B79C-36A7-4BB1-9E50-33585A2FFFE8}" type="presParOf" srcId="{09EB26A5-8D09-4876-9DBC-41ED022BAC42}" destId="{A3BC6364-4A28-46C3-8185-9205CFC74C2C}" srcOrd="5" destOrd="0" presId="urn:microsoft.com/office/officeart/2008/layout/VerticalCurvedList"/>
    <dgm:cxn modelId="{E3185D5C-7D6D-4D7D-B26C-DF352E8E917B}" type="presParOf" srcId="{09EB26A5-8D09-4876-9DBC-41ED022BAC42}" destId="{B6FDE840-CC4E-4767-995B-9C62984DD57E}" srcOrd="6" destOrd="0" presId="urn:microsoft.com/office/officeart/2008/layout/VerticalCurvedList"/>
    <dgm:cxn modelId="{AD8316DA-5DF3-4FE9-B79A-821EA6643E94}" type="presParOf" srcId="{B6FDE840-CC4E-4767-995B-9C62984DD57E}" destId="{FAF51091-C90A-43C2-A840-0AF492797845}" srcOrd="0" destOrd="0" presId="urn:microsoft.com/office/officeart/2008/layout/VerticalCurvedList"/>
    <dgm:cxn modelId="{35CAD36F-4B25-403E-8720-0F178D718077}" type="presParOf" srcId="{09EB26A5-8D09-4876-9DBC-41ED022BAC42}" destId="{0911F776-60CB-433C-9EB6-083AD580D3E7}" srcOrd="7" destOrd="0" presId="urn:microsoft.com/office/officeart/2008/layout/VerticalCurvedList"/>
    <dgm:cxn modelId="{457CB79D-548F-4208-BC9E-6908025CB9B7}" type="presParOf" srcId="{09EB26A5-8D09-4876-9DBC-41ED022BAC42}" destId="{E1F11AB1-D622-49E9-83F9-130FBE02898F}" srcOrd="8" destOrd="0" presId="urn:microsoft.com/office/officeart/2008/layout/VerticalCurvedList"/>
    <dgm:cxn modelId="{7C896B47-9546-409D-BBDB-4EF2984D2BDD}" type="presParOf" srcId="{E1F11AB1-D622-49E9-83F9-130FBE02898F}" destId="{42E04FCF-3EF1-4844-BBB3-FF9E7159B67F}" srcOrd="0" destOrd="0" presId="urn:microsoft.com/office/officeart/2008/layout/VerticalCurvedList"/>
    <dgm:cxn modelId="{DA000BF7-35C0-4877-951D-549CBC0BEEB0}" type="presParOf" srcId="{09EB26A5-8D09-4876-9DBC-41ED022BAC42}" destId="{A7B477F1-C077-4088-B746-992EEAF7122F}" srcOrd="9" destOrd="0" presId="urn:microsoft.com/office/officeart/2008/layout/VerticalCurvedList"/>
    <dgm:cxn modelId="{3C8C2549-76EC-4714-B3D1-D8F59F372CEC}" type="presParOf" srcId="{09EB26A5-8D09-4876-9DBC-41ED022BAC42}" destId="{7E15B19C-F222-4A6E-808F-A22EC42FE61B}" srcOrd="10" destOrd="0" presId="urn:microsoft.com/office/officeart/2008/layout/VerticalCurvedList"/>
    <dgm:cxn modelId="{04FD0E12-4C73-4890-B98B-83C22F5E45D3}" type="presParOf" srcId="{7E15B19C-F222-4A6E-808F-A22EC42FE61B}" destId="{83717F95-97E6-4892-AEBD-51D7C22C820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87919C4A-6EB9-4AD2-8A94-265BFE75EAA1}" type="doc">
      <dgm:prSet loTypeId="urn:microsoft.com/office/officeart/2005/8/layout/radial6" loCatId="relationship" qsTypeId="urn:microsoft.com/office/officeart/2005/8/quickstyle/simple1" qsCatId="simple" csTypeId="urn:microsoft.com/office/officeart/2005/8/colors/colorful4" csCatId="colorful" phldr="1"/>
      <dgm:spPr/>
      <dgm:t>
        <a:bodyPr/>
        <a:lstStyle/>
        <a:p>
          <a:endParaRPr lang="zh-CN" altLang="en-US"/>
        </a:p>
      </dgm:t>
    </dgm:pt>
    <dgm:pt modelId="{806B0716-E37C-4FA2-9570-95FA410FF26F}">
      <dgm:prSet phldrT="[文本]" custT="1"/>
      <dgm:spPr/>
      <dgm:t>
        <a:bodyPr/>
        <a:lstStyle/>
        <a:p>
          <a:endParaRPr lang="en-US" altLang="zh-CN" sz="900" b="1" dirty="0">
            <a:latin typeface="微软雅黑" panose="020B0503020204020204" pitchFamily="34" charset="-122"/>
            <a:ea typeface="微软雅黑" panose="020B0503020204020204" pitchFamily="34" charset="-122"/>
          </a:endParaRPr>
        </a:p>
        <a:p>
          <a:r>
            <a:rPr lang="zh-CN" altLang="en-US" sz="1800" b="1" dirty="0">
              <a:latin typeface="微软雅黑" panose="020B0503020204020204" pitchFamily="34" charset="-122"/>
              <a:ea typeface="微软雅黑" panose="020B0503020204020204" pitchFamily="34" charset="-122"/>
            </a:rPr>
            <a:t>指挥权</a:t>
          </a:r>
          <a:endParaRPr lang="en-US" altLang="zh-CN" sz="1800" b="1" dirty="0">
            <a:latin typeface="微软雅黑" panose="020B0503020204020204" pitchFamily="34" charset="-122"/>
            <a:ea typeface="微软雅黑" panose="020B0503020204020204" pitchFamily="34" charset="-122"/>
          </a:endParaRPr>
        </a:p>
        <a:p>
          <a:endParaRPr lang="zh-CN" altLang="en-US" sz="900" dirty="0"/>
        </a:p>
      </dgm:t>
    </dgm:pt>
    <dgm:pt modelId="{9E446CBC-2428-4106-A5CA-C8A9D6485C18}" type="parTrans" cxnId="{A4D41F4A-7A4C-4207-95E6-0F1B05AD75AC}">
      <dgm:prSet/>
      <dgm:spPr/>
      <dgm:t>
        <a:bodyPr/>
        <a:lstStyle/>
        <a:p>
          <a:endParaRPr lang="zh-CN" altLang="en-US"/>
        </a:p>
      </dgm:t>
    </dgm:pt>
    <dgm:pt modelId="{4CC124F5-B1E3-4328-A134-C7BA1E80C0FA}" type="sibTrans" cxnId="{A4D41F4A-7A4C-4207-95E6-0F1B05AD75AC}">
      <dgm:prSet/>
      <dgm:spPr/>
      <dgm:t>
        <a:bodyPr/>
        <a:lstStyle/>
        <a:p>
          <a:endParaRPr lang="zh-CN" altLang="en-US"/>
        </a:p>
      </dgm:t>
    </dgm:pt>
    <dgm:pt modelId="{2067F326-7131-482B-95CA-3ABD17F86AEE}">
      <dgm:prSet phldrT="[文本]" phldr="1"/>
      <dgm:spPr/>
      <dgm:t>
        <a:bodyPr/>
        <a:lstStyle/>
        <a:p>
          <a:endParaRPr lang="zh-CN" altLang="en-US"/>
        </a:p>
      </dgm:t>
    </dgm:pt>
    <dgm:pt modelId="{F128E08A-04E8-4C10-8E9B-F4388E8CD12D}" type="parTrans" cxnId="{5C1A0E68-8A94-40EF-9B71-1F064F1263B8}">
      <dgm:prSet/>
      <dgm:spPr/>
      <dgm:t>
        <a:bodyPr/>
        <a:lstStyle/>
        <a:p>
          <a:endParaRPr lang="zh-CN" altLang="en-US"/>
        </a:p>
      </dgm:t>
    </dgm:pt>
    <dgm:pt modelId="{FF8272DD-56BA-4274-9ECA-F6D4510D3201}" type="sibTrans" cxnId="{5C1A0E68-8A94-40EF-9B71-1F064F1263B8}">
      <dgm:prSet/>
      <dgm:spPr/>
      <dgm:t>
        <a:bodyPr/>
        <a:lstStyle/>
        <a:p>
          <a:endParaRPr lang="zh-CN" altLang="en-US"/>
        </a:p>
      </dgm:t>
    </dgm:pt>
    <dgm:pt modelId="{45557B6F-EFD1-42A8-A617-A80724532C0B}">
      <dgm:prSet phldrT="[文本]" custT="1"/>
      <dgm:spPr/>
      <dgm:t>
        <a:bodyPr/>
        <a:lstStyle/>
        <a:p>
          <a:r>
            <a:rPr lang="zh-CN" altLang="en-US" sz="1800" dirty="0">
              <a:latin typeface="微软雅黑" panose="020B0503020204020204" pitchFamily="34" charset="-122"/>
              <a:ea typeface="微软雅黑" panose="020B0503020204020204" pitchFamily="34" charset="-122"/>
            </a:rPr>
            <a:t>生产经营单位的主要技术负责人</a:t>
          </a:r>
          <a:endParaRPr lang="zh-CN" altLang="en-US" sz="1800" dirty="0"/>
        </a:p>
      </dgm:t>
    </dgm:pt>
    <dgm:pt modelId="{66A7B31F-4DB9-4B00-BE3C-275DA2329B70}" type="parTrans" cxnId="{5F1594F9-3BDC-4352-BA9C-3336EB05C9F7}">
      <dgm:prSet/>
      <dgm:spPr/>
      <dgm:t>
        <a:bodyPr/>
        <a:lstStyle/>
        <a:p>
          <a:endParaRPr lang="zh-CN" altLang="en-US"/>
        </a:p>
      </dgm:t>
    </dgm:pt>
    <dgm:pt modelId="{19B03B76-AE61-4664-B1DA-561CFCC96959}" type="sibTrans" cxnId="{5F1594F9-3BDC-4352-BA9C-3336EB05C9F7}">
      <dgm:prSet/>
      <dgm:spPr/>
      <dgm:t>
        <a:bodyPr/>
        <a:lstStyle/>
        <a:p>
          <a:endParaRPr lang="zh-CN" altLang="en-US"/>
        </a:p>
      </dgm:t>
    </dgm:pt>
    <dgm:pt modelId="{BEDE3F87-DCA9-4324-BBF9-FA0FA7FF3D1D}">
      <dgm:prSet phldrT="[文本]" custT="1"/>
      <dgm:spPr/>
      <dgm:t>
        <a:bodyPr/>
        <a:lstStyle/>
        <a:p>
          <a:r>
            <a:rPr lang="zh-CN" altLang="en-US" sz="1800" b="1">
              <a:latin typeface="微软雅黑" panose="020B0503020204020204" pitchFamily="34" charset="-122"/>
              <a:ea typeface="微软雅黑" panose="020B0503020204020204" pitchFamily="34" charset="-122"/>
            </a:rPr>
            <a:t>安全生产技术决策</a:t>
          </a:r>
          <a:endParaRPr lang="zh-CN" altLang="en-US" sz="1800" dirty="0"/>
        </a:p>
      </dgm:t>
    </dgm:pt>
    <dgm:pt modelId="{848DC7B3-A184-403E-BD8B-8E0E5B965C80}" type="parTrans" cxnId="{6B9002FB-69C2-465B-A190-C95FB7D78453}">
      <dgm:prSet/>
      <dgm:spPr/>
      <dgm:t>
        <a:bodyPr/>
        <a:lstStyle/>
        <a:p>
          <a:endParaRPr lang="zh-CN" altLang="en-US"/>
        </a:p>
      </dgm:t>
    </dgm:pt>
    <dgm:pt modelId="{D5BE103D-B3E9-47D6-9AC2-656950CE536D}" type="sibTrans" cxnId="{6B9002FB-69C2-465B-A190-C95FB7D78453}">
      <dgm:prSet/>
      <dgm:spPr/>
      <dgm:t>
        <a:bodyPr/>
        <a:lstStyle/>
        <a:p>
          <a:endParaRPr lang="zh-CN" altLang="en-US"/>
        </a:p>
      </dgm:t>
    </dgm:pt>
    <dgm:pt modelId="{F261C360-0490-48C4-96EF-611CF76861DE}" type="pres">
      <dgm:prSet presAssocID="{87919C4A-6EB9-4AD2-8A94-265BFE75EAA1}" presName="Name0" presStyleCnt="0">
        <dgm:presLayoutVars>
          <dgm:chMax val="1"/>
          <dgm:dir/>
          <dgm:animLvl val="ctr"/>
          <dgm:resizeHandles val="exact"/>
        </dgm:presLayoutVars>
      </dgm:prSet>
      <dgm:spPr/>
    </dgm:pt>
    <dgm:pt modelId="{5F9C4B5F-DE18-4B5E-853B-DF98515CB276}" type="pres">
      <dgm:prSet presAssocID="{45557B6F-EFD1-42A8-A617-A80724532C0B}" presName="centerShape" presStyleLbl="node0" presStyleIdx="0" presStyleCnt="1" custScaleX="140902"/>
      <dgm:spPr/>
    </dgm:pt>
    <dgm:pt modelId="{7C18AE5D-B288-4F0F-9AD0-F10D31A6FA8D}" type="pres">
      <dgm:prSet presAssocID="{BEDE3F87-DCA9-4324-BBF9-FA0FA7FF3D1D}" presName="node" presStyleLbl="node1" presStyleIdx="0" presStyleCnt="2" custScaleX="148235">
        <dgm:presLayoutVars>
          <dgm:bulletEnabled val="1"/>
        </dgm:presLayoutVars>
      </dgm:prSet>
      <dgm:spPr/>
    </dgm:pt>
    <dgm:pt modelId="{3D19EE55-B0E2-4C00-8F13-A158E91D8E96}" type="pres">
      <dgm:prSet presAssocID="{BEDE3F87-DCA9-4324-BBF9-FA0FA7FF3D1D}" presName="dummy" presStyleCnt="0"/>
      <dgm:spPr/>
    </dgm:pt>
    <dgm:pt modelId="{FE63D1FB-8D35-4635-8F72-2A91F0B6BAAB}" type="pres">
      <dgm:prSet presAssocID="{D5BE103D-B3E9-47D6-9AC2-656950CE536D}" presName="sibTrans" presStyleLbl="sibTrans2D1" presStyleIdx="0" presStyleCnt="2" custScaleX="100365"/>
      <dgm:spPr/>
    </dgm:pt>
    <dgm:pt modelId="{636FAF63-3967-432F-9E10-149C7C45C612}" type="pres">
      <dgm:prSet presAssocID="{806B0716-E37C-4FA2-9570-95FA410FF26F}" presName="node" presStyleLbl="node1" presStyleIdx="1" presStyleCnt="2" custScaleX="123486">
        <dgm:presLayoutVars>
          <dgm:bulletEnabled val="1"/>
        </dgm:presLayoutVars>
      </dgm:prSet>
      <dgm:spPr/>
    </dgm:pt>
    <dgm:pt modelId="{C8BF9F53-C7CF-47F8-9B73-1770323330AE}" type="pres">
      <dgm:prSet presAssocID="{806B0716-E37C-4FA2-9570-95FA410FF26F}" presName="dummy" presStyleCnt="0"/>
      <dgm:spPr/>
    </dgm:pt>
    <dgm:pt modelId="{A0AF1248-C026-4249-86D8-518862DA2BBE}" type="pres">
      <dgm:prSet presAssocID="{4CC124F5-B1E3-4328-A134-C7BA1E80C0FA}" presName="sibTrans" presStyleLbl="sibTrans2D1" presStyleIdx="1" presStyleCnt="2"/>
      <dgm:spPr/>
    </dgm:pt>
  </dgm:ptLst>
  <dgm:cxnLst>
    <dgm:cxn modelId="{BEDC4304-18E6-40D6-8B37-39AF185FADFA}" type="presOf" srcId="{D5BE103D-B3E9-47D6-9AC2-656950CE536D}" destId="{FE63D1FB-8D35-4635-8F72-2A91F0B6BAAB}" srcOrd="0" destOrd="0" presId="urn:microsoft.com/office/officeart/2005/8/layout/radial6"/>
    <dgm:cxn modelId="{F5698704-99EC-4A8E-81CB-A5956510C1D0}" type="presOf" srcId="{87919C4A-6EB9-4AD2-8A94-265BFE75EAA1}" destId="{F261C360-0490-48C4-96EF-611CF76861DE}" srcOrd="0" destOrd="0" presId="urn:microsoft.com/office/officeart/2005/8/layout/radial6"/>
    <dgm:cxn modelId="{DCC00D14-5AA6-4CA0-8D7A-FA9129ACAC9D}" type="presOf" srcId="{4CC124F5-B1E3-4328-A134-C7BA1E80C0FA}" destId="{A0AF1248-C026-4249-86D8-518862DA2BBE}" srcOrd="0" destOrd="0" presId="urn:microsoft.com/office/officeart/2005/8/layout/radial6"/>
    <dgm:cxn modelId="{6446B439-FB46-4F6D-980C-82CAAA0D8DDD}" type="presOf" srcId="{45557B6F-EFD1-42A8-A617-A80724532C0B}" destId="{5F9C4B5F-DE18-4B5E-853B-DF98515CB276}" srcOrd="0" destOrd="0" presId="urn:microsoft.com/office/officeart/2005/8/layout/radial6"/>
    <dgm:cxn modelId="{30C8D23D-D968-414F-AC05-EC1D4A2BC164}" type="presOf" srcId="{806B0716-E37C-4FA2-9570-95FA410FF26F}" destId="{636FAF63-3967-432F-9E10-149C7C45C612}" srcOrd="0" destOrd="0" presId="urn:microsoft.com/office/officeart/2005/8/layout/radial6"/>
    <dgm:cxn modelId="{5C1A0E68-8A94-40EF-9B71-1F064F1263B8}" srcId="{87919C4A-6EB9-4AD2-8A94-265BFE75EAA1}" destId="{2067F326-7131-482B-95CA-3ABD17F86AEE}" srcOrd="1" destOrd="0" parTransId="{F128E08A-04E8-4C10-8E9B-F4388E8CD12D}" sibTransId="{FF8272DD-56BA-4274-9ECA-F6D4510D3201}"/>
    <dgm:cxn modelId="{29146F49-CCA6-4B63-B741-588FDD984F0E}" type="presOf" srcId="{BEDE3F87-DCA9-4324-BBF9-FA0FA7FF3D1D}" destId="{7C18AE5D-B288-4F0F-9AD0-F10D31A6FA8D}" srcOrd="0" destOrd="0" presId="urn:microsoft.com/office/officeart/2005/8/layout/radial6"/>
    <dgm:cxn modelId="{A4D41F4A-7A4C-4207-95E6-0F1B05AD75AC}" srcId="{45557B6F-EFD1-42A8-A617-A80724532C0B}" destId="{806B0716-E37C-4FA2-9570-95FA410FF26F}" srcOrd="1" destOrd="0" parTransId="{9E446CBC-2428-4106-A5CA-C8A9D6485C18}" sibTransId="{4CC124F5-B1E3-4328-A134-C7BA1E80C0FA}"/>
    <dgm:cxn modelId="{5F1594F9-3BDC-4352-BA9C-3336EB05C9F7}" srcId="{87919C4A-6EB9-4AD2-8A94-265BFE75EAA1}" destId="{45557B6F-EFD1-42A8-A617-A80724532C0B}" srcOrd="0" destOrd="0" parTransId="{66A7B31F-4DB9-4B00-BE3C-275DA2329B70}" sibTransId="{19B03B76-AE61-4664-B1DA-561CFCC96959}"/>
    <dgm:cxn modelId="{6B9002FB-69C2-465B-A190-C95FB7D78453}" srcId="{45557B6F-EFD1-42A8-A617-A80724532C0B}" destId="{BEDE3F87-DCA9-4324-BBF9-FA0FA7FF3D1D}" srcOrd="0" destOrd="0" parTransId="{848DC7B3-A184-403E-BD8B-8E0E5B965C80}" sibTransId="{D5BE103D-B3E9-47D6-9AC2-656950CE536D}"/>
    <dgm:cxn modelId="{DE8FE0A5-BB42-44D5-8EA7-2394B9F82CCE}" type="presParOf" srcId="{F261C360-0490-48C4-96EF-611CF76861DE}" destId="{5F9C4B5F-DE18-4B5E-853B-DF98515CB276}" srcOrd="0" destOrd="0" presId="urn:microsoft.com/office/officeart/2005/8/layout/radial6"/>
    <dgm:cxn modelId="{4374DA63-7569-4D3E-8D80-BF879FFAC95E}" type="presParOf" srcId="{F261C360-0490-48C4-96EF-611CF76861DE}" destId="{7C18AE5D-B288-4F0F-9AD0-F10D31A6FA8D}" srcOrd="1" destOrd="0" presId="urn:microsoft.com/office/officeart/2005/8/layout/radial6"/>
    <dgm:cxn modelId="{1AA06886-EA23-48F6-A28A-DFEED98D1FBC}" type="presParOf" srcId="{F261C360-0490-48C4-96EF-611CF76861DE}" destId="{3D19EE55-B0E2-4C00-8F13-A158E91D8E96}" srcOrd="2" destOrd="0" presId="urn:microsoft.com/office/officeart/2005/8/layout/radial6"/>
    <dgm:cxn modelId="{7073333B-5DE3-4881-8CFF-EA3FED1B800D}" type="presParOf" srcId="{F261C360-0490-48C4-96EF-611CF76861DE}" destId="{FE63D1FB-8D35-4635-8F72-2A91F0B6BAAB}" srcOrd="3" destOrd="0" presId="urn:microsoft.com/office/officeart/2005/8/layout/radial6"/>
    <dgm:cxn modelId="{9835E5F3-4252-4DC9-817A-01F7197F1B0E}" type="presParOf" srcId="{F261C360-0490-48C4-96EF-611CF76861DE}" destId="{636FAF63-3967-432F-9E10-149C7C45C612}" srcOrd="4" destOrd="0" presId="urn:microsoft.com/office/officeart/2005/8/layout/radial6"/>
    <dgm:cxn modelId="{7B1311CF-208B-40CA-84F4-EEC7829CA079}" type="presParOf" srcId="{F261C360-0490-48C4-96EF-611CF76861DE}" destId="{C8BF9F53-C7CF-47F8-9B73-1770323330AE}" srcOrd="5" destOrd="0" presId="urn:microsoft.com/office/officeart/2005/8/layout/radial6"/>
    <dgm:cxn modelId="{D4E04BDB-990C-4A7F-B614-E862CE7DDDFB}" type="presParOf" srcId="{F261C360-0490-48C4-96EF-611CF76861DE}" destId="{A0AF1248-C026-4249-86D8-518862DA2BBE}" srcOrd="6"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13479C-F26F-4CB3-AE4A-EF244B0C63CA}"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zh-CN" altLang="en-US"/>
        </a:p>
      </dgm:t>
    </dgm:pt>
    <dgm:pt modelId="{8E48F37E-0E4C-4E94-B28B-FB0D5A3E207A}">
      <dgm:prSet phldrT="[文本]" custT="1"/>
      <dgm:spPr/>
      <dgm:t>
        <a:bodyPr/>
        <a:lstStyle/>
        <a:p>
          <a:r>
            <a:rPr lang="zh-CN" altLang="en-US" sz="2000" b="1" dirty="0">
              <a:latin typeface="微软雅黑" panose="020B0503020204020204" pitchFamily="34" charset="-122"/>
              <a:ea typeface="微软雅黑" panose="020B0503020204020204" pitchFamily="34" charset="-122"/>
            </a:rPr>
            <a:t>重点监管事故企业</a:t>
          </a:r>
          <a:endParaRPr lang="zh-CN" altLang="en-US" sz="2000" dirty="0"/>
        </a:p>
      </dgm:t>
    </dgm:pt>
    <dgm:pt modelId="{5A4DCBFE-BF00-4883-A712-ACE3FFDB6D55}" type="parTrans" cxnId="{4C665CE8-F305-412A-944A-FE19F095BAB7}">
      <dgm:prSet/>
      <dgm:spPr/>
      <dgm:t>
        <a:bodyPr/>
        <a:lstStyle/>
        <a:p>
          <a:endParaRPr lang="zh-CN" altLang="en-US"/>
        </a:p>
      </dgm:t>
    </dgm:pt>
    <dgm:pt modelId="{A17DD791-EEB0-48A4-98D0-83425A2532E6}" type="sibTrans" cxnId="{4C665CE8-F305-412A-944A-FE19F095BAB7}">
      <dgm:prSet/>
      <dgm:spPr/>
      <dgm:t>
        <a:bodyPr/>
        <a:lstStyle/>
        <a:p>
          <a:endParaRPr lang="zh-CN" altLang="en-US"/>
        </a:p>
      </dgm:t>
    </dgm:pt>
    <dgm:pt modelId="{582CE3A5-D281-4BF4-9FF5-262CD39AF591}">
      <dgm:prSet phldrT="[文本]" custT="1"/>
      <dgm:spPr/>
      <dgm:t>
        <a:bodyPr/>
        <a:lstStyle/>
        <a:p>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四不两直</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写入安全生产法</a:t>
          </a:r>
          <a:endParaRPr lang="zh-CN" altLang="en-US" sz="2000" dirty="0"/>
        </a:p>
      </dgm:t>
    </dgm:pt>
    <dgm:pt modelId="{37C602E5-405E-42FC-80CD-FAA42F434E7E}" type="parTrans" cxnId="{6C838759-EC62-435F-89FC-BA3CF2A64657}">
      <dgm:prSet/>
      <dgm:spPr/>
      <dgm:t>
        <a:bodyPr/>
        <a:lstStyle/>
        <a:p>
          <a:endParaRPr lang="zh-CN" altLang="en-US"/>
        </a:p>
      </dgm:t>
    </dgm:pt>
    <dgm:pt modelId="{4EC721E0-3D8B-41E4-BC86-321DBF324AA6}" type="sibTrans" cxnId="{6C838759-EC62-435F-89FC-BA3CF2A64657}">
      <dgm:prSet/>
      <dgm:spPr/>
      <dgm:t>
        <a:bodyPr/>
        <a:lstStyle/>
        <a:p>
          <a:endParaRPr lang="zh-CN" altLang="en-US"/>
        </a:p>
      </dgm:t>
    </dgm:pt>
    <dgm:pt modelId="{18F2944B-FF5C-45D3-9AC0-F66DC176AF3E}">
      <dgm:prSet phldrT="[文本]" custT="1"/>
      <dgm:spPr/>
      <dgm:t>
        <a:bodyPr/>
        <a:lstStyle/>
        <a:p>
          <a:r>
            <a:rPr lang="zh-CN" altLang="en-US" sz="2000" b="1" dirty="0">
              <a:latin typeface="微软雅黑" panose="020B0503020204020204" pitchFamily="34" charset="-122"/>
              <a:ea typeface="微软雅黑" panose="020B0503020204020204" pitchFamily="34" charset="-122"/>
            </a:rPr>
            <a:t>由检查变为执法，身份及职能转变，加大执法力度</a:t>
          </a:r>
          <a:endParaRPr lang="zh-CN" altLang="en-US" sz="2000" dirty="0"/>
        </a:p>
      </dgm:t>
    </dgm:pt>
    <dgm:pt modelId="{0D12B719-DA54-4E60-839E-68B7BFFF7238}" type="parTrans" cxnId="{003E910B-8492-4C99-BCE5-EAD9CE76D5A9}">
      <dgm:prSet/>
      <dgm:spPr/>
      <dgm:t>
        <a:bodyPr/>
        <a:lstStyle/>
        <a:p>
          <a:endParaRPr lang="zh-CN" altLang="en-US"/>
        </a:p>
      </dgm:t>
    </dgm:pt>
    <dgm:pt modelId="{2FD70E3D-AE56-4E61-9733-7F068C0269B5}" type="sibTrans" cxnId="{003E910B-8492-4C99-BCE5-EAD9CE76D5A9}">
      <dgm:prSet/>
      <dgm:spPr/>
      <dgm:t>
        <a:bodyPr/>
        <a:lstStyle/>
        <a:p>
          <a:endParaRPr lang="zh-CN" altLang="en-US"/>
        </a:p>
      </dgm:t>
    </dgm:pt>
    <dgm:pt modelId="{3357BD9A-8B86-4094-B536-4DB08FF951C9}">
      <dgm:prSet phldrT="[文本]" custT="1"/>
      <dgm:spPr/>
      <dgm:t>
        <a:bodyPr/>
        <a:lstStyle/>
        <a:p>
          <a:r>
            <a:rPr lang="zh-CN" altLang="en-US" sz="2000" b="1" dirty="0">
              <a:latin typeface="微软雅黑" panose="020B0503020204020204" pitchFamily="34" charset="-122"/>
              <a:ea typeface="微软雅黑" panose="020B0503020204020204" pitchFamily="34" charset="-122"/>
            </a:rPr>
            <a:t>建立安全生产执法人员依法履行法定职责制度</a:t>
          </a:r>
          <a:endParaRPr lang="zh-CN" altLang="en-US" sz="2000" dirty="0"/>
        </a:p>
      </dgm:t>
    </dgm:pt>
    <dgm:pt modelId="{61FBE538-5E9F-410A-BCC1-042AA98E8A79}" type="parTrans" cxnId="{E7A38DB0-A77C-4F1B-AB4D-F6DC3440BA30}">
      <dgm:prSet/>
      <dgm:spPr/>
      <dgm:t>
        <a:bodyPr/>
        <a:lstStyle/>
        <a:p>
          <a:endParaRPr lang="zh-CN" altLang="en-US"/>
        </a:p>
      </dgm:t>
    </dgm:pt>
    <dgm:pt modelId="{18E28DBD-4F20-454E-A40D-9FC991731F19}" type="sibTrans" cxnId="{E7A38DB0-A77C-4F1B-AB4D-F6DC3440BA30}">
      <dgm:prSet/>
      <dgm:spPr/>
      <dgm:t>
        <a:bodyPr/>
        <a:lstStyle/>
        <a:p>
          <a:endParaRPr lang="zh-CN" altLang="en-US"/>
        </a:p>
      </dgm:t>
    </dgm:pt>
    <dgm:pt modelId="{84C3E8A2-B69F-4F5D-82A1-441D41260323}">
      <dgm:prSet phldrT="[文本]" custT="1"/>
      <dgm:spPr/>
      <dgm:t>
        <a:bodyPr/>
        <a:lstStyle/>
        <a:p>
          <a:r>
            <a:rPr lang="zh-CN" altLang="en-US" sz="2000" b="1" dirty="0">
              <a:latin typeface="微软雅黑" panose="020B0503020204020204" pitchFamily="34" charset="-122"/>
              <a:ea typeface="微软雅黑" panose="020B0503020204020204" pitchFamily="34" charset="-122"/>
            </a:rPr>
            <a:t>严禁租借资质、违法挂靠、弄虚作假</a:t>
          </a:r>
          <a:endParaRPr lang="zh-CN" altLang="en-US" sz="2000" dirty="0"/>
        </a:p>
      </dgm:t>
    </dgm:pt>
    <dgm:pt modelId="{A4B52E56-8FFD-40F4-8FE7-D05E32578692}" type="parTrans" cxnId="{6E8531C2-128A-446C-B1C1-014C1EBB997E}">
      <dgm:prSet/>
      <dgm:spPr/>
      <dgm:t>
        <a:bodyPr/>
        <a:lstStyle/>
        <a:p>
          <a:endParaRPr lang="zh-CN" altLang="en-US"/>
        </a:p>
      </dgm:t>
    </dgm:pt>
    <dgm:pt modelId="{3DAFEF5A-6C48-432F-AB4D-D1C931C0CA83}" type="sibTrans" cxnId="{6E8531C2-128A-446C-B1C1-014C1EBB997E}">
      <dgm:prSet/>
      <dgm:spPr/>
      <dgm:t>
        <a:bodyPr/>
        <a:lstStyle/>
        <a:p>
          <a:endParaRPr lang="zh-CN" altLang="en-US"/>
        </a:p>
      </dgm:t>
    </dgm:pt>
    <dgm:pt modelId="{E9731022-7F93-43E1-88D6-82B3CA4DFE49}" type="pres">
      <dgm:prSet presAssocID="{B313479C-F26F-4CB3-AE4A-EF244B0C63CA}" presName="Name0" presStyleCnt="0">
        <dgm:presLayoutVars>
          <dgm:chMax val="7"/>
          <dgm:chPref val="7"/>
          <dgm:dir/>
        </dgm:presLayoutVars>
      </dgm:prSet>
      <dgm:spPr/>
    </dgm:pt>
    <dgm:pt modelId="{09EB26A5-8D09-4876-9DBC-41ED022BAC42}" type="pres">
      <dgm:prSet presAssocID="{B313479C-F26F-4CB3-AE4A-EF244B0C63CA}" presName="Name1" presStyleCnt="0"/>
      <dgm:spPr/>
    </dgm:pt>
    <dgm:pt modelId="{6F05A4D4-7008-4DF1-8C8F-1FE9535E20FD}" type="pres">
      <dgm:prSet presAssocID="{B313479C-F26F-4CB3-AE4A-EF244B0C63CA}" presName="cycle" presStyleCnt="0"/>
      <dgm:spPr/>
    </dgm:pt>
    <dgm:pt modelId="{ADD2FFF9-3659-4DDD-A125-3DF4AAE77F6C}" type="pres">
      <dgm:prSet presAssocID="{B313479C-F26F-4CB3-AE4A-EF244B0C63CA}" presName="srcNode" presStyleLbl="node1" presStyleIdx="0" presStyleCnt="5"/>
      <dgm:spPr/>
    </dgm:pt>
    <dgm:pt modelId="{D1E53327-B772-4A06-A277-F5D3AF69DFE2}" type="pres">
      <dgm:prSet presAssocID="{B313479C-F26F-4CB3-AE4A-EF244B0C63CA}" presName="conn" presStyleLbl="parChTrans1D2" presStyleIdx="0" presStyleCnt="1"/>
      <dgm:spPr/>
    </dgm:pt>
    <dgm:pt modelId="{8D719B8C-3758-4EB3-909E-9C137E220219}" type="pres">
      <dgm:prSet presAssocID="{B313479C-F26F-4CB3-AE4A-EF244B0C63CA}" presName="extraNode" presStyleLbl="node1" presStyleIdx="0" presStyleCnt="5"/>
      <dgm:spPr/>
    </dgm:pt>
    <dgm:pt modelId="{663150B2-9F27-4160-BBE4-7CC2FB90223D}" type="pres">
      <dgm:prSet presAssocID="{B313479C-F26F-4CB3-AE4A-EF244B0C63CA}" presName="dstNode" presStyleLbl="node1" presStyleIdx="0" presStyleCnt="5"/>
      <dgm:spPr/>
    </dgm:pt>
    <dgm:pt modelId="{68DB7A45-DA56-44E3-81A8-70AFBDAED081}" type="pres">
      <dgm:prSet presAssocID="{8E48F37E-0E4C-4E94-B28B-FB0D5A3E207A}" presName="text_1" presStyleLbl="node1" presStyleIdx="0" presStyleCnt="5">
        <dgm:presLayoutVars>
          <dgm:bulletEnabled val="1"/>
        </dgm:presLayoutVars>
      </dgm:prSet>
      <dgm:spPr/>
    </dgm:pt>
    <dgm:pt modelId="{854AAE11-9206-44E0-9572-EAAC271821EA}" type="pres">
      <dgm:prSet presAssocID="{8E48F37E-0E4C-4E94-B28B-FB0D5A3E207A}" presName="accent_1" presStyleCnt="0"/>
      <dgm:spPr/>
    </dgm:pt>
    <dgm:pt modelId="{D4E71941-E862-42B9-ACCB-C4DFF539F5AB}" type="pres">
      <dgm:prSet presAssocID="{8E48F37E-0E4C-4E94-B28B-FB0D5A3E207A}" presName="accentRepeatNode" presStyleLbl="solidFgAcc1" presStyleIdx="0" presStyleCnt="5"/>
      <dgm:spPr>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74BEF3AE-909E-4E35-9A12-D204075B9764}" type="pres">
      <dgm:prSet presAssocID="{582CE3A5-D281-4BF4-9FF5-262CD39AF591}" presName="text_2" presStyleLbl="node1" presStyleIdx="1" presStyleCnt="5">
        <dgm:presLayoutVars>
          <dgm:bulletEnabled val="1"/>
        </dgm:presLayoutVars>
      </dgm:prSet>
      <dgm:spPr/>
    </dgm:pt>
    <dgm:pt modelId="{B9035902-07FC-4927-A780-0A0F2C90CC9A}" type="pres">
      <dgm:prSet presAssocID="{582CE3A5-D281-4BF4-9FF5-262CD39AF591}" presName="accent_2" presStyleCnt="0"/>
      <dgm:spPr/>
    </dgm:pt>
    <dgm:pt modelId="{9FF5FEFA-D5D9-4623-BDBA-6153EAA1F2E5}" type="pres">
      <dgm:prSet presAssocID="{582CE3A5-D281-4BF4-9FF5-262CD39AF591}" presName="accentRepeatNode" presStyleLbl="solidFgAcc1" presStyleIdx="1" presStyleCnt="5"/>
      <dgm:spPr>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A3BC6364-4A28-46C3-8185-9205CFC74C2C}" type="pres">
      <dgm:prSet presAssocID="{18F2944B-FF5C-45D3-9AC0-F66DC176AF3E}" presName="text_3" presStyleLbl="node1" presStyleIdx="2" presStyleCnt="5" custScaleY="143445">
        <dgm:presLayoutVars>
          <dgm:bulletEnabled val="1"/>
        </dgm:presLayoutVars>
      </dgm:prSet>
      <dgm:spPr/>
    </dgm:pt>
    <dgm:pt modelId="{B6FDE840-CC4E-4767-995B-9C62984DD57E}" type="pres">
      <dgm:prSet presAssocID="{18F2944B-FF5C-45D3-9AC0-F66DC176AF3E}" presName="accent_3" presStyleCnt="0"/>
      <dgm:spPr/>
    </dgm:pt>
    <dgm:pt modelId="{FAF51091-C90A-43C2-A840-0AF492797845}" type="pres">
      <dgm:prSet presAssocID="{18F2944B-FF5C-45D3-9AC0-F66DC176AF3E}" presName="accentRepeatNode" presStyleLbl="solidFgAcc1" presStyleIdx="2" presStyleCnt="5"/>
      <dgm:spPr>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0911F776-60CB-433C-9EB6-083AD580D3E7}" type="pres">
      <dgm:prSet presAssocID="{3357BD9A-8B86-4094-B536-4DB08FF951C9}" presName="text_4" presStyleLbl="node1" presStyleIdx="3" presStyleCnt="5">
        <dgm:presLayoutVars>
          <dgm:bulletEnabled val="1"/>
        </dgm:presLayoutVars>
      </dgm:prSet>
      <dgm:spPr/>
    </dgm:pt>
    <dgm:pt modelId="{E1F11AB1-D622-49E9-83F9-130FBE02898F}" type="pres">
      <dgm:prSet presAssocID="{3357BD9A-8B86-4094-B536-4DB08FF951C9}" presName="accent_4" presStyleCnt="0"/>
      <dgm:spPr/>
    </dgm:pt>
    <dgm:pt modelId="{42E04FCF-3EF1-4844-BBB3-FF9E7159B67F}" type="pres">
      <dgm:prSet presAssocID="{3357BD9A-8B86-4094-B536-4DB08FF951C9}" presName="accentRepeatNode" presStyleLbl="solidFgAcc1" presStyleIdx="3" presStyleCnt="5"/>
      <dgm:spPr>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A7B477F1-C077-4088-B746-992EEAF7122F}" type="pres">
      <dgm:prSet presAssocID="{84C3E8A2-B69F-4F5D-82A1-441D41260323}" presName="text_5" presStyleLbl="node1" presStyleIdx="4" presStyleCnt="5">
        <dgm:presLayoutVars>
          <dgm:bulletEnabled val="1"/>
        </dgm:presLayoutVars>
      </dgm:prSet>
      <dgm:spPr/>
    </dgm:pt>
    <dgm:pt modelId="{7E15B19C-F222-4A6E-808F-A22EC42FE61B}" type="pres">
      <dgm:prSet presAssocID="{84C3E8A2-B69F-4F5D-82A1-441D41260323}" presName="accent_5" presStyleCnt="0"/>
      <dgm:spPr/>
    </dgm:pt>
    <dgm:pt modelId="{83717F95-97E6-4892-AEBD-51D7C22C820A}" type="pres">
      <dgm:prSet presAssocID="{84C3E8A2-B69F-4F5D-82A1-441D41260323}" presName="accentRepeatNode" presStyleLbl="solidFgAcc1" presStyleIdx="4" presStyleCnt="5"/>
      <dgm:spPr>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Lst>
  <dgm:cxnLst>
    <dgm:cxn modelId="{003E910B-8492-4C99-BCE5-EAD9CE76D5A9}" srcId="{B313479C-F26F-4CB3-AE4A-EF244B0C63CA}" destId="{18F2944B-FF5C-45D3-9AC0-F66DC176AF3E}" srcOrd="2" destOrd="0" parTransId="{0D12B719-DA54-4E60-839E-68B7BFFF7238}" sibTransId="{2FD70E3D-AE56-4E61-9733-7F068C0269B5}"/>
    <dgm:cxn modelId="{D5B3045B-DDF5-4BC8-AA07-19D9A75C4821}" type="presOf" srcId="{3357BD9A-8B86-4094-B536-4DB08FF951C9}" destId="{0911F776-60CB-433C-9EB6-083AD580D3E7}" srcOrd="0" destOrd="0" presId="urn:microsoft.com/office/officeart/2008/layout/VerticalCurvedList"/>
    <dgm:cxn modelId="{6C838759-EC62-435F-89FC-BA3CF2A64657}" srcId="{B313479C-F26F-4CB3-AE4A-EF244B0C63CA}" destId="{582CE3A5-D281-4BF4-9FF5-262CD39AF591}" srcOrd="1" destOrd="0" parTransId="{37C602E5-405E-42FC-80CD-FAA42F434E7E}" sibTransId="{4EC721E0-3D8B-41E4-BC86-321DBF324AA6}"/>
    <dgm:cxn modelId="{715C3180-787F-4C96-816D-F89396922DA2}" type="presOf" srcId="{582CE3A5-D281-4BF4-9FF5-262CD39AF591}" destId="{74BEF3AE-909E-4E35-9A12-D204075B9764}" srcOrd="0" destOrd="0" presId="urn:microsoft.com/office/officeart/2008/layout/VerticalCurvedList"/>
    <dgm:cxn modelId="{ECCDD093-8BCA-46AC-B1B9-390AF93A0D3F}" type="presOf" srcId="{18F2944B-FF5C-45D3-9AC0-F66DC176AF3E}" destId="{A3BC6364-4A28-46C3-8185-9205CFC74C2C}" srcOrd="0" destOrd="0" presId="urn:microsoft.com/office/officeart/2008/layout/VerticalCurvedList"/>
    <dgm:cxn modelId="{8498B2AB-E7D8-432E-83A3-0A92629D17C1}" type="presOf" srcId="{8E48F37E-0E4C-4E94-B28B-FB0D5A3E207A}" destId="{68DB7A45-DA56-44E3-81A8-70AFBDAED081}" srcOrd="0" destOrd="0" presId="urn:microsoft.com/office/officeart/2008/layout/VerticalCurvedList"/>
    <dgm:cxn modelId="{E7A38DB0-A77C-4F1B-AB4D-F6DC3440BA30}" srcId="{B313479C-F26F-4CB3-AE4A-EF244B0C63CA}" destId="{3357BD9A-8B86-4094-B536-4DB08FF951C9}" srcOrd="3" destOrd="0" parTransId="{61FBE538-5E9F-410A-BCC1-042AA98E8A79}" sibTransId="{18E28DBD-4F20-454E-A40D-9FC991731F19}"/>
    <dgm:cxn modelId="{69C9A8BD-D729-47EC-B410-CC95DC4834B4}" type="presOf" srcId="{84C3E8A2-B69F-4F5D-82A1-441D41260323}" destId="{A7B477F1-C077-4088-B746-992EEAF7122F}" srcOrd="0" destOrd="0" presId="urn:microsoft.com/office/officeart/2008/layout/VerticalCurvedList"/>
    <dgm:cxn modelId="{6E8531C2-128A-446C-B1C1-014C1EBB997E}" srcId="{B313479C-F26F-4CB3-AE4A-EF244B0C63CA}" destId="{84C3E8A2-B69F-4F5D-82A1-441D41260323}" srcOrd="4" destOrd="0" parTransId="{A4B52E56-8FFD-40F4-8FE7-D05E32578692}" sibTransId="{3DAFEF5A-6C48-432F-AB4D-D1C931C0CA83}"/>
    <dgm:cxn modelId="{2656CAC8-BC6F-4B58-9FAC-47763FA39CBA}" type="presOf" srcId="{B313479C-F26F-4CB3-AE4A-EF244B0C63CA}" destId="{E9731022-7F93-43E1-88D6-82B3CA4DFE49}" srcOrd="0" destOrd="0" presId="urn:microsoft.com/office/officeart/2008/layout/VerticalCurvedList"/>
    <dgm:cxn modelId="{FB96B8E5-2C50-412D-818C-98BC6DE0F43A}" type="presOf" srcId="{A17DD791-EEB0-48A4-98D0-83425A2532E6}" destId="{D1E53327-B772-4A06-A277-F5D3AF69DFE2}" srcOrd="0" destOrd="0" presId="urn:microsoft.com/office/officeart/2008/layout/VerticalCurvedList"/>
    <dgm:cxn modelId="{4C665CE8-F305-412A-944A-FE19F095BAB7}" srcId="{B313479C-F26F-4CB3-AE4A-EF244B0C63CA}" destId="{8E48F37E-0E4C-4E94-B28B-FB0D5A3E207A}" srcOrd="0" destOrd="0" parTransId="{5A4DCBFE-BF00-4883-A712-ACE3FFDB6D55}" sibTransId="{A17DD791-EEB0-48A4-98D0-83425A2532E6}"/>
    <dgm:cxn modelId="{5BF21EF9-B3BC-4382-9E9C-E767BDF96D9A}" type="presParOf" srcId="{E9731022-7F93-43E1-88D6-82B3CA4DFE49}" destId="{09EB26A5-8D09-4876-9DBC-41ED022BAC42}" srcOrd="0" destOrd="0" presId="urn:microsoft.com/office/officeart/2008/layout/VerticalCurvedList"/>
    <dgm:cxn modelId="{94BB1A39-0E3B-49F1-A0C9-FB5CF913A447}" type="presParOf" srcId="{09EB26A5-8D09-4876-9DBC-41ED022BAC42}" destId="{6F05A4D4-7008-4DF1-8C8F-1FE9535E20FD}" srcOrd="0" destOrd="0" presId="urn:microsoft.com/office/officeart/2008/layout/VerticalCurvedList"/>
    <dgm:cxn modelId="{17D9F346-D33A-4685-A7BF-4C3F3EA45D76}" type="presParOf" srcId="{6F05A4D4-7008-4DF1-8C8F-1FE9535E20FD}" destId="{ADD2FFF9-3659-4DDD-A125-3DF4AAE77F6C}" srcOrd="0" destOrd="0" presId="urn:microsoft.com/office/officeart/2008/layout/VerticalCurvedList"/>
    <dgm:cxn modelId="{1F05756E-0A6A-4305-98D2-D19F4A2E8E04}" type="presParOf" srcId="{6F05A4D4-7008-4DF1-8C8F-1FE9535E20FD}" destId="{D1E53327-B772-4A06-A277-F5D3AF69DFE2}" srcOrd="1" destOrd="0" presId="urn:microsoft.com/office/officeart/2008/layout/VerticalCurvedList"/>
    <dgm:cxn modelId="{B89BC855-9D2B-41DF-B928-2217CE7A7705}" type="presParOf" srcId="{6F05A4D4-7008-4DF1-8C8F-1FE9535E20FD}" destId="{8D719B8C-3758-4EB3-909E-9C137E220219}" srcOrd="2" destOrd="0" presId="urn:microsoft.com/office/officeart/2008/layout/VerticalCurvedList"/>
    <dgm:cxn modelId="{74FA8E70-9100-4DAF-A864-E7264032D5E6}" type="presParOf" srcId="{6F05A4D4-7008-4DF1-8C8F-1FE9535E20FD}" destId="{663150B2-9F27-4160-BBE4-7CC2FB90223D}" srcOrd="3" destOrd="0" presId="urn:microsoft.com/office/officeart/2008/layout/VerticalCurvedList"/>
    <dgm:cxn modelId="{10DA430F-C7F5-43D4-A99D-27192ED974AB}" type="presParOf" srcId="{09EB26A5-8D09-4876-9DBC-41ED022BAC42}" destId="{68DB7A45-DA56-44E3-81A8-70AFBDAED081}" srcOrd="1" destOrd="0" presId="urn:microsoft.com/office/officeart/2008/layout/VerticalCurvedList"/>
    <dgm:cxn modelId="{978F675F-9786-48C4-85DF-711466481559}" type="presParOf" srcId="{09EB26A5-8D09-4876-9DBC-41ED022BAC42}" destId="{854AAE11-9206-44E0-9572-EAAC271821EA}" srcOrd="2" destOrd="0" presId="urn:microsoft.com/office/officeart/2008/layout/VerticalCurvedList"/>
    <dgm:cxn modelId="{37F52358-A2BD-4E67-84B4-EED9C4CCC342}" type="presParOf" srcId="{854AAE11-9206-44E0-9572-EAAC271821EA}" destId="{D4E71941-E862-42B9-ACCB-C4DFF539F5AB}" srcOrd="0" destOrd="0" presId="urn:microsoft.com/office/officeart/2008/layout/VerticalCurvedList"/>
    <dgm:cxn modelId="{373AE9AB-D018-4739-BA89-FA68CC9B40A8}" type="presParOf" srcId="{09EB26A5-8D09-4876-9DBC-41ED022BAC42}" destId="{74BEF3AE-909E-4E35-9A12-D204075B9764}" srcOrd="3" destOrd="0" presId="urn:microsoft.com/office/officeart/2008/layout/VerticalCurvedList"/>
    <dgm:cxn modelId="{BCC03F91-AAFB-4309-8FE6-D61E8E6801D6}" type="presParOf" srcId="{09EB26A5-8D09-4876-9DBC-41ED022BAC42}" destId="{B9035902-07FC-4927-A780-0A0F2C90CC9A}" srcOrd="4" destOrd="0" presId="urn:microsoft.com/office/officeart/2008/layout/VerticalCurvedList"/>
    <dgm:cxn modelId="{50ADA9CF-16F4-4DF5-A9EC-F6F26D8844D9}" type="presParOf" srcId="{B9035902-07FC-4927-A780-0A0F2C90CC9A}" destId="{9FF5FEFA-D5D9-4623-BDBA-6153EAA1F2E5}" srcOrd="0" destOrd="0" presId="urn:microsoft.com/office/officeart/2008/layout/VerticalCurvedList"/>
    <dgm:cxn modelId="{2388B79C-36A7-4BB1-9E50-33585A2FFFE8}" type="presParOf" srcId="{09EB26A5-8D09-4876-9DBC-41ED022BAC42}" destId="{A3BC6364-4A28-46C3-8185-9205CFC74C2C}" srcOrd="5" destOrd="0" presId="urn:microsoft.com/office/officeart/2008/layout/VerticalCurvedList"/>
    <dgm:cxn modelId="{E3185D5C-7D6D-4D7D-B26C-DF352E8E917B}" type="presParOf" srcId="{09EB26A5-8D09-4876-9DBC-41ED022BAC42}" destId="{B6FDE840-CC4E-4767-995B-9C62984DD57E}" srcOrd="6" destOrd="0" presId="urn:microsoft.com/office/officeart/2008/layout/VerticalCurvedList"/>
    <dgm:cxn modelId="{AD8316DA-5DF3-4FE9-B79A-821EA6643E94}" type="presParOf" srcId="{B6FDE840-CC4E-4767-995B-9C62984DD57E}" destId="{FAF51091-C90A-43C2-A840-0AF492797845}" srcOrd="0" destOrd="0" presId="urn:microsoft.com/office/officeart/2008/layout/VerticalCurvedList"/>
    <dgm:cxn modelId="{35CAD36F-4B25-403E-8720-0F178D718077}" type="presParOf" srcId="{09EB26A5-8D09-4876-9DBC-41ED022BAC42}" destId="{0911F776-60CB-433C-9EB6-083AD580D3E7}" srcOrd="7" destOrd="0" presId="urn:microsoft.com/office/officeart/2008/layout/VerticalCurvedList"/>
    <dgm:cxn modelId="{457CB79D-548F-4208-BC9E-6908025CB9B7}" type="presParOf" srcId="{09EB26A5-8D09-4876-9DBC-41ED022BAC42}" destId="{E1F11AB1-D622-49E9-83F9-130FBE02898F}" srcOrd="8" destOrd="0" presId="urn:microsoft.com/office/officeart/2008/layout/VerticalCurvedList"/>
    <dgm:cxn modelId="{7C896B47-9546-409D-BBDB-4EF2984D2BDD}" type="presParOf" srcId="{E1F11AB1-D622-49E9-83F9-130FBE02898F}" destId="{42E04FCF-3EF1-4844-BBB3-FF9E7159B67F}" srcOrd="0" destOrd="0" presId="urn:microsoft.com/office/officeart/2008/layout/VerticalCurvedList"/>
    <dgm:cxn modelId="{DA000BF7-35C0-4877-951D-549CBC0BEEB0}" type="presParOf" srcId="{09EB26A5-8D09-4876-9DBC-41ED022BAC42}" destId="{A7B477F1-C077-4088-B746-992EEAF7122F}" srcOrd="9" destOrd="0" presId="urn:microsoft.com/office/officeart/2008/layout/VerticalCurvedList"/>
    <dgm:cxn modelId="{3C8C2549-76EC-4714-B3D1-D8F59F372CEC}" type="presParOf" srcId="{09EB26A5-8D09-4876-9DBC-41ED022BAC42}" destId="{7E15B19C-F222-4A6E-808F-A22EC42FE61B}" srcOrd="10" destOrd="0" presId="urn:microsoft.com/office/officeart/2008/layout/VerticalCurvedList"/>
    <dgm:cxn modelId="{04FD0E12-4C73-4890-B98B-83C22F5E45D3}" type="presParOf" srcId="{7E15B19C-F222-4A6E-808F-A22EC42FE61B}" destId="{83717F95-97E6-4892-AEBD-51D7C22C820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5391DD9D-A664-429D-A8B8-C546B5EA329F}" type="doc">
      <dgm:prSet loTypeId="urn:microsoft.com/office/officeart/2005/8/layout/radial3" loCatId="relationship" qsTypeId="urn:microsoft.com/office/officeart/2005/8/quickstyle/simple1" qsCatId="simple" csTypeId="urn:microsoft.com/office/officeart/2005/8/colors/colorful5" csCatId="colorful" phldr="1"/>
      <dgm:spPr/>
      <dgm:t>
        <a:bodyPr/>
        <a:lstStyle/>
        <a:p>
          <a:endParaRPr lang="zh-CN" altLang="en-US"/>
        </a:p>
      </dgm:t>
    </dgm:pt>
    <dgm:pt modelId="{94A38504-205C-4519-8D25-61CD2888DF82}">
      <dgm:prSet phldrT="[文本]" custT="1"/>
      <dgm:spPr/>
      <dgm:t>
        <a:bodyPr/>
        <a:lstStyle/>
        <a:p>
          <a:r>
            <a:rPr lang="zh-CN" altLang="en-US" sz="2400" b="1">
              <a:latin typeface="微软雅黑" panose="020B0503020204020204" pitchFamily="34" charset="-122"/>
              <a:ea typeface="微软雅黑" panose="020B0503020204020204" pitchFamily="34" charset="-122"/>
            </a:rPr>
            <a:t>因素</a:t>
          </a:r>
          <a:endParaRPr lang="zh-CN" altLang="en-US" sz="2400" b="1" dirty="0"/>
        </a:p>
      </dgm:t>
    </dgm:pt>
    <dgm:pt modelId="{58F1E97C-6FF8-43A0-BA3E-8985E073F1CF}" type="parTrans" cxnId="{9311304B-9C5B-4ABA-9AB4-30BE2AFD965B}">
      <dgm:prSet/>
      <dgm:spPr/>
      <dgm:t>
        <a:bodyPr/>
        <a:lstStyle/>
        <a:p>
          <a:endParaRPr lang="zh-CN" altLang="en-US"/>
        </a:p>
      </dgm:t>
    </dgm:pt>
    <dgm:pt modelId="{37DF245D-20AB-47A7-AEBE-9F411BBDE8A4}" type="sibTrans" cxnId="{9311304B-9C5B-4ABA-9AB4-30BE2AFD965B}">
      <dgm:prSet/>
      <dgm:spPr/>
      <dgm:t>
        <a:bodyPr/>
        <a:lstStyle/>
        <a:p>
          <a:endParaRPr lang="zh-CN" altLang="en-US"/>
        </a:p>
      </dgm:t>
    </dgm:pt>
    <dgm:pt modelId="{6935D38D-5AA2-43CD-BFE6-B4549D2BC547}">
      <dgm:prSet phldrT="[文本]" custT="1"/>
      <dgm:spPr/>
      <dgm:t>
        <a:bodyPr/>
        <a:lstStyle/>
        <a:p>
          <a:r>
            <a:rPr lang="zh-CN" altLang="en-US" sz="1800" b="1" dirty="0">
              <a:latin typeface="微软雅黑" panose="020B0503020204020204" pitchFamily="34" charset="-122"/>
              <a:ea typeface="微软雅黑" panose="020B0503020204020204" pitchFamily="34" charset="-122"/>
            </a:rPr>
            <a:t>安全生产年度执法计划</a:t>
          </a:r>
          <a:endParaRPr lang="zh-CN" altLang="en-US" sz="1800" dirty="0"/>
        </a:p>
      </dgm:t>
    </dgm:pt>
    <dgm:pt modelId="{A92A9AAE-5F50-4714-9FDC-318C0F6F70F7}" type="parTrans" cxnId="{83DE602C-2268-43D3-BA7C-F582D6890237}">
      <dgm:prSet/>
      <dgm:spPr/>
      <dgm:t>
        <a:bodyPr/>
        <a:lstStyle/>
        <a:p>
          <a:endParaRPr lang="zh-CN" altLang="en-US"/>
        </a:p>
      </dgm:t>
    </dgm:pt>
    <dgm:pt modelId="{4B9A1F02-BC2E-43C6-A139-87EEDFD41977}" type="sibTrans" cxnId="{83DE602C-2268-43D3-BA7C-F582D6890237}">
      <dgm:prSet/>
      <dgm:spPr/>
      <dgm:t>
        <a:bodyPr/>
        <a:lstStyle/>
        <a:p>
          <a:endParaRPr lang="zh-CN" altLang="en-US"/>
        </a:p>
      </dgm:t>
    </dgm:pt>
    <dgm:pt modelId="{0612B5DD-43AF-41CB-A6EE-2019C540CCEF}">
      <dgm:prSet phldrT="[文本]" custT="1"/>
      <dgm:spPr/>
      <dgm:t>
        <a:bodyPr/>
        <a:lstStyle/>
        <a:p>
          <a:r>
            <a:rPr lang="zh-CN" altLang="en-US" sz="1800" b="1" dirty="0">
              <a:latin typeface="微软雅黑" panose="020B0503020204020204" pitchFamily="34" charset="-122"/>
              <a:ea typeface="微软雅黑" panose="020B0503020204020204" pitchFamily="34" charset="-122"/>
            </a:rPr>
            <a:t>有关人员的岗位职责</a:t>
          </a:r>
          <a:endParaRPr lang="zh-CN" altLang="en-US" sz="1800" dirty="0"/>
        </a:p>
      </dgm:t>
    </dgm:pt>
    <dgm:pt modelId="{969DAE0D-7F0C-4ABD-BBEE-E43799BAE4DD}" type="parTrans" cxnId="{1A1BB33C-0172-431E-9BF1-AA2909C05AD2}">
      <dgm:prSet/>
      <dgm:spPr/>
      <dgm:t>
        <a:bodyPr/>
        <a:lstStyle/>
        <a:p>
          <a:endParaRPr lang="zh-CN" altLang="en-US"/>
        </a:p>
      </dgm:t>
    </dgm:pt>
    <dgm:pt modelId="{C07C8FF2-C526-4228-A646-39AF30553550}" type="sibTrans" cxnId="{1A1BB33C-0172-431E-9BF1-AA2909C05AD2}">
      <dgm:prSet/>
      <dgm:spPr/>
      <dgm:t>
        <a:bodyPr/>
        <a:lstStyle/>
        <a:p>
          <a:endParaRPr lang="zh-CN" altLang="en-US"/>
        </a:p>
      </dgm:t>
    </dgm:pt>
    <dgm:pt modelId="{7DEBE352-9086-4612-A3B5-1F5183D65AB7}">
      <dgm:prSet phldrT="[文本]" custT="1"/>
      <dgm:spPr/>
      <dgm:t>
        <a:bodyPr/>
        <a:lstStyle/>
        <a:p>
          <a:r>
            <a:rPr lang="zh-CN" altLang="en-US" sz="1800" b="1" dirty="0">
              <a:latin typeface="微软雅黑" panose="020B0503020204020204" pitchFamily="34" charset="-122"/>
              <a:ea typeface="微软雅黑" panose="020B0503020204020204" pitchFamily="34" charset="-122"/>
            </a:rPr>
            <a:t>有关人员的履职条件</a:t>
          </a:r>
          <a:endParaRPr lang="zh-CN" altLang="en-US" sz="1800" dirty="0"/>
        </a:p>
      </dgm:t>
    </dgm:pt>
    <dgm:pt modelId="{69070137-FC47-4E9E-A4D7-6CCF2F8EC09E}" type="parTrans" cxnId="{0E40F0A2-8F17-407F-8E23-85F0D235DE08}">
      <dgm:prSet/>
      <dgm:spPr/>
      <dgm:t>
        <a:bodyPr/>
        <a:lstStyle/>
        <a:p>
          <a:endParaRPr lang="zh-CN" altLang="en-US"/>
        </a:p>
      </dgm:t>
    </dgm:pt>
    <dgm:pt modelId="{BC7844EF-2FDB-46E8-B171-70190B25C9CD}" type="sibTrans" cxnId="{0E40F0A2-8F17-407F-8E23-85F0D235DE08}">
      <dgm:prSet/>
      <dgm:spPr/>
      <dgm:t>
        <a:bodyPr/>
        <a:lstStyle/>
        <a:p>
          <a:endParaRPr lang="zh-CN" altLang="en-US"/>
        </a:p>
      </dgm:t>
    </dgm:pt>
    <dgm:pt modelId="{8F07B651-83E2-4ADF-AD30-273CFBA6D04E}">
      <dgm:prSet phldrT="[文本]" custT="1"/>
      <dgm:spPr/>
      <dgm:t>
        <a:bodyPr/>
        <a:lstStyle/>
        <a:p>
          <a:r>
            <a:rPr lang="zh-CN" altLang="en-US" sz="1800" b="1" dirty="0">
              <a:latin typeface="微软雅黑" panose="020B0503020204020204" pitchFamily="34" charset="-122"/>
              <a:ea typeface="微软雅黑" panose="020B0503020204020204" pitchFamily="34" charset="-122"/>
            </a:rPr>
            <a:t>有关人员的履职情况</a:t>
          </a:r>
          <a:endParaRPr lang="zh-CN" altLang="en-US" sz="1800" dirty="0"/>
        </a:p>
      </dgm:t>
    </dgm:pt>
    <dgm:pt modelId="{F604F834-6F99-49CF-A615-8CCD962BA2F4}" type="parTrans" cxnId="{2E38D2CE-81B2-4084-AD06-D568871139D6}">
      <dgm:prSet/>
      <dgm:spPr/>
      <dgm:t>
        <a:bodyPr/>
        <a:lstStyle/>
        <a:p>
          <a:endParaRPr lang="zh-CN" altLang="en-US"/>
        </a:p>
      </dgm:t>
    </dgm:pt>
    <dgm:pt modelId="{DEFCF609-2E49-45F4-864A-389339DDB728}" type="sibTrans" cxnId="{2E38D2CE-81B2-4084-AD06-D568871139D6}">
      <dgm:prSet/>
      <dgm:spPr/>
      <dgm:t>
        <a:bodyPr/>
        <a:lstStyle/>
        <a:p>
          <a:endParaRPr lang="zh-CN" altLang="en-US"/>
        </a:p>
      </dgm:t>
    </dgm:pt>
    <dgm:pt modelId="{5B9AD9C3-513F-49FC-AEBC-AD53C862F521}" type="pres">
      <dgm:prSet presAssocID="{5391DD9D-A664-429D-A8B8-C546B5EA329F}" presName="composite" presStyleCnt="0">
        <dgm:presLayoutVars>
          <dgm:chMax val="1"/>
          <dgm:dir/>
          <dgm:resizeHandles val="exact"/>
        </dgm:presLayoutVars>
      </dgm:prSet>
      <dgm:spPr/>
    </dgm:pt>
    <dgm:pt modelId="{FA6669CC-6400-46F1-BEDA-2EB5293A8740}" type="pres">
      <dgm:prSet presAssocID="{5391DD9D-A664-429D-A8B8-C546B5EA329F}" presName="radial" presStyleCnt="0">
        <dgm:presLayoutVars>
          <dgm:animLvl val="ctr"/>
        </dgm:presLayoutVars>
      </dgm:prSet>
      <dgm:spPr/>
    </dgm:pt>
    <dgm:pt modelId="{77D89663-3818-440B-BF69-67AC4EECB856}" type="pres">
      <dgm:prSet presAssocID="{94A38504-205C-4519-8D25-61CD2888DF82}" presName="centerShape" presStyleLbl="vennNode1" presStyleIdx="0" presStyleCnt="5"/>
      <dgm:spPr/>
    </dgm:pt>
    <dgm:pt modelId="{0C344E7B-5BED-43DC-9D9C-D9F1CC95F354}" type="pres">
      <dgm:prSet presAssocID="{6935D38D-5AA2-43CD-BFE6-B4549D2BC547}" presName="node" presStyleLbl="vennNode1" presStyleIdx="1" presStyleCnt="5" custScaleX="158252">
        <dgm:presLayoutVars>
          <dgm:bulletEnabled val="1"/>
        </dgm:presLayoutVars>
      </dgm:prSet>
      <dgm:spPr/>
    </dgm:pt>
    <dgm:pt modelId="{7482304C-BBFA-4820-9D02-464756564B51}" type="pres">
      <dgm:prSet presAssocID="{0612B5DD-43AF-41CB-A6EE-2019C540CCEF}" presName="node" presStyleLbl="vennNode1" presStyleIdx="2" presStyleCnt="5" custScaleX="158057">
        <dgm:presLayoutVars>
          <dgm:bulletEnabled val="1"/>
        </dgm:presLayoutVars>
      </dgm:prSet>
      <dgm:spPr/>
    </dgm:pt>
    <dgm:pt modelId="{C97C3ACB-2F38-4DE3-90A5-D4A94DCEF397}" type="pres">
      <dgm:prSet presAssocID="{8F07B651-83E2-4ADF-AD30-273CFBA6D04E}" presName="node" presStyleLbl="vennNode1" presStyleIdx="3" presStyleCnt="5" custScaleX="158252">
        <dgm:presLayoutVars>
          <dgm:bulletEnabled val="1"/>
        </dgm:presLayoutVars>
      </dgm:prSet>
      <dgm:spPr/>
    </dgm:pt>
    <dgm:pt modelId="{E7D63858-80B8-430D-A312-6D7AEF06ED4F}" type="pres">
      <dgm:prSet presAssocID="{7DEBE352-9086-4612-A3B5-1F5183D65AB7}" presName="node" presStyleLbl="vennNode1" presStyleIdx="4" presStyleCnt="5" custScaleX="151535">
        <dgm:presLayoutVars>
          <dgm:bulletEnabled val="1"/>
        </dgm:presLayoutVars>
      </dgm:prSet>
      <dgm:spPr/>
    </dgm:pt>
  </dgm:ptLst>
  <dgm:cxnLst>
    <dgm:cxn modelId="{83DE602C-2268-43D3-BA7C-F582D6890237}" srcId="{94A38504-205C-4519-8D25-61CD2888DF82}" destId="{6935D38D-5AA2-43CD-BFE6-B4549D2BC547}" srcOrd="0" destOrd="0" parTransId="{A92A9AAE-5F50-4714-9FDC-318C0F6F70F7}" sibTransId="{4B9A1F02-BC2E-43C6-A139-87EEDFD41977}"/>
    <dgm:cxn modelId="{B43DB131-5CCB-4390-A3CC-AB0C749769E1}" type="presOf" srcId="{6935D38D-5AA2-43CD-BFE6-B4549D2BC547}" destId="{0C344E7B-5BED-43DC-9D9C-D9F1CC95F354}" srcOrd="0" destOrd="0" presId="urn:microsoft.com/office/officeart/2005/8/layout/radial3"/>
    <dgm:cxn modelId="{1A1BB33C-0172-431E-9BF1-AA2909C05AD2}" srcId="{94A38504-205C-4519-8D25-61CD2888DF82}" destId="{0612B5DD-43AF-41CB-A6EE-2019C540CCEF}" srcOrd="1" destOrd="0" parTransId="{969DAE0D-7F0C-4ABD-BBEE-E43799BAE4DD}" sibTransId="{C07C8FF2-C526-4228-A646-39AF30553550}"/>
    <dgm:cxn modelId="{83286E65-7A76-4C3E-9A56-032F81E4E42D}" type="presOf" srcId="{5391DD9D-A664-429D-A8B8-C546B5EA329F}" destId="{5B9AD9C3-513F-49FC-AEBC-AD53C862F521}" srcOrd="0" destOrd="0" presId="urn:microsoft.com/office/officeart/2005/8/layout/radial3"/>
    <dgm:cxn modelId="{9311304B-9C5B-4ABA-9AB4-30BE2AFD965B}" srcId="{5391DD9D-A664-429D-A8B8-C546B5EA329F}" destId="{94A38504-205C-4519-8D25-61CD2888DF82}" srcOrd="0" destOrd="0" parTransId="{58F1E97C-6FF8-43A0-BA3E-8985E073F1CF}" sibTransId="{37DF245D-20AB-47A7-AEBE-9F411BBDE8A4}"/>
    <dgm:cxn modelId="{8AAD2681-1D35-494B-9A02-5204176DBB50}" type="presOf" srcId="{7DEBE352-9086-4612-A3B5-1F5183D65AB7}" destId="{E7D63858-80B8-430D-A312-6D7AEF06ED4F}" srcOrd="0" destOrd="0" presId="urn:microsoft.com/office/officeart/2005/8/layout/radial3"/>
    <dgm:cxn modelId="{2E586299-AE1B-4866-B210-A510FC79A6AE}" type="presOf" srcId="{0612B5DD-43AF-41CB-A6EE-2019C540CCEF}" destId="{7482304C-BBFA-4820-9D02-464756564B51}" srcOrd="0" destOrd="0" presId="urn:microsoft.com/office/officeart/2005/8/layout/radial3"/>
    <dgm:cxn modelId="{0E40F0A2-8F17-407F-8E23-85F0D235DE08}" srcId="{94A38504-205C-4519-8D25-61CD2888DF82}" destId="{7DEBE352-9086-4612-A3B5-1F5183D65AB7}" srcOrd="3" destOrd="0" parTransId="{69070137-FC47-4E9E-A4D7-6CCF2F8EC09E}" sibTransId="{BC7844EF-2FDB-46E8-B171-70190B25C9CD}"/>
    <dgm:cxn modelId="{5C789FC0-64D4-471D-8DB0-254D9AA122A0}" type="presOf" srcId="{94A38504-205C-4519-8D25-61CD2888DF82}" destId="{77D89663-3818-440B-BF69-67AC4EECB856}" srcOrd="0" destOrd="0" presId="urn:microsoft.com/office/officeart/2005/8/layout/radial3"/>
    <dgm:cxn modelId="{2E38D2CE-81B2-4084-AD06-D568871139D6}" srcId="{94A38504-205C-4519-8D25-61CD2888DF82}" destId="{8F07B651-83E2-4ADF-AD30-273CFBA6D04E}" srcOrd="2" destOrd="0" parTransId="{F604F834-6F99-49CF-A615-8CCD962BA2F4}" sibTransId="{DEFCF609-2E49-45F4-864A-389339DDB728}"/>
    <dgm:cxn modelId="{25C26CDF-0D55-4D72-BCD5-F46C20224C28}" type="presOf" srcId="{8F07B651-83E2-4ADF-AD30-273CFBA6D04E}" destId="{C97C3ACB-2F38-4DE3-90A5-D4A94DCEF397}" srcOrd="0" destOrd="0" presId="urn:microsoft.com/office/officeart/2005/8/layout/radial3"/>
    <dgm:cxn modelId="{C454C9AF-0D04-4189-9264-075D8F51C89F}" type="presParOf" srcId="{5B9AD9C3-513F-49FC-AEBC-AD53C862F521}" destId="{FA6669CC-6400-46F1-BEDA-2EB5293A8740}" srcOrd="0" destOrd="0" presId="urn:microsoft.com/office/officeart/2005/8/layout/radial3"/>
    <dgm:cxn modelId="{D4C7273B-5508-467C-8BCD-9CC42D046192}" type="presParOf" srcId="{FA6669CC-6400-46F1-BEDA-2EB5293A8740}" destId="{77D89663-3818-440B-BF69-67AC4EECB856}" srcOrd="0" destOrd="0" presId="urn:microsoft.com/office/officeart/2005/8/layout/radial3"/>
    <dgm:cxn modelId="{66E0FBEF-F167-42AD-AFFE-77815733EFEA}" type="presParOf" srcId="{FA6669CC-6400-46F1-BEDA-2EB5293A8740}" destId="{0C344E7B-5BED-43DC-9D9C-D9F1CC95F354}" srcOrd="1" destOrd="0" presId="urn:microsoft.com/office/officeart/2005/8/layout/radial3"/>
    <dgm:cxn modelId="{20EC0661-F59A-409B-8C35-F1D16BA191A5}" type="presParOf" srcId="{FA6669CC-6400-46F1-BEDA-2EB5293A8740}" destId="{7482304C-BBFA-4820-9D02-464756564B51}" srcOrd="2" destOrd="0" presId="urn:microsoft.com/office/officeart/2005/8/layout/radial3"/>
    <dgm:cxn modelId="{EBACDBC9-5838-451E-AE1A-5ABB77038DE5}" type="presParOf" srcId="{FA6669CC-6400-46F1-BEDA-2EB5293A8740}" destId="{C97C3ACB-2F38-4DE3-90A5-D4A94DCEF397}" srcOrd="3" destOrd="0" presId="urn:microsoft.com/office/officeart/2005/8/layout/radial3"/>
    <dgm:cxn modelId="{4775523A-191B-4A6F-BCDB-48C41E953266}" type="presParOf" srcId="{FA6669CC-6400-46F1-BEDA-2EB5293A8740}" destId="{E7D63858-80B8-430D-A312-6D7AEF06ED4F}"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313479C-F26F-4CB3-AE4A-EF244B0C63CA}"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zh-CN" altLang="en-US"/>
        </a:p>
      </dgm:t>
    </dgm:pt>
    <dgm:pt modelId="{8E48F37E-0E4C-4E94-B28B-FB0D5A3E207A}">
      <dgm:prSet phldrT="[文本]" custT="1"/>
      <dgm:spPr/>
      <dgm:t>
        <a:bodyPr/>
        <a:lstStyle/>
        <a:p>
          <a:r>
            <a:rPr lang="zh-CN" altLang="en-US" sz="2000" b="1" dirty="0">
              <a:latin typeface="微软雅黑" panose="020B0503020204020204" pitchFamily="34" charset="-122"/>
              <a:ea typeface="微软雅黑" panose="020B0503020204020204" pitchFamily="34" charset="-122"/>
            </a:rPr>
            <a:t>明确应急预案制定范围</a:t>
          </a:r>
          <a:endParaRPr lang="zh-CN" altLang="en-US" sz="2000" dirty="0"/>
        </a:p>
      </dgm:t>
    </dgm:pt>
    <dgm:pt modelId="{5A4DCBFE-BF00-4883-A712-ACE3FFDB6D55}" type="parTrans" cxnId="{4C665CE8-F305-412A-944A-FE19F095BAB7}">
      <dgm:prSet/>
      <dgm:spPr/>
      <dgm:t>
        <a:bodyPr/>
        <a:lstStyle/>
        <a:p>
          <a:endParaRPr lang="zh-CN" altLang="en-US"/>
        </a:p>
      </dgm:t>
    </dgm:pt>
    <dgm:pt modelId="{A17DD791-EEB0-48A4-98D0-83425A2532E6}" type="sibTrans" cxnId="{4C665CE8-F305-412A-944A-FE19F095BAB7}">
      <dgm:prSet/>
      <dgm:spPr/>
      <dgm:t>
        <a:bodyPr/>
        <a:lstStyle/>
        <a:p>
          <a:endParaRPr lang="zh-CN" altLang="en-US"/>
        </a:p>
      </dgm:t>
    </dgm:pt>
    <dgm:pt modelId="{582CE3A5-D281-4BF4-9FF5-262CD39AF591}">
      <dgm:prSet phldrT="[文本]" custT="1"/>
      <dgm:spPr/>
      <dgm:t>
        <a:bodyPr/>
        <a:lstStyle/>
        <a:p>
          <a:r>
            <a:rPr lang="zh-CN" altLang="en-US" sz="2000" b="1" dirty="0">
              <a:latin typeface="微软雅黑" panose="020B0503020204020204" pitchFamily="34" charset="-122"/>
              <a:ea typeface="微软雅黑" panose="020B0503020204020204" pitchFamily="34" charset="-122"/>
            </a:rPr>
            <a:t>新增对安全生产责任保险违法的处罚条款</a:t>
          </a:r>
          <a:endParaRPr lang="zh-CN" altLang="en-US" sz="2000" dirty="0"/>
        </a:p>
      </dgm:t>
    </dgm:pt>
    <dgm:pt modelId="{37C602E5-405E-42FC-80CD-FAA42F434E7E}" type="parTrans" cxnId="{6C838759-EC62-435F-89FC-BA3CF2A64657}">
      <dgm:prSet/>
      <dgm:spPr/>
      <dgm:t>
        <a:bodyPr/>
        <a:lstStyle/>
        <a:p>
          <a:endParaRPr lang="zh-CN" altLang="en-US"/>
        </a:p>
      </dgm:t>
    </dgm:pt>
    <dgm:pt modelId="{4EC721E0-3D8B-41E4-BC86-321DBF324AA6}" type="sibTrans" cxnId="{6C838759-EC62-435F-89FC-BA3CF2A64657}">
      <dgm:prSet/>
      <dgm:spPr/>
      <dgm:t>
        <a:bodyPr/>
        <a:lstStyle/>
        <a:p>
          <a:endParaRPr lang="zh-CN" altLang="en-US"/>
        </a:p>
      </dgm:t>
    </dgm:pt>
    <dgm:pt modelId="{18F2944B-FF5C-45D3-9AC0-F66DC176AF3E}">
      <dgm:prSet phldrT="[文本]" custT="1"/>
      <dgm:spPr/>
      <dgm:t>
        <a:bodyPr/>
        <a:lstStyle/>
        <a:p>
          <a:r>
            <a:rPr lang="zh-CN" altLang="en-US" sz="2000" b="1" dirty="0">
              <a:latin typeface="微软雅黑" panose="020B0503020204020204" pitchFamily="34" charset="-122"/>
              <a:ea typeface="微软雅黑" panose="020B0503020204020204" pitchFamily="34" charset="-122"/>
            </a:rPr>
            <a:t>从严要求配备注册安全工程师从事安全生产管理工作</a:t>
          </a:r>
          <a:endParaRPr lang="zh-CN" altLang="en-US" sz="2000" dirty="0"/>
        </a:p>
      </dgm:t>
    </dgm:pt>
    <dgm:pt modelId="{0D12B719-DA54-4E60-839E-68B7BFFF7238}" type="parTrans" cxnId="{003E910B-8492-4C99-BCE5-EAD9CE76D5A9}">
      <dgm:prSet/>
      <dgm:spPr/>
      <dgm:t>
        <a:bodyPr/>
        <a:lstStyle/>
        <a:p>
          <a:endParaRPr lang="zh-CN" altLang="en-US"/>
        </a:p>
      </dgm:t>
    </dgm:pt>
    <dgm:pt modelId="{2FD70E3D-AE56-4E61-9733-7F068C0269B5}" type="sibTrans" cxnId="{003E910B-8492-4C99-BCE5-EAD9CE76D5A9}">
      <dgm:prSet/>
      <dgm:spPr/>
      <dgm:t>
        <a:bodyPr/>
        <a:lstStyle/>
        <a:p>
          <a:endParaRPr lang="zh-CN" altLang="en-US"/>
        </a:p>
      </dgm:t>
    </dgm:pt>
    <dgm:pt modelId="{3357BD9A-8B86-4094-B536-4DB08FF951C9}">
      <dgm:prSet phldrT="[文本]" custT="1"/>
      <dgm:spPr/>
      <dgm:t>
        <a:bodyPr/>
        <a:lstStyle/>
        <a:p>
          <a:r>
            <a:rPr lang="zh-CN" altLang="en-US" sz="2000" b="1" dirty="0">
              <a:latin typeface="微软雅黑" panose="020B0503020204020204" pitchFamily="34" charset="-122"/>
              <a:ea typeface="微软雅黑" panose="020B0503020204020204" pitchFamily="34" charset="-122"/>
            </a:rPr>
            <a:t>首次提到双重机制：重大危险源和重大事故隐患</a:t>
          </a:r>
          <a:endParaRPr lang="zh-CN" altLang="en-US" sz="2000" dirty="0"/>
        </a:p>
      </dgm:t>
    </dgm:pt>
    <dgm:pt modelId="{61FBE538-5E9F-410A-BCC1-042AA98E8A79}" type="parTrans" cxnId="{E7A38DB0-A77C-4F1B-AB4D-F6DC3440BA30}">
      <dgm:prSet/>
      <dgm:spPr/>
      <dgm:t>
        <a:bodyPr/>
        <a:lstStyle/>
        <a:p>
          <a:endParaRPr lang="zh-CN" altLang="en-US"/>
        </a:p>
      </dgm:t>
    </dgm:pt>
    <dgm:pt modelId="{18E28DBD-4F20-454E-A40D-9FC991731F19}" type="sibTrans" cxnId="{E7A38DB0-A77C-4F1B-AB4D-F6DC3440BA30}">
      <dgm:prSet/>
      <dgm:spPr/>
      <dgm:t>
        <a:bodyPr/>
        <a:lstStyle/>
        <a:p>
          <a:endParaRPr lang="zh-CN" altLang="en-US"/>
        </a:p>
      </dgm:t>
    </dgm:pt>
    <dgm:pt modelId="{84C3E8A2-B69F-4F5D-82A1-441D41260323}">
      <dgm:prSet phldrT="[文本]" custT="1"/>
      <dgm:spPr/>
      <dgm:t>
        <a:bodyPr/>
        <a:lstStyle/>
        <a:p>
          <a:r>
            <a:rPr lang="zh-CN" altLang="en-US" sz="2000" b="1" dirty="0">
              <a:latin typeface="微软雅黑" panose="020B0503020204020204" pitchFamily="34" charset="-122"/>
              <a:ea typeface="微软雅黑" panose="020B0503020204020204" pitchFamily="34" charset="-122"/>
            </a:rPr>
            <a:t>细化事故调查组成员及各部门职责</a:t>
          </a:r>
          <a:endParaRPr lang="zh-CN" altLang="en-US" sz="2000" dirty="0"/>
        </a:p>
      </dgm:t>
    </dgm:pt>
    <dgm:pt modelId="{A4B52E56-8FFD-40F4-8FE7-D05E32578692}" type="parTrans" cxnId="{6E8531C2-128A-446C-B1C1-014C1EBB997E}">
      <dgm:prSet/>
      <dgm:spPr/>
      <dgm:t>
        <a:bodyPr/>
        <a:lstStyle/>
        <a:p>
          <a:endParaRPr lang="zh-CN" altLang="en-US"/>
        </a:p>
      </dgm:t>
    </dgm:pt>
    <dgm:pt modelId="{3DAFEF5A-6C48-432F-AB4D-D1C931C0CA83}" type="sibTrans" cxnId="{6E8531C2-128A-446C-B1C1-014C1EBB997E}">
      <dgm:prSet/>
      <dgm:spPr/>
      <dgm:t>
        <a:bodyPr/>
        <a:lstStyle/>
        <a:p>
          <a:endParaRPr lang="zh-CN" altLang="en-US"/>
        </a:p>
      </dgm:t>
    </dgm:pt>
    <dgm:pt modelId="{E9731022-7F93-43E1-88D6-82B3CA4DFE49}" type="pres">
      <dgm:prSet presAssocID="{B313479C-F26F-4CB3-AE4A-EF244B0C63CA}" presName="Name0" presStyleCnt="0">
        <dgm:presLayoutVars>
          <dgm:chMax val="7"/>
          <dgm:chPref val="7"/>
          <dgm:dir/>
        </dgm:presLayoutVars>
      </dgm:prSet>
      <dgm:spPr/>
    </dgm:pt>
    <dgm:pt modelId="{09EB26A5-8D09-4876-9DBC-41ED022BAC42}" type="pres">
      <dgm:prSet presAssocID="{B313479C-F26F-4CB3-AE4A-EF244B0C63CA}" presName="Name1" presStyleCnt="0"/>
      <dgm:spPr/>
    </dgm:pt>
    <dgm:pt modelId="{6F05A4D4-7008-4DF1-8C8F-1FE9535E20FD}" type="pres">
      <dgm:prSet presAssocID="{B313479C-F26F-4CB3-AE4A-EF244B0C63CA}" presName="cycle" presStyleCnt="0"/>
      <dgm:spPr/>
    </dgm:pt>
    <dgm:pt modelId="{ADD2FFF9-3659-4DDD-A125-3DF4AAE77F6C}" type="pres">
      <dgm:prSet presAssocID="{B313479C-F26F-4CB3-AE4A-EF244B0C63CA}" presName="srcNode" presStyleLbl="node1" presStyleIdx="0" presStyleCnt="5"/>
      <dgm:spPr/>
    </dgm:pt>
    <dgm:pt modelId="{D1E53327-B772-4A06-A277-F5D3AF69DFE2}" type="pres">
      <dgm:prSet presAssocID="{B313479C-F26F-4CB3-AE4A-EF244B0C63CA}" presName="conn" presStyleLbl="parChTrans1D2" presStyleIdx="0" presStyleCnt="1"/>
      <dgm:spPr/>
    </dgm:pt>
    <dgm:pt modelId="{8D719B8C-3758-4EB3-909E-9C137E220219}" type="pres">
      <dgm:prSet presAssocID="{B313479C-F26F-4CB3-AE4A-EF244B0C63CA}" presName="extraNode" presStyleLbl="node1" presStyleIdx="0" presStyleCnt="5"/>
      <dgm:spPr/>
    </dgm:pt>
    <dgm:pt modelId="{663150B2-9F27-4160-BBE4-7CC2FB90223D}" type="pres">
      <dgm:prSet presAssocID="{B313479C-F26F-4CB3-AE4A-EF244B0C63CA}" presName="dstNode" presStyleLbl="node1" presStyleIdx="0" presStyleCnt="5"/>
      <dgm:spPr/>
    </dgm:pt>
    <dgm:pt modelId="{68DB7A45-DA56-44E3-81A8-70AFBDAED081}" type="pres">
      <dgm:prSet presAssocID="{8E48F37E-0E4C-4E94-B28B-FB0D5A3E207A}" presName="text_1" presStyleLbl="node1" presStyleIdx="0" presStyleCnt="5">
        <dgm:presLayoutVars>
          <dgm:bulletEnabled val="1"/>
        </dgm:presLayoutVars>
      </dgm:prSet>
      <dgm:spPr/>
    </dgm:pt>
    <dgm:pt modelId="{854AAE11-9206-44E0-9572-EAAC271821EA}" type="pres">
      <dgm:prSet presAssocID="{8E48F37E-0E4C-4E94-B28B-FB0D5A3E207A}" presName="accent_1" presStyleCnt="0"/>
      <dgm:spPr/>
    </dgm:pt>
    <dgm:pt modelId="{D4E71941-E862-42B9-ACCB-C4DFF539F5AB}" type="pres">
      <dgm:prSet presAssocID="{8E48F37E-0E4C-4E94-B28B-FB0D5A3E207A}" presName="accentRepeatNode" presStyleLbl="solidFgAcc1" presStyleIdx="0" presStyleCnt="5"/>
      <dgm:spPr>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74BEF3AE-909E-4E35-9A12-D204075B9764}" type="pres">
      <dgm:prSet presAssocID="{582CE3A5-D281-4BF4-9FF5-262CD39AF591}" presName="text_2" presStyleLbl="node1" presStyleIdx="1" presStyleCnt="5">
        <dgm:presLayoutVars>
          <dgm:bulletEnabled val="1"/>
        </dgm:presLayoutVars>
      </dgm:prSet>
      <dgm:spPr/>
    </dgm:pt>
    <dgm:pt modelId="{B9035902-07FC-4927-A780-0A0F2C90CC9A}" type="pres">
      <dgm:prSet presAssocID="{582CE3A5-D281-4BF4-9FF5-262CD39AF591}" presName="accent_2" presStyleCnt="0"/>
      <dgm:spPr/>
    </dgm:pt>
    <dgm:pt modelId="{9FF5FEFA-D5D9-4623-BDBA-6153EAA1F2E5}" type="pres">
      <dgm:prSet presAssocID="{582CE3A5-D281-4BF4-9FF5-262CD39AF591}" presName="accentRepeatNode" presStyleLbl="solidFgAcc1" presStyleIdx="1" presStyleCnt="5"/>
      <dgm:spPr>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A3BC6364-4A28-46C3-8185-9205CFC74C2C}" type="pres">
      <dgm:prSet presAssocID="{18F2944B-FF5C-45D3-9AC0-F66DC176AF3E}" presName="text_3" presStyleLbl="node1" presStyleIdx="2" presStyleCnt="5" custScaleY="143445">
        <dgm:presLayoutVars>
          <dgm:bulletEnabled val="1"/>
        </dgm:presLayoutVars>
      </dgm:prSet>
      <dgm:spPr/>
    </dgm:pt>
    <dgm:pt modelId="{B6FDE840-CC4E-4767-995B-9C62984DD57E}" type="pres">
      <dgm:prSet presAssocID="{18F2944B-FF5C-45D3-9AC0-F66DC176AF3E}" presName="accent_3" presStyleCnt="0"/>
      <dgm:spPr/>
    </dgm:pt>
    <dgm:pt modelId="{FAF51091-C90A-43C2-A840-0AF492797845}" type="pres">
      <dgm:prSet presAssocID="{18F2944B-FF5C-45D3-9AC0-F66DC176AF3E}" presName="accentRepeatNode" presStyleLbl="solidFgAcc1" presStyleIdx="2" presStyleCnt="5"/>
      <dgm:spPr>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0911F776-60CB-433C-9EB6-083AD580D3E7}" type="pres">
      <dgm:prSet presAssocID="{3357BD9A-8B86-4094-B536-4DB08FF951C9}" presName="text_4" presStyleLbl="node1" presStyleIdx="3" presStyleCnt="5" custScaleY="118197">
        <dgm:presLayoutVars>
          <dgm:bulletEnabled val="1"/>
        </dgm:presLayoutVars>
      </dgm:prSet>
      <dgm:spPr/>
    </dgm:pt>
    <dgm:pt modelId="{E1F11AB1-D622-49E9-83F9-130FBE02898F}" type="pres">
      <dgm:prSet presAssocID="{3357BD9A-8B86-4094-B536-4DB08FF951C9}" presName="accent_4" presStyleCnt="0"/>
      <dgm:spPr/>
    </dgm:pt>
    <dgm:pt modelId="{42E04FCF-3EF1-4844-BBB3-FF9E7159B67F}" type="pres">
      <dgm:prSet presAssocID="{3357BD9A-8B86-4094-B536-4DB08FF951C9}" presName="accentRepeatNode" presStyleLbl="solidFgAcc1" presStyleIdx="3" presStyleCnt="5"/>
      <dgm:spPr>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A7B477F1-C077-4088-B746-992EEAF7122F}" type="pres">
      <dgm:prSet presAssocID="{84C3E8A2-B69F-4F5D-82A1-441D41260323}" presName="text_5" presStyleLbl="node1" presStyleIdx="4" presStyleCnt="5">
        <dgm:presLayoutVars>
          <dgm:bulletEnabled val="1"/>
        </dgm:presLayoutVars>
      </dgm:prSet>
      <dgm:spPr/>
    </dgm:pt>
    <dgm:pt modelId="{7E15B19C-F222-4A6E-808F-A22EC42FE61B}" type="pres">
      <dgm:prSet presAssocID="{84C3E8A2-B69F-4F5D-82A1-441D41260323}" presName="accent_5" presStyleCnt="0"/>
      <dgm:spPr/>
    </dgm:pt>
    <dgm:pt modelId="{83717F95-97E6-4892-AEBD-51D7C22C820A}" type="pres">
      <dgm:prSet presAssocID="{84C3E8A2-B69F-4F5D-82A1-441D41260323}" presName="accentRepeatNode" presStyleLbl="solidFgAcc1" presStyleIdx="4" presStyleCnt="5"/>
      <dgm:spPr>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Lst>
  <dgm:cxnLst>
    <dgm:cxn modelId="{003E910B-8492-4C99-BCE5-EAD9CE76D5A9}" srcId="{B313479C-F26F-4CB3-AE4A-EF244B0C63CA}" destId="{18F2944B-FF5C-45D3-9AC0-F66DC176AF3E}" srcOrd="2" destOrd="0" parTransId="{0D12B719-DA54-4E60-839E-68B7BFFF7238}" sibTransId="{2FD70E3D-AE56-4E61-9733-7F068C0269B5}"/>
    <dgm:cxn modelId="{D5B3045B-DDF5-4BC8-AA07-19D9A75C4821}" type="presOf" srcId="{3357BD9A-8B86-4094-B536-4DB08FF951C9}" destId="{0911F776-60CB-433C-9EB6-083AD580D3E7}" srcOrd="0" destOrd="0" presId="urn:microsoft.com/office/officeart/2008/layout/VerticalCurvedList"/>
    <dgm:cxn modelId="{6C838759-EC62-435F-89FC-BA3CF2A64657}" srcId="{B313479C-F26F-4CB3-AE4A-EF244B0C63CA}" destId="{582CE3A5-D281-4BF4-9FF5-262CD39AF591}" srcOrd="1" destOrd="0" parTransId="{37C602E5-405E-42FC-80CD-FAA42F434E7E}" sibTransId="{4EC721E0-3D8B-41E4-BC86-321DBF324AA6}"/>
    <dgm:cxn modelId="{715C3180-787F-4C96-816D-F89396922DA2}" type="presOf" srcId="{582CE3A5-D281-4BF4-9FF5-262CD39AF591}" destId="{74BEF3AE-909E-4E35-9A12-D204075B9764}" srcOrd="0" destOrd="0" presId="urn:microsoft.com/office/officeart/2008/layout/VerticalCurvedList"/>
    <dgm:cxn modelId="{ECCDD093-8BCA-46AC-B1B9-390AF93A0D3F}" type="presOf" srcId="{18F2944B-FF5C-45D3-9AC0-F66DC176AF3E}" destId="{A3BC6364-4A28-46C3-8185-9205CFC74C2C}" srcOrd="0" destOrd="0" presId="urn:microsoft.com/office/officeart/2008/layout/VerticalCurvedList"/>
    <dgm:cxn modelId="{8498B2AB-E7D8-432E-83A3-0A92629D17C1}" type="presOf" srcId="{8E48F37E-0E4C-4E94-B28B-FB0D5A3E207A}" destId="{68DB7A45-DA56-44E3-81A8-70AFBDAED081}" srcOrd="0" destOrd="0" presId="urn:microsoft.com/office/officeart/2008/layout/VerticalCurvedList"/>
    <dgm:cxn modelId="{E7A38DB0-A77C-4F1B-AB4D-F6DC3440BA30}" srcId="{B313479C-F26F-4CB3-AE4A-EF244B0C63CA}" destId="{3357BD9A-8B86-4094-B536-4DB08FF951C9}" srcOrd="3" destOrd="0" parTransId="{61FBE538-5E9F-410A-BCC1-042AA98E8A79}" sibTransId="{18E28DBD-4F20-454E-A40D-9FC991731F19}"/>
    <dgm:cxn modelId="{69C9A8BD-D729-47EC-B410-CC95DC4834B4}" type="presOf" srcId="{84C3E8A2-B69F-4F5D-82A1-441D41260323}" destId="{A7B477F1-C077-4088-B746-992EEAF7122F}" srcOrd="0" destOrd="0" presId="urn:microsoft.com/office/officeart/2008/layout/VerticalCurvedList"/>
    <dgm:cxn modelId="{6E8531C2-128A-446C-B1C1-014C1EBB997E}" srcId="{B313479C-F26F-4CB3-AE4A-EF244B0C63CA}" destId="{84C3E8A2-B69F-4F5D-82A1-441D41260323}" srcOrd="4" destOrd="0" parTransId="{A4B52E56-8FFD-40F4-8FE7-D05E32578692}" sibTransId="{3DAFEF5A-6C48-432F-AB4D-D1C931C0CA83}"/>
    <dgm:cxn modelId="{2656CAC8-BC6F-4B58-9FAC-47763FA39CBA}" type="presOf" srcId="{B313479C-F26F-4CB3-AE4A-EF244B0C63CA}" destId="{E9731022-7F93-43E1-88D6-82B3CA4DFE49}" srcOrd="0" destOrd="0" presId="urn:microsoft.com/office/officeart/2008/layout/VerticalCurvedList"/>
    <dgm:cxn modelId="{FB96B8E5-2C50-412D-818C-98BC6DE0F43A}" type="presOf" srcId="{A17DD791-EEB0-48A4-98D0-83425A2532E6}" destId="{D1E53327-B772-4A06-A277-F5D3AF69DFE2}" srcOrd="0" destOrd="0" presId="urn:microsoft.com/office/officeart/2008/layout/VerticalCurvedList"/>
    <dgm:cxn modelId="{4C665CE8-F305-412A-944A-FE19F095BAB7}" srcId="{B313479C-F26F-4CB3-AE4A-EF244B0C63CA}" destId="{8E48F37E-0E4C-4E94-B28B-FB0D5A3E207A}" srcOrd="0" destOrd="0" parTransId="{5A4DCBFE-BF00-4883-A712-ACE3FFDB6D55}" sibTransId="{A17DD791-EEB0-48A4-98D0-83425A2532E6}"/>
    <dgm:cxn modelId="{5BF21EF9-B3BC-4382-9E9C-E767BDF96D9A}" type="presParOf" srcId="{E9731022-7F93-43E1-88D6-82B3CA4DFE49}" destId="{09EB26A5-8D09-4876-9DBC-41ED022BAC42}" srcOrd="0" destOrd="0" presId="urn:microsoft.com/office/officeart/2008/layout/VerticalCurvedList"/>
    <dgm:cxn modelId="{94BB1A39-0E3B-49F1-A0C9-FB5CF913A447}" type="presParOf" srcId="{09EB26A5-8D09-4876-9DBC-41ED022BAC42}" destId="{6F05A4D4-7008-4DF1-8C8F-1FE9535E20FD}" srcOrd="0" destOrd="0" presId="urn:microsoft.com/office/officeart/2008/layout/VerticalCurvedList"/>
    <dgm:cxn modelId="{17D9F346-D33A-4685-A7BF-4C3F3EA45D76}" type="presParOf" srcId="{6F05A4D4-7008-4DF1-8C8F-1FE9535E20FD}" destId="{ADD2FFF9-3659-4DDD-A125-3DF4AAE77F6C}" srcOrd="0" destOrd="0" presId="urn:microsoft.com/office/officeart/2008/layout/VerticalCurvedList"/>
    <dgm:cxn modelId="{1F05756E-0A6A-4305-98D2-D19F4A2E8E04}" type="presParOf" srcId="{6F05A4D4-7008-4DF1-8C8F-1FE9535E20FD}" destId="{D1E53327-B772-4A06-A277-F5D3AF69DFE2}" srcOrd="1" destOrd="0" presId="urn:microsoft.com/office/officeart/2008/layout/VerticalCurvedList"/>
    <dgm:cxn modelId="{B89BC855-9D2B-41DF-B928-2217CE7A7705}" type="presParOf" srcId="{6F05A4D4-7008-4DF1-8C8F-1FE9535E20FD}" destId="{8D719B8C-3758-4EB3-909E-9C137E220219}" srcOrd="2" destOrd="0" presId="urn:microsoft.com/office/officeart/2008/layout/VerticalCurvedList"/>
    <dgm:cxn modelId="{74FA8E70-9100-4DAF-A864-E7264032D5E6}" type="presParOf" srcId="{6F05A4D4-7008-4DF1-8C8F-1FE9535E20FD}" destId="{663150B2-9F27-4160-BBE4-7CC2FB90223D}" srcOrd="3" destOrd="0" presId="urn:microsoft.com/office/officeart/2008/layout/VerticalCurvedList"/>
    <dgm:cxn modelId="{10DA430F-C7F5-43D4-A99D-27192ED974AB}" type="presParOf" srcId="{09EB26A5-8D09-4876-9DBC-41ED022BAC42}" destId="{68DB7A45-DA56-44E3-81A8-70AFBDAED081}" srcOrd="1" destOrd="0" presId="urn:microsoft.com/office/officeart/2008/layout/VerticalCurvedList"/>
    <dgm:cxn modelId="{978F675F-9786-48C4-85DF-711466481559}" type="presParOf" srcId="{09EB26A5-8D09-4876-9DBC-41ED022BAC42}" destId="{854AAE11-9206-44E0-9572-EAAC271821EA}" srcOrd="2" destOrd="0" presId="urn:microsoft.com/office/officeart/2008/layout/VerticalCurvedList"/>
    <dgm:cxn modelId="{37F52358-A2BD-4E67-84B4-EED9C4CCC342}" type="presParOf" srcId="{854AAE11-9206-44E0-9572-EAAC271821EA}" destId="{D4E71941-E862-42B9-ACCB-C4DFF539F5AB}" srcOrd="0" destOrd="0" presId="urn:microsoft.com/office/officeart/2008/layout/VerticalCurvedList"/>
    <dgm:cxn modelId="{373AE9AB-D018-4739-BA89-FA68CC9B40A8}" type="presParOf" srcId="{09EB26A5-8D09-4876-9DBC-41ED022BAC42}" destId="{74BEF3AE-909E-4E35-9A12-D204075B9764}" srcOrd="3" destOrd="0" presId="urn:microsoft.com/office/officeart/2008/layout/VerticalCurvedList"/>
    <dgm:cxn modelId="{BCC03F91-AAFB-4309-8FE6-D61E8E6801D6}" type="presParOf" srcId="{09EB26A5-8D09-4876-9DBC-41ED022BAC42}" destId="{B9035902-07FC-4927-A780-0A0F2C90CC9A}" srcOrd="4" destOrd="0" presId="urn:microsoft.com/office/officeart/2008/layout/VerticalCurvedList"/>
    <dgm:cxn modelId="{50ADA9CF-16F4-4DF5-A9EC-F6F26D8844D9}" type="presParOf" srcId="{B9035902-07FC-4927-A780-0A0F2C90CC9A}" destId="{9FF5FEFA-D5D9-4623-BDBA-6153EAA1F2E5}" srcOrd="0" destOrd="0" presId="urn:microsoft.com/office/officeart/2008/layout/VerticalCurvedList"/>
    <dgm:cxn modelId="{2388B79C-36A7-4BB1-9E50-33585A2FFFE8}" type="presParOf" srcId="{09EB26A5-8D09-4876-9DBC-41ED022BAC42}" destId="{A3BC6364-4A28-46C3-8185-9205CFC74C2C}" srcOrd="5" destOrd="0" presId="urn:microsoft.com/office/officeart/2008/layout/VerticalCurvedList"/>
    <dgm:cxn modelId="{E3185D5C-7D6D-4D7D-B26C-DF352E8E917B}" type="presParOf" srcId="{09EB26A5-8D09-4876-9DBC-41ED022BAC42}" destId="{B6FDE840-CC4E-4767-995B-9C62984DD57E}" srcOrd="6" destOrd="0" presId="urn:microsoft.com/office/officeart/2008/layout/VerticalCurvedList"/>
    <dgm:cxn modelId="{AD8316DA-5DF3-4FE9-B79A-821EA6643E94}" type="presParOf" srcId="{B6FDE840-CC4E-4767-995B-9C62984DD57E}" destId="{FAF51091-C90A-43C2-A840-0AF492797845}" srcOrd="0" destOrd="0" presId="urn:microsoft.com/office/officeart/2008/layout/VerticalCurvedList"/>
    <dgm:cxn modelId="{35CAD36F-4B25-403E-8720-0F178D718077}" type="presParOf" srcId="{09EB26A5-8D09-4876-9DBC-41ED022BAC42}" destId="{0911F776-60CB-433C-9EB6-083AD580D3E7}" srcOrd="7" destOrd="0" presId="urn:microsoft.com/office/officeart/2008/layout/VerticalCurvedList"/>
    <dgm:cxn modelId="{457CB79D-548F-4208-BC9E-6908025CB9B7}" type="presParOf" srcId="{09EB26A5-8D09-4876-9DBC-41ED022BAC42}" destId="{E1F11AB1-D622-49E9-83F9-130FBE02898F}" srcOrd="8" destOrd="0" presId="urn:microsoft.com/office/officeart/2008/layout/VerticalCurvedList"/>
    <dgm:cxn modelId="{7C896B47-9546-409D-BBDB-4EF2984D2BDD}" type="presParOf" srcId="{E1F11AB1-D622-49E9-83F9-130FBE02898F}" destId="{42E04FCF-3EF1-4844-BBB3-FF9E7159B67F}" srcOrd="0" destOrd="0" presId="urn:microsoft.com/office/officeart/2008/layout/VerticalCurvedList"/>
    <dgm:cxn modelId="{DA000BF7-35C0-4877-951D-549CBC0BEEB0}" type="presParOf" srcId="{09EB26A5-8D09-4876-9DBC-41ED022BAC42}" destId="{A7B477F1-C077-4088-B746-992EEAF7122F}" srcOrd="9" destOrd="0" presId="urn:microsoft.com/office/officeart/2008/layout/VerticalCurvedList"/>
    <dgm:cxn modelId="{3C8C2549-76EC-4714-B3D1-D8F59F372CEC}" type="presParOf" srcId="{09EB26A5-8D09-4876-9DBC-41ED022BAC42}" destId="{7E15B19C-F222-4A6E-808F-A22EC42FE61B}" srcOrd="10" destOrd="0" presId="urn:microsoft.com/office/officeart/2008/layout/VerticalCurvedList"/>
    <dgm:cxn modelId="{04FD0E12-4C73-4890-B98B-83C22F5E45D3}" type="presParOf" srcId="{7E15B19C-F222-4A6E-808F-A22EC42FE61B}" destId="{83717F95-97E6-4892-AEBD-51D7C22C820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F5C78-43B5-4CB8-8300-66A50D7EF70B}">
      <dsp:nvSpPr>
        <dsp:cNvPr id="0" name=""/>
        <dsp:cNvSpPr/>
      </dsp:nvSpPr>
      <dsp:spPr>
        <a:xfrm rot="10800000">
          <a:off x="1776399" y="2260"/>
          <a:ext cx="5845270" cy="1216376"/>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6388" tIns="76200" rIns="142240" bIns="76200" numCol="1" spcCol="1270" anchor="ctr" anchorCtr="0">
          <a:noAutofit/>
        </a:bodyPr>
        <a:lstStyle/>
        <a:p>
          <a:pPr marL="0" lvl="0" indent="0" algn="ctr" defTabSz="889000">
            <a:lnSpc>
              <a:spcPct val="90000"/>
            </a:lnSpc>
            <a:spcBef>
              <a:spcPct val="0"/>
            </a:spcBef>
            <a:spcAft>
              <a:spcPct val="35000"/>
            </a:spcAft>
            <a:buNone/>
          </a:pPr>
          <a:r>
            <a:rPr lang="en-US" altLang="zh-CN" sz="2000" b="1" kern="1200" dirty="0">
              <a:latin typeface="微软雅黑" panose="020B0503020204020204" pitchFamily="34" charset="-122"/>
              <a:ea typeface="微软雅黑" panose="020B0503020204020204" pitchFamily="34" charset="-122"/>
            </a:rPr>
            <a:t>2019</a:t>
          </a:r>
          <a:r>
            <a:rPr lang="zh-CN" altLang="en-US" sz="2000" b="1" kern="1200" dirty="0">
              <a:latin typeface="微软雅黑" panose="020B0503020204020204" pitchFamily="34" charset="-122"/>
              <a:ea typeface="微软雅黑" panose="020B0503020204020204" pitchFamily="34" charset="-122"/>
            </a:rPr>
            <a:t>年</a:t>
          </a:r>
          <a:r>
            <a:rPr lang="en-US" altLang="zh-CN" sz="2000" b="1" kern="1200" dirty="0">
              <a:latin typeface="微软雅黑" panose="020B0503020204020204" pitchFamily="34" charset="-122"/>
              <a:ea typeface="微软雅黑" panose="020B0503020204020204" pitchFamily="34" charset="-122"/>
            </a:rPr>
            <a:t>6</a:t>
          </a:r>
          <a:r>
            <a:rPr lang="zh-CN" altLang="en-US" sz="2000" b="1" kern="1200" dirty="0">
              <a:latin typeface="微软雅黑" panose="020B0503020204020204" pitchFamily="34" charset="-122"/>
              <a:ea typeface="微软雅黑" panose="020B0503020204020204" pitchFamily="34" charset="-122"/>
            </a:rPr>
            <a:t>月尚勇赴全国人大常委会法工委就应急管理部立法相关工作沟通汇报</a:t>
          </a:r>
          <a:endParaRPr lang="zh-CN" altLang="en-US" sz="2000" b="1" kern="1200" dirty="0">
            <a:latin typeface="微软雅黑" panose="020B0503020204020204" pitchFamily="34" charset="-122"/>
            <a:ea typeface="微软雅黑" panose="020B0503020204020204" pitchFamily="34" charset="-122"/>
            <a:cs typeface="+mn-cs"/>
          </a:endParaRPr>
        </a:p>
      </dsp:txBody>
      <dsp:txXfrm rot="10800000">
        <a:off x="2080493" y="2260"/>
        <a:ext cx="5541176" cy="1216376"/>
      </dsp:txXfrm>
    </dsp:sp>
    <dsp:sp modelId="{C6EA0571-662E-4C80-8976-87A48202BE45}">
      <dsp:nvSpPr>
        <dsp:cNvPr id="0" name=""/>
        <dsp:cNvSpPr/>
      </dsp:nvSpPr>
      <dsp:spPr>
        <a:xfrm>
          <a:off x="1168210" y="2260"/>
          <a:ext cx="1216376" cy="1216376"/>
        </a:xfrm>
        <a:prstGeom prst="ellipse">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0CCF26-4B81-4A1B-95BF-61B87E2E20F4}">
      <dsp:nvSpPr>
        <dsp:cNvPr id="0" name=""/>
        <dsp:cNvSpPr/>
      </dsp:nvSpPr>
      <dsp:spPr>
        <a:xfrm rot="10800000">
          <a:off x="1785283" y="1599493"/>
          <a:ext cx="5845270" cy="1216376"/>
        </a:xfrm>
        <a:prstGeom prst="homePlate">
          <a:avLst/>
        </a:prstGeom>
        <a:solidFill>
          <a:schemeClr val="accent3">
            <a:hueOff val="-3508155"/>
            <a:satOff val="23874"/>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6388" tIns="76200" rIns="142240" bIns="76200" numCol="1" spcCol="1270" anchor="ctr" anchorCtr="0">
          <a:noAutofit/>
        </a:bodyPr>
        <a:lstStyle/>
        <a:p>
          <a:pPr marL="0" lvl="0" indent="0" algn="ctr" defTabSz="889000">
            <a:lnSpc>
              <a:spcPct val="90000"/>
            </a:lnSpc>
            <a:spcBef>
              <a:spcPct val="0"/>
            </a:spcBef>
            <a:spcAft>
              <a:spcPct val="35000"/>
            </a:spcAft>
            <a:buNone/>
          </a:pPr>
          <a:r>
            <a:rPr lang="en-US" altLang="en-US" sz="2000" b="1" kern="1200" dirty="0">
              <a:latin typeface="微软雅黑" panose="020B0503020204020204" pitchFamily="34" charset="-122"/>
              <a:ea typeface="微软雅黑" panose="020B0503020204020204" pitchFamily="34" charset="-122"/>
            </a:rPr>
            <a:t>2019</a:t>
          </a:r>
          <a:r>
            <a:rPr lang="zh-CN" altLang="en-US" sz="2000" b="1" kern="1200" dirty="0">
              <a:latin typeface="微软雅黑" panose="020B0503020204020204" pitchFamily="34" charset="-122"/>
              <a:ea typeface="微软雅黑" panose="020B0503020204020204" pitchFamily="34" charset="-122"/>
            </a:rPr>
            <a:t>年</a:t>
          </a:r>
          <a:r>
            <a:rPr lang="en-US" altLang="en-US" sz="2000" b="1" kern="1200" dirty="0">
              <a:latin typeface="微软雅黑" panose="020B0503020204020204" pitchFamily="34" charset="-122"/>
              <a:ea typeface="微软雅黑" panose="020B0503020204020204" pitchFamily="34" charset="-122"/>
            </a:rPr>
            <a:t>12</a:t>
          </a:r>
          <a:r>
            <a:rPr lang="zh-CN" altLang="en-US" sz="2000" b="1" kern="1200" dirty="0">
              <a:latin typeface="微软雅黑" panose="020B0503020204020204" pitchFamily="34" charset="-122"/>
              <a:ea typeface="微软雅黑" panose="020B0503020204020204" pitchFamily="34" charset="-122"/>
            </a:rPr>
            <a:t>月</a:t>
          </a:r>
          <a:r>
            <a:rPr lang="en-US" altLang="en-US" sz="2000" b="1" kern="1200" dirty="0">
              <a:latin typeface="微软雅黑" panose="020B0503020204020204" pitchFamily="34" charset="-122"/>
              <a:ea typeface="微软雅黑" panose="020B0503020204020204" pitchFamily="34" charset="-122"/>
            </a:rPr>
            <a:t>20</a:t>
          </a:r>
          <a:r>
            <a:rPr lang="zh-CN" altLang="en-US" sz="2000" b="1" kern="1200" dirty="0">
              <a:latin typeface="微软雅黑" panose="020B0503020204020204" pitchFamily="34" charset="-122"/>
              <a:ea typeface="微软雅黑" panose="020B0503020204020204" pitchFamily="34" charset="-122"/>
            </a:rPr>
            <a:t>日上午</a:t>
          </a:r>
          <a:r>
            <a:rPr lang="en-US" altLang="en-US" sz="2000" b="1" kern="1200" dirty="0">
              <a:latin typeface="微软雅黑" panose="020B0503020204020204" pitchFamily="34" charset="-122"/>
              <a:ea typeface="微软雅黑" panose="020B0503020204020204" pitchFamily="34" charset="-122"/>
            </a:rPr>
            <a:t>10</a:t>
          </a:r>
          <a:r>
            <a:rPr lang="zh-CN" altLang="en-US" sz="2000" b="1" kern="1200" dirty="0">
              <a:latin typeface="微软雅黑" panose="020B0503020204020204" pitchFamily="34" charset="-122"/>
              <a:ea typeface="微软雅黑" panose="020B0503020204020204" pitchFamily="34" charset="-122"/>
            </a:rPr>
            <a:t>时全国人大常委会法制工作委员会举行第三次</a:t>
          </a:r>
          <a:r>
            <a:rPr lang="zh-CN" altLang="en-US" sz="2000" b="1" kern="1200" dirty="0">
              <a:latin typeface="微软雅黑" panose="020B0503020204020204" pitchFamily="34" charset="-122"/>
              <a:ea typeface="微软雅黑" panose="020B0503020204020204" pitchFamily="34" charset="-122"/>
              <a:cs typeface="+mn-cs"/>
            </a:rPr>
            <a:t>记者会</a:t>
          </a:r>
          <a:endParaRPr lang="zh-CN" altLang="en-US" sz="2000" b="1" kern="1200" dirty="0">
            <a:latin typeface="微软雅黑" panose="020B0503020204020204" pitchFamily="34" charset="-122"/>
            <a:ea typeface="微软雅黑" panose="020B0503020204020204" pitchFamily="34" charset="-122"/>
          </a:endParaRPr>
        </a:p>
      </dsp:txBody>
      <dsp:txXfrm rot="10800000">
        <a:off x="2089377" y="1599493"/>
        <a:ext cx="5541176" cy="1216376"/>
      </dsp:txXfrm>
    </dsp:sp>
    <dsp:sp modelId="{BB0BBD8F-DE10-4765-8AA5-89429D314D8D}">
      <dsp:nvSpPr>
        <dsp:cNvPr id="0" name=""/>
        <dsp:cNvSpPr/>
      </dsp:nvSpPr>
      <dsp:spPr>
        <a:xfrm>
          <a:off x="1168210" y="1581734"/>
          <a:ext cx="1216376" cy="1216376"/>
        </a:xfrm>
        <a:prstGeom prst="ellipse">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477614-5412-4FAD-B48B-47A6A35020CF}">
      <dsp:nvSpPr>
        <dsp:cNvPr id="0" name=""/>
        <dsp:cNvSpPr/>
      </dsp:nvSpPr>
      <dsp:spPr>
        <a:xfrm rot="10800000">
          <a:off x="1776399" y="3161209"/>
          <a:ext cx="5845270" cy="1216376"/>
        </a:xfrm>
        <a:prstGeom prst="homePlate">
          <a:avLst/>
        </a:prstGeom>
        <a:solidFill>
          <a:schemeClr val="accent3">
            <a:hueOff val="-7016309"/>
            <a:satOff val="47748"/>
            <a:lumOff val="10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6388" tIns="76200" rIns="14224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全国人大常委会法工委将</a:t>
          </a:r>
          <a:r>
            <a:rPr lang="en-US" altLang="zh-CN" sz="2000" b="1" kern="1200" dirty="0">
              <a:latin typeface="微软雅黑" panose="020B0503020204020204" pitchFamily="34" charset="-122"/>
              <a:ea typeface="微软雅黑" panose="020B0503020204020204" pitchFamily="34" charset="-122"/>
            </a:rPr>
            <a:t>《</a:t>
          </a:r>
          <a:r>
            <a:rPr lang="zh-CN" altLang="en-US" sz="2000" b="1" kern="1200" dirty="0">
              <a:latin typeface="微软雅黑" panose="020B0503020204020204" pitchFamily="34" charset="-122"/>
              <a:ea typeface="微软雅黑" panose="020B0503020204020204" pitchFamily="34" charset="-122"/>
            </a:rPr>
            <a:t>安全生产法</a:t>
          </a:r>
          <a:r>
            <a:rPr lang="en-US" altLang="zh-CN" sz="2000" b="1" kern="1200" dirty="0">
              <a:latin typeface="微软雅黑" panose="020B0503020204020204" pitchFamily="34" charset="-122"/>
              <a:ea typeface="微软雅黑" panose="020B0503020204020204" pitchFamily="34" charset="-122"/>
            </a:rPr>
            <a:t>》</a:t>
          </a:r>
          <a:r>
            <a:rPr lang="zh-CN" altLang="en-US" sz="2000" b="1" kern="1200" dirty="0">
              <a:latin typeface="微软雅黑" panose="020B0503020204020204" pitchFamily="34" charset="-122"/>
              <a:ea typeface="微软雅黑" panose="020B0503020204020204" pitchFamily="34" charset="-122"/>
            </a:rPr>
            <a:t>的修改列入立法计划</a:t>
          </a:r>
          <a:endParaRPr lang="zh-CN" altLang="en-US" sz="2000" kern="1200" dirty="0"/>
        </a:p>
      </dsp:txBody>
      <dsp:txXfrm rot="10800000">
        <a:off x="2080493" y="3161209"/>
        <a:ext cx="5541176" cy="1216376"/>
      </dsp:txXfrm>
    </dsp:sp>
    <dsp:sp modelId="{6E186758-9B25-4D96-B1FD-0E1966DC78B2}">
      <dsp:nvSpPr>
        <dsp:cNvPr id="0" name=""/>
        <dsp:cNvSpPr/>
      </dsp:nvSpPr>
      <dsp:spPr>
        <a:xfrm>
          <a:off x="1168210" y="3161209"/>
          <a:ext cx="1216376" cy="1216376"/>
        </a:xfrm>
        <a:prstGeom prst="ellipse">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2AB50-C570-4670-AF34-3BAC63457ACB}">
      <dsp:nvSpPr>
        <dsp:cNvPr id="0" name=""/>
        <dsp:cNvSpPr/>
      </dsp:nvSpPr>
      <dsp:spPr>
        <a:xfrm>
          <a:off x="647977" y="0"/>
          <a:ext cx="7343744" cy="4237833"/>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D57BAE-998C-4608-8D3F-C93B559466C3}">
      <dsp:nvSpPr>
        <dsp:cNvPr id="0" name=""/>
        <dsp:cNvSpPr/>
      </dsp:nvSpPr>
      <dsp:spPr>
        <a:xfrm>
          <a:off x="3238" y="1025504"/>
          <a:ext cx="2453785" cy="218682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企业要建立、健全并落实本单位的安全生产责任制</a:t>
          </a:r>
        </a:p>
      </dsp:txBody>
      <dsp:txXfrm>
        <a:off x="109990" y="1132256"/>
        <a:ext cx="2240281" cy="1973319"/>
      </dsp:txXfrm>
    </dsp:sp>
    <dsp:sp modelId="{84FD934C-9ECB-4297-A2D1-FF0B934FA4DB}">
      <dsp:nvSpPr>
        <dsp:cNvPr id="0" name=""/>
        <dsp:cNvSpPr/>
      </dsp:nvSpPr>
      <dsp:spPr>
        <a:xfrm>
          <a:off x="2754435" y="1095106"/>
          <a:ext cx="2963781" cy="2047619"/>
        </a:xfrm>
        <a:prstGeom prst="roundRect">
          <a:avLst/>
        </a:prstGeom>
        <a:solidFill>
          <a:schemeClr val="accent4">
            <a:hueOff val="-734536"/>
            <a:satOff val="-8917"/>
            <a:lumOff val="1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企业的主要技术负责人要在授权范围内拥有安全生产技术决策和指挥权</a:t>
          </a:r>
        </a:p>
      </dsp:txBody>
      <dsp:txXfrm>
        <a:off x="2854392" y="1195063"/>
        <a:ext cx="2763867" cy="1847705"/>
      </dsp:txXfrm>
    </dsp:sp>
    <dsp:sp modelId="{3ED9BBA9-AD90-4632-AFF3-4DFF0CFDEA82}">
      <dsp:nvSpPr>
        <dsp:cNvPr id="0" name=""/>
        <dsp:cNvSpPr/>
      </dsp:nvSpPr>
      <dsp:spPr>
        <a:xfrm>
          <a:off x="6015628" y="1059593"/>
          <a:ext cx="2620832" cy="2118645"/>
        </a:xfrm>
        <a:prstGeom prst="roundRect">
          <a:avLst/>
        </a:prstGeom>
        <a:solidFill>
          <a:schemeClr val="accent4">
            <a:hueOff val="-1469072"/>
            <a:satOff val="-17835"/>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企业一定要从严要求，配备专业的注册安全工程师从事安全生产管理工作</a:t>
          </a:r>
        </a:p>
      </dsp:txBody>
      <dsp:txXfrm>
        <a:off x="6119052" y="1163017"/>
        <a:ext cx="2413984" cy="19117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78B83-1AEF-4054-BBC7-8DD67E244941}">
      <dsp:nvSpPr>
        <dsp:cNvPr id="0" name=""/>
        <dsp:cNvSpPr/>
      </dsp:nvSpPr>
      <dsp:spPr>
        <a:xfrm rot="5400000">
          <a:off x="510301" y="1400237"/>
          <a:ext cx="1519265" cy="2528024"/>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D1A217-B056-42D3-BD8B-91014E061391}">
      <dsp:nvSpPr>
        <dsp:cNvPr id="0" name=""/>
        <dsp:cNvSpPr/>
      </dsp:nvSpPr>
      <dsp:spPr>
        <a:xfrm>
          <a:off x="256698" y="2155571"/>
          <a:ext cx="2282314" cy="2000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中介机构要提供安全生产服务的科学性、公正性、有效性</a:t>
          </a:r>
        </a:p>
      </dsp:txBody>
      <dsp:txXfrm>
        <a:off x="256698" y="2155571"/>
        <a:ext cx="2282314" cy="2000582"/>
      </dsp:txXfrm>
    </dsp:sp>
    <dsp:sp modelId="{BC765739-3F3B-4302-99EE-2A74E49B53E5}">
      <dsp:nvSpPr>
        <dsp:cNvPr id="0" name=""/>
        <dsp:cNvSpPr/>
      </dsp:nvSpPr>
      <dsp:spPr>
        <a:xfrm>
          <a:off x="2108387" y="1214121"/>
          <a:ext cx="430625" cy="430625"/>
        </a:xfrm>
        <a:prstGeom prst="triangle">
          <a:avLst>
            <a:gd name="adj" fmla="val 100000"/>
          </a:avLst>
        </a:prstGeom>
        <a:solidFill>
          <a:schemeClr val="accent4">
            <a:hueOff val="-367268"/>
            <a:satOff val="-4459"/>
            <a:lumOff val="637"/>
            <a:alphaOff val="0"/>
          </a:schemeClr>
        </a:solidFill>
        <a:ln w="12700" cap="flat" cmpd="sng" algn="ctr">
          <a:solidFill>
            <a:schemeClr val="accent4">
              <a:hueOff val="-367268"/>
              <a:satOff val="-4459"/>
              <a:lumOff val="6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7B2668-1431-48B5-8250-EAAE48F02FF8}">
      <dsp:nvSpPr>
        <dsp:cNvPr id="0" name=""/>
        <dsp:cNvSpPr/>
      </dsp:nvSpPr>
      <dsp:spPr>
        <a:xfrm rot="5400000">
          <a:off x="3304300" y="708859"/>
          <a:ext cx="1519265" cy="2528024"/>
        </a:xfrm>
        <a:prstGeom prst="corner">
          <a:avLst>
            <a:gd name="adj1" fmla="val 16120"/>
            <a:gd name="adj2" fmla="val 16110"/>
          </a:avLst>
        </a:prstGeom>
        <a:solidFill>
          <a:schemeClr val="accent4">
            <a:hueOff val="-734536"/>
            <a:satOff val="-8917"/>
            <a:lumOff val="1274"/>
            <a:alphaOff val="0"/>
          </a:schemeClr>
        </a:solidFill>
        <a:ln w="12700" cap="flat" cmpd="sng" algn="ctr">
          <a:solidFill>
            <a:schemeClr val="accent4">
              <a:hueOff val="-734536"/>
              <a:satOff val="-8917"/>
              <a:lumOff val="12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F3FDA1-8B33-499B-81A1-58EB02E8AD06}">
      <dsp:nvSpPr>
        <dsp:cNvPr id="0" name=""/>
        <dsp:cNvSpPr/>
      </dsp:nvSpPr>
      <dsp:spPr>
        <a:xfrm>
          <a:off x="3050697" y="1464194"/>
          <a:ext cx="2282314" cy="2000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中介机构要对安全评价、认证、检测、检验的结果的准确性、公正性负法律责任</a:t>
          </a:r>
        </a:p>
      </dsp:txBody>
      <dsp:txXfrm>
        <a:off x="3050697" y="1464194"/>
        <a:ext cx="2282314" cy="2000582"/>
      </dsp:txXfrm>
    </dsp:sp>
    <dsp:sp modelId="{0288AD17-ACE9-4753-A86E-4EF82AB798CF}">
      <dsp:nvSpPr>
        <dsp:cNvPr id="0" name=""/>
        <dsp:cNvSpPr/>
      </dsp:nvSpPr>
      <dsp:spPr>
        <a:xfrm>
          <a:off x="4902386" y="522743"/>
          <a:ext cx="430625" cy="430625"/>
        </a:xfrm>
        <a:prstGeom prst="triangle">
          <a:avLst>
            <a:gd name="adj" fmla="val 100000"/>
          </a:avLst>
        </a:prstGeom>
        <a:solidFill>
          <a:schemeClr val="accent4">
            <a:hueOff val="-1101804"/>
            <a:satOff val="-13376"/>
            <a:lumOff val="1912"/>
            <a:alphaOff val="0"/>
          </a:schemeClr>
        </a:solidFill>
        <a:ln w="12700" cap="flat" cmpd="sng" algn="ctr">
          <a:solidFill>
            <a:schemeClr val="accent4">
              <a:hueOff val="-1101804"/>
              <a:satOff val="-13376"/>
              <a:lumOff val="19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8AC05-8A4D-4838-B0E1-C4EEE5F144AA}">
      <dsp:nvSpPr>
        <dsp:cNvPr id="0" name=""/>
        <dsp:cNvSpPr/>
      </dsp:nvSpPr>
      <dsp:spPr>
        <a:xfrm rot="5400000">
          <a:off x="6098299" y="17481"/>
          <a:ext cx="1519265" cy="2528024"/>
        </a:xfrm>
        <a:prstGeom prst="corner">
          <a:avLst>
            <a:gd name="adj1" fmla="val 16120"/>
            <a:gd name="adj2" fmla="val 16110"/>
          </a:avLst>
        </a:prstGeom>
        <a:solidFill>
          <a:schemeClr val="accent4">
            <a:hueOff val="-1469072"/>
            <a:satOff val="-17835"/>
            <a:lumOff val="2549"/>
            <a:alphaOff val="0"/>
          </a:schemeClr>
        </a:solidFill>
        <a:ln w="12700" cap="flat" cmpd="sng" algn="ctr">
          <a:solidFill>
            <a:schemeClr val="accent4">
              <a:hueOff val="-1469072"/>
              <a:satOff val="-17835"/>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E8E157-6A7F-4422-9CA7-9657C89F8E8E}">
      <dsp:nvSpPr>
        <dsp:cNvPr id="0" name=""/>
        <dsp:cNvSpPr/>
      </dsp:nvSpPr>
      <dsp:spPr>
        <a:xfrm>
          <a:off x="5844695" y="772816"/>
          <a:ext cx="2282314" cy="2000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kern="1200" dirty="0">
              <a:latin typeface="微软雅黑" panose="020B0503020204020204" pitchFamily="34" charset="-122"/>
              <a:ea typeface="微软雅黑" panose="020B0503020204020204" pitchFamily="34" charset="-122"/>
            </a:rPr>
            <a:t>中介机构要力求中介服务与安全生产重点工作同频共进</a:t>
          </a:r>
          <a:endParaRPr lang="zh-CN" altLang="en-US" sz="1800" b="0" kern="1200" dirty="0">
            <a:latin typeface="微软雅黑" panose="020B0503020204020204" pitchFamily="34" charset="-122"/>
            <a:ea typeface="微软雅黑" panose="020B0503020204020204" pitchFamily="34" charset="-122"/>
          </a:endParaRPr>
        </a:p>
      </dsp:txBody>
      <dsp:txXfrm>
        <a:off x="5844695" y="772816"/>
        <a:ext cx="2282314" cy="20005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62851-8D40-4FF2-8493-6300979AF659}">
      <dsp:nvSpPr>
        <dsp:cNvPr id="0" name=""/>
        <dsp:cNvSpPr/>
      </dsp:nvSpPr>
      <dsp:spPr>
        <a:xfrm rot="5400000">
          <a:off x="423536" y="1776100"/>
          <a:ext cx="1257579" cy="2092584"/>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F63080-93AA-4A08-9B22-8C7850295D55}">
      <dsp:nvSpPr>
        <dsp:cNvPr id="0" name=""/>
        <dsp:cNvSpPr/>
      </dsp:nvSpPr>
      <dsp:spPr>
        <a:xfrm>
          <a:off x="213615" y="2401332"/>
          <a:ext cx="1889197" cy="1655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altLang="zh-CN" sz="1800" b="1" kern="1200" dirty="0">
              <a:solidFill>
                <a:srgbClr val="0070C0"/>
              </a:solidFill>
              <a:latin typeface="微软雅黑" panose="020B0503020204020204" pitchFamily="34" charset="-122"/>
              <a:ea typeface="微软雅黑" panose="020B0503020204020204" pitchFamily="34" charset="-122"/>
            </a:rPr>
            <a:t>2002</a:t>
          </a:r>
          <a:r>
            <a:rPr lang="zh-CN" altLang="en-US" sz="1800" b="1" kern="1200" dirty="0">
              <a:solidFill>
                <a:srgbClr val="0070C0"/>
              </a:solidFill>
              <a:latin typeface="微软雅黑" panose="020B0503020204020204" pitchFamily="34" charset="-122"/>
              <a:ea typeface="微软雅黑" panose="020B0503020204020204" pitchFamily="34" charset="-122"/>
            </a:rPr>
            <a:t>年</a:t>
          </a:r>
          <a:r>
            <a:rPr lang="en-US" altLang="zh-CN" sz="1800" b="1" kern="1200" dirty="0">
              <a:solidFill>
                <a:srgbClr val="0070C0"/>
              </a:solidFill>
              <a:latin typeface="微软雅黑" panose="020B0503020204020204" pitchFamily="34" charset="-122"/>
              <a:ea typeface="微软雅黑" panose="020B0503020204020204" pitchFamily="34" charset="-122"/>
            </a:rPr>
            <a:t>6</a:t>
          </a:r>
          <a:r>
            <a:rPr lang="zh-CN" altLang="en-US" sz="1800" b="1" kern="1200" dirty="0">
              <a:solidFill>
                <a:srgbClr val="0070C0"/>
              </a:solidFill>
              <a:latin typeface="微软雅黑" panose="020B0503020204020204" pitchFamily="34" charset="-122"/>
              <a:ea typeface="微软雅黑" panose="020B0503020204020204" pitchFamily="34" charset="-122"/>
            </a:rPr>
            <a:t>月</a:t>
          </a:r>
          <a:r>
            <a:rPr lang="en-US" altLang="zh-CN" sz="1800" b="1" kern="1200" dirty="0">
              <a:solidFill>
                <a:srgbClr val="0070C0"/>
              </a:solidFill>
              <a:latin typeface="微软雅黑" panose="020B0503020204020204" pitchFamily="34" charset="-122"/>
              <a:ea typeface="微软雅黑" panose="020B0503020204020204" pitchFamily="34" charset="-122"/>
            </a:rPr>
            <a:t>29</a:t>
          </a:r>
          <a:r>
            <a:rPr lang="zh-CN" altLang="en-US" sz="1800" b="1" kern="1200" dirty="0">
              <a:solidFill>
                <a:srgbClr val="0070C0"/>
              </a:solidFill>
              <a:latin typeface="微软雅黑" panose="020B0503020204020204" pitchFamily="34" charset="-122"/>
              <a:ea typeface="微软雅黑" panose="020B0503020204020204" pitchFamily="34" charset="-122"/>
            </a:rPr>
            <a:t>日</a:t>
          </a:r>
          <a:endParaRPr lang="en-US" altLang="zh-CN" sz="1800" b="1" kern="1200" dirty="0">
            <a:solidFill>
              <a:srgbClr val="0070C0"/>
            </a:solidFill>
            <a:latin typeface="微软雅黑" panose="020B0503020204020204" pitchFamily="34" charset="-122"/>
            <a:ea typeface="微软雅黑" panose="020B0503020204020204" pitchFamily="34" charset="-122"/>
          </a:endParaRPr>
        </a:p>
        <a:p>
          <a:pPr marL="0" lvl="0" indent="0" algn="l" defTabSz="800100">
            <a:lnSpc>
              <a:spcPct val="90000"/>
            </a:lnSpc>
            <a:spcBef>
              <a:spcPct val="0"/>
            </a:spcBef>
            <a:spcAft>
              <a:spcPct val="35000"/>
            </a:spcAft>
            <a:buNone/>
          </a:pPr>
          <a:r>
            <a:rPr lang="zh-CN" altLang="en-US" sz="1800" b="0" kern="1200" dirty="0">
              <a:latin typeface="微软雅黑" panose="020B0503020204020204" pitchFamily="34" charset="-122"/>
              <a:ea typeface="微软雅黑" panose="020B0503020204020204" pitchFamily="34" charset="-122"/>
            </a:rPr>
            <a:t>由中华人民共和国第九届全国人民代表大会常务委员会第二十八次会议通过公布</a:t>
          </a:r>
          <a:endParaRPr lang="zh-CN" altLang="en-US" sz="1800" b="0" kern="1200" dirty="0"/>
        </a:p>
      </dsp:txBody>
      <dsp:txXfrm>
        <a:off x="213615" y="2401332"/>
        <a:ext cx="1889197" cy="1655992"/>
      </dsp:txXfrm>
    </dsp:sp>
    <dsp:sp modelId="{8C96D492-4B20-47C2-A146-6C17BFD50222}">
      <dsp:nvSpPr>
        <dsp:cNvPr id="0" name=""/>
        <dsp:cNvSpPr/>
      </dsp:nvSpPr>
      <dsp:spPr>
        <a:xfrm>
          <a:off x="1746359" y="1622041"/>
          <a:ext cx="356452" cy="356452"/>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A0CB7D-23A9-468D-B57A-56C64B5E77F4}">
      <dsp:nvSpPr>
        <dsp:cNvPr id="0" name=""/>
        <dsp:cNvSpPr/>
      </dsp:nvSpPr>
      <dsp:spPr>
        <a:xfrm rot="5400000">
          <a:off x="2736282" y="1203809"/>
          <a:ext cx="1257579" cy="2092584"/>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1A5E4C-96DA-49D9-B17F-4DD66E6A235F}">
      <dsp:nvSpPr>
        <dsp:cNvPr id="0" name=""/>
        <dsp:cNvSpPr/>
      </dsp:nvSpPr>
      <dsp:spPr>
        <a:xfrm>
          <a:off x="2526361" y="1829040"/>
          <a:ext cx="1889197" cy="1655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altLang="zh-CN" sz="1800" b="1" kern="1200" dirty="0">
              <a:solidFill>
                <a:srgbClr val="0070C0"/>
              </a:solidFill>
              <a:latin typeface="微软雅黑" panose="020B0503020204020204" pitchFamily="34" charset="-122"/>
              <a:ea typeface="微软雅黑" panose="020B0503020204020204" pitchFamily="34" charset="-122"/>
            </a:rPr>
            <a:t>2002</a:t>
          </a:r>
          <a:r>
            <a:rPr lang="zh-CN" altLang="en-US" sz="1800" b="1" kern="1200" dirty="0">
              <a:solidFill>
                <a:srgbClr val="0070C0"/>
              </a:solidFill>
              <a:latin typeface="微软雅黑" panose="020B0503020204020204" pitchFamily="34" charset="-122"/>
              <a:ea typeface="微软雅黑" panose="020B0503020204020204" pitchFamily="34" charset="-122"/>
            </a:rPr>
            <a:t>年</a:t>
          </a:r>
          <a:r>
            <a:rPr lang="en-US" altLang="zh-CN" sz="1800" b="1" kern="1200" dirty="0">
              <a:solidFill>
                <a:srgbClr val="0070C0"/>
              </a:solidFill>
              <a:latin typeface="微软雅黑" panose="020B0503020204020204" pitchFamily="34" charset="-122"/>
              <a:ea typeface="微软雅黑" panose="020B0503020204020204" pitchFamily="34" charset="-122"/>
            </a:rPr>
            <a:t>11</a:t>
          </a:r>
          <a:r>
            <a:rPr lang="zh-CN" altLang="en-US" sz="1800" b="1" kern="1200" dirty="0">
              <a:solidFill>
                <a:srgbClr val="0070C0"/>
              </a:solidFill>
              <a:latin typeface="微软雅黑" panose="020B0503020204020204" pitchFamily="34" charset="-122"/>
              <a:ea typeface="微软雅黑" panose="020B0503020204020204" pitchFamily="34" charset="-122"/>
            </a:rPr>
            <a:t>月</a:t>
          </a:r>
          <a:r>
            <a:rPr lang="en-US" altLang="zh-CN" sz="1800" b="1" kern="1200" dirty="0">
              <a:solidFill>
                <a:srgbClr val="0070C0"/>
              </a:solidFill>
              <a:latin typeface="微软雅黑" panose="020B0503020204020204" pitchFamily="34" charset="-122"/>
              <a:ea typeface="微软雅黑" panose="020B0503020204020204" pitchFamily="34" charset="-122"/>
            </a:rPr>
            <a:t>1</a:t>
          </a:r>
          <a:r>
            <a:rPr lang="zh-CN" altLang="en-US" sz="1800" b="1" kern="1200" dirty="0">
              <a:solidFill>
                <a:srgbClr val="0070C0"/>
              </a:solidFill>
              <a:latin typeface="微软雅黑" panose="020B0503020204020204" pitchFamily="34" charset="-122"/>
              <a:ea typeface="微软雅黑" panose="020B0503020204020204" pitchFamily="34" charset="-122"/>
            </a:rPr>
            <a:t>日</a:t>
          </a:r>
          <a:endParaRPr lang="en-US" altLang="zh-CN" sz="1800" b="1" kern="1200" dirty="0">
            <a:solidFill>
              <a:srgbClr val="0070C0"/>
            </a:solidFill>
            <a:latin typeface="微软雅黑" panose="020B0503020204020204" pitchFamily="34" charset="-122"/>
            <a:ea typeface="微软雅黑" panose="020B0503020204020204" pitchFamily="34" charset="-122"/>
          </a:endParaRPr>
        </a:p>
        <a:p>
          <a:pPr marL="0" lvl="0" indent="0" algn="l"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施行</a:t>
          </a:r>
          <a:r>
            <a:rPr lang="en-US" altLang="zh-CN" sz="1800" kern="1200" dirty="0">
              <a:latin typeface="微软雅黑" panose="020B0503020204020204" pitchFamily="34" charset="-122"/>
              <a:ea typeface="微软雅黑" panose="020B0503020204020204" pitchFamily="34" charset="-122"/>
            </a:rPr>
            <a:t>《</a:t>
          </a:r>
          <a:r>
            <a:rPr lang="zh-CN" altLang="en-US" sz="1800" kern="1200" dirty="0">
              <a:latin typeface="微软雅黑" panose="020B0503020204020204" pitchFamily="34" charset="-122"/>
              <a:ea typeface="微软雅黑" panose="020B0503020204020204" pitchFamily="34" charset="-122"/>
            </a:rPr>
            <a:t>中华人民共和国安全生产法</a:t>
          </a:r>
          <a:r>
            <a:rPr lang="en-US" altLang="zh-CN" sz="1800" kern="1200" dirty="0">
              <a:latin typeface="微软雅黑" panose="020B0503020204020204" pitchFamily="34" charset="-122"/>
              <a:ea typeface="微软雅黑" panose="020B0503020204020204" pitchFamily="34" charset="-122"/>
            </a:rPr>
            <a:t>》</a:t>
          </a:r>
          <a:endParaRPr lang="zh-CN" altLang="en-US" sz="1800" kern="1200" dirty="0"/>
        </a:p>
      </dsp:txBody>
      <dsp:txXfrm>
        <a:off x="2526361" y="1829040"/>
        <a:ext cx="1889197" cy="1655992"/>
      </dsp:txXfrm>
    </dsp:sp>
    <dsp:sp modelId="{BBCFF423-F40B-4555-A5DE-23C5C98A0D99}">
      <dsp:nvSpPr>
        <dsp:cNvPr id="0" name=""/>
        <dsp:cNvSpPr/>
      </dsp:nvSpPr>
      <dsp:spPr>
        <a:xfrm>
          <a:off x="4059106" y="1049750"/>
          <a:ext cx="356452" cy="356452"/>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BC5075-EA12-4AA6-9F12-D554ACA42CC1}">
      <dsp:nvSpPr>
        <dsp:cNvPr id="0" name=""/>
        <dsp:cNvSpPr/>
      </dsp:nvSpPr>
      <dsp:spPr>
        <a:xfrm rot="5400000">
          <a:off x="5049028" y="631517"/>
          <a:ext cx="1257579" cy="2092584"/>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32CB8-96A7-4017-96D6-AAB3F1B238DF}">
      <dsp:nvSpPr>
        <dsp:cNvPr id="0" name=""/>
        <dsp:cNvSpPr/>
      </dsp:nvSpPr>
      <dsp:spPr>
        <a:xfrm>
          <a:off x="4839107" y="1256749"/>
          <a:ext cx="1889197" cy="1655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altLang="zh-CN" sz="1800" b="1" kern="1200" dirty="0">
              <a:solidFill>
                <a:srgbClr val="FF0000"/>
              </a:solidFill>
              <a:latin typeface="微软雅黑" panose="020B0503020204020204" pitchFamily="34" charset="-122"/>
              <a:ea typeface="微软雅黑" panose="020B0503020204020204" pitchFamily="34" charset="-122"/>
            </a:rPr>
            <a:t>2014</a:t>
          </a:r>
          <a:r>
            <a:rPr lang="zh-CN" altLang="en-US" sz="1800" b="1" kern="1200" dirty="0">
              <a:solidFill>
                <a:srgbClr val="FF0000"/>
              </a:solidFill>
              <a:latin typeface="微软雅黑" panose="020B0503020204020204" pitchFamily="34" charset="-122"/>
              <a:ea typeface="微软雅黑" panose="020B0503020204020204" pitchFamily="34" charset="-122"/>
            </a:rPr>
            <a:t>年</a:t>
          </a:r>
          <a:r>
            <a:rPr lang="en-US" altLang="zh-CN" sz="1800" b="1" kern="1200" dirty="0">
              <a:solidFill>
                <a:srgbClr val="FF0000"/>
              </a:solidFill>
              <a:latin typeface="微软雅黑" panose="020B0503020204020204" pitchFamily="34" charset="-122"/>
              <a:ea typeface="微软雅黑" panose="020B0503020204020204" pitchFamily="34" charset="-122"/>
            </a:rPr>
            <a:t>8</a:t>
          </a:r>
          <a:r>
            <a:rPr lang="zh-CN" altLang="en-US" sz="1800" b="1" kern="1200" dirty="0">
              <a:solidFill>
                <a:srgbClr val="FF0000"/>
              </a:solidFill>
              <a:latin typeface="微软雅黑" panose="020B0503020204020204" pitchFamily="34" charset="-122"/>
              <a:ea typeface="微软雅黑" panose="020B0503020204020204" pitchFamily="34" charset="-122"/>
            </a:rPr>
            <a:t>月</a:t>
          </a:r>
          <a:r>
            <a:rPr lang="en-US" altLang="zh-CN" sz="1800" b="1" kern="1200" dirty="0">
              <a:solidFill>
                <a:srgbClr val="FF0000"/>
              </a:solidFill>
              <a:latin typeface="微软雅黑" panose="020B0503020204020204" pitchFamily="34" charset="-122"/>
              <a:ea typeface="微软雅黑" panose="020B0503020204020204" pitchFamily="34" charset="-122"/>
            </a:rPr>
            <a:t>31</a:t>
          </a:r>
          <a:r>
            <a:rPr lang="zh-CN" altLang="en-US" sz="1800" b="1" kern="1200" dirty="0">
              <a:solidFill>
                <a:srgbClr val="FF0000"/>
              </a:solidFill>
              <a:latin typeface="微软雅黑" panose="020B0503020204020204" pitchFamily="34" charset="-122"/>
              <a:ea typeface="微软雅黑" panose="020B0503020204020204" pitchFamily="34" charset="-122"/>
            </a:rPr>
            <a:t>日</a:t>
          </a:r>
          <a:endParaRPr lang="en-US" altLang="zh-CN" sz="1800" b="1" kern="1200" dirty="0">
            <a:solidFill>
              <a:srgbClr val="FF0000"/>
            </a:solidFill>
            <a:latin typeface="微软雅黑" panose="020B0503020204020204" pitchFamily="34" charset="-122"/>
            <a:ea typeface="微软雅黑" panose="020B0503020204020204" pitchFamily="34" charset="-122"/>
          </a:endParaRPr>
        </a:p>
        <a:p>
          <a:pPr marL="0" lvl="0" indent="0" algn="l" defTabSz="800100">
            <a:lnSpc>
              <a:spcPct val="90000"/>
            </a:lnSpc>
            <a:spcBef>
              <a:spcPct val="0"/>
            </a:spcBef>
            <a:spcAft>
              <a:spcPct val="35000"/>
            </a:spcAft>
            <a:buNone/>
          </a:pPr>
          <a:r>
            <a:rPr lang="zh-CN" altLang="en-US" sz="1800" b="0" kern="1200" dirty="0">
              <a:latin typeface="微软雅黑" panose="020B0503020204020204" pitchFamily="34" charset="-122"/>
              <a:ea typeface="微软雅黑" panose="020B0503020204020204" pitchFamily="34" charset="-122"/>
            </a:rPr>
            <a:t>第十二届全国人民代表大会常务委员会第十次会议通过全国人民代表大会常务委员会关于修改</a:t>
          </a:r>
          <a:r>
            <a:rPr lang="en-US" altLang="zh-CN" sz="1800" b="0" kern="1200" dirty="0">
              <a:latin typeface="微软雅黑" panose="020B0503020204020204" pitchFamily="34" charset="-122"/>
              <a:ea typeface="微软雅黑" panose="020B0503020204020204" pitchFamily="34" charset="-122"/>
            </a:rPr>
            <a:t>《</a:t>
          </a:r>
          <a:r>
            <a:rPr lang="zh-CN" altLang="en-US" sz="1800" b="0" kern="1200" dirty="0">
              <a:latin typeface="微软雅黑" panose="020B0503020204020204" pitchFamily="34" charset="-122"/>
              <a:ea typeface="微软雅黑" panose="020B0503020204020204" pitchFamily="34" charset="-122"/>
            </a:rPr>
            <a:t>中华人民共和国安全生产法</a:t>
          </a:r>
          <a:r>
            <a:rPr lang="en-US" altLang="zh-CN" sz="1800" b="0" kern="1200" dirty="0">
              <a:latin typeface="微软雅黑" panose="020B0503020204020204" pitchFamily="34" charset="-122"/>
              <a:ea typeface="微软雅黑" panose="020B0503020204020204" pitchFamily="34" charset="-122"/>
            </a:rPr>
            <a:t>》</a:t>
          </a:r>
          <a:r>
            <a:rPr lang="zh-CN" altLang="en-US" sz="1800" b="0" kern="1200" dirty="0">
              <a:latin typeface="微软雅黑" panose="020B0503020204020204" pitchFamily="34" charset="-122"/>
              <a:ea typeface="微软雅黑" panose="020B0503020204020204" pitchFamily="34" charset="-122"/>
            </a:rPr>
            <a:t>的决定</a:t>
          </a:r>
          <a:endParaRPr lang="zh-CN" altLang="en-US" sz="1800" b="0" kern="1200" dirty="0"/>
        </a:p>
      </dsp:txBody>
      <dsp:txXfrm>
        <a:off x="4839107" y="1256749"/>
        <a:ext cx="1889197" cy="1655992"/>
      </dsp:txXfrm>
    </dsp:sp>
    <dsp:sp modelId="{D5FE6ADD-A00A-4639-80CE-019458527D0E}">
      <dsp:nvSpPr>
        <dsp:cNvPr id="0" name=""/>
        <dsp:cNvSpPr/>
      </dsp:nvSpPr>
      <dsp:spPr>
        <a:xfrm>
          <a:off x="6371852" y="477459"/>
          <a:ext cx="356452" cy="356452"/>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8F6A5D-A347-40F7-A9DA-0CCD2BBC2B26}">
      <dsp:nvSpPr>
        <dsp:cNvPr id="0" name=""/>
        <dsp:cNvSpPr/>
      </dsp:nvSpPr>
      <dsp:spPr>
        <a:xfrm rot="5400000">
          <a:off x="7361775" y="59226"/>
          <a:ext cx="1257579" cy="2092584"/>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655EFB-F089-4E54-9CC9-3ED8028A796C}">
      <dsp:nvSpPr>
        <dsp:cNvPr id="0" name=""/>
        <dsp:cNvSpPr/>
      </dsp:nvSpPr>
      <dsp:spPr>
        <a:xfrm>
          <a:off x="7151853" y="684458"/>
          <a:ext cx="1889197" cy="1655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altLang="zh-CN" sz="1800" b="1" kern="1200" dirty="0">
              <a:solidFill>
                <a:srgbClr val="FF0000"/>
              </a:solidFill>
              <a:latin typeface="微软雅黑" panose="020B0503020204020204" pitchFamily="34" charset="-122"/>
              <a:ea typeface="微软雅黑" panose="020B0503020204020204" pitchFamily="34" charset="-122"/>
            </a:rPr>
            <a:t>2014</a:t>
          </a:r>
          <a:r>
            <a:rPr lang="zh-CN" altLang="en-US" sz="1800" b="1" kern="1200" dirty="0">
              <a:solidFill>
                <a:srgbClr val="FF0000"/>
              </a:solidFill>
              <a:latin typeface="微软雅黑" panose="020B0503020204020204" pitchFamily="34" charset="-122"/>
              <a:ea typeface="微软雅黑" panose="020B0503020204020204" pitchFamily="34" charset="-122"/>
            </a:rPr>
            <a:t>年</a:t>
          </a:r>
          <a:r>
            <a:rPr lang="en-US" altLang="zh-CN" sz="1800" b="1" kern="1200" dirty="0">
              <a:solidFill>
                <a:srgbClr val="FF0000"/>
              </a:solidFill>
              <a:latin typeface="微软雅黑" panose="020B0503020204020204" pitchFamily="34" charset="-122"/>
              <a:ea typeface="微软雅黑" panose="020B0503020204020204" pitchFamily="34" charset="-122"/>
            </a:rPr>
            <a:t>12</a:t>
          </a:r>
          <a:r>
            <a:rPr lang="zh-CN" altLang="en-US" sz="1800" b="1" kern="1200" dirty="0">
              <a:solidFill>
                <a:srgbClr val="FF0000"/>
              </a:solidFill>
              <a:latin typeface="微软雅黑" panose="020B0503020204020204" pitchFamily="34" charset="-122"/>
              <a:ea typeface="微软雅黑" panose="020B0503020204020204" pitchFamily="34" charset="-122"/>
            </a:rPr>
            <a:t>月</a:t>
          </a:r>
          <a:r>
            <a:rPr lang="en-US" altLang="zh-CN" sz="1800" b="1" kern="1200" dirty="0">
              <a:solidFill>
                <a:srgbClr val="FF0000"/>
              </a:solidFill>
              <a:latin typeface="微软雅黑" panose="020B0503020204020204" pitchFamily="34" charset="-122"/>
              <a:ea typeface="微软雅黑" panose="020B0503020204020204" pitchFamily="34" charset="-122"/>
            </a:rPr>
            <a:t>1</a:t>
          </a:r>
          <a:r>
            <a:rPr lang="zh-CN" altLang="en-US" sz="1800" b="1" kern="1200" dirty="0">
              <a:solidFill>
                <a:srgbClr val="FF0000"/>
              </a:solidFill>
              <a:latin typeface="微软雅黑" panose="020B0503020204020204" pitchFamily="34" charset="-122"/>
              <a:ea typeface="微软雅黑" panose="020B0503020204020204" pitchFamily="34" charset="-122"/>
            </a:rPr>
            <a:t>日</a:t>
          </a:r>
          <a:endParaRPr lang="en-US" altLang="zh-CN" sz="1800" b="1" kern="1200" dirty="0">
            <a:solidFill>
              <a:srgbClr val="FF0000"/>
            </a:solidFill>
            <a:latin typeface="微软雅黑" panose="020B0503020204020204" pitchFamily="34" charset="-122"/>
            <a:ea typeface="微软雅黑" panose="020B0503020204020204" pitchFamily="34" charset="-122"/>
          </a:endParaRPr>
        </a:p>
        <a:p>
          <a:pPr marL="0" lvl="0" indent="0" algn="l"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施行新修改的</a:t>
          </a:r>
          <a:r>
            <a:rPr lang="en-US" altLang="zh-CN" sz="1800" b="0" kern="1200" dirty="0">
              <a:latin typeface="微软雅黑" panose="020B0503020204020204" pitchFamily="34" charset="-122"/>
              <a:ea typeface="微软雅黑" panose="020B0503020204020204" pitchFamily="34" charset="-122"/>
            </a:rPr>
            <a:t>《</a:t>
          </a:r>
          <a:r>
            <a:rPr lang="zh-CN" altLang="en-US" sz="1800" b="0" kern="1200" dirty="0">
              <a:latin typeface="微软雅黑" panose="020B0503020204020204" pitchFamily="34" charset="-122"/>
              <a:ea typeface="微软雅黑" panose="020B0503020204020204" pitchFamily="34" charset="-122"/>
            </a:rPr>
            <a:t>中华人民共和国安全生产法</a:t>
          </a:r>
          <a:r>
            <a:rPr lang="en-US" altLang="zh-CN" sz="1800" b="0" kern="1200" dirty="0">
              <a:latin typeface="微软雅黑" panose="020B0503020204020204" pitchFamily="34" charset="-122"/>
              <a:ea typeface="微软雅黑" panose="020B0503020204020204" pitchFamily="34" charset="-122"/>
            </a:rPr>
            <a:t>》</a:t>
          </a:r>
          <a:endParaRPr lang="zh-CN" altLang="en-US" sz="1800" b="0" kern="1200" dirty="0"/>
        </a:p>
      </dsp:txBody>
      <dsp:txXfrm>
        <a:off x="7151853" y="684458"/>
        <a:ext cx="1889197" cy="16559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4B180-6711-420F-A71E-66AA466653CE}">
      <dsp:nvSpPr>
        <dsp:cNvPr id="0" name=""/>
        <dsp:cNvSpPr/>
      </dsp:nvSpPr>
      <dsp:spPr>
        <a:xfrm>
          <a:off x="0" y="0"/>
          <a:ext cx="7014101" cy="106420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solidFill>
                <a:schemeClr val="bg1"/>
              </a:solidFill>
              <a:latin typeface="微软雅黑" panose="020B0503020204020204" pitchFamily="34" charset="-122"/>
              <a:ea typeface="微软雅黑" panose="020B0503020204020204" pitchFamily="34" charset="-122"/>
            </a:rPr>
            <a:t>安全人员需掌握信息化</a:t>
          </a:r>
          <a:endParaRPr lang="zh-CN" altLang="en-US" sz="2400" kern="1200" dirty="0">
            <a:solidFill>
              <a:schemeClr val="bg1"/>
            </a:solidFill>
          </a:endParaRPr>
        </a:p>
      </dsp:txBody>
      <dsp:txXfrm>
        <a:off x="1504410" y="0"/>
        <a:ext cx="5509690" cy="1064209"/>
      </dsp:txXfrm>
    </dsp:sp>
    <dsp:sp modelId="{E19F8AF6-1EE1-4311-8DBF-A6312A25D2C1}">
      <dsp:nvSpPr>
        <dsp:cNvPr id="0" name=""/>
        <dsp:cNvSpPr/>
      </dsp:nvSpPr>
      <dsp:spPr>
        <a:xfrm>
          <a:off x="101590" y="125743"/>
          <a:ext cx="1402820" cy="812722"/>
        </a:xfrm>
        <a:prstGeom prst="roundRect">
          <a:avLst>
            <a:gd name="adj" fmla="val 10000"/>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t="-36000" b="-3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33AE87-AADE-4211-9D19-A3376D976F8C}">
      <dsp:nvSpPr>
        <dsp:cNvPr id="0" name=""/>
        <dsp:cNvSpPr/>
      </dsp:nvSpPr>
      <dsp:spPr>
        <a:xfrm>
          <a:off x="0" y="1165799"/>
          <a:ext cx="7014101" cy="101590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solidFill>
                <a:schemeClr val="bg1"/>
              </a:solidFill>
              <a:latin typeface="微软雅黑" panose="020B0503020204020204" pitchFamily="34" charset="-122"/>
              <a:ea typeface="微软雅黑" panose="020B0503020204020204" pitchFamily="34" charset="-122"/>
            </a:rPr>
            <a:t>强化工人信用管理</a:t>
          </a:r>
          <a:endParaRPr lang="zh-CN" altLang="en-US" sz="2400" kern="1200" dirty="0">
            <a:solidFill>
              <a:schemeClr val="bg1"/>
            </a:solidFill>
          </a:endParaRPr>
        </a:p>
      </dsp:txBody>
      <dsp:txXfrm>
        <a:off x="1504410" y="1165799"/>
        <a:ext cx="5509690" cy="1015903"/>
      </dsp:txXfrm>
    </dsp:sp>
    <dsp:sp modelId="{B81350F4-6194-4872-AB67-769ABA38280C}">
      <dsp:nvSpPr>
        <dsp:cNvPr id="0" name=""/>
        <dsp:cNvSpPr/>
      </dsp:nvSpPr>
      <dsp:spPr>
        <a:xfrm>
          <a:off x="101590" y="1267390"/>
          <a:ext cx="1402820" cy="812722"/>
        </a:xfrm>
        <a:prstGeom prst="roundRect">
          <a:avLst>
            <a:gd name="adj" fmla="val 10000"/>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t="-36000" b="-3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516293-65A4-4ACE-AB75-1A74D592819B}">
      <dsp:nvSpPr>
        <dsp:cNvPr id="0" name=""/>
        <dsp:cNvSpPr/>
      </dsp:nvSpPr>
      <dsp:spPr>
        <a:xfrm>
          <a:off x="0" y="2283293"/>
          <a:ext cx="7014101" cy="101590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zh-CN" altLang="en-US" sz="2400" b="1" kern="1200" dirty="0">
              <a:solidFill>
                <a:schemeClr val="bg1"/>
              </a:solidFill>
              <a:latin typeface="微软雅黑" panose="020B0503020204020204" pitchFamily="34" charset="-122"/>
              <a:ea typeface="微软雅黑" panose="020B0503020204020204" pitchFamily="34" charset="-122"/>
            </a:rPr>
            <a:t>出台新安法，不发生事故也入刑</a:t>
          </a:r>
          <a:endParaRPr lang="zh-CN" altLang="en-US" sz="2400" kern="1200" dirty="0">
            <a:solidFill>
              <a:schemeClr val="bg1"/>
            </a:solidFill>
          </a:endParaRPr>
        </a:p>
      </dsp:txBody>
      <dsp:txXfrm>
        <a:off x="1504410" y="2283293"/>
        <a:ext cx="5509690" cy="1015903"/>
      </dsp:txXfrm>
    </dsp:sp>
    <dsp:sp modelId="{24DA38DA-5B1A-4E88-8DFA-1D55EFAA0615}">
      <dsp:nvSpPr>
        <dsp:cNvPr id="0" name=""/>
        <dsp:cNvSpPr/>
      </dsp:nvSpPr>
      <dsp:spPr>
        <a:xfrm>
          <a:off x="101590" y="2384883"/>
          <a:ext cx="1402820" cy="812722"/>
        </a:xfrm>
        <a:prstGeom prst="roundRect">
          <a:avLst>
            <a:gd name="adj" fmla="val 10000"/>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t="-36000" b="-3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53327-B772-4A06-A277-F5D3AF69DFE2}">
      <dsp:nvSpPr>
        <dsp:cNvPr id="0" name=""/>
        <dsp:cNvSpPr/>
      </dsp:nvSpPr>
      <dsp:spPr>
        <a:xfrm>
          <a:off x="-5233712" y="-801610"/>
          <a:ext cx="6232349" cy="6232349"/>
        </a:xfrm>
        <a:prstGeom prst="blockArc">
          <a:avLst>
            <a:gd name="adj1" fmla="val 18900000"/>
            <a:gd name="adj2" fmla="val 2700000"/>
            <a:gd name="adj3" fmla="val 347"/>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DB7A45-DA56-44E3-81A8-70AFBDAED081}">
      <dsp:nvSpPr>
        <dsp:cNvPr id="0" name=""/>
        <dsp:cNvSpPr/>
      </dsp:nvSpPr>
      <dsp:spPr>
        <a:xfrm>
          <a:off x="436759" y="289227"/>
          <a:ext cx="7490018" cy="57882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9443"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强化新时代安全发展理念、全面落实安全生产责任制</a:t>
          </a:r>
          <a:endParaRPr lang="zh-CN" altLang="en-US" sz="2000" kern="1200" dirty="0"/>
        </a:p>
      </dsp:txBody>
      <dsp:txXfrm>
        <a:off x="436759" y="289227"/>
        <a:ext cx="7490018" cy="578826"/>
      </dsp:txXfrm>
    </dsp:sp>
    <dsp:sp modelId="{D4E71941-E862-42B9-ACCB-C4DFF539F5AB}">
      <dsp:nvSpPr>
        <dsp:cNvPr id="0" name=""/>
        <dsp:cNvSpPr/>
      </dsp:nvSpPr>
      <dsp:spPr>
        <a:xfrm>
          <a:off x="3971" y="217699"/>
          <a:ext cx="723532" cy="723532"/>
        </a:xfrm>
        <a:prstGeom prst="ellipse">
          <a:avLst/>
        </a:prstGeom>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BEF3AE-909E-4E35-9A12-D204075B9764}">
      <dsp:nvSpPr>
        <dsp:cNvPr id="0" name=""/>
        <dsp:cNvSpPr/>
      </dsp:nvSpPr>
      <dsp:spPr>
        <a:xfrm>
          <a:off x="851529" y="1157189"/>
          <a:ext cx="7075248" cy="57882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9443"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明确安全生产监督机构、配备专职执法人员</a:t>
          </a:r>
          <a:endParaRPr lang="zh-CN" altLang="en-US" sz="2000" kern="1200" dirty="0"/>
        </a:p>
      </dsp:txBody>
      <dsp:txXfrm>
        <a:off x="851529" y="1157189"/>
        <a:ext cx="7075248" cy="578826"/>
      </dsp:txXfrm>
    </dsp:sp>
    <dsp:sp modelId="{9FF5FEFA-D5D9-4623-BDBA-6153EAA1F2E5}">
      <dsp:nvSpPr>
        <dsp:cNvPr id="0" name=""/>
        <dsp:cNvSpPr/>
      </dsp:nvSpPr>
      <dsp:spPr>
        <a:xfrm>
          <a:off x="489763" y="1084836"/>
          <a:ext cx="723532" cy="723532"/>
        </a:xfrm>
        <a:prstGeom prst="ellipse">
          <a:avLst/>
        </a:prstGeom>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BC6364-4A28-46C3-8185-9205CFC74C2C}">
      <dsp:nvSpPr>
        <dsp:cNvPr id="0" name=""/>
        <dsp:cNvSpPr/>
      </dsp:nvSpPr>
      <dsp:spPr>
        <a:xfrm>
          <a:off x="978830" y="2025151"/>
          <a:ext cx="6947947" cy="57882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9443"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顺应机构改革，及时调整管理部门</a:t>
          </a:r>
          <a:endParaRPr lang="zh-CN" altLang="en-US" sz="2000" kern="1200" dirty="0"/>
        </a:p>
      </dsp:txBody>
      <dsp:txXfrm>
        <a:off x="978830" y="2025151"/>
        <a:ext cx="6947947" cy="578826"/>
      </dsp:txXfrm>
    </dsp:sp>
    <dsp:sp modelId="{FAF51091-C90A-43C2-A840-0AF492797845}">
      <dsp:nvSpPr>
        <dsp:cNvPr id="0" name=""/>
        <dsp:cNvSpPr/>
      </dsp:nvSpPr>
      <dsp:spPr>
        <a:xfrm>
          <a:off x="617064" y="1952798"/>
          <a:ext cx="723532" cy="723532"/>
        </a:xfrm>
        <a:prstGeom prst="ellipse">
          <a:avLst/>
        </a:prstGeom>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11F776-60CB-433C-9EB6-083AD580D3E7}">
      <dsp:nvSpPr>
        <dsp:cNvPr id="0" name=""/>
        <dsp:cNvSpPr/>
      </dsp:nvSpPr>
      <dsp:spPr>
        <a:xfrm>
          <a:off x="851529" y="2893113"/>
          <a:ext cx="7075248" cy="57882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9443"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规范制定国家标准、鼓励单位从严自定</a:t>
          </a:r>
          <a:endParaRPr lang="zh-CN" altLang="en-US" sz="2000" kern="1200" dirty="0"/>
        </a:p>
      </dsp:txBody>
      <dsp:txXfrm>
        <a:off x="851529" y="2893113"/>
        <a:ext cx="7075248" cy="578826"/>
      </dsp:txXfrm>
    </dsp:sp>
    <dsp:sp modelId="{42E04FCF-3EF1-4844-BBB3-FF9E7159B67F}">
      <dsp:nvSpPr>
        <dsp:cNvPr id="0" name=""/>
        <dsp:cNvSpPr/>
      </dsp:nvSpPr>
      <dsp:spPr>
        <a:xfrm>
          <a:off x="489763" y="2820759"/>
          <a:ext cx="723532" cy="723532"/>
        </a:xfrm>
        <a:prstGeom prst="ellipse">
          <a:avLst/>
        </a:prstGeom>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B477F1-C077-4088-B746-992EEAF7122F}">
      <dsp:nvSpPr>
        <dsp:cNvPr id="0" name=""/>
        <dsp:cNvSpPr/>
      </dsp:nvSpPr>
      <dsp:spPr>
        <a:xfrm>
          <a:off x="436759" y="3761074"/>
          <a:ext cx="7490018" cy="57882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9443"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强调主要负责人责任落实，并提高处罚力度</a:t>
          </a:r>
          <a:endParaRPr lang="zh-CN" altLang="en-US" sz="2000" kern="1200" dirty="0"/>
        </a:p>
      </dsp:txBody>
      <dsp:txXfrm>
        <a:off x="436759" y="3761074"/>
        <a:ext cx="7490018" cy="578826"/>
      </dsp:txXfrm>
    </dsp:sp>
    <dsp:sp modelId="{83717F95-97E6-4892-AEBD-51D7C22C820A}">
      <dsp:nvSpPr>
        <dsp:cNvPr id="0" name=""/>
        <dsp:cNvSpPr/>
      </dsp:nvSpPr>
      <dsp:spPr>
        <a:xfrm>
          <a:off x="74993" y="3688721"/>
          <a:ext cx="723532" cy="723532"/>
        </a:xfrm>
        <a:prstGeom prst="ellipse">
          <a:avLst/>
        </a:prstGeom>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53327-B772-4A06-A277-F5D3AF69DFE2}">
      <dsp:nvSpPr>
        <dsp:cNvPr id="0" name=""/>
        <dsp:cNvSpPr/>
      </dsp:nvSpPr>
      <dsp:spPr>
        <a:xfrm>
          <a:off x="-5233712" y="-801610"/>
          <a:ext cx="6232349" cy="6232349"/>
        </a:xfrm>
        <a:prstGeom prst="blockArc">
          <a:avLst>
            <a:gd name="adj1" fmla="val 18900000"/>
            <a:gd name="adj2" fmla="val 2700000"/>
            <a:gd name="adj3" fmla="val 347"/>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DB7A45-DA56-44E3-81A8-70AFBDAED081}">
      <dsp:nvSpPr>
        <dsp:cNvPr id="0" name=""/>
        <dsp:cNvSpPr/>
      </dsp:nvSpPr>
      <dsp:spPr>
        <a:xfrm>
          <a:off x="436759" y="289227"/>
          <a:ext cx="7490018" cy="57882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9443"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管技术必须管安全</a:t>
          </a:r>
          <a:endParaRPr lang="zh-CN" altLang="en-US" sz="2000" kern="1200" dirty="0"/>
        </a:p>
      </dsp:txBody>
      <dsp:txXfrm>
        <a:off x="436759" y="289227"/>
        <a:ext cx="7490018" cy="578826"/>
      </dsp:txXfrm>
    </dsp:sp>
    <dsp:sp modelId="{D4E71941-E862-42B9-ACCB-C4DFF539F5AB}">
      <dsp:nvSpPr>
        <dsp:cNvPr id="0" name=""/>
        <dsp:cNvSpPr/>
      </dsp:nvSpPr>
      <dsp:spPr>
        <a:xfrm>
          <a:off x="74993" y="216874"/>
          <a:ext cx="723532" cy="723532"/>
        </a:xfrm>
        <a:prstGeom prst="ellipse">
          <a:avLst/>
        </a:prstGeom>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BEF3AE-909E-4E35-9A12-D204075B9764}">
      <dsp:nvSpPr>
        <dsp:cNvPr id="0" name=""/>
        <dsp:cNvSpPr/>
      </dsp:nvSpPr>
      <dsp:spPr>
        <a:xfrm>
          <a:off x="851529" y="1157189"/>
          <a:ext cx="7075248" cy="57882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9443"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明确适用行业范围</a:t>
          </a:r>
          <a:endParaRPr lang="zh-CN" altLang="en-US" sz="2000" kern="1200" dirty="0"/>
        </a:p>
      </dsp:txBody>
      <dsp:txXfrm>
        <a:off x="851529" y="1157189"/>
        <a:ext cx="7075248" cy="578826"/>
      </dsp:txXfrm>
    </dsp:sp>
    <dsp:sp modelId="{9FF5FEFA-D5D9-4623-BDBA-6153EAA1F2E5}">
      <dsp:nvSpPr>
        <dsp:cNvPr id="0" name=""/>
        <dsp:cNvSpPr/>
      </dsp:nvSpPr>
      <dsp:spPr>
        <a:xfrm>
          <a:off x="489763" y="1084836"/>
          <a:ext cx="723532" cy="723532"/>
        </a:xfrm>
        <a:prstGeom prst="ellipse">
          <a:avLst/>
        </a:prstGeom>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BC6364-4A28-46C3-8185-9205CFC74C2C}">
      <dsp:nvSpPr>
        <dsp:cNvPr id="0" name=""/>
        <dsp:cNvSpPr/>
      </dsp:nvSpPr>
      <dsp:spPr>
        <a:xfrm>
          <a:off x="978830" y="2025151"/>
          <a:ext cx="6947947" cy="57882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9443"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加强重大隐患管理力度、提高信息化</a:t>
          </a:r>
          <a:endParaRPr lang="zh-CN" altLang="en-US" sz="2000" kern="1200" dirty="0"/>
        </a:p>
      </dsp:txBody>
      <dsp:txXfrm>
        <a:off x="978830" y="2025151"/>
        <a:ext cx="6947947" cy="578826"/>
      </dsp:txXfrm>
    </dsp:sp>
    <dsp:sp modelId="{FAF51091-C90A-43C2-A840-0AF492797845}">
      <dsp:nvSpPr>
        <dsp:cNvPr id="0" name=""/>
        <dsp:cNvSpPr/>
      </dsp:nvSpPr>
      <dsp:spPr>
        <a:xfrm>
          <a:off x="617064" y="1952798"/>
          <a:ext cx="723532" cy="723532"/>
        </a:xfrm>
        <a:prstGeom prst="ellipse">
          <a:avLst/>
        </a:prstGeom>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11F776-60CB-433C-9EB6-083AD580D3E7}">
      <dsp:nvSpPr>
        <dsp:cNvPr id="0" name=""/>
        <dsp:cNvSpPr/>
      </dsp:nvSpPr>
      <dsp:spPr>
        <a:xfrm>
          <a:off x="851529" y="2893113"/>
          <a:ext cx="7075248" cy="57882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9443"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推行建立安全生产责任保险制度</a:t>
          </a:r>
          <a:endParaRPr lang="zh-CN" altLang="en-US" sz="2000" kern="1200" dirty="0"/>
        </a:p>
      </dsp:txBody>
      <dsp:txXfrm>
        <a:off x="851529" y="2893113"/>
        <a:ext cx="7075248" cy="578826"/>
      </dsp:txXfrm>
    </dsp:sp>
    <dsp:sp modelId="{42E04FCF-3EF1-4844-BBB3-FF9E7159B67F}">
      <dsp:nvSpPr>
        <dsp:cNvPr id="0" name=""/>
        <dsp:cNvSpPr/>
      </dsp:nvSpPr>
      <dsp:spPr>
        <a:xfrm>
          <a:off x="489763" y="2820759"/>
          <a:ext cx="723532" cy="723532"/>
        </a:xfrm>
        <a:prstGeom prst="ellipse">
          <a:avLst/>
        </a:prstGeom>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B477F1-C077-4088-B746-992EEAF7122F}">
      <dsp:nvSpPr>
        <dsp:cNvPr id="0" name=""/>
        <dsp:cNvSpPr/>
      </dsp:nvSpPr>
      <dsp:spPr>
        <a:xfrm>
          <a:off x="436759" y="3761074"/>
          <a:ext cx="7490018" cy="57882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9443"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生命至上、提高救治措施意识及能力</a:t>
          </a:r>
          <a:endParaRPr lang="zh-CN" altLang="en-US" sz="2000" kern="1200" dirty="0"/>
        </a:p>
      </dsp:txBody>
      <dsp:txXfrm>
        <a:off x="436759" y="3761074"/>
        <a:ext cx="7490018" cy="578826"/>
      </dsp:txXfrm>
    </dsp:sp>
    <dsp:sp modelId="{83717F95-97E6-4892-AEBD-51D7C22C820A}">
      <dsp:nvSpPr>
        <dsp:cNvPr id="0" name=""/>
        <dsp:cNvSpPr/>
      </dsp:nvSpPr>
      <dsp:spPr>
        <a:xfrm>
          <a:off x="74993" y="3688721"/>
          <a:ext cx="723532" cy="723532"/>
        </a:xfrm>
        <a:prstGeom prst="ellipse">
          <a:avLst/>
        </a:prstGeom>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F1248-C026-4249-86D8-518862DA2BBE}">
      <dsp:nvSpPr>
        <dsp:cNvPr id="0" name=""/>
        <dsp:cNvSpPr/>
      </dsp:nvSpPr>
      <dsp:spPr>
        <a:xfrm>
          <a:off x="2709618" y="441115"/>
          <a:ext cx="2943527" cy="2943527"/>
        </a:xfrm>
        <a:prstGeom prst="blockArc">
          <a:avLst>
            <a:gd name="adj1" fmla="val 5400000"/>
            <a:gd name="adj2" fmla="val 16200000"/>
            <a:gd name="adj3" fmla="val 4642"/>
          </a:avLst>
        </a:prstGeom>
        <a:solidFill>
          <a:schemeClr val="accent4">
            <a:hueOff val="-1469072"/>
            <a:satOff val="-17835"/>
            <a:lumOff val="25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63D1FB-8D35-4635-8F72-2A91F0B6BAAB}">
      <dsp:nvSpPr>
        <dsp:cNvPr id="0" name=""/>
        <dsp:cNvSpPr/>
      </dsp:nvSpPr>
      <dsp:spPr>
        <a:xfrm>
          <a:off x="2704246" y="441115"/>
          <a:ext cx="2954271" cy="2943527"/>
        </a:xfrm>
        <a:prstGeom prst="blockArc">
          <a:avLst>
            <a:gd name="adj1" fmla="val 16200000"/>
            <a:gd name="adj2" fmla="val 5400000"/>
            <a:gd name="adj3" fmla="val 464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9C4B5F-DE18-4B5E-853B-DF98515CB276}">
      <dsp:nvSpPr>
        <dsp:cNvPr id="0" name=""/>
        <dsp:cNvSpPr/>
      </dsp:nvSpPr>
      <dsp:spPr>
        <a:xfrm>
          <a:off x="3226290" y="1235037"/>
          <a:ext cx="1910183" cy="135568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生产经营单位的主要技术负责人</a:t>
          </a:r>
          <a:endParaRPr lang="zh-CN" altLang="en-US" sz="1800" kern="1200" dirty="0"/>
        </a:p>
      </dsp:txBody>
      <dsp:txXfrm>
        <a:off x="3506030" y="1433572"/>
        <a:ext cx="1350703" cy="958612"/>
      </dsp:txXfrm>
    </dsp:sp>
    <dsp:sp modelId="{7C18AE5D-B288-4F0F-9AD0-F10D31A6FA8D}">
      <dsp:nvSpPr>
        <dsp:cNvPr id="0" name=""/>
        <dsp:cNvSpPr/>
      </dsp:nvSpPr>
      <dsp:spPr>
        <a:xfrm>
          <a:off x="3478023" y="789"/>
          <a:ext cx="1406717" cy="94897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b="1" kern="1200">
              <a:latin typeface="微软雅黑" panose="020B0503020204020204" pitchFamily="34" charset="-122"/>
              <a:ea typeface="微软雅黑" panose="020B0503020204020204" pitchFamily="34" charset="-122"/>
            </a:rPr>
            <a:t>安全生产技术决策</a:t>
          </a:r>
          <a:endParaRPr lang="zh-CN" altLang="en-US" sz="1800" kern="1200" dirty="0"/>
        </a:p>
      </dsp:txBody>
      <dsp:txXfrm>
        <a:off x="3684032" y="139763"/>
        <a:ext cx="994699" cy="671029"/>
      </dsp:txXfrm>
    </dsp:sp>
    <dsp:sp modelId="{636FAF63-3967-432F-9E10-149C7C45C612}">
      <dsp:nvSpPr>
        <dsp:cNvPr id="0" name=""/>
        <dsp:cNvSpPr/>
      </dsp:nvSpPr>
      <dsp:spPr>
        <a:xfrm>
          <a:off x="3595454" y="2875990"/>
          <a:ext cx="1171854" cy="948977"/>
        </a:xfrm>
        <a:prstGeom prst="ellipse">
          <a:avLst/>
        </a:prstGeom>
        <a:solidFill>
          <a:schemeClr val="accent4">
            <a:hueOff val="-1469072"/>
            <a:satOff val="-17835"/>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n-US" altLang="zh-CN" sz="900" b="1" kern="1200" dirty="0">
            <a:latin typeface="微软雅黑" panose="020B0503020204020204" pitchFamily="34" charset="-122"/>
            <a:ea typeface="微软雅黑" panose="020B0503020204020204" pitchFamily="34" charset="-122"/>
          </a:endParaRPr>
        </a:p>
        <a:p>
          <a:pPr marL="0" lvl="0" indent="0" algn="ctr" defTabSz="40005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指挥权</a:t>
          </a:r>
          <a:endParaRPr lang="en-US" altLang="zh-CN" sz="1800" b="1" kern="1200" dirty="0">
            <a:latin typeface="微软雅黑" panose="020B0503020204020204" pitchFamily="34" charset="-122"/>
            <a:ea typeface="微软雅黑" panose="020B0503020204020204" pitchFamily="34" charset="-122"/>
          </a:endParaRPr>
        </a:p>
        <a:p>
          <a:pPr marL="0" lvl="0" indent="0" algn="ctr" defTabSz="400050">
            <a:lnSpc>
              <a:spcPct val="90000"/>
            </a:lnSpc>
            <a:spcBef>
              <a:spcPct val="0"/>
            </a:spcBef>
            <a:spcAft>
              <a:spcPct val="35000"/>
            </a:spcAft>
            <a:buNone/>
          </a:pPr>
          <a:endParaRPr lang="zh-CN" altLang="en-US" sz="900" kern="1200" dirty="0"/>
        </a:p>
      </dsp:txBody>
      <dsp:txXfrm>
        <a:off x="3767068" y="3014964"/>
        <a:ext cx="828626" cy="6710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53327-B772-4A06-A277-F5D3AF69DFE2}">
      <dsp:nvSpPr>
        <dsp:cNvPr id="0" name=""/>
        <dsp:cNvSpPr/>
      </dsp:nvSpPr>
      <dsp:spPr>
        <a:xfrm>
          <a:off x="-5233712" y="-801610"/>
          <a:ext cx="6232349" cy="6232349"/>
        </a:xfrm>
        <a:prstGeom prst="blockArc">
          <a:avLst>
            <a:gd name="adj1" fmla="val 18900000"/>
            <a:gd name="adj2" fmla="val 2700000"/>
            <a:gd name="adj3" fmla="val 347"/>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DB7A45-DA56-44E3-81A8-70AFBDAED081}">
      <dsp:nvSpPr>
        <dsp:cNvPr id="0" name=""/>
        <dsp:cNvSpPr/>
      </dsp:nvSpPr>
      <dsp:spPr>
        <a:xfrm>
          <a:off x="436759" y="289227"/>
          <a:ext cx="7490018" cy="57882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9443"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重点监管事故企业</a:t>
          </a:r>
          <a:endParaRPr lang="zh-CN" altLang="en-US" sz="2000" kern="1200" dirty="0"/>
        </a:p>
      </dsp:txBody>
      <dsp:txXfrm>
        <a:off x="436759" y="289227"/>
        <a:ext cx="7490018" cy="578826"/>
      </dsp:txXfrm>
    </dsp:sp>
    <dsp:sp modelId="{D4E71941-E862-42B9-ACCB-C4DFF539F5AB}">
      <dsp:nvSpPr>
        <dsp:cNvPr id="0" name=""/>
        <dsp:cNvSpPr/>
      </dsp:nvSpPr>
      <dsp:spPr>
        <a:xfrm>
          <a:off x="74993" y="216874"/>
          <a:ext cx="723532" cy="723532"/>
        </a:xfrm>
        <a:prstGeom prst="ellipse">
          <a:avLst/>
        </a:prstGeom>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BEF3AE-909E-4E35-9A12-D204075B9764}">
      <dsp:nvSpPr>
        <dsp:cNvPr id="0" name=""/>
        <dsp:cNvSpPr/>
      </dsp:nvSpPr>
      <dsp:spPr>
        <a:xfrm>
          <a:off x="851529" y="1157189"/>
          <a:ext cx="7075248" cy="57882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9443" tIns="50800" rIns="50800" bIns="50800" numCol="1" spcCol="1270" anchor="ctr" anchorCtr="0">
          <a:noAutofit/>
        </a:bodyPr>
        <a:lstStyle/>
        <a:p>
          <a:pPr marL="0" lvl="0" indent="0" algn="l" defTabSz="889000">
            <a:lnSpc>
              <a:spcPct val="90000"/>
            </a:lnSpc>
            <a:spcBef>
              <a:spcPct val="0"/>
            </a:spcBef>
            <a:spcAft>
              <a:spcPct val="35000"/>
            </a:spcAft>
            <a:buNone/>
          </a:pPr>
          <a:r>
            <a:rPr lang="en-US" altLang="zh-CN" sz="2000" b="1" kern="1200" dirty="0">
              <a:latin typeface="微软雅黑" panose="020B0503020204020204" pitchFamily="34" charset="-122"/>
              <a:ea typeface="微软雅黑" panose="020B0503020204020204" pitchFamily="34" charset="-122"/>
            </a:rPr>
            <a:t>"</a:t>
          </a:r>
          <a:r>
            <a:rPr lang="zh-CN" altLang="en-US" sz="2000" b="1" kern="1200" dirty="0">
              <a:latin typeface="微软雅黑" panose="020B0503020204020204" pitchFamily="34" charset="-122"/>
              <a:ea typeface="微软雅黑" panose="020B0503020204020204" pitchFamily="34" charset="-122"/>
            </a:rPr>
            <a:t>四不两直</a:t>
          </a:r>
          <a:r>
            <a:rPr lang="en-US" altLang="zh-CN" sz="2000" b="1" kern="1200" dirty="0">
              <a:latin typeface="微软雅黑" panose="020B0503020204020204" pitchFamily="34" charset="-122"/>
              <a:ea typeface="微软雅黑" panose="020B0503020204020204" pitchFamily="34" charset="-122"/>
            </a:rPr>
            <a:t>"</a:t>
          </a:r>
          <a:r>
            <a:rPr lang="zh-CN" altLang="en-US" sz="2000" b="1" kern="1200" dirty="0">
              <a:latin typeface="微软雅黑" panose="020B0503020204020204" pitchFamily="34" charset="-122"/>
              <a:ea typeface="微软雅黑" panose="020B0503020204020204" pitchFamily="34" charset="-122"/>
            </a:rPr>
            <a:t>写入安全生产法</a:t>
          </a:r>
          <a:endParaRPr lang="zh-CN" altLang="en-US" sz="2000" kern="1200" dirty="0"/>
        </a:p>
      </dsp:txBody>
      <dsp:txXfrm>
        <a:off x="851529" y="1157189"/>
        <a:ext cx="7075248" cy="578826"/>
      </dsp:txXfrm>
    </dsp:sp>
    <dsp:sp modelId="{9FF5FEFA-D5D9-4623-BDBA-6153EAA1F2E5}">
      <dsp:nvSpPr>
        <dsp:cNvPr id="0" name=""/>
        <dsp:cNvSpPr/>
      </dsp:nvSpPr>
      <dsp:spPr>
        <a:xfrm>
          <a:off x="489763" y="1084836"/>
          <a:ext cx="723532" cy="723532"/>
        </a:xfrm>
        <a:prstGeom prst="ellipse">
          <a:avLst/>
        </a:prstGeom>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BC6364-4A28-46C3-8185-9205CFC74C2C}">
      <dsp:nvSpPr>
        <dsp:cNvPr id="0" name=""/>
        <dsp:cNvSpPr/>
      </dsp:nvSpPr>
      <dsp:spPr>
        <a:xfrm>
          <a:off x="978830" y="1899415"/>
          <a:ext cx="6947947" cy="83029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9443"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由检查变为执法，身份及职能转变，加大执法力度</a:t>
          </a:r>
          <a:endParaRPr lang="zh-CN" altLang="en-US" sz="2000" kern="1200" dirty="0"/>
        </a:p>
      </dsp:txBody>
      <dsp:txXfrm>
        <a:off x="978830" y="1899415"/>
        <a:ext cx="6947947" cy="830297"/>
      </dsp:txXfrm>
    </dsp:sp>
    <dsp:sp modelId="{FAF51091-C90A-43C2-A840-0AF492797845}">
      <dsp:nvSpPr>
        <dsp:cNvPr id="0" name=""/>
        <dsp:cNvSpPr/>
      </dsp:nvSpPr>
      <dsp:spPr>
        <a:xfrm>
          <a:off x="617064" y="1952798"/>
          <a:ext cx="723532" cy="723532"/>
        </a:xfrm>
        <a:prstGeom prst="ellipse">
          <a:avLst/>
        </a:prstGeom>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11F776-60CB-433C-9EB6-083AD580D3E7}">
      <dsp:nvSpPr>
        <dsp:cNvPr id="0" name=""/>
        <dsp:cNvSpPr/>
      </dsp:nvSpPr>
      <dsp:spPr>
        <a:xfrm>
          <a:off x="851529" y="2893113"/>
          <a:ext cx="7075248" cy="57882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9443"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建立安全生产执法人员依法履行法定职责制度</a:t>
          </a:r>
          <a:endParaRPr lang="zh-CN" altLang="en-US" sz="2000" kern="1200" dirty="0"/>
        </a:p>
      </dsp:txBody>
      <dsp:txXfrm>
        <a:off x="851529" y="2893113"/>
        <a:ext cx="7075248" cy="578826"/>
      </dsp:txXfrm>
    </dsp:sp>
    <dsp:sp modelId="{42E04FCF-3EF1-4844-BBB3-FF9E7159B67F}">
      <dsp:nvSpPr>
        <dsp:cNvPr id="0" name=""/>
        <dsp:cNvSpPr/>
      </dsp:nvSpPr>
      <dsp:spPr>
        <a:xfrm>
          <a:off x="489763" y="2820759"/>
          <a:ext cx="723532" cy="723532"/>
        </a:xfrm>
        <a:prstGeom prst="ellipse">
          <a:avLst/>
        </a:prstGeom>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B477F1-C077-4088-B746-992EEAF7122F}">
      <dsp:nvSpPr>
        <dsp:cNvPr id="0" name=""/>
        <dsp:cNvSpPr/>
      </dsp:nvSpPr>
      <dsp:spPr>
        <a:xfrm>
          <a:off x="436759" y="3761074"/>
          <a:ext cx="7490018" cy="57882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9443"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严禁租借资质、违法挂靠、弄虚作假</a:t>
          </a:r>
          <a:endParaRPr lang="zh-CN" altLang="en-US" sz="2000" kern="1200" dirty="0"/>
        </a:p>
      </dsp:txBody>
      <dsp:txXfrm>
        <a:off x="436759" y="3761074"/>
        <a:ext cx="7490018" cy="578826"/>
      </dsp:txXfrm>
    </dsp:sp>
    <dsp:sp modelId="{83717F95-97E6-4892-AEBD-51D7C22C820A}">
      <dsp:nvSpPr>
        <dsp:cNvPr id="0" name=""/>
        <dsp:cNvSpPr/>
      </dsp:nvSpPr>
      <dsp:spPr>
        <a:xfrm>
          <a:off x="74993" y="3688721"/>
          <a:ext cx="723532" cy="723532"/>
        </a:xfrm>
        <a:prstGeom prst="ellipse">
          <a:avLst/>
        </a:prstGeom>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89663-3818-440B-BF69-67AC4EECB856}">
      <dsp:nvSpPr>
        <dsp:cNvPr id="0" name=""/>
        <dsp:cNvSpPr/>
      </dsp:nvSpPr>
      <dsp:spPr>
        <a:xfrm>
          <a:off x="2872134" y="941498"/>
          <a:ext cx="2345488" cy="2345488"/>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因素</a:t>
          </a:r>
          <a:endParaRPr lang="zh-CN" altLang="en-US" sz="2400" b="1" kern="1200" dirty="0"/>
        </a:p>
      </dsp:txBody>
      <dsp:txXfrm>
        <a:off x="3215623" y="1284987"/>
        <a:ext cx="1658510" cy="1658510"/>
      </dsp:txXfrm>
    </dsp:sp>
    <dsp:sp modelId="{0C344E7B-5BED-43DC-9D9C-D9F1CC95F354}">
      <dsp:nvSpPr>
        <dsp:cNvPr id="0" name=""/>
        <dsp:cNvSpPr/>
      </dsp:nvSpPr>
      <dsp:spPr>
        <a:xfrm>
          <a:off x="3116932" y="418"/>
          <a:ext cx="1855891" cy="1172744"/>
        </a:xfrm>
        <a:prstGeom prst="ellipse">
          <a:avLst/>
        </a:prstGeom>
        <a:solidFill>
          <a:schemeClr val="accent5">
            <a:alpha val="50000"/>
            <a:hueOff val="5098524"/>
            <a:satOff val="-849"/>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安全生产年度执法计划</a:t>
          </a:r>
          <a:endParaRPr lang="zh-CN" altLang="en-US" sz="1800" kern="1200" dirty="0"/>
        </a:p>
      </dsp:txBody>
      <dsp:txXfrm>
        <a:off x="3388721" y="172162"/>
        <a:ext cx="1312313" cy="829256"/>
      </dsp:txXfrm>
    </dsp:sp>
    <dsp:sp modelId="{7482304C-BBFA-4820-9D02-464756564B51}">
      <dsp:nvSpPr>
        <dsp:cNvPr id="0" name=""/>
        <dsp:cNvSpPr/>
      </dsp:nvSpPr>
      <dsp:spPr>
        <a:xfrm>
          <a:off x="4645528" y="1527870"/>
          <a:ext cx="1853604" cy="1172744"/>
        </a:xfrm>
        <a:prstGeom prst="ellipse">
          <a:avLst/>
        </a:prstGeom>
        <a:solidFill>
          <a:schemeClr val="accent5">
            <a:alpha val="50000"/>
            <a:hueOff val="10197047"/>
            <a:satOff val="-1697"/>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有关人员的岗位职责</a:t>
          </a:r>
          <a:endParaRPr lang="zh-CN" altLang="en-US" sz="1800" kern="1200" dirty="0"/>
        </a:p>
      </dsp:txBody>
      <dsp:txXfrm>
        <a:off x="4916982" y="1699614"/>
        <a:ext cx="1310696" cy="829256"/>
      </dsp:txXfrm>
    </dsp:sp>
    <dsp:sp modelId="{C97C3ACB-2F38-4DE3-90A5-D4A94DCEF397}">
      <dsp:nvSpPr>
        <dsp:cNvPr id="0" name=""/>
        <dsp:cNvSpPr/>
      </dsp:nvSpPr>
      <dsp:spPr>
        <a:xfrm>
          <a:off x="3116932" y="3055323"/>
          <a:ext cx="1855891" cy="1172744"/>
        </a:xfrm>
        <a:prstGeom prst="ellipse">
          <a:avLst/>
        </a:prstGeom>
        <a:solidFill>
          <a:schemeClr val="accent5">
            <a:alpha val="50000"/>
            <a:hueOff val="15295571"/>
            <a:satOff val="-2546"/>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有关人员的履职情况</a:t>
          </a:r>
          <a:endParaRPr lang="zh-CN" altLang="en-US" sz="1800" kern="1200" dirty="0"/>
        </a:p>
      </dsp:txBody>
      <dsp:txXfrm>
        <a:off x="3388721" y="3227067"/>
        <a:ext cx="1312313" cy="829256"/>
      </dsp:txXfrm>
    </dsp:sp>
    <dsp:sp modelId="{E7D63858-80B8-430D-A312-6D7AEF06ED4F}">
      <dsp:nvSpPr>
        <dsp:cNvPr id="0" name=""/>
        <dsp:cNvSpPr/>
      </dsp:nvSpPr>
      <dsp:spPr>
        <a:xfrm>
          <a:off x="1628867" y="1527870"/>
          <a:ext cx="1777117" cy="1172744"/>
        </a:xfrm>
        <a:prstGeom prst="ellipse">
          <a:avLst/>
        </a:prstGeom>
        <a:solidFill>
          <a:schemeClr val="accent5">
            <a:alpha val="50000"/>
            <a:hueOff val="20394095"/>
            <a:satOff val="-339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有关人员的履职条件</a:t>
          </a:r>
          <a:endParaRPr lang="zh-CN" altLang="en-US" sz="1800" kern="1200" dirty="0"/>
        </a:p>
      </dsp:txBody>
      <dsp:txXfrm>
        <a:off x="1889120" y="1699614"/>
        <a:ext cx="1256611" cy="8292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53327-B772-4A06-A277-F5D3AF69DFE2}">
      <dsp:nvSpPr>
        <dsp:cNvPr id="0" name=""/>
        <dsp:cNvSpPr/>
      </dsp:nvSpPr>
      <dsp:spPr>
        <a:xfrm>
          <a:off x="-5233712" y="-801610"/>
          <a:ext cx="6232349" cy="6232349"/>
        </a:xfrm>
        <a:prstGeom prst="blockArc">
          <a:avLst>
            <a:gd name="adj1" fmla="val 18900000"/>
            <a:gd name="adj2" fmla="val 2700000"/>
            <a:gd name="adj3" fmla="val 347"/>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DB7A45-DA56-44E3-81A8-70AFBDAED081}">
      <dsp:nvSpPr>
        <dsp:cNvPr id="0" name=""/>
        <dsp:cNvSpPr/>
      </dsp:nvSpPr>
      <dsp:spPr>
        <a:xfrm>
          <a:off x="436759" y="289227"/>
          <a:ext cx="7657707" cy="57882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9443"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明确应急预案制定范围</a:t>
          </a:r>
          <a:endParaRPr lang="zh-CN" altLang="en-US" sz="2000" kern="1200" dirty="0"/>
        </a:p>
      </dsp:txBody>
      <dsp:txXfrm>
        <a:off x="436759" y="289227"/>
        <a:ext cx="7657707" cy="578826"/>
      </dsp:txXfrm>
    </dsp:sp>
    <dsp:sp modelId="{D4E71941-E862-42B9-ACCB-C4DFF539F5AB}">
      <dsp:nvSpPr>
        <dsp:cNvPr id="0" name=""/>
        <dsp:cNvSpPr/>
      </dsp:nvSpPr>
      <dsp:spPr>
        <a:xfrm>
          <a:off x="74993" y="216874"/>
          <a:ext cx="723532" cy="723532"/>
        </a:xfrm>
        <a:prstGeom prst="ellipse">
          <a:avLst/>
        </a:prstGeom>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BEF3AE-909E-4E35-9A12-D204075B9764}">
      <dsp:nvSpPr>
        <dsp:cNvPr id="0" name=""/>
        <dsp:cNvSpPr/>
      </dsp:nvSpPr>
      <dsp:spPr>
        <a:xfrm>
          <a:off x="851529" y="1157189"/>
          <a:ext cx="7242937" cy="57882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9443"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新增对安全生产责任保险违法的处罚条款</a:t>
          </a:r>
          <a:endParaRPr lang="zh-CN" altLang="en-US" sz="2000" kern="1200" dirty="0"/>
        </a:p>
      </dsp:txBody>
      <dsp:txXfrm>
        <a:off x="851529" y="1157189"/>
        <a:ext cx="7242937" cy="578826"/>
      </dsp:txXfrm>
    </dsp:sp>
    <dsp:sp modelId="{9FF5FEFA-D5D9-4623-BDBA-6153EAA1F2E5}">
      <dsp:nvSpPr>
        <dsp:cNvPr id="0" name=""/>
        <dsp:cNvSpPr/>
      </dsp:nvSpPr>
      <dsp:spPr>
        <a:xfrm>
          <a:off x="489763" y="1084836"/>
          <a:ext cx="723532" cy="723532"/>
        </a:xfrm>
        <a:prstGeom prst="ellipse">
          <a:avLst/>
        </a:prstGeom>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BC6364-4A28-46C3-8185-9205CFC74C2C}">
      <dsp:nvSpPr>
        <dsp:cNvPr id="0" name=""/>
        <dsp:cNvSpPr/>
      </dsp:nvSpPr>
      <dsp:spPr>
        <a:xfrm>
          <a:off x="978830" y="1899415"/>
          <a:ext cx="7115636" cy="83029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9443"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从严要求配备注册安全工程师从事安全生产管理工作</a:t>
          </a:r>
          <a:endParaRPr lang="zh-CN" altLang="en-US" sz="2000" kern="1200" dirty="0"/>
        </a:p>
      </dsp:txBody>
      <dsp:txXfrm>
        <a:off x="978830" y="1899415"/>
        <a:ext cx="7115636" cy="830297"/>
      </dsp:txXfrm>
    </dsp:sp>
    <dsp:sp modelId="{FAF51091-C90A-43C2-A840-0AF492797845}">
      <dsp:nvSpPr>
        <dsp:cNvPr id="0" name=""/>
        <dsp:cNvSpPr/>
      </dsp:nvSpPr>
      <dsp:spPr>
        <a:xfrm>
          <a:off x="617064" y="1952798"/>
          <a:ext cx="723532" cy="723532"/>
        </a:xfrm>
        <a:prstGeom prst="ellipse">
          <a:avLst/>
        </a:prstGeom>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11F776-60CB-433C-9EB6-083AD580D3E7}">
      <dsp:nvSpPr>
        <dsp:cNvPr id="0" name=""/>
        <dsp:cNvSpPr/>
      </dsp:nvSpPr>
      <dsp:spPr>
        <a:xfrm>
          <a:off x="851529" y="2840448"/>
          <a:ext cx="7242937" cy="68415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9443"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首次提到双重机制：重大危险源和重大事故隐患</a:t>
          </a:r>
          <a:endParaRPr lang="zh-CN" altLang="en-US" sz="2000" kern="1200" dirty="0"/>
        </a:p>
      </dsp:txBody>
      <dsp:txXfrm>
        <a:off x="851529" y="2840448"/>
        <a:ext cx="7242937" cy="684155"/>
      </dsp:txXfrm>
    </dsp:sp>
    <dsp:sp modelId="{42E04FCF-3EF1-4844-BBB3-FF9E7159B67F}">
      <dsp:nvSpPr>
        <dsp:cNvPr id="0" name=""/>
        <dsp:cNvSpPr/>
      </dsp:nvSpPr>
      <dsp:spPr>
        <a:xfrm>
          <a:off x="489763" y="2820759"/>
          <a:ext cx="723532" cy="723532"/>
        </a:xfrm>
        <a:prstGeom prst="ellipse">
          <a:avLst/>
        </a:prstGeom>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B477F1-C077-4088-B746-992EEAF7122F}">
      <dsp:nvSpPr>
        <dsp:cNvPr id="0" name=""/>
        <dsp:cNvSpPr/>
      </dsp:nvSpPr>
      <dsp:spPr>
        <a:xfrm>
          <a:off x="436759" y="3761074"/>
          <a:ext cx="7657707" cy="57882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9443"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细化事故调查组成员及各部门职责</a:t>
          </a:r>
          <a:endParaRPr lang="zh-CN" altLang="en-US" sz="2000" kern="1200" dirty="0"/>
        </a:p>
      </dsp:txBody>
      <dsp:txXfrm>
        <a:off x="436759" y="3761074"/>
        <a:ext cx="7657707" cy="578826"/>
      </dsp:txXfrm>
    </dsp:sp>
    <dsp:sp modelId="{83717F95-97E6-4892-AEBD-51D7C22C820A}">
      <dsp:nvSpPr>
        <dsp:cNvPr id="0" name=""/>
        <dsp:cNvSpPr/>
      </dsp:nvSpPr>
      <dsp:spPr>
        <a:xfrm>
          <a:off x="74993" y="3688721"/>
          <a:ext cx="723532" cy="723532"/>
        </a:xfrm>
        <a:prstGeom prst="ellipse">
          <a:avLst/>
        </a:prstGeom>
        <a:blipFill rotWithShape="0">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2022/5/5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99</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100</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101</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102</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103</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104</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105</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106</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107</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108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endParaRPr lang="zh-CN" altLang="en-US" sz="1000" dirty="0"/>
          </a:p>
        </p:txBody>
      </p:sp>
      <p:sp>
        <p:nvSpPr>
          <p:cNvPr id="4" name="灯片编号占位符 3"/>
          <p:cNvSpPr>
            <a:spLocks noGrp="1"/>
          </p:cNvSpPr>
          <p:nvPr>
            <p:ph type="sldNum" sz="quarter" idx="10"/>
          </p:nvPr>
        </p:nvSpPr>
        <p:spPr/>
        <p:txBody>
          <a:bodyPr/>
          <a:lstStyle/>
          <a:p>
            <a:fld id="{C81D3A43-6E37-4349-8DB5-49208950817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109</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110</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111</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endParaRPr lang="zh-CN" altLang="en-US" sz="1000" dirty="0"/>
          </a:p>
        </p:txBody>
      </p:sp>
      <p:sp>
        <p:nvSpPr>
          <p:cNvPr id="4" name="灯片编号占位符 3"/>
          <p:cNvSpPr>
            <a:spLocks noGrp="1"/>
          </p:cNvSpPr>
          <p:nvPr>
            <p:ph type="sldNum" sz="quarter" idx="10"/>
          </p:nvPr>
        </p:nvSpPr>
        <p:spPr/>
        <p:txBody>
          <a:bodyPr/>
          <a:lstStyle/>
          <a:p>
            <a:fld id="{C81D3A43-6E37-4349-8DB5-492089508174}" type="slidenum">
              <a:rPr lang="zh-CN" altLang="en-US" smtClean="0"/>
              <a:t>112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endParaRPr lang="zh-CN" altLang="en-US" sz="1000" dirty="0"/>
          </a:p>
        </p:txBody>
      </p:sp>
      <p:sp>
        <p:nvSpPr>
          <p:cNvPr id="4" name="灯片编号占位符 3"/>
          <p:cNvSpPr>
            <a:spLocks noGrp="1"/>
          </p:cNvSpPr>
          <p:nvPr>
            <p:ph type="sldNum" sz="quarter" idx="10"/>
          </p:nvPr>
        </p:nvSpPr>
        <p:spPr/>
        <p:txBody>
          <a:bodyPr/>
          <a:lstStyle/>
          <a:p>
            <a:fld id="{C81D3A43-6E37-4349-8DB5-492089508174}"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endParaRPr lang="zh-CN" altLang="en-US" sz="1000" dirty="0"/>
          </a:p>
        </p:txBody>
      </p:sp>
      <p:sp>
        <p:nvSpPr>
          <p:cNvPr id="4" name="灯片编号占位符 3"/>
          <p:cNvSpPr>
            <a:spLocks noGrp="1"/>
          </p:cNvSpPr>
          <p:nvPr>
            <p:ph type="sldNum" sz="quarter" idx="10"/>
          </p:nvPr>
        </p:nvSpPr>
        <p:spPr/>
        <p:txBody>
          <a:bodyPr/>
          <a:lstStyle/>
          <a:p>
            <a:fld id="{C81D3A43-6E37-4349-8DB5-492089508174}" type="slidenum">
              <a:rPr lang="zh-CN" altLang="en-US" smtClean="0"/>
              <a:t>93</a:t>
            </a:fld>
            <a:endParaRPr lang="zh-CN" altLang="en-US"/>
          </a:p>
        </p:txBody>
      </p:sp>
    </p:spTree>
    <p:extLst>
      <p:ext uri="{BB962C8B-B14F-4D97-AF65-F5344CB8AC3E}">
        <p14:creationId xmlns:p14="http://schemas.microsoft.com/office/powerpoint/2010/main" val="1814131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94</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95</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96</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97</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98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4.xml"/><Relationship Id="rId7" Type="http://schemas.openxmlformats.org/officeDocument/2006/relationships/image" Target="../media/image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 Id="rId9"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2022/5/5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2022/5/5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2022/5/5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bg bwMode="auto">
      <p:bgPr>
        <a:solidFill>
          <a:schemeClr val="bg1">
            <a:alpha val="92155"/>
          </a:schemeClr>
        </a:solidFill>
        <a:effectLst/>
      </p:bgPr>
    </p:bg>
    <p:spTree>
      <p:nvGrpSpPr>
        <p:cNvPr id="1" name=""/>
        <p:cNvGrpSpPr/>
        <p:nvPr/>
      </p:nvGrpSpPr>
      <p:grpSpPr>
        <a:xfrm>
          <a:off x="0" y="0"/>
          <a:ext cx="0" cy="0"/>
          <a:chOff x="0" y="0"/>
          <a:chExt cx="0" cy="0"/>
        </a:xfrm>
      </p:grpSpPr>
      <p:grpSp>
        <p:nvGrpSpPr>
          <p:cNvPr id="4" name="组合 2"/>
          <p:cNvGrpSpPr/>
          <p:nvPr userDrawn="1"/>
        </p:nvGrpSpPr>
        <p:grpSpPr bwMode="auto">
          <a:xfrm>
            <a:off x="0" y="6280150"/>
            <a:ext cx="12192000" cy="168275"/>
            <a:chOff x="0" y="0"/>
            <a:chExt cx="12192000" cy="224288"/>
          </a:xfrm>
        </p:grpSpPr>
        <p:sp>
          <p:nvSpPr>
            <p:cNvPr id="5" name="矩形 1"/>
            <p:cNvSpPr>
              <a:spLocks noChangeArrowheads="1"/>
            </p:cNvSpPr>
            <p:nvPr/>
          </p:nvSpPr>
          <p:spPr bwMode="auto">
            <a:xfrm>
              <a:off x="0" y="0"/>
              <a:ext cx="3916363" cy="224288"/>
            </a:xfrm>
            <a:prstGeom prst="rect">
              <a:avLst/>
            </a:prstGeom>
            <a:solidFill>
              <a:srgbClr val="0094D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6" name="矩形 26"/>
            <p:cNvSpPr>
              <a:spLocks noChangeArrowheads="1"/>
            </p:cNvSpPr>
            <p:nvPr/>
          </p:nvSpPr>
          <p:spPr bwMode="auto">
            <a:xfrm>
              <a:off x="3916363" y="0"/>
              <a:ext cx="3917950" cy="224288"/>
            </a:xfrm>
            <a:prstGeom prst="rect">
              <a:avLst/>
            </a:prstGeom>
            <a:solidFill>
              <a:srgbClr val="05B2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7" name="矩形 27"/>
            <p:cNvSpPr>
              <a:spLocks noChangeArrowheads="1"/>
            </p:cNvSpPr>
            <p:nvPr/>
          </p:nvSpPr>
          <p:spPr bwMode="auto">
            <a:xfrm>
              <a:off x="7834313" y="0"/>
              <a:ext cx="4357687" cy="224288"/>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a:solidFill>
                  <a:srgbClr val="FFFFFF"/>
                </a:solidFill>
              </a:endParaRPr>
            </a:p>
          </p:txBody>
        </p:sp>
      </p:grpSp>
      <p:pic>
        <p:nvPicPr>
          <p:cNvPr id="8" name="图片 1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800" y="0"/>
            <a:ext cx="6270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对角圆角矩形 13"/>
          <p:cNvSpPr/>
          <p:nvPr/>
        </p:nvSpPr>
        <p:spPr>
          <a:xfrm>
            <a:off x="127000" y="630238"/>
            <a:ext cx="11880850" cy="46037"/>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latin typeface="+mn-ea"/>
            </a:endParaRPr>
          </a:p>
        </p:txBody>
      </p:sp>
      <p:sp>
        <p:nvSpPr>
          <p:cNvPr id="13" name="Title 1"/>
          <p:cNvSpPr>
            <a:spLocks noGrp="1"/>
          </p:cNvSpPr>
          <p:nvPr>
            <p:ph type="title"/>
          </p:nvPr>
        </p:nvSpPr>
        <p:spPr>
          <a:xfrm>
            <a:off x="838200" y="779462"/>
            <a:ext cx="10515600" cy="1325563"/>
          </a:xfrm>
        </p:spPr>
        <p:txBody>
          <a:bodyPr>
            <a:normAutofit/>
          </a:bodyPr>
          <a:lstStyle>
            <a:lvl1pPr>
              <a:defRPr sz="3600">
                <a:latin typeface="微软雅黑" panose="020B0503020204020204" pitchFamily="34" charset="-122"/>
                <a:ea typeface="微软雅黑" panose="020B0503020204020204" pitchFamily="34" charset="-122"/>
              </a:defRPr>
            </a:lvl1pPr>
          </a:lstStyle>
          <a:p>
            <a:r>
              <a:rPr lang="zh-CN" altLang="en-US" noProof="1"/>
              <a:t>单击此处编辑母版标题样式</a:t>
            </a:r>
            <a:endParaRPr lang="en-US" noProof="1"/>
          </a:p>
        </p:txBody>
      </p:sp>
      <p:sp>
        <p:nvSpPr>
          <p:cNvPr id="14" name="Content Placeholder 2"/>
          <p:cNvSpPr>
            <a:spLocks noGrp="1"/>
          </p:cNvSpPr>
          <p:nvPr>
            <p:ph idx="1"/>
          </p:nvPr>
        </p:nvSpPr>
        <p:spPr>
          <a:xfrm>
            <a:off x="838200" y="1825625"/>
            <a:ext cx="10515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11" name="Date Placeholder 3"/>
          <p:cNvSpPr>
            <a:spLocks noGrp="1"/>
          </p:cNvSpPr>
          <p:nvPr>
            <p:ph type="dt" sz="half" idx="10"/>
          </p:nvPr>
        </p:nvSpPr>
        <p:spPr>
          <a:xfrm>
            <a:off x="838200" y="6445250"/>
            <a:ext cx="2743200" cy="365125"/>
          </a:xfrm>
        </p:spPr>
        <p:txBody>
          <a:bodyPr/>
          <a:lstStyle>
            <a:lvl1pPr>
              <a:defRPr>
                <a:solidFill>
                  <a:schemeClr val="tx1">
                    <a:lumMod val="65000"/>
                    <a:lumOff val="35000"/>
                  </a:schemeClr>
                </a:solidFill>
              </a:defRPr>
            </a:lvl1pPr>
          </a:lstStyle>
          <a:p>
            <a:pPr>
              <a:defRPr/>
            </a:pPr>
            <a:fld id="{27158FDA-0734-4674-A894-C1231886F499}" type="datetime10">
              <a:rPr lang="zh-CN" altLang="en-US"/>
              <a:t>23:19</a:t>
            </a:fld>
            <a:endParaRPr lang="en-US" dirty="0"/>
          </a:p>
        </p:txBody>
      </p:sp>
      <p:sp>
        <p:nvSpPr>
          <p:cNvPr id="12" name="Footer Placeholder 4"/>
          <p:cNvSpPr>
            <a:spLocks noGrp="1"/>
          </p:cNvSpPr>
          <p:nvPr>
            <p:ph type="ftr" sz="quarter" idx="11"/>
          </p:nvPr>
        </p:nvSpPr>
        <p:spPr>
          <a:xfrm>
            <a:off x="4038600" y="6445250"/>
            <a:ext cx="4114800" cy="365125"/>
          </a:xfrm>
        </p:spPr>
        <p:txBody>
          <a:bodyPr/>
          <a:lstStyle>
            <a:lvl1pPr>
              <a:defRPr>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dirty="0"/>
              <a:t>应急管理部研究中心</a:t>
            </a:r>
            <a:endParaRPr lang="en-US" dirty="0"/>
          </a:p>
        </p:txBody>
      </p:sp>
      <p:sp>
        <p:nvSpPr>
          <p:cNvPr id="15" name="Slide Number Placeholder 5"/>
          <p:cNvSpPr>
            <a:spLocks noGrp="1"/>
          </p:cNvSpPr>
          <p:nvPr>
            <p:ph type="sldNum" sz="quarter" idx="12"/>
          </p:nvPr>
        </p:nvSpPr>
        <p:spPr>
          <a:xfrm>
            <a:off x="8610600" y="6445250"/>
            <a:ext cx="2743200" cy="365125"/>
          </a:xfrm>
        </p:spPr>
        <p:txBody>
          <a:bodyPr/>
          <a:lstStyle>
            <a:lvl1pPr>
              <a:defRPr>
                <a:solidFill>
                  <a:srgbClr val="595959"/>
                </a:solidFill>
              </a:defRPr>
            </a:lvl1pPr>
          </a:lstStyle>
          <a:p>
            <a:pPr>
              <a:defRPr/>
            </a:pPr>
            <a:fld id="{3A44B40C-2167-40F0-8028-4C9DC49EEB79}" type="slidenum">
              <a:rPr lang="en-US" altLang="zh-CN" smtClean="0"/>
              <a:pPr>
                <a:defRPr/>
              </a:pPr>
              <a:t>‹#›</a:t>
            </a:fld>
            <a:r>
              <a:rPr lang="en-US" altLang="zh-CN" dirty="0"/>
              <a:t>/79</a:t>
            </a:r>
          </a:p>
        </p:txBody>
      </p:sp>
      <p:sp>
        <p:nvSpPr>
          <p:cNvPr id="2" name="文本框 1">
            <a:extLst>
              <a:ext uri="{FF2B5EF4-FFF2-40B4-BE49-F238E27FC236}">
                <a16:creationId xmlns:a16="http://schemas.microsoft.com/office/drawing/2014/main" id="{BE39BC0D-6619-42F7-A3DC-5351736DB2CB}"/>
              </a:ext>
            </a:extLst>
          </p:cNvPr>
          <p:cNvSpPr txBox="1"/>
          <p:nvPr userDrawn="1"/>
        </p:nvSpPr>
        <p:spPr>
          <a:xfrm>
            <a:off x="7464669" y="236450"/>
            <a:ext cx="4797669" cy="584775"/>
          </a:xfrm>
          <a:prstGeom prst="rect">
            <a:avLst/>
          </a:prstGeom>
          <a:noFill/>
        </p:spPr>
        <p:txBody>
          <a:bodyPr wrap="square" rtlCol="0">
            <a:spAutoFit/>
          </a:bodyPr>
          <a:lstStyle/>
          <a:p>
            <a:r>
              <a:rPr lang="zh-CN" altLang="en-US" sz="1600" b="1" dirty="0">
                <a:solidFill>
                  <a:srgbClr val="C00000"/>
                </a:solidFill>
                <a:latin typeface="微软雅黑" panose="020B0503020204020204" pitchFamily="34" charset="-122"/>
                <a:ea typeface="微软雅黑" panose="020B0503020204020204" pitchFamily="34" charset="-122"/>
              </a:rPr>
              <a:t>学习理解</a:t>
            </a:r>
            <a:r>
              <a:rPr lang="en-US" altLang="zh-CN" sz="1600" b="1" dirty="0">
                <a:solidFill>
                  <a:srgbClr val="C00000"/>
                </a:solidFill>
                <a:latin typeface="微软雅黑" panose="020B0503020204020204" pitchFamily="34" charset="-122"/>
                <a:ea typeface="微软雅黑" panose="020B0503020204020204" pitchFamily="34" charset="-122"/>
              </a:rPr>
              <a:t>——</a:t>
            </a:r>
            <a:r>
              <a:rPr lang="zh-CN" altLang="en-US" sz="1600" b="1" dirty="0">
                <a:solidFill>
                  <a:srgbClr val="C00000"/>
                </a:solidFill>
                <a:latin typeface="微软雅黑" panose="020B0503020204020204" pitchFamily="34" charset="-122"/>
                <a:ea typeface="微软雅黑" panose="020B0503020204020204" pitchFamily="34" charset="-122"/>
              </a:rPr>
              <a:t>新版</a:t>
            </a:r>
            <a:r>
              <a:rPr lang="en-US" altLang="zh-CN" sz="1600" b="1" dirty="0">
                <a:solidFill>
                  <a:srgbClr val="C00000"/>
                </a:solidFill>
                <a:latin typeface="微软雅黑" panose="020B0503020204020204" pitchFamily="34" charset="-122"/>
                <a:ea typeface="微软雅黑" panose="020B0503020204020204" pitchFamily="34" charset="-122"/>
              </a:rPr>
              <a:t>《</a:t>
            </a:r>
            <a:r>
              <a:rPr lang="zh-CN" altLang="en-US" sz="1600" b="1" dirty="0">
                <a:solidFill>
                  <a:srgbClr val="C00000"/>
                </a:solidFill>
                <a:latin typeface="微软雅黑" panose="020B0503020204020204" pitchFamily="34" charset="-122"/>
                <a:ea typeface="微软雅黑" panose="020B0503020204020204" pitchFamily="34" charset="-122"/>
              </a:rPr>
              <a:t>中华人民共和国安全生产法</a:t>
            </a:r>
            <a:r>
              <a:rPr lang="en-US" altLang="zh-CN" sz="1600" b="1" dirty="0">
                <a:solidFill>
                  <a:srgbClr val="C00000"/>
                </a:solidFill>
                <a:latin typeface="微软雅黑" panose="020B0503020204020204" pitchFamily="34" charset="-122"/>
                <a:ea typeface="微软雅黑" panose="020B0503020204020204" pitchFamily="34" charset="-122"/>
              </a:rPr>
              <a:t>》</a:t>
            </a:r>
          </a:p>
          <a:p>
            <a:endParaRPr lang="zh-CN" altLang="en-US" sz="1600" b="0" dirty="0">
              <a:solidFill>
                <a:srgbClr val="C00000"/>
              </a:solidFill>
              <a:latin typeface="微软雅黑" panose="020B0503020204020204" pitchFamily="34" charset="-122"/>
              <a:ea typeface="微软雅黑" panose="020B0503020204020204" pitchFamily="34" charset="-122"/>
            </a:endParaRPr>
          </a:p>
        </p:txBody>
      </p:sp>
      <p:pic>
        <p:nvPicPr>
          <p:cNvPr id="18" name="图片 17">
            <a:extLst>
              <a:ext uri="{FF2B5EF4-FFF2-40B4-BE49-F238E27FC236}">
                <a16:creationId xmlns:a16="http://schemas.microsoft.com/office/drawing/2014/main" id="{79089DEE-65EA-3342-3BF9-E0374870101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2953224869"/>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3199497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2022/5/5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pic>
        <p:nvPicPr>
          <p:cNvPr id="7" name="图片 6" descr="liangxueyizuo3.png">
            <a:extLst>
              <a:ext uri="{FF2B5EF4-FFF2-40B4-BE49-F238E27FC236}">
                <a16:creationId xmlns:a16="http://schemas.microsoft.com/office/drawing/2014/main" id="{667C512B-FB9F-3342-7B6E-118746AA332C}"/>
              </a:ext>
            </a:extLst>
          </p:cNvPr>
          <p:cNvPicPr>
            <a:picLocks noChangeAspect="1"/>
          </p:cNvPicPr>
          <p:nvPr userDrawn="1"/>
        </p:nvPicPr>
        <p:blipFill rotWithShape="1">
          <a:blip r:embed="rId7" cstate="print"/>
          <a:srcRect t="49014" r="6216"/>
          <a:stretch>
            <a:fillRect/>
          </a:stretch>
        </p:blipFill>
        <p:spPr>
          <a:xfrm>
            <a:off x="-1" y="4296229"/>
            <a:ext cx="12191999" cy="2561772"/>
          </a:xfrm>
          <a:prstGeom prst="rect">
            <a:avLst/>
          </a:prstGeom>
        </p:spPr>
      </p:pic>
      <p:pic>
        <p:nvPicPr>
          <p:cNvPr id="8" name="图片 7" descr="liangxueyizuo3.png">
            <a:extLst>
              <a:ext uri="{FF2B5EF4-FFF2-40B4-BE49-F238E27FC236}">
                <a16:creationId xmlns:a16="http://schemas.microsoft.com/office/drawing/2014/main" id="{39035DB7-BCE3-1033-5F15-8EEAFFE7BC2A}"/>
              </a:ext>
            </a:extLst>
          </p:cNvPr>
          <p:cNvPicPr>
            <a:picLocks noChangeAspect="1"/>
          </p:cNvPicPr>
          <p:nvPr userDrawn="1"/>
        </p:nvPicPr>
        <p:blipFill>
          <a:blip r:embed="rId8" cstate="print">
            <a:extLst>
              <a:ext uri="{BEBA8EAE-BF5A-486C-A8C5-ECC9F3942E4B}">
                <a14:imgProps xmlns:a14="http://schemas.microsoft.com/office/drawing/2010/main">
                  <a14:imgLayer r:embed="rId9">
                    <a14:imgEffect>
                      <a14:brightnessContrast bright="-5000" contrast="30000"/>
                    </a14:imgEffect>
                    <a14:imgEffect>
                      <a14:colorTemperature colorTemp="11500"/>
                    </a14:imgEffect>
                  </a14:imgLayer>
                </a14:imgProps>
              </a:ext>
            </a:extLst>
          </a:blip>
          <a:stretch>
            <a:fillRect/>
          </a:stretch>
        </p:blipFill>
        <p:spPr>
          <a:xfrm>
            <a:off x="-1" y="0"/>
            <a:ext cx="12192000" cy="16175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2022/5/5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2022/5/5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2022/5/5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2022/5/5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2022/5/5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2022/5/5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2022/5/5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2022/5/5</a:t>
            </a:fld>
            <a:endParaRPr lang="zh-CN" altLang="en-US"/>
          </a:p>
        </p:txBody>
      </p:sp>
      <p:sp>
        <p:nvSpPr>
          <p:cNvPr id="5" name="页脚占位符 4"/>
          <p:cNvSpPr>
            <a:spLocks noGrp="1"/>
          </p:cNvSpPr>
          <p:nvPr>
            <p:ph type="ftr" sz="quarter" idx="3"/>
            <p:custDataLst>
              <p:tags r:id="rId1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5"/>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63.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microsoft.com/office/2007/relationships/hdphoto" Target="../media/hdphoto4.wdp"/></Relationships>
</file>

<file path=ppt/slides/_rels/slide1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49.png"/><Relationship Id="rId5" Type="http://schemas.microsoft.com/office/2007/relationships/hdphoto" Target="../media/hdphoto1.wdp"/><Relationship Id="rId4" Type="http://schemas.openxmlformats.org/officeDocument/2006/relationships/image" Target="../media/image2.png"/></Relationships>
</file>

<file path=ppt/slides/_rels/slide11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slide" Target="slide20.xml"/><Relationship Id="rId7" Type="http://schemas.openxmlformats.org/officeDocument/2006/relationships/slide" Target="slide51.xml"/><Relationship Id="rId2" Type="http://schemas.openxmlformats.org/officeDocument/2006/relationships/slide" Target="slide15.xml"/><Relationship Id="rId1" Type="http://schemas.openxmlformats.org/officeDocument/2006/relationships/slideLayout" Target="../slideLayouts/slideLayout12.xml"/><Relationship Id="rId6" Type="http://schemas.openxmlformats.org/officeDocument/2006/relationships/slide" Target="slide45.xml"/><Relationship Id="rId5" Type="http://schemas.openxmlformats.org/officeDocument/2006/relationships/slide" Target="slide35.xml"/><Relationship Id="rId4" Type="http://schemas.openxmlformats.org/officeDocument/2006/relationships/slide" Target="slide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7.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4.jpeg"/><Relationship Id="rId4" Type="http://schemas.openxmlformats.org/officeDocument/2006/relationships/image" Target="../media/image33.emf"/></Relationships>
</file>

<file path=ppt/slides/_rels/slide7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5.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43.emf"/></Relationships>
</file>

<file path=ppt/slides/_rels/slide86.xml.rels><?xml version="1.0" encoding="UTF-8" standalone="yes"?>
<Relationships xmlns="http://schemas.openxmlformats.org/package/2006/relationships"><Relationship Id="rId3" Type="http://schemas.openxmlformats.org/officeDocument/2006/relationships/package" Target="../embeddings/Microsoft_PowerPoint_Presentation2.pptx"/><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44.emf"/></Relationships>
</file>

<file path=ppt/slides/_rels/slide87.xml.rels><?xml version="1.0" encoding="UTF-8" standalone="yes"?>
<Relationships xmlns="http://schemas.openxmlformats.org/package/2006/relationships"><Relationship Id="rId3" Type="http://schemas.openxmlformats.org/officeDocument/2006/relationships/package" Target="../embeddings/Microsoft_PowerPoint_Presentation3.pptx"/><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45.emf"/></Relationships>
</file>

<file path=ppt/slides/_rels/slide8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package" Target="../embeddings/Microsoft_PowerPoint_Presentation4.pptx"/><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48.emf"/></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49.png"/><Relationship Id="rId5" Type="http://schemas.microsoft.com/office/2007/relationships/hdphoto" Target="../media/hdphoto1.wdp"/><Relationship Id="rId4" Type="http://schemas.openxmlformats.org/officeDocument/2006/relationships/image" Target="../media/image2.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85" y="-25717"/>
            <a:ext cx="12185501" cy="6858000"/>
          </a:xfrm>
          <a:prstGeom prst="rect">
            <a:avLst/>
          </a:prstGeom>
        </p:spPr>
      </p:pic>
      <p:pic>
        <p:nvPicPr>
          <p:cNvPr id="2" name="图片 1"/>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100000" l="10306" r="90000">
                        <a14:backgroundMark x1="20204" y1="72785" x2="20204" y2="72785"/>
                        <a14:backgroundMark x1="17245" y1="74367" x2="17245" y2="74367"/>
                      </a14:backgroundRemoval>
                    </a14:imgEffect>
                  </a14:imgLayer>
                </a14:imgProps>
              </a:ext>
              <a:ext uri="{28A0092B-C50C-407E-A947-70E740481C1C}">
                <a14:useLocalDpi xmlns:a14="http://schemas.microsoft.com/office/drawing/2010/main" val="0"/>
              </a:ext>
            </a:extLst>
          </a:blip>
          <a:srcRect l="9874" r="11784"/>
          <a:stretch>
            <a:fillRect/>
          </a:stretch>
        </p:blipFill>
        <p:spPr>
          <a:xfrm>
            <a:off x="5832529" y="630854"/>
            <a:ext cx="6883223" cy="5666218"/>
          </a:xfrm>
          <a:prstGeom prst="rect">
            <a:avLst/>
          </a:prstGeom>
        </p:spPr>
      </p:pic>
      <p:pic>
        <p:nvPicPr>
          <p:cNvPr id="10" name="图片 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467" y="4679876"/>
            <a:ext cx="12174737" cy="2178124"/>
          </a:xfrm>
          <a:prstGeom prst="rect">
            <a:avLst/>
          </a:prstGeom>
        </p:spPr>
      </p:pic>
      <p:pic>
        <p:nvPicPr>
          <p:cNvPr id="12" name="图片 6" descr="红丝带.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76288"/>
            <a:ext cx="2753784" cy="110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8185" y="456353"/>
            <a:ext cx="8354060" cy="4678680"/>
          </a:xfrm>
          <a:prstGeom prst="rect">
            <a:avLst/>
          </a:prstGeom>
          <a:noFill/>
        </p:spPr>
        <p:txBody>
          <a:bodyPr vert="horz" wrap="square" rtlCol="0" anchor="ctr" anchorCtr="0">
            <a:noAutofit/>
            <a:scene3d>
              <a:camera prst="orthographicFront"/>
              <a:lightRig rig="balanced" dir="tl"/>
            </a:scene3d>
            <a:sp3d contourW="6350" prstMaterial="matte">
              <a:contourClr>
                <a:schemeClr val="accent2">
                  <a:tint val="20000"/>
                </a:schemeClr>
              </a:contourClr>
            </a:sp3d>
          </a:bodyPr>
          <a:lstStyle/>
          <a:p>
            <a:pPr algn="ctr"/>
            <a:endParaRPr lang="en-US" altLang="zh-CN" sz="4265" b="1" spc="50" dirty="0">
              <a:ln w="11430"/>
              <a:solidFill>
                <a:schemeClr val="tx1"/>
              </a:solidFill>
              <a:effectLst/>
              <a:latin typeface="微软雅黑" panose="020B0503020204020204" pitchFamily="34" charset="-122"/>
              <a:ea typeface="微软雅黑" panose="020B0503020204020204" pitchFamily="34" charset="-122"/>
            </a:endParaRPr>
          </a:p>
          <a:p>
            <a:pPr algn="ctr">
              <a:lnSpc>
                <a:spcPct val="150000"/>
              </a:lnSpc>
            </a:pPr>
            <a:r>
              <a:rPr lang="en-US" altLang="zh-CN" sz="4265" b="1" spc="50" dirty="0">
                <a:ln w="11430"/>
                <a:solidFill>
                  <a:schemeClr val="tx1"/>
                </a:solidFill>
                <a:effectLst/>
                <a:latin typeface="微软雅黑" panose="020B0503020204020204" pitchFamily="34" charset="-122"/>
                <a:ea typeface="微软雅黑" panose="020B0503020204020204" pitchFamily="34" charset="-122"/>
              </a:rPr>
              <a:t>2022</a:t>
            </a:r>
            <a:r>
              <a:rPr lang="zh-CN" altLang="en-US" sz="4265" b="1" spc="50" dirty="0">
                <a:ln w="11430"/>
                <a:solidFill>
                  <a:schemeClr val="tx1"/>
                </a:solidFill>
                <a:effectLst/>
                <a:latin typeface="微软雅黑" panose="020B0503020204020204" pitchFamily="34" charset="-122"/>
                <a:ea typeface="微软雅黑" panose="020B0503020204020204" pitchFamily="34" charset="-122"/>
              </a:rPr>
              <a:t>年安全月主题</a:t>
            </a:r>
          </a:p>
          <a:p>
            <a:pPr algn="ctr">
              <a:lnSpc>
                <a:spcPct val="150000"/>
              </a:lnSpc>
            </a:pPr>
            <a:r>
              <a:rPr lang="zh-CN" altLang="en-US" sz="4265" b="1" spc="50" dirty="0">
                <a:ln w="11430"/>
                <a:solidFill>
                  <a:schemeClr val="bg1"/>
                </a:solidFill>
                <a:effectLst/>
                <a:latin typeface="微软雅黑" panose="020B0503020204020204" pitchFamily="34" charset="-122"/>
                <a:ea typeface="微软雅黑" panose="020B0503020204020204" pitchFamily="34" charset="-122"/>
              </a:rPr>
              <a:t>遵守安全生产法  当好第一责任人</a:t>
            </a:r>
          </a:p>
          <a:p>
            <a:pPr algn="ctr"/>
            <a:endParaRPr lang="zh-CN" altLang="en-US" sz="2665" b="1" spc="50" dirty="0">
              <a:ln w="11430"/>
              <a:solidFill>
                <a:schemeClr val="tx1"/>
              </a:solidFill>
              <a:effectLst/>
              <a:latin typeface="微软雅黑" panose="020B0503020204020204" pitchFamily="34" charset="-122"/>
              <a:ea typeface="微软雅黑" panose="020B0503020204020204" pitchFamily="34" charset="-122"/>
            </a:endParaRPr>
          </a:p>
        </p:txBody>
      </p:sp>
      <p:cxnSp>
        <p:nvCxnSpPr>
          <p:cNvPr id="17" name="直接连接符 16"/>
          <p:cNvCxnSpPr/>
          <p:nvPr/>
        </p:nvCxnSpPr>
        <p:spPr bwMode="auto">
          <a:xfrm flipV="1">
            <a:off x="1376892" y="1834040"/>
            <a:ext cx="6096000" cy="169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1" name="直接连接符 20"/>
          <p:cNvCxnSpPr/>
          <p:nvPr/>
        </p:nvCxnSpPr>
        <p:spPr bwMode="auto">
          <a:xfrm>
            <a:off x="1222272" y="4754673"/>
            <a:ext cx="609584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custDataLst>
      <p:tags r:id="rId1"/>
    </p:custData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日期占位符 3">
            <a:extLst>
              <a:ext uri="{FF2B5EF4-FFF2-40B4-BE49-F238E27FC236}">
                <a16:creationId xmlns:a16="http://schemas.microsoft.com/office/drawing/2014/main" id="{951CAA0F-CCBE-40E8-B317-3AAB042FDDF6}"/>
              </a:ext>
            </a:extLst>
          </p:cNvPr>
          <p:cNvSpPr>
            <a:spLocks noGrp="1"/>
          </p:cNvSpPr>
          <p:nvPr>
            <p:ph type="dt" sz="half" idx="10"/>
          </p:nvPr>
        </p:nvSpPr>
        <p:spPr>
          <a:xfrm>
            <a:off x="838200" y="6445250"/>
            <a:ext cx="2743200" cy="365125"/>
          </a:xfrm>
        </p:spPr>
        <p:txBody>
          <a:bodyPr/>
          <a:lstStyle/>
          <a:p>
            <a:pPr>
              <a:defRPr/>
            </a:pPr>
            <a:fld id="{27158FDA-0734-4674-A894-C1231886F499}" type="datetime10">
              <a:rPr lang="zh-CN" altLang="en-US" smtClean="0"/>
              <a:t>23:28</a:t>
            </a:fld>
            <a:endParaRPr lang="en-US" dirty="0"/>
          </a:p>
        </p:txBody>
      </p:sp>
      <p:sp>
        <p:nvSpPr>
          <p:cNvPr id="46" name="页脚占位符 4">
            <a:extLst>
              <a:ext uri="{FF2B5EF4-FFF2-40B4-BE49-F238E27FC236}">
                <a16:creationId xmlns:a16="http://schemas.microsoft.com/office/drawing/2014/main" id="{A6BF94E4-CBD6-435C-AB2B-1354DE38214B}"/>
              </a:ext>
            </a:extLst>
          </p:cNvPr>
          <p:cNvSpPr>
            <a:spLocks noGrp="1"/>
          </p:cNvSpPr>
          <p:nvPr>
            <p:ph type="ftr" sz="quarter" idx="11"/>
          </p:nvPr>
        </p:nvSpPr>
        <p:spPr>
          <a:xfrm>
            <a:off x="4038600" y="6445250"/>
            <a:ext cx="4114800" cy="365125"/>
          </a:xfrm>
        </p:spPr>
        <p:txBody>
          <a:bodyPr/>
          <a:lstStyle/>
          <a:p>
            <a:pPr>
              <a:defRPr/>
            </a:pPr>
            <a:r>
              <a:rPr lang="zh-CN" altLang="en-US"/>
              <a:t>应急管理部研究中心</a:t>
            </a:r>
            <a:endParaRPr lang="en-US" dirty="0"/>
          </a:p>
        </p:txBody>
      </p:sp>
      <p:sp>
        <p:nvSpPr>
          <p:cNvPr id="47" name="灯片编号占位符 5">
            <a:extLst>
              <a:ext uri="{FF2B5EF4-FFF2-40B4-BE49-F238E27FC236}">
                <a16:creationId xmlns:a16="http://schemas.microsoft.com/office/drawing/2014/main" id="{A546B97B-2EC2-418E-9916-CB8D54367237}"/>
              </a:ext>
            </a:extLst>
          </p:cNvPr>
          <p:cNvSpPr>
            <a:spLocks noGrp="1"/>
          </p:cNvSpPr>
          <p:nvPr>
            <p:ph type="sldNum" sz="quarter" idx="12"/>
          </p:nvPr>
        </p:nvSpPr>
        <p:spPr>
          <a:xfrm>
            <a:off x="8610600" y="6445250"/>
            <a:ext cx="2743200" cy="365125"/>
          </a:xfrm>
        </p:spPr>
        <p:txBody>
          <a:bodyPr/>
          <a:lstStyle/>
          <a:p>
            <a:pPr>
              <a:defRPr/>
            </a:pPr>
            <a:fld id="{3A44B40C-2167-40F0-8028-4C9DC49EEB79}" type="slidenum">
              <a:rPr lang="en-US" altLang="zh-CN" smtClean="0"/>
              <a:t>10</a:t>
            </a:fld>
            <a:r>
              <a:rPr lang="en-US" altLang="zh-CN" dirty="0"/>
              <a:t>/89</a:t>
            </a:r>
          </a:p>
        </p:txBody>
      </p:sp>
      <p:graphicFrame>
        <p:nvGraphicFramePr>
          <p:cNvPr id="2" name="图示 1">
            <a:extLst>
              <a:ext uri="{FF2B5EF4-FFF2-40B4-BE49-F238E27FC236}">
                <a16:creationId xmlns:a16="http://schemas.microsoft.com/office/drawing/2014/main" id="{5CE5098C-F672-420A-B123-4621C4704E72}"/>
              </a:ext>
            </a:extLst>
          </p:cNvPr>
          <p:cNvGraphicFramePr/>
          <p:nvPr/>
        </p:nvGraphicFramePr>
        <p:xfrm>
          <a:off x="3310629" y="2263806"/>
          <a:ext cx="7014101" cy="3302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组合 15">
            <a:extLst>
              <a:ext uri="{FF2B5EF4-FFF2-40B4-BE49-F238E27FC236}">
                <a16:creationId xmlns:a16="http://schemas.microsoft.com/office/drawing/2014/main" id="{58A9B1E6-564B-DF7C-0AE3-A7F12C3EA4FC}"/>
              </a:ext>
            </a:extLst>
          </p:cNvPr>
          <p:cNvGrpSpPr/>
          <p:nvPr/>
        </p:nvGrpSpPr>
        <p:grpSpPr>
          <a:xfrm>
            <a:off x="145208" y="693267"/>
            <a:ext cx="7886569" cy="2333497"/>
            <a:chOff x="145208" y="693267"/>
            <a:chExt cx="7886569" cy="2333497"/>
          </a:xfrm>
        </p:grpSpPr>
        <p:grpSp>
          <p:nvGrpSpPr>
            <p:cNvPr id="17" name="组合 16">
              <a:extLst>
                <a:ext uri="{FF2B5EF4-FFF2-40B4-BE49-F238E27FC236}">
                  <a16:creationId xmlns:a16="http://schemas.microsoft.com/office/drawing/2014/main" id="{96FC4DBD-F274-ED1E-7B77-412C1F6AEE18}"/>
                </a:ext>
              </a:extLst>
            </p:cNvPr>
            <p:cNvGrpSpPr/>
            <p:nvPr/>
          </p:nvGrpSpPr>
          <p:grpSpPr>
            <a:xfrm>
              <a:off x="145208" y="693267"/>
              <a:ext cx="7886569" cy="2333497"/>
              <a:chOff x="145208" y="693267"/>
              <a:chExt cx="7886569" cy="2333497"/>
            </a:xfrm>
          </p:grpSpPr>
          <p:grpSp>
            <p:nvGrpSpPr>
              <p:cNvPr id="19" name="组合 18">
                <a:extLst>
                  <a:ext uri="{FF2B5EF4-FFF2-40B4-BE49-F238E27FC236}">
                    <a16:creationId xmlns:a16="http://schemas.microsoft.com/office/drawing/2014/main" id="{6722AA2D-3033-9B0B-2883-238AC4C1295E}"/>
                  </a:ext>
                </a:extLst>
              </p:cNvPr>
              <p:cNvGrpSpPr/>
              <p:nvPr/>
            </p:nvGrpSpPr>
            <p:grpSpPr>
              <a:xfrm>
                <a:off x="145208" y="693267"/>
                <a:ext cx="7886569" cy="1770365"/>
                <a:chOff x="145208" y="693267"/>
                <a:chExt cx="7886569" cy="1770365"/>
              </a:xfrm>
            </p:grpSpPr>
            <p:grpSp>
              <p:nvGrpSpPr>
                <p:cNvPr id="21" name="组合 20">
                  <a:extLst>
                    <a:ext uri="{FF2B5EF4-FFF2-40B4-BE49-F238E27FC236}">
                      <a16:creationId xmlns:a16="http://schemas.microsoft.com/office/drawing/2014/main" id="{5CCA4B8D-9460-D2F8-B179-8CED4096D2CB}"/>
                    </a:ext>
                  </a:extLst>
                </p:cNvPr>
                <p:cNvGrpSpPr/>
                <p:nvPr/>
              </p:nvGrpSpPr>
              <p:grpSpPr>
                <a:xfrm>
                  <a:off x="145210" y="693267"/>
                  <a:ext cx="7886567" cy="567279"/>
                  <a:chOff x="145210" y="693267"/>
                  <a:chExt cx="7886567" cy="567279"/>
                </a:xfrm>
              </p:grpSpPr>
              <p:sp>
                <p:nvSpPr>
                  <p:cNvPr id="23" name="AutoShape 11">
                    <a:extLst>
                      <a:ext uri="{FF2B5EF4-FFF2-40B4-BE49-F238E27FC236}">
                        <a16:creationId xmlns:a16="http://schemas.microsoft.com/office/drawing/2014/main" id="{0FA01026-545A-06A8-FEA7-0A8BBB1FC72A}"/>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4" name="AutoShape 11">
                    <a:extLst>
                      <a:ext uri="{FF2B5EF4-FFF2-40B4-BE49-F238E27FC236}">
                        <a16:creationId xmlns:a16="http://schemas.microsoft.com/office/drawing/2014/main" id="{A6E136A4-6461-8AEE-72ED-41F2A71729D7}"/>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25" name="AutoShape 11">
                    <a:extLst>
                      <a:ext uri="{FF2B5EF4-FFF2-40B4-BE49-F238E27FC236}">
                        <a16:creationId xmlns:a16="http://schemas.microsoft.com/office/drawing/2014/main" id="{5A238072-DFFE-FF7E-8A0B-94973BC43F21}"/>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2" name="矩形 21">
                  <a:extLst>
                    <a:ext uri="{FF2B5EF4-FFF2-40B4-BE49-F238E27FC236}">
                      <a16:creationId xmlns:a16="http://schemas.microsoft.com/office/drawing/2014/main" id="{E3338318-190D-6169-DA4B-468D7C6BFAD8}"/>
                    </a:ext>
                  </a:extLst>
                </p:cNvPr>
                <p:cNvSpPr/>
                <p:nvPr/>
              </p:nvSpPr>
              <p:spPr>
                <a:xfrm>
                  <a:off x="145208" y="1900500"/>
                  <a:ext cx="1976555"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与</a:t>
                  </a:r>
                  <a:r>
                    <a:rPr lang="en-US" altLang="zh-CN" b="1" dirty="0">
                      <a:solidFill>
                        <a:schemeClr val="bg2">
                          <a:lumMod val="75000"/>
                        </a:schemeClr>
                      </a:solidFill>
                      <a:latin typeface="微软雅黑" panose="020B0503020204020204" pitchFamily="34" charset="-122"/>
                      <a:ea typeface="微软雅黑" panose="020B0503020204020204" pitchFamily="34" charset="-122"/>
                    </a:rPr>
                    <a:t>14</a:t>
                  </a:r>
                  <a:r>
                    <a:rPr lang="zh-CN" altLang="en-US" b="1" dirty="0">
                      <a:solidFill>
                        <a:schemeClr val="bg2">
                          <a:lumMod val="75000"/>
                        </a:schemeClr>
                      </a:solidFill>
                      <a:latin typeface="微软雅黑" panose="020B0503020204020204" pitchFamily="34" charset="-122"/>
                      <a:ea typeface="微软雅黑" panose="020B0503020204020204" pitchFamily="34" charset="-122"/>
                    </a:rPr>
                    <a:t>版的对比</a:t>
                  </a:r>
                </a:p>
              </p:txBody>
            </p:sp>
          </p:grpSp>
          <p:sp>
            <p:nvSpPr>
              <p:cNvPr id="20" name="矩形 19">
                <a:extLst>
                  <a:ext uri="{FF2B5EF4-FFF2-40B4-BE49-F238E27FC236}">
                    <a16:creationId xmlns:a16="http://schemas.microsoft.com/office/drawing/2014/main" id="{A28CA423-6429-65FB-6633-FC02D3C07302}"/>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18" name="矩形 17">
              <a:extLst>
                <a:ext uri="{FF2B5EF4-FFF2-40B4-BE49-F238E27FC236}">
                  <a16:creationId xmlns:a16="http://schemas.microsoft.com/office/drawing/2014/main" id="{6418C9DA-9D55-EFEF-844C-37C8A2A44000}"/>
                </a:ext>
              </a:extLst>
            </p:cNvPr>
            <p:cNvSpPr/>
            <p:nvPr/>
          </p:nvSpPr>
          <p:spPr>
            <a:xfrm>
              <a:off x="145208" y="1289125"/>
              <a:ext cx="1976555"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1. 《</a:t>
              </a:r>
              <a:r>
                <a:rPr lang="zh-CN" altLang="en-US" b="1" dirty="0">
                  <a:solidFill>
                    <a:schemeClr val="bg1"/>
                  </a:solidFill>
                  <a:latin typeface="微软雅黑" panose="020B0503020204020204" pitchFamily="34" charset="-122"/>
                  <a:ea typeface="微软雅黑" panose="020B0503020204020204" pitchFamily="34" charset="-122"/>
                </a:rPr>
                <a:t>新安法</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的</a:t>
              </a:r>
              <a:endParaRPr lang="en-US" altLang="zh-CN" b="1" dirty="0">
                <a:solidFill>
                  <a:schemeClr val="bg1"/>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新增内容</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52609" y="330101"/>
            <a:ext cx="4698722" cy="584775"/>
          </a:xfrm>
          <a:prstGeom prst="rect">
            <a:avLst/>
          </a:prstGeom>
        </p:spPr>
        <p:txBody>
          <a:bodyPr wrap="none">
            <a:spAutoFit/>
          </a:bodyPr>
          <a:lstStyle>
            <a:defPPr>
              <a:defRPr lang="zh-CN"/>
            </a:defPPr>
            <a:lvl1pPr>
              <a:defRPr sz="3200" b="1">
                <a:gradFill>
                  <a:gsLst>
                    <a:gs pos="10000">
                      <a:srgbClr val="C00000"/>
                    </a:gs>
                    <a:gs pos="70000">
                      <a:srgbClr val="FF0000"/>
                    </a:gs>
                  </a:gsLst>
                  <a:lin ang="5400000" scaled="1"/>
                </a:gradFill>
              </a:defRPr>
            </a:lvl1pPr>
          </a:lstStyle>
          <a:p>
            <a:r>
              <a:rPr lang="zh-CN" altLang="en-US" dirty="0">
                <a:solidFill>
                  <a:srgbClr val="FF0000"/>
                </a:solidFill>
              </a:rPr>
              <a:t>十五条硬措施主要内容：</a:t>
            </a:r>
          </a:p>
        </p:txBody>
      </p:sp>
      <p:sp>
        <p:nvSpPr>
          <p:cNvPr id="8" name="矩形: 圆角 7"/>
          <p:cNvSpPr/>
          <p:nvPr/>
        </p:nvSpPr>
        <p:spPr>
          <a:xfrm>
            <a:off x="394636" y="1838629"/>
            <a:ext cx="11482939" cy="4689270"/>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1713297" y="1364285"/>
            <a:ext cx="9615638" cy="94423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800" b="1" dirty="0"/>
              <a:t>六、立即深入扎实开展全国安全生产大检查</a:t>
            </a:r>
            <a:endParaRPr lang="zh-CN" altLang="zh-CN" sz="2800" dirty="0"/>
          </a:p>
        </p:txBody>
      </p:sp>
      <p:sp>
        <p:nvSpPr>
          <p:cNvPr id="7" name="文本框 6"/>
          <p:cNvSpPr txBox="1"/>
          <p:nvPr/>
        </p:nvSpPr>
        <p:spPr>
          <a:xfrm>
            <a:off x="696968" y="2350510"/>
            <a:ext cx="10798063" cy="3731278"/>
          </a:xfrm>
          <a:prstGeom prst="rect">
            <a:avLst/>
          </a:prstGeom>
          <a:noFill/>
        </p:spPr>
        <p:txBody>
          <a:bodyPr wrap="square">
            <a:spAutoFit/>
          </a:bodyPr>
          <a:lstStyle/>
          <a:p>
            <a:pPr indent="409575">
              <a:lnSpc>
                <a:spcPct val="150000"/>
              </a:lnSpc>
            </a:pPr>
            <a:r>
              <a:rPr lang="en-US" altLang="zh-CN" sz="2000" spc="40" dirty="0">
                <a:solidFill>
                  <a:srgbClr val="222222"/>
                </a:solidFill>
                <a:effectLst/>
                <a:latin typeface="微软雅黑" panose="020B0503020204020204" pitchFamily="34" charset="-122"/>
                <a:ea typeface="微软雅黑" panose="020B0503020204020204" pitchFamily="34" charset="-122"/>
                <a:cs typeface="宋体" panose="02010600030101010101" pitchFamily="2" charset="-122"/>
              </a:rPr>
              <a:t>  </a:t>
            </a:r>
            <a:r>
              <a:rPr lang="zh-CN" altLang="zh-CN" sz="2000" spc="40" dirty="0">
                <a:solidFill>
                  <a:srgbClr val="222222"/>
                </a:solidFill>
                <a:effectLst/>
                <a:latin typeface="微软雅黑" panose="020B0503020204020204" pitchFamily="34" charset="-122"/>
                <a:ea typeface="微软雅黑" panose="020B0503020204020204" pitchFamily="34" charset="-122"/>
                <a:cs typeface="宋体" panose="02010600030101010101" pitchFamily="2" charset="-122"/>
              </a:rPr>
              <a:t>国务院安委会将尽快组织开展安全生产大检查，各有关部门有关地区要做好准备，全面深入排查重大风险隐患，列出清单，明确要求压实责任，限期整改，坚决防止风险患演变为特大事故。</a:t>
            </a:r>
            <a:r>
              <a:rPr lang="zh-CN" altLang="zh-CN" sz="2000" b="1" spc="40" dirty="0">
                <a:solidFill>
                  <a:srgbClr val="222222"/>
                </a:solidFill>
                <a:effectLst/>
                <a:latin typeface="微软雅黑" panose="020B0503020204020204" pitchFamily="34" charset="-122"/>
                <a:ea typeface="微软雅黑" panose="020B0503020204020204" pitchFamily="34" charset="-122"/>
                <a:cs typeface="宋体" panose="02010600030101010101" pitchFamily="2" charset="-122"/>
              </a:rPr>
              <a:t>要牢牢盯守矿山危化品、民航道路、水上交通、建筑施工、燃气消防等重点行业领域，</a:t>
            </a:r>
            <a:r>
              <a:rPr lang="zh-CN" altLang="zh-CN" sz="2000" spc="40" dirty="0">
                <a:solidFill>
                  <a:srgbClr val="222222"/>
                </a:solidFill>
                <a:effectLst/>
                <a:latin typeface="微软雅黑" panose="020B0503020204020204" pitchFamily="34" charset="-122"/>
                <a:ea typeface="微软雅黑" panose="020B0503020204020204" pitchFamily="34" charset="-122"/>
                <a:cs typeface="宋体" panose="02010600030101010101" pitchFamily="2" charset="-122"/>
              </a:rPr>
              <a:t>特别是对可能造成群死群伤的重大风险，由省市级安委会和中央企业总部挂名督办，对拒不整改追究刑责等坚决果断的措施。要统筹疫情防治公共安全，对商场、影院、医院、养老院、学校、幼儿园和高层建筑人员密集场所封闭安全出口的封闭疏散通道的，对整改不认真，未列入清单，因查实属于重大风险隐患，可能发生事故的，要当做事故对待，引发事故的更要从严追究责任，一层难以解决的问题，要报本级安委会上级行业主管部门。</a:t>
            </a:r>
            <a:endParaRPr lang="zh-CN" altLang="zh-CN" sz="2000" dirty="0">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2.29167E-6 -7.40741E-7 L 0.14518 -0.00023 " pathEditMode="relative" rAng="0" ptsTypes="AA">
                                      <p:cBhvr>
                                        <p:cTn id="9" dur="1000" spd="-100000" fill="hold"/>
                                        <p:tgtEl>
                                          <p:spTgt spid="5"/>
                                        </p:tgtEl>
                                        <p:attrNameLst>
                                          <p:attrName>ppt_x</p:attrName>
                                          <p:attrName>ppt_y</p:attrName>
                                        </p:attrNameLst>
                                      </p:cBhvr>
                                      <p:rCtr x="7253" y="-23"/>
                                    </p:animMotion>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7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bldLvl="0" animBg="1"/>
      <p:bldP spid="10" grpId="0" bldLvl="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52609" y="330101"/>
            <a:ext cx="4698722" cy="584775"/>
          </a:xfrm>
          <a:prstGeom prst="rect">
            <a:avLst/>
          </a:prstGeom>
        </p:spPr>
        <p:txBody>
          <a:bodyPr wrap="none">
            <a:spAutoFit/>
          </a:bodyPr>
          <a:lstStyle>
            <a:defPPr>
              <a:defRPr lang="zh-CN"/>
            </a:defPPr>
            <a:lvl1pPr>
              <a:defRPr sz="3200" b="1">
                <a:gradFill>
                  <a:gsLst>
                    <a:gs pos="10000">
                      <a:srgbClr val="C00000"/>
                    </a:gs>
                    <a:gs pos="70000">
                      <a:srgbClr val="FF0000"/>
                    </a:gs>
                  </a:gsLst>
                  <a:lin ang="5400000" scaled="1"/>
                </a:gradFill>
              </a:defRPr>
            </a:lvl1pPr>
          </a:lstStyle>
          <a:p>
            <a:r>
              <a:rPr lang="zh-CN" altLang="en-US" dirty="0">
                <a:solidFill>
                  <a:srgbClr val="FF0000"/>
                </a:solidFill>
              </a:rPr>
              <a:t>十五条硬措施主要内容：</a:t>
            </a:r>
          </a:p>
        </p:txBody>
      </p:sp>
      <p:sp>
        <p:nvSpPr>
          <p:cNvPr id="8" name="矩形: 圆角 7"/>
          <p:cNvSpPr/>
          <p:nvPr/>
        </p:nvSpPr>
        <p:spPr>
          <a:xfrm>
            <a:off x="394636" y="1963754"/>
            <a:ext cx="11482939" cy="4564145"/>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1751797" y="1489410"/>
            <a:ext cx="8874493" cy="94423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800" b="1" dirty="0"/>
              <a:t>七、牢牢守住项目审批安全红线</a:t>
            </a:r>
            <a:endParaRPr lang="zh-CN" altLang="zh-CN" sz="2800" dirty="0"/>
          </a:p>
        </p:txBody>
      </p:sp>
      <p:sp>
        <p:nvSpPr>
          <p:cNvPr id="7" name="文本框 6"/>
          <p:cNvSpPr txBox="1"/>
          <p:nvPr/>
        </p:nvSpPr>
        <p:spPr>
          <a:xfrm>
            <a:off x="696968" y="2647689"/>
            <a:ext cx="10798063" cy="3351046"/>
          </a:xfrm>
          <a:prstGeom prst="rect">
            <a:avLst/>
          </a:prstGeom>
          <a:noFill/>
        </p:spPr>
        <p:txBody>
          <a:bodyPr wrap="square">
            <a:spAutoFit/>
          </a:bodyPr>
          <a:lstStyle/>
          <a:p>
            <a:pPr indent="409575">
              <a:lnSpc>
                <a:spcPct val="150000"/>
              </a:lnSpc>
            </a:pPr>
            <a:r>
              <a:rPr lang="en-US" altLang="zh-CN" sz="2400" spc="40" dirty="0">
                <a:solidFill>
                  <a:srgbClr val="222222"/>
                </a:solidFill>
                <a:effectLst/>
                <a:latin typeface="微软雅黑" panose="020B0503020204020204" pitchFamily="34" charset="-122"/>
                <a:ea typeface="微软雅黑" panose="020B0503020204020204" pitchFamily="34" charset="-122"/>
                <a:cs typeface="宋体" panose="02010600030101010101" pitchFamily="2" charset="-122"/>
              </a:rPr>
              <a:t>   </a:t>
            </a:r>
            <a:r>
              <a:rPr lang="zh-CN" altLang="zh-CN" sz="2400" spc="40" dirty="0">
                <a:solidFill>
                  <a:srgbClr val="222222"/>
                </a:solidFill>
                <a:effectLst/>
                <a:latin typeface="微软雅黑" panose="020B0503020204020204" pitchFamily="34" charset="-122"/>
                <a:ea typeface="微软雅黑" panose="020B0503020204020204" pitchFamily="34" charset="-122"/>
                <a:cs typeface="宋体" panose="02010600030101010101" pitchFamily="2" charset="-122"/>
              </a:rPr>
              <a:t>当前经济社会发展压力大，但对每一个项目每一个环节都要以安全为前提，不能有丝毫漏洞。对各级部门要建立完善安全风险评估论证机制，严把项目审批安全关，</a:t>
            </a:r>
            <a:r>
              <a:rPr lang="zh-CN" altLang="zh-CN" sz="2400" b="1" spc="40" dirty="0">
                <a:solidFill>
                  <a:srgbClr val="222222"/>
                </a:solidFill>
                <a:effectLst/>
                <a:latin typeface="微软雅黑" panose="020B0503020204020204" pitchFamily="34" charset="-122"/>
                <a:ea typeface="微软雅黑" panose="020B0503020204020204" pitchFamily="34" charset="-122"/>
                <a:cs typeface="宋体" panose="02010600030101010101" pitchFamily="2" charset="-122"/>
              </a:rPr>
              <a:t>不得边审批边设计边施工，对危化品、矿山、烟花爆竹、建筑施工冶金等行业高危项目人员聚集场所，不得降低安全门槛。</a:t>
            </a:r>
            <a:r>
              <a:rPr lang="zh-CN" altLang="zh-CN" sz="2400" spc="40" dirty="0">
                <a:solidFill>
                  <a:srgbClr val="222222"/>
                </a:solidFill>
                <a:effectLst/>
                <a:latin typeface="微软雅黑" panose="020B0503020204020204" pitchFamily="34" charset="-122"/>
                <a:ea typeface="微软雅黑" panose="020B0503020204020204" pitchFamily="34" charset="-122"/>
                <a:cs typeface="宋体" panose="02010600030101010101" pitchFamily="2" charset="-122"/>
              </a:rPr>
              <a:t>部分传统行业由东部沿海地区向中西部地区转移，要严格执行国家规定行业标准，严格安全监管，坚决把淘汰落后产能。</a:t>
            </a:r>
            <a:endParaRPr lang="zh-CN" altLang="zh-CN" sz="2400" dirty="0">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2.29167E-6 -7.40741E-7 L 0.14518 -0.00023 " pathEditMode="relative" rAng="0" ptsTypes="AA">
                                      <p:cBhvr>
                                        <p:cTn id="9" dur="1000" spd="-100000" fill="hold"/>
                                        <p:tgtEl>
                                          <p:spTgt spid="5"/>
                                        </p:tgtEl>
                                        <p:attrNameLst>
                                          <p:attrName>ppt_x</p:attrName>
                                          <p:attrName>ppt_y</p:attrName>
                                        </p:attrNameLst>
                                      </p:cBhvr>
                                      <p:rCtr x="7253" y="-23"/>
                                    </p:animMotion>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7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bldLvl="0" animBg="1"/>
      <p:bldP spid="10" grpId="0" bldLvl="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52609" y="330101"/>
            <a:ext cx="4698722" cy="584775"/>
          </a:xfrm>
          <a:prstGeom prst="rect">
            <a:avLst/>
          </a:prstGeom>
        </p:spPr>
        <p:txBody>
          <a:bodyPr wrap="none">
            <a:spAutoFit/>
          </a:bodyPr>
          <a:lstStyle>
            <a:defPPr>
              <a:defRPr lang="zh-CN"/>
            </a:defPPr>
            <a:lvl1pPr>
              <a:defRPr sz="3200" b="1">
                <a:gradFill>
                  <a:gsLst>
                    <a:gs pos="10000">
                      <a:srgbClr val="C00000"/>
                    </a:gs>
                    <a:gs pos="70000">
                      <a:srgbClr val="FF0000"/>
                    </a:gs>
                  </a:gsLst>
                  <a:lin ang="5400000" scaled="1"/>
                </a:gradFill>
              </a:defRPr>
            </a:lvl1pPr>
          </a:lstStyle>
          <a:p>
            <a:r>
              <a:rPr lang="zh-CN" altLang="en-US" dirty="0">
                <a:solidFill>
                  <a:srgbClr val="FF0000"/>
                </a:solidFill>
              </a:rPr>
              <a:t>十五条硬措施主要内容：</a:t>
            </a:r>
          </a:p>
        </p:txBody>
      </p:sp>
      <p:sp>
        <p:nvSpPr>
          <p:cNvPr id="8" name="矩形: 圆角 7"/>
          <p:cNvSpPr/>
          <p:nvPr/>
        </p:nvSpPr>
        <p:spPr>
          <a:xfrm>
            <a:off x="394636" y="1963754"/>
            <a:ext cx="11482939" cy="4564145"/>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1607419" y="1489410"/>
            <a:ext cx="9134375" cy="94423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800" b="1" dirty="0"/>
              <a:t>八、严厉查处违法分包转包挂靠资质行为</a:t>
            </a:r>
            <a:endParaRPr lang="zh-CN" altLang="zh-CN" sz="2800" dirty="0"/>
          </a:p>
        </p:txBody>
      </p:sp>
      <p:sp>
        <p:nvSpPr>
          <p:cNvPr id="7" name="文本框 6"/>
          <p:cNvSpPr txBox="1"/>
          <p:nvPr/>
        </p:nvSpPr>
        <p:spPr>
          <a:xfrm>
            <a:off x="694500" y="2666940"/>
            <a:ext cx="10798063" cy="3018712"/>
          </a:xfrm>
          <a:prstGeom prst="rect">
            <a:avLst/>
          </a:prstGeom>
          <a:noFill/>
        </p:spPr>
        <p:txBody>
          <a:bodyPr wrap="square">
            <a:spAutoFit/>
          </a:bodyPr>
          <a:lstStyle/>
          <a:p>
            <a:pPr indent="409575">
              <a:lnSpc>
                <a:spcPct val="150000"/>
              </a:lnSpc>
            </a:pPr>
            <a:r>
              <a:rPr lang="en-US" altLang="zh-CN" sz="2600" spc="40" dirty="0">
                <a:solidFill>
                  <a:srgbClr val="222222"/>
                </a:solidFill>
                <a:effectLst/>
                <a:latin typeface="宋体" panose="02010600030101010101" pitchFamily="2" charset="-122"/>
                <a:ea typeface="Microsoft YaHei UI" panose="020B0503020204020204" pitchFamily="34" charset="-122"/>
                <a:cs typeface="宋体" panose="02010600030101010101" pitchFamily="2" charset="-122"/>
              </a:rPr>
              <a:t>  </a:t>
            </a:r>
            <a:r>
              <a:rPr lang="zh-CN" altLang="zh-CN" sz="2600" spc="40" dirty="0">
                <a:solidFill>
                  <a:srgbClr val="222222"/>
                </a:solidFill>
                <a:effectLst/>
                <a:latin typeface="宋体" panose="02010600030101010101" pitchFamily="2" charset="-122"/>
                <a:ea typeface="Microsoft YaHei UI" panose="020B0503020204020204" pitchFamily="34" charset="-122"/>
                <a:cs typeface="宋体" panose="02010600030101010101" pitchFamily="2" charset="-122"/>
              </a:rPr>
              <a:t>要立即采取行动，对高危行业违法分包转包行为，严肃追究发包方承包方法律责任，</a:t>
            </a:r>
            <a:r>
              <a:rPr lang="zh-CN" altLang="zh-CN" sz="2600" b="1" spc="40" dirty="0">
                <a:solidFill>
                  <a:srgbClr val="222222"/>
                </a:solidFill>
                <a:effectLst/>
                <a:latin typeface="宋体" panose="02010600030101010101" pitchFamily="2" charset="-122"/>
                <a:ea typeface="Microsoft YaHei UI" panose="020B0503020204020204" pitchFamily="34" charset="-122"/>
                <a:cs typeface="宋体" panose="02010600030101010101" pitchFamily="2" charset="-122"/>
              </a:rPr>
              <a:t>坚持谁的资质谁负责，谁挂的牌子谁负责，</a:t>
            </a:r>
            <a:r>
              <a:rPr lang="zh-CN" altLang="zh-CN" sz="2600" spc="40" dirty="0">
                <a:solidFill>
                  <a:srgbClr val="222222"/>
                </a:solidFill>
                <a:effectLst/>
                <a:latin typeface="宋体" panose="02010600030101010101" pitchFamily="2" charset="-122"/>
                <a:ea typeface="Microsoft YaHei UI" panose="020B0503020204020204" pitchFamily="34" charset="-122"/>
                <a:cs typeface="宋体" panose="02010600030101010101" pitchFamily="2" charset="-122"/>
              </a:rPr>
              <a:t>对发生安全事故的要严格追究资质法的责任。国企比如央企要发挥表率作用，国企总部央企总部要建立专业化技术管理团队，加强对下属企业的指导监督考核，惩处不具备条件的不能盲目以及相关业务。</a:t>
            </a:r>
            <a:endParaRPr lang="zh-CN" altLang="zh-CN" sz="2600" dirty="0">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2.29167E-6 -7.40741E-7 L 0.14518 -0.00023 " pathEditMode="relative" rAng="0" ptsTypes="AA">
                                      <p:cBhvr>
                                        <p:cTn id="9" dur="1000" spd="-100000" fill="hold"/>
                                        <p:tgtEl>
                                          <p:spTgt spid="5"/>
                                        </p:tgtEl>
                                        <p:attrNameLst>
                                          <p:attrName>ppt_x</p:attrName>
                                          <p:attrName>ppt_y</p:attrName>
                                        </p:attrNameLst>
                                      </p:cBhvr>
                                      <p:rCtr x="7253" y="-23"/>
                                    </p:animMotion>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7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bldLvl="0" animBg="1"/>
      <p:bldP spid="10" grpId="0" bldLvl="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52609" y="330101"/>
            <a:ext cx="4698722" cy="584775"/>
          </a:xfrm>
          <a:prstGeom prst="rect">
            <a:avLst/>
          </a:prstGeom>
        </p:spPr>
        <p:txBody>
          <a:bodyPr wrap="none">
            <a:spAutoFit/>
          </a:bodyPr>
          <a:lstStyle>
            <a:defPPr>
              <a:defRPr lang="zh-CN"/>
            </a:defPPr>
            <a:lvl1pPr>
              <a:defRPr sz="3200" b="1">
                <a:gradFill>
                  <a:gsLst>
                    <a:gs pos="10000">
                      <a:srgbClr val="C00000"/>
                    </a:gs>
                    <a:gs pos="70000">
                      <a:srgbClr val="FF0000"/>
                    </a:gs>
                  </a:gsLst>
                  <a:lin ang="5400000" scaled="1"/>
                </a:gradFill>
              </a:defRPr>
            </a:lvl1pPr>
          </a:lstStyle>
          <a:p>
            <a:r>
              <a:rPr lang="zh-CN" altLang="en-US" dirty="0">
                <a:solidFill>
                  <a:srgbClr val="FF0000"/>
                </a:solidFill>
              </a:rPr>
              <a:t>十五条硬措施主要内容：</a:t>
            </a:r>
          </a:p>
        </p:txBody>
      </p:sp>
      <p:sp>
        <p:nvSpPr>
          <p:cNvPr id="8" name="矩形: 圆角 7"/>
          <p:cNvSpPr/>
          <p:nvPr/>
        </p:nvSpPr>
        <p:spPr>
          <a:xfrm>
            <a:off x="394636" y="1963754"/>
            <a:ext cx="11482939" cy="4564145"/>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1722922" y="1489410"/>
            <a:ext cx="9009246" cy="94423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800" b="1" dirty="0"/>
              <a:t>九、切实加强派遣劳工派遣灵活用工人员安全管理</a:t>
            </a:r>
            <a:endParaRPr lang="zh-CN" altLang="zh-CN" sz="2800" dirty="0"/>
          </a:p>
        </p:txBody>
      </p:sp>
      <p:sp>
        <p:nvSpPr>
          <p:cNvPr id="7" name="文本框 6"/>
          <p:cNvSpPr txBox="1"/>
          <p:nvPr/>
        </p:nvSpPr>
        <p:spPr>
          <a:xfrm>
            <a:off x="694500" y="2666940"/>
            <a:ext cx="10798063" cy="3347648"/>
          </a:xfrm>
          <a:prstGeom prst="rect">
            <a:avLst/>
          </a:prstGeom>
          <a:noFill/>
        </p:spPr>
        <p:txBody>
          <a:bodyPr wrap="square">
            <a:spAutoFit/>
          </a:bodyPr>
          <a:lstStyle/>
          <a:p>
            <a:pPr indent="409575">
              <a:lnSpc>
                <a:spcPct val="150000"/>
              </a:lnSpc>
            </a:pPr>
            <a:r>
              <a:rPr lang="en-US" altLang="zh-CN" sz="2400" spc="40" dirty="0">
                <a:solidFill>
                  <a:srgbClr val="222222"/>
                </a:solidFill>
                <a:effectLst/>
                <a:latin typeface="宋体" panose="02010600030101010101" pitchFamily="2" charset="-122"/>
                <a:ea typeface="Microsoft YaHei UI" panose="020B0503020204020204" pitchFamily="34" charset="-122"/>
                <a:cs typeface="宋体" panose="02010600030101010101" pitchFamily="2" charset="-122"/>
              </a:rPr>
              <a:t>  </a:t>
            </a:r>
            <a:r>
              <a:rPr lang="zh-CN" altLang="zh-CN" sz="2400" spc="40" dirty="0">
                <a:solidFill>
                  <a:srgbClr val="222222"/>
                </a:solidFill>
                <a:effectLst/>
                <a:latin typeface="宋体" panose="02010600030101010101" pitchFamily="2" charset="-122"/>
                <a:ea typeface="Microsoft YaHei UI" panose="020B0503020204020204" pitchFamily="34" charset="-122"/>
                <a:cs typeface="宋体" panose="02010600030101010101" pitchFamily="2" charset="-122"/>
              </a:rPr>
              <a:t>生产安全经营单位要接受其作用职业的指令的，劳务派遣人员灵活用工人员纳入本单位统一管理，</a:t>
            </a:r>
            <a:r>
              <a:rPr lang="zh-CN" altLang="zh-CN" sz="2400" b="1" spc="40" dirty="0">
                <a:solidFill>
                  <a:srgbClr val="222222"/>
                </a:solidFill>
                <a:effectLst/>
                <a:latin typeface="宋体" panose="02010600030101010101" pitchFamily="2" charset="-122"/>
                <a:ea typeface="Microsoft YaHei UI" panose="020B0503020204020204" pitchFamily="34" charset="-122"/>
                <a:cs typeface="宋体" panose="02010600030101010101" pitchFamily="2" charset="-122"/>
              </a:rPr>
              <a:t>履行安全生产保证责任，</a:t>
            </a:r>
            <a:r>
              <a:rPr lang="zh-CN" altLang="zh-CN" sz="2400" spc="40" dirty="0">
                <a:solidFill>
                  <a:srgbClr val="222222"/>
                </a:solidFill>
                <a:effectLst/>
                <a:latin typeface="宋体" panose="02010600030101010101" pitchFamily="2" charset="-122"/>
                <a:ea typeface="Microsoft YaHei UI" panose="020B0503020204020204" pitchFamily="34" charset="-122"/>
                <a:cs typeface="宋体" panose="02010600030101010101" pitchFamily="2" charset="-122"/>
              </a:rPr>
              <a:t>危险岗位派遣工数量，未经培训合格的不能上课。对劳务派遣灵活用工数量较多的行业，有关主管部门要重点加以查，对全员安全生产责任制不到位的，责令限期整改。在这里央企地方国企要带头，但是不能以安全生产名义辞退农民工，因为当前就业形势非常严峻，我们虽然整改，但是在这个问题上还是要把握好度。</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2.29167E-6 -7.40741E-7 L 0.14518 -0.00023 " pathEditMode="relative" rAng="0" ptsTypes="AA">
                                      <p:cBhvr>
                                        <p:cTn id="9" dur="1000" spd="-100000" fill="hold"/>
                                        <p:tgtEl>
                                          <p:spTgt spid="5"/>
                                        </p:tgtEl>
                                        <p:attrNameLst>
                                          <p:attrName>ppt_x</p:attrName>
                                          <p:attrName>ppt_y</p:attrName>
                                        </p:attrNameLst>
                                      </p:cBhvr>
                                      <p:rCtr x="7253" y="-23"/>
                                    </p:animMotion>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7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bldLvl="0" animBg="1"/>
      <p:bldP spid="10" grpId="0" bldLvl="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52609" y="330101"/>
            <a:ext cx="4698722" cy="584775"/>
          </a:xfrm>
          <a:prstGeom prst="rect">
            <a:avLst/>
          </a:prstGeom>
        </p:spPr>
        <p:txBody>
          <a:bodyPr wrap="none">
            <a:spAutoFit/>
          </a:bodyPr>
          <a:lstStyle>
            <a:defPPr>
              <a:defRPr lang="zh-CN"/>
            </a:defPPr>
            <a:lvl1pPr>
              <a:defRPr sz="3200" b="1">
                <a:gradFill>
                  <a:gsLst>
                    <a:gs pos="10000">
                      <a:srgbClr val="C00000"/>
                    </a:gs>
                    <a:gs pos="70000">
                      <a:srgbClr val="FF0000"/>
                    </a:gs>
                  </a:gsLst>
                  <a:lin ang="5400000" scaled="1"/>
                </a:gradFill>
              </a:defRPr>
            </a:lvl1pPr>
          </a:lstStyle>
          <a:p>
            <a:r>
              <a:rPr lang="zh-CN" altLang="en-US" dirty="0">
                <a:solidFill>
                  <a:srgbClr val="FF0000"/>
                </a:solidFill>
              </a:rPr>
              <a:t>十五条硬措施主要内容：</a:t>
            </a:r>
          </a:p>
        </p:txBody>
      </p:sp>
      <p:sp>
        <p:nvSpPr>
          <p:cNvPr id="8" name="矩形: 圆角 7"/>
          <p:cNvSpPr/>
          <p:nvPr/>
        </p:nvSpPr>
        <p:spPr>
          <a:xfrm>
            <a:off x="394636" y="1963754"/>
            <a:ext cx="11482939" cy="4564145"/>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1732547" y="1489410"/>
            <a:ext cx="9163251" cy="94423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800" b="1" dirty="0"/>
              <a:t>十、重拳出击开展打非治违</a:t>
            </a:r>
            <a:endParaRPr lang="zh-CN" altLang="zh-CN" sz="2800" dirty="0"/>
          </a:p>
        </p:txBody>
      </p:sp>
      <p:sp>
        <p:nvSpPr>
          <p:cNvPr id="7" name="文本框 6"/>
          <p:cNvSpPr txBox="1"/>
          <p:nvPr/>
        </p:nvSpPr>
        <p:spPr>
          <a:xfrm>
            <a:off x="696968" y="2551437"/>
            <a:ext cx="10798063" cy="3347648"/>
          </a:xfrm>
          <a:prstGeom prst="rect">
            <a:avLst/>
          </a:prstGeom>
          <a:noFill/>
        </p:spPr>
        <p:txBody>
          <a:bodyPr wrap="square">
            <a:spAutoFit/>
          </a:bodyPr>
          <a:lstStyle/>
          <a:p>
            <a:pPr indent="409575">
              <a:lnSpc>
                <a:spcPct val="150000"/>
              </a:lnSpc>
            </a:pPr>
            <a:r>
              <a:rPr lang="en-US" altLang="zh-CN" sz="2400" spc="40" dirty="0">
                <a:solidFill>
                  <a:srgbClr val="222222"/>
                </a:solidFill>
                <a:effectLst/>
                <a:latin typeface="宋体" panose="02010600030101010101" pitchFamily="2" charset="-122"/>
                <a:ea typeface="Microsoft YaHei UI" panose="020B0503020204020204" pitchFamily="34" charset="-122"/>
                <a:cs typeface="宋体" panose="02010600030101010101" pitchFamily="2" charset="-122"/>
              </a:rPr>
              <a:t> </a:t>
            </a:r>
            <a:r>
              <a:rPr lang="zh-CN" altLang="zh-CN" sz="2400" spc="40" dirty="0">
                <a:solidFill>
                  <a:srgbClr val="222222"/>
                </a:solidFill>
                <a:effectLst/>
                <a:latin typeface="宋体" panose="02010600030101010101" pitchFamily="2" charset="-122"/>
                <a:ea typeface="Microsoft YaHei UI" panose="020B0503020204020204" pitchFamily="34" charset="-122"/>
                <a:cs typeface="宋体" panose="02010600030101010101" pitchFamily="2" charset="-122"/>
              </a:rPr>
              <a:t>有关部门、地区要精心组织开展打非治违专项活动，并对重点及地区进行集中整治，对矿山违法油气管道乱挖乱钻客车、客船和危化品非法运营，等各种典型非法违纪行为。狠抓一批违法违规行为和事件的处理，对顶风作案屡禁不改以及</a:t>
            </a:r>
            <a:r>
              <a:rPr lang="zh-CN" altLang="zh-CN" sz="2400" b="1" spc="40" dirty="0">
                <a:solidFill>
                  <a:srgbClr val="222222"/>
                </a:solidFill>
                <a:effectLst/>
                <a:latin typeface="宋体" panose="02010600030101010101" pitchFamily="2" charset="-122"/>
                <a:ea typeface="Microsoft YaHei UI" panose="020B0503020204020204" pitchFamily="34" charset="-122"/>
                <a:cs typeface="宋体" panose="02010600030101010101" pitchFamily="2" charset="-122"/>
              </a:rPr>
              <a:t>责任不落实，监管不到位，失职渎职的，要依法依规从严惩处，</a:t>
            </a:r>
            <a:r>
              <a:rPr lang="zh-CN" altLang="zh-CN" sz="2400" spc="40" dirty="0">
                <a:solidFill>
                  <a:srgbClr val="222222"/>
                </a:solidFill>
                <a:effectLst/>
                <a:latin typeface="宋体" panose="02010600030101010101" pitchFamily="2" charset="-122"/>
                <a:ea typeface="Microsoft YaHei UI" panose="020B0503020204020204" pitchFamily="34" charset="-122"/>
                <a:cs typeface="宋体" panose="02010600030101010101" pitchFamily="2" charset="-122"/>
              </a:rPr>
              <a:t>绝不手软。同时加大曝光的力度，起到威慑作用。要坚决打击违法行为背后的保护法，对猫鼠一家的腐败行为，要移交纪检监察部门严肃处理。</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2.29167E-6 -7.40741E-7 L 0.14518 -0.00023 " pathEditMode="relative" rAng="0" ptsTypes="AA">
                                      <p:cBhvr>
                                        <p:cTn id="9" dur="1000" spd="-100000" fill="hold"/>
                                        <p:tgtEl>
                                          <p:spTgt spid="5"/>
                                        </p:tgtEl>
                                        <p:attrNameLst>
                                          <p:attrName>ppt_x</p:attrName>
                                          <p:attrName>ppt_y</p:attrName>
                                        </p:attrNameLst>
                                      </p:cBhvr>
                                      <p:rCtr x="7253" y="-23"/>
                                    </p:animMotion>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7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bldLvl="0" animBg="1"/>
      <p:bldP spid="10" grpId="0" bldLvl="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52609" y="330101"/>
            <a:ext cx="4698722" cy="584775"/>
          </a:xfrm>
          <a:prstGeom prst="rect">
            <a:avLst/>
          </a:prstGeom>
        </p:spPr>
        <p:txBody>
          <a:bodyPr wrap="none">
            <a:spAutoFit/>
          </a:bodyPr>
          <a:lstStyle>
            <a:defPPr>
              <a:defRPr lang="zh-CN"/>
            </a:defPPr>
            <a:lvl1pPr>
              <a:defRPr sz="3200" b="1">
                <a:gradFill>
                  <a:gsLst>
                    <a:gs pos="10000">
                      <a:srgbClr val="C00000"/>
                    </a:gs>
                    <a:gs pos="70000">
                      <a:srgbClr val="FF0000"/>
                    </a:gs>
                  </a:gsLst>
                  <a:lin ang="5400000" scaled="1"/>
                </a:gradFill>
              </a:defRPr>
            </a:lvl1pPr>
          </a:lstStyle>
          <a:p>
            <a:r>
              <a:rPr lang="zh-CN" altLang="en-US" dirty="0">
                <a:solidFill>
                  <a:srgbClr val="FF0000"/>
                </a:solidFill>
              </a:rPr>
              <a:t>十五条硬措施主要内容：</a:t>
            </a:r>
          </a:p>
        </p:txBody>
      </p:sp>
      <p:sp>
        <p:nvSpPr>
          <p:cNvPr id="8" name="矩形: 圆角 7"/>
          <p:cNvSpPr/>
          <p:nvPr/>
        </p:nvSpPr>
        <p:spPr>
          <a:xfrm>
            <a:off x="394636" y="1963754"/>
            <a:ext cx="11482939" cy="4564145"/>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1597794" y="1489410"/>
            <a:ext cx="9423132" cy="94423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800" b="1" dirty="0"/>
              <a:t>十一、坚决整治执法检查宽松软问题</a:t>
            </a:r>
            <a:endParaRPr lang="zh-CN" altLang="zh-CN" sz="2800" dirty="0"/>
          </a:p>
        </p:txBody>
      </p:sp>
      <p:sp>
        <p:nvSpPr>
          <p:cNvPr id="7" name="文本框 6"/>
          <p:cNvSpPr txBox="1"/>
          <p:nvPr/>
        </p:nvSpPr>
        <p:spPr>
          <a:xfrm>
            <a:off x="694500" y="2666940"/>
            <a:ext cx="10798063" cy="3347648"/>
          </a:xfrm>
          <a:prstGeom prst="rect">
            <a:avLst/>
          </a:prstGeom>
          <a:noFill/>
        </p:spPr>
        <p:txBody>
          <a:bodyPr wrap="square">
            <a:spAutoFit/>
          </a:bodyPr>
          <a:lstStyle/>
          <a:p>
            <a:pPr indent="409575">
              <a:lnSpc>
                <a:spcPct val="150000"/>
              </a:lnSpc>
            </a:pPr>
            <a:r>
              <a:rPr lang="en-US" altLang="zh-CN" sz="2400" spc="40" dirty="0">
                <a:solidFill>
                  <a:srgbClr val="222222"/>
                </a:solidFill>
                <a:effectLst/>
                <a:latin typeface="宋体" panose="02010600030101010101" pitchFamily="2" charset="-122"/>
                <a:ea typeface="Microsoft YaHei UI" panose="020B0503020204020204" pitchFamily="34" charset="-122"/>
                <a:cs typeface="宋体" panose="02010600030101010101" pitchFamily="2" charset="-122"/>
              </a:rPr>
              <a:t>  </a:t>
            </a:r>
            <a:r>
              <a:rPr lang="zh-CN" altLang="zh-CN" sz="2400" spc="40" dirty="0">
                <a:solidFill>
                  <a:srgbClr val="222222"/>
                </a:solidFill>
                <a:effectLst/>
                <a:latin typeface="宋体" panose="02010600030101010101" pitchFamily="2" charset="-122"/>
                <a:ea typeface="Microsoft YaHei UI" panose="020B0503020204020204" pitchFamily="34" charset="-122"/>
                <a:cs typeface="宋体" panose="02010600030101010101" pitchFamily="2" charset="-122"/>
              </a:rPr>
              <a:t>安全生产执法要理直气壮，不得选择性执法，不能宽松软走过程，强化精准执法，按照省市县三级执法管理权限，确定各级管辖企业名单，明确重点检查企业对严重违法行为，举一反三，</a:t>
            </a:r>
            <a:r>
              <a:rPr lang="zh-CN" altLang="zh-CN" sz="2400" b="1" spc="40" dirty="0">
                <a:solidFill>
                  <a:srgbClr val="222222"/>
                </a:solidFill>
                <a:effectLst/>
                <a:latin typeface="宋体" panose="02010600030101010101" pitchFamily="2" charset="-122"/>
                <a:ea typeface="Microsoft YaHei UI" panose="020B0503020204020204" pitchFamily="34" charset="-122"/>
                <a:cs typeface="宋体" panose="02010600030101010101" pitchFamily="2" charset="-122"/>
              </a:rPr>
              <a:t>加强执法检查，强化专业执法，组织专家参与执法过程，要创新监管方式，大力推进异地交叉检查，</a:t>
            </a:r>
            <a:r>
              <a:rPr lang="zh-CN" altLang="zh-CN" sz="2400" spc="40" dirty="0">
                <a:solidFill>
                  <a:srgbClr val="222222"/>
                </a:solidFill>
                <a:effectLst/>
                <a:latin typeface="宋体" panose="02010600030101010101" pitchFamily="2" charset="-122"/>
                <a:ea typeface="Microsoft YaHei UI" panose="020B0503020204020204" pitchFamily="34" charset="-122"/>
                <a:cs typeface="宋体" panose="02010600030101010101" pitchFamily="2" charset="-122"/>
              </a:rPr>
              <a:t>要充分利用新技术信息化手段，及时发现违法行为，对关停的矿山要停止停电，要停止供电，派人现场盯守，严防民警安置。</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2.29167E-6 -7.40741E-7 L 0.14518 -0.00023 " pathEditMode="relative" rAng="0" ptsTypes="AA">
                                      <p:cBhvr>
                                        <p:cTn id="9" dur="1000" spd="-100000" fill="hold"/>
                                        <p:tgtEl>
                                          <p:spTgt spid="5"/>
                                        </p:tgtEl>
                                        <p:attrNameLst>
                                          <p:attrName>ppt_x</p:attrName>
                                          <p:attrName>ppt_y</p:attrName>
                                        </p:attrNameLst>
                                      </p:cBhvr>
                                      <p:rCtr x="7253" y="-23"/>
                                    </p:animMotion>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7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bldLvl="0" animBg="1"/>
      <p:bldP spid="10" grpId="0" bldLvl="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52609" y="330101"/>
            <a:ext cx="4698722" cy="584775"/>
          </a:xfrm>
          <a:prstGeom prst="rect">
            <a:avLst/>
          </a:prstGeom>
        </p:spPr>
        <p:txBody>
          <a:bodyPr wrap="none">
            <a:spAutoFit/>
          </a:bodyPr>
          <a:lstStyle>
            <a:defPPr>
              <a:defRPr lang="zh-CN"/>
            </a:defPPr>
            <a:lvl1pPr>
              <a:defRPr sz="3200" b="1">
                <a:gradFill>
                  <a:gsLst>
                    <a:gs pos="10000">
                      <a:srgbClr val="C00000"/>
                    </a:gs>
                    <a:gs pos="70000">
                      <a:srgbClr val="FF0000"/>
                    </a:gs>
                  </a:gsLst>
                  <a:lin ang="5400000" scaled="1"/>
                </a:gradFill>
              </a:defRPr>
            </a:lvl1pPr>
          </a:lstStyle>
          <a:p>
            <a:r>
              <a:rPr lang="zh-CN" altLang="en-US" dirty="0">
                <a:solidFill>
                  <a:srgbClr val="FF0000"/>
                </a:solidFill>
              </a:rPr>
              <a:t>十五条硬措施主要内容：</a:t>
            </a:r>
          </a:p>
        </p:txBody>
      </p:sp>
      <p:sp>
        <p:nvSpPr>
          <p:cNvPr id="8" name="矩形: 圆角 7"/>
          <p:cNvSpPr/>
          <p:nvPr/>
        </p:nvSpPr>
        <p:spPr>
          <a:xfrm>
            <a:off x="394636" y="1963754"/>
            <a:ext cx="11482939" cy="4564145"/>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1684421" y="1489410"/>
            <a:ext cx="9307630" cy="94423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800" b="1" dirty="0"/>
              <a:t>十二、着力加强安全监管执法队伍建设</a:t>
            </a:r>
            <a:endParaRPr lang="zh-CN" altLang="zh-CN" sz="2800" dirty="0"/>
          </a:p>
        </p:txBody>
      </p:sp>
      <p:sp>
        <p:nvSpPr>
          <p:cNvPr id="7" name="文本框 6"/>
          <p:cNvSpPr txBox="1"/>
          <p:nvPr/>
        </p:nvSpPr>
        <p:spPr>
          <a:xfrm>
            <a:off x="737073" y="2561063"/>
            <a:ext cx="10798063" cy="3347648"/>
          </a:xfrm>
          <a:prstGeom prst="rect">
            <a:avLst/>
          </a:prstGeom>
          <a:noFill/>
        </p:spPr>
        <p:txBody>
          <a:bodyPr wrap="square">
            <a:spAutoFit/>
          </a:bodyPr>
          <a:lstStyle/>
          <a:p>
            <a:pPr indent="409575">
              <a:lnSpc>
                <a:spcPct val="150000"/>
              </a:lnSpc>
            </a:pPr>
            <a:r>
              <a:rPr lang="en-US" altLang="zh-CN" sz="2400" spc="40" dirty="0">
                <a:solidFill>
                  <a:srgbClr val="222222"/>
                </a:solidFill>
                <a:effectLst/>
                <a:latin typeface="宋体" panose="02010600030101010101" pitchFamily="2" charset="-122"/>
                <a:ea typeface="Microsoft YaHei UI" panose="020B0503020204020204" pitchFamily="34" charset="-122"/>
                <a:cs typeface="宋体" panose="02010600030101010101" pitchFamily="2" charset="-122"/>
              </a:rPr>
              <a:t> </a:t>
            </a:r>
            <a:r>
              <a:rPr lang="zh-CN" altLang="zh-CN" sz="2400" spc="40" dirty="0">
                <a:solidFill>
                  <a:srgbClr val="222222"/>
                </a:solidFill>
                <a:effectLst/>
                <a:latin typeface="宋体" panose="02010600030101010101" pitchFamily="2" charset="-122"/>
                <a:ea typeface="Microsoft YaHei UI" panose="020B0503020204020204" pitchFamily="34" charset="-122"/>
                <a:cs typeface="宋体" panose="02010600030101010101" pitchFamily="2" charset="-122"/>
              </a:rPr>
              <a:t>各地区要尽快配齐市县两级监管执法队伍，确保有足够力量承担监管任务，不得以改革为名，层层下发，下放执法责任，对个别地区撤销市级执法队伍的错误做法坚决予以纠正。各地在探索跨地区、跨部门、跨领域综合执法行政时，要充分考虑这项工作的专业性特殊性，不得简单撤并安全执法队伍，加强执法队伍专业化建设，配强领导班子，</a:t>
            </a:r>
            <a:r>
              <a:rPr lang="zh-CN" altLang="zh-CN" sz="2400" b="1" spc="40" dirty="0">
                <a:solidFill>
                  <a:srgbClr val="222222"/>
                </a:solidFill>
                <a:effectLst/>
                <a:latin typeface="宋体" panose="02010600030101010101" pitchFamily="2" charset="-122"/>
                <a:ea typeface="Microsoft YaHei UI" panose="020B0503020204020204" pitchFamily="34" charset="-122"/>
                <a:cs typeface="宋体" panose="02010600030101010101" pitchFamily="2" charset="-122"/>
              </a:rPr>
              <a:t>加强专业执法装备配备，健全经费保障机制，</a:t>
            </a:r>
            <a:r>
              <a:rPr lang="zh-CN" altLang="zh-CN" sz="2400" spc="40" dirty="0">
                <a:solidFill>
                  <a:srgbClr val="222222"/>
                </a:solidFill>
                <a:effectLst/>
                <a:latin typeface="宋体" panose="02010600030101010101" pitchFamily="2" charset="-122"/>
                <a:ea typeface="Microsoft YaHei UI" panose="020B0503020204020204" pitchFamily="34" charset="-122"/>
                <a:cs typeface="宋体" panose="02010600030101010101" pitchFamily="2" charset="-122"/>
              </a:rPr>
              <a:t>各级财政一定要给予大力支持，提高专业执法能力和保障水平。</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2.29167E-6 -7.40741E-7 L 0.14518 -0.00023 " pathEditMode="relative" rAng="0" ptsTypes="AA">
                                      <p:cBhvr>
                                        <p:cTn id="9" dur="1000" spd="-100000" fill="hold"/>
                                        <p:tgtEl>
                                          <p:spTgt spid="5"/>
                                        </p:tgtEl>
                                        <p:attrNameLst>
                                          <p:attrName>ppt_x</p:attrName>
                                          <p:attrName>ppt_y</p:attrName>
                                        </p:attrNameLst>
                                      </p:cBhvr>
                                      <p:rCtr x="7253" y="-23"/>
                                    </p:animMotion>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7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bldLvl="0" animBg="1"/>
      <p:bldP spid="10" grpId="0" bldLvl="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52609" y="330101"/>
            <a:ext cx="4698722" cy="584775"/>
          </a:xfrm>
          <a:prstGeom prst="rect">
            <a:avLst/>
          </a:prstGeom>
        </p:spPr>
        <p:txBody>
          <a:bodyPr wrap="none">
            <a:spAutoFit/>
          </a:bodyPr>
          <a:lstStyle>
            <a:defPPr>
              <a:defRPr lang="zh-CN"/>
            </a:defPPr>
            <a:lvl1pPr>
              <a:defRPr sz="3200" b="1">
                <a:gradFill>
                  <a:gsLst>
                    <a:gs pos="10000">
                      <a:srgbClr val="C00000"/>
                    </a:gs>
                    <a:gs pos="70000">
                      <a:srgbClr val="FF0000"/>
                    </a:gs>
                  </a:gsLst>
                  <a:lin ang="5400000" scaled="1"/>
                </a:gradFill>
              </a:defRPr>
            </a:lvl1pPr>
          </a:lstStyle>
          <a:p>
            <a:r>
              <a:rPr lang="zh-CN" altLang="en-US" dirty="0">
                <a:solidFill>
                  <a:srgbClr val="FF0000"/>
                </a:solidFill>
              </a:rPr>
              <a:t>十五条硬措施主要内容：</a:t>
            </a:r>
          </a:p>
        </p:txBody>
      </p:sp>
      <p:sp>
        <p:nvSpPr>
          <p:cNvPr id="8" name="矩形: 圆角 7"/>
          <p:cNvSpPr/>
          <p:nvPr/>
        </p:nvSpPr>
        <p:spPr>
          <a:xfrm>
            <a:off x="394636" y="1963754"/>
            <a:ext cx="11482939" cy="4564145"/>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1597793" y="1489410"/>
            <a:ext cx="9307629" cy="94423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800" b="1" dirty="0"/>
              <a:t>十三、重奖激励安全生产隐患举报</a:t>
            </a:r>
            <a:endParaRPr lang="zh-CN" altLang="zh-CN" sz="2800" dirty="0"/>
          </a:p>
        </p:txBody>
      </p:sp>
      <p:sp>
        <p:nvSpPr>
          <p:cNvPr id="7" name="文本框 6"/>
          <p:cNvSpPr txBox="1"/>
          <p:nvPr/>
        </p:nvSpPr>
        <p:spPr>
          <a:xfrm>
            <a:off x="694500" y="2666940"/>
            <a:ext cx="10798063" cy="2793650"/>
          </a:xfrm>
          <a:prstGeom prst="rect">
            <a:avLst/>
          </a:prstGeom>
          <a:noFill/>
        </p:spPr>
        <p:txBody>
          <a:bodyPr wrap="square">
            <a:spAutoFit/>
          </a:bodyPr>
          <a:lstStyle/>
          <a:p>
            <a:pPr indent="409575">
              <a:lnSpc>
                <a:spcPct val="150000"/>
              </a:lnSpc>
            </a:pPr>
            <a:r>
              <a:rPr lang="en-US" altLang="zh-CN" sz="2400" spc="40" dirty="0">
                <a:solidFill>
                  <a:srgbClr val="222222"/>
                </a:solidFill>
                <a:effectLst/>
                <a:latin typeface="宋体" panose="02010600030101010101" pitchFamily="2" charset="-122"/>
                <a:ea typeface="Microsoft YaHei UI" panose="020B0503020204020204" pitchFamily="34" charset="-122"/>
                <a:cs typeface="宋体" panose="02010600030101010101" pitchFamily="2" charset="-122"/>
              </a:rPr>
              <a:t>  </a:t>
            </a:r>
            <a:r>
              <a:rPr lang="zh-CN" altLang="zh-CN" sz="2400" spc="40" dirty="0">
                <a:solidFill>
                  <a:srgbClr val="222222"/>
                </a:solidFill>
                <a:effectLst/>
                <a:latin typeface="宋体" panose="02010600030101010101" pitchFamily="2" charset="-122"/>
                <a:ea typeface="Microsoft YaHei UI" panose="020B0503020204020204" pitchFamily="34" charset="-122"/>
                <a:cs typeface="宋体" panose="02010600030101010101" pitchFamily="2" charset="-122"/>
              </a:rPr>
              <a:t>要拓宽举报宣传渠道，鼓励社会公众通过市民热线、部门举报热线和网站来信来访等多种方式，</a:t>
            </a:r>
            <a:r>
              <a:rPr lang="zh-CN" altLang="zh-CN" sz="2400" b="1" spc="40" dirty="0">
                <a:solidFill>
                  <a:srgbClr val="222222"/>
                </a:solidFill>
                <a:effectLst/>
                <a:latin typeface="宋体" panose="02010600030101010101" pitchFamily="2" charset="-122"/>
                <a:ea typeface="Microsoft YaHei UI" panose="020B0503020204020204" pitchFamily="34" charset="-122"/>
                <a:cs typeface="宋体" panose="02010600030101010101" pitchFamily="2" charset="-122"/>
              </a:rPr>
              <a:t>对重大风险隐患违法行为进行举报，用好吹哨人制度，鼓励企业内部中职工举报表现，</a:t>
            </a:r>
            <a:r>
              <a:rPr lang="zh-CN" altLang="zh-CN" sz="2400" spc="40" dirty="0">
                <a:solidFill>
                  <a:srgbClr val="222222"/>
                </a:solidFill>
                <a:effectLst/>
                <a:latin typeface="宋体" panose="02010600030101010101" pitchFamily="2" charset="-122"/>
                <a:ea typeface="Microsoft YaHei UI" panose="020B0503020204020204" pitchFamily="34" charset="-122"/>
                <a:cs typeface="宋体" panose="02010600030101010101" pitchFamily="2" charset="-122"/>
              </a:rPr>
              <a:t>会有监管部门责任的部门要及时处理，依法不予举报，依法保护举报人，不得私自泄露有关个人信息，对举报重大风险隐患或举报违法违约行为的有功人员实行重奖。</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2.29167E-6 -7.40741E-7 L 0.14518 -0.00023 " pathEditMode="relative" rAng="0" ptsTypes="AA">
                                      <p:cBhvr>
                                        <p:cTn id="9" dur="1000" spd="-100000" fill="hold"/>
                                        <p:tgtEl>
                                          <p:spTgt spid="5"/>
                                        </p:tgtEl>
                                        <p:attrNameLst>
                                          <p:attrName>ppt_x</p:attrName>
                                          <p:attrName>ppt_y</p:attrName>
                                        </p:attrNameLst>
                                      </p:cBhvr>
                                      <p:rCtr x="7253" y="-23"/>
                                    </p:animMotion>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7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bldLvl="0" animBg="1"/>
      <p:bldP spid="10" grpId="0" bldLvl="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52609" y="330101"/>
            <a:ext cx="4698722" cy="584775"/>
          </a:xfrm>
          <a:prstGeom prst="rect">
            <a:avLst/>
          </a:prstGeom>
        </p:spPr>
        <p:txBody>
          <a:bodyPr wrap="none">
            <a:spAutoFit/>
          </a:bodyPr>
          <a:lstStyle>
            <a:defPPr>
              <a:defRPr lang="zh-CN"/>
            </a:defPPr>
            <a:lvl1pPr>
              <a:defRPr sz="3200" b="1">
                <a:gradFill>
                  <a:gsLst>
                    <a:gs pos="10000">
                      <a:srgbClr val="C00000"/>
                    </a:gs>
                    <a:gs pos="70000">
                      <a:srgbClr val="FF0000"/>
                    </a:gs>
                  </a:gsLst>
                  <a:lin ang="5400000" scaled="1"/>
                </a:gradFill>
              </a:defRPr>
            </a:lvl1pPr>
          </a:lstStyle>
          <a:p>
            <a:r>
              <a:rPr lang="zh-CN" altLang="en-US" dirty="0">
                <a:solidFill>
                  <a:srgbClr val="FF0000"/>
                </a:solidFill>
              </a:rPr>
              <a:t>十五条硬措施主要内容：</a:t>
            </a:r>
          </a:p>
        </p:txBody>
      </p:sp>
      <p:sp>
        <p:nvSpPr>
          <p:cNvPr id="8" name="矩形: 圆角 7"/>
          <p:cNvSpPr/>
          <p:nvPr/>
        </p:nvSpPr>
        <p:spPr>
          <a:xfrm>
            <a:off x="394636" y="1963754"/>
            <a:ext cx="11482939" cy="4564145"/>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1578543" y="1489410"/>
            <a:ext cx="9278754" cy="94423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800" b="1" dirty="0"/>
              <a:t>十四、严肃查处瞒报谎报迟报漏报事故的行为</a:t>
            </a:r>
            <a:endParaRPr lang="zh-CN" altLang="zh-CN" sz="2800" dirty="0"/>
          </a:p>
        </p:txBody>
      </p:sp>
      <p:sp>
        <p:nvSpPr>
          <p:cNvPr id="7" name="文本框 6"/>
          <p:cNvSpPr txBox="1"/>
          <p:nvPr/>
        </p:nvSpPr>
        <p:spPr>
          <a:xfrm>
            <a:off x="694500" y="2666940"/>
            <a:ext cx="10798063" cy="1752018"/>
          </a:xfrm>
          <a:prstGeom prst="rect">
            <a:avLst/>
          </a:prstGeom>
          <a:noFill/>
        </p:spPr>
        <p:txBody>
          <a:bodyPr wrap="square">
            <a:spAutoFit/>
          </a:bodyPr>
          <a:lstStyle/>
          <a:p>
            <a:pPr indent="409575">
              <a:lnSpc>
                <a:spcPct val="150000"/>
              </a:lnSpc>
            </a:pPr>
            <a:r>
              <a:rPr lang="en-US" altLang="zh-CN" sz="2500" spc="40" dirty="0">
                <a:solidFill>
                  <a:srgbClr val="222222"/>
                </a:solidFill>
                <a:effectLst/>
                <a:latin typeface="宋体" panose="02010600030101010101" pitchFamily="2" charset="-122"/>
                <a:ea typeface="Microsoft YaHei UI" panose="020B0503020204020204" pitchFamily="34" charset="-122"/>
                <a:cs typeface="宋体" panose="02010600030101010101" pitchFamily="2" charset="-122"/>
              </a:rPr>
              <a:t> </a:t>
            </a:r>
            <a:r>
              <a:rPr lang="zh-CN" altLang="zh-CN" sz="2500" spc="40" dirty="0">
                <a:solidFill>
                  <a:srgbClr val="222222"/>
                </a:solidFill>
                <a:effectLst/>
                <a:latin typeface="宋体" panose="02010600030101010101" pitchFamily="2" charset="-122"/>
                <a:ea typeface="Microsoft YaHei UI" panose="020B0503020204020204" pitchFamily="34" charset="-122"/>
                <a:cs typeface="宋体" panose="02010600030101010101" pitchFamily="2" charset="-122"/>
              </a:rPr>
              <a:t>要严格落实事故值报制度，谎报、瞒报或者推延不报的，对直接负责人和负有管理领导责任的人员，依法依规依纪从严追究责任。对初步认定的瞒报事故，一律由上级安委会挂牌督办，必要时调查。</a:t>
            </a:r>
            <a:endParaRPr lang="zh-CN" altLang="zh-CN" sz="2500" dirty="0">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2.29167E-6 -7.40741E-7 L 0.14518 -0.00023 " pathEditMode="relative" rAng="0" ptsTypes="AA">
                                      <p:cBhvr>
                                        <p:cTn id="9" dur="1000" spd="-100000" fill="hold"/>
                                        <p:tgtEl>
                                          <p:spTgt spid="5"/>
                                        </p:tgtEl>
                                        <p:attrNameLst>
                                          <p:attrName>ppt_x</p:attrName>
                                          <p:attrName>ppt_y</p:attrName>
                                        </p:attrNameLst>
                                      </p:cBhvr>
                                      <p:rCtr x="7253" y="-23"/>
                                    </p:animMotion>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7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bldLvl="0" animBg="1"/>
      <p:bldP spid="10" grpId="0" bldLvl="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52609" y="330101"/>
            <a:ext cx="4698722" cy="584775"/>
          </a:xfrm>
          <a:prstGeom prst="rect">
            <a:avLst/>
          </a:prstGeom>
        </p:spPr>
        <p:txBody>
          <a:bodyPr wrap="none">
            <a:spAutoFit/>
          </a:bodyPr>
          <a:lstStyle>
            <a:defPPr>
              <a:defRPr lang="zh-CN"/>
            </a:defPPr>
            <a:lvl1pPr>
              <a:defRPr sz="3200" b="1">
                <a:gradFill>
                  <a:gsLst>
                    <a:gs pos="10000">
                      <a:srgbClr val="C00000"/>
                    </a:gs>
                    <a:gs pos="70000">
                      <a:srgbClr val="FF0000"/>
                    </a:gs>
                  </a:gsLst>
                  <a:lin ang="5400000" scaled="1"/>
                </a:gradFill>
              </a:defRPr>
            </a:lvl1pPr>
          </a:lstStyle>
          <a:p>
            <a:r>
              <a:rPr lang="zh-CN" altLang="en-US" dirty="0">
                <a:solidFill>
                  <a:srgbClr val="FF0000"/>
                </a:solidFill>
              </a:rPr>
              <a:t>十五条硬措施主要内容：</a:t>
            </a:r>
          </a:p>
        </p:txBody>
      </p:sp>
      <p:sp>
        <p:nvSpPr>
          <p:cNvPr id="8" name="矩形: 圆角 7"/>
          <p:cNvSpPr/>
          <p:nvPr/>
        </p:nvSpPr>
        <p:spPr>
          <a:xfrm>
            <a:off x="394636" y="1896379"/>
            <a:ext cx="11482939" cy="4564145"/>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1617044" y="1268029"/>
            <a:ext cx="9086249" cy="94423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800" b="1" dirty="0"/>
              <a:t>十五、统筹做好经济发展、疫情防控和安全生产工作</a:t>
            </a:r>
            <a:endParaRPr lang="zh-CN" altLang="zh-CN" sz="2800" dirty="0"/>
          </a:p>
        </p:txBody>
      </p:sp>
      <p:sp>
        <p:nvSpPr>
          <p:cNvPr id="7" name="文本框 6"/>
          <p:cNvSpPr txBox="1"/>
          <p:nvPr/>
        </p:nvSpPr>
        <p:spPr>
          <a:xfrm>
            <a:off x="696968" y="2221415"/>
            <a:ext cx="10798063" cy="4092018"/>
          </a:xfrm>
          <a:prstGeom prst="rect">
            <a:avLst/>
          </a:prstGeom>
          <a:noFill/>
        </p:spPr>
        <p:txBody>
          <a:bodyPr wrap="square">
            <a:spAutoFit/>
          </a:bodyPr>
          <a:lstStyle/>
          <a:p>
            <a:pPr indent="409575">
              <a:lnSpc>
                <a:spcPct val="150000"/>
              </a:lnSpc>
            </a:pPr>
            <a:r>
              <a:rPr lang="en-US" altLang="zh-CN" sz="2200" spc="40" dirty="0">
                <a:solidFill>
                  <a:srgbClr val="222222"/>
                </a:solidFill>
                <a:effectLst/>
                <a:latin typeface="宋体" panose="02010600030101010101" pitchFamily="2" charset="-122"/>
                <a:ea typeface="Microsoft YaHei UI" panose="020B0503020204020204" pitchFamily="34" charset="-122"/>
                <a:cs typeface="宋体" panose="02010600030101010101" pitchFamily="2" charset="-122"/>
              </a:rPr>
              <a:t>  </a:t>
            </a:r>
            <a:r>
              <a:rPr lang="zh-CN" altLang="zh-CN" sz="2200" spc="40" dirty="0">
                <a:solidFill>
                  <a:srgbClr val="222222"/>
                </a:solidFill>
                <a:effectLst/>
                <a:latin typeface="宋体" panose="02010600030101010101" pitchFamily="2" charset="-122"/>
                <a:ea typeface="Microsoft YaHei UI" panose="020B0503020204020204" pitchFamily="34" charset="-122"/>
                <a:cs typeface="宋体" panose="02010600030101010101" pitchFamily="2" charset="-122"/>
              </a:rPr>
              <a:t>从当前形势看，做好这三项工作是一个整体，头脑要冷静，不能单打，要注意调动各方面积极性，提倡互相协作，相互尊重，齐心合力，共同解决好面对的复杂问题。各级监管部门要注意从实际出发，处理好红灯、绿灯、黄灯之间的关系，使得各项工作协调有序推进，引导形成良好市场预期，既要亮红灯，又要给黄灯给绿灯，保持交通的畅通。对各类事故遇难人员要认真做好善后，</a:t>
            </a:r>
            <a:r>
              <a:rPr lang="zh-CN" altLang="zh-CN" sz="2200" b="1" spc="40" dirty="0">
                <a:solidFill>
                  <a:srgbClr val="222222"/>
                </a:solidFill>
                <a:effectLst/>
                <a:latin typeface="宋体" panose="02010600030101010101" pitchFamily="2" charset="-122"/>
                <a:ea typeface="Microsoft YaHei UI" panose="020B0503020204020204" pitchFamily="34" charset="-122"/>
                <a:cs typeface="宋体" panose="02010600030101010101" pitchFamily="2" charset="-122"/>
              </a:rPr>
              <a:t>以人为本，生命至上，</a:t>
            </a:r>
            <a:r>
              <a:rPr lang="zh-CN" altLang="zh-CN" sz="2200" spc="40" dirty="0">
                <a:solidFill>
                  <a:srgbClr val="222222"/>
                </a:solidFill>
                <a:effectLst/>
                <a:latin typeface="宋体" panose="02010600030101010101" pitchFamily="2" charset="-122"/>
                <a:ea typeface="Microsoft YaHei UI" panose="020B0503020204020204" pitchFamily="34" charset="-122"/>
                <a:cs typeface="宋体" panose="02010600030101010101" pitchFamily="2" charset="-122"/>
              </a:rPr>
              <a:t>逝者伟大，体现中国特色社会主义人权观。各级党委政府要把握好政策基调，做到稳中求进，善于弹钢琴，高质量统筹做好各方面工作，真正体现党的执政能力水平，让党中央放心，让全国人民放心。</a:t>
            </a:r>
            <a:endParaRPr lang="zh-CN" altLang="zh-CN" sz="2200" dirty="0">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2.29167E-6 -7.40741E-7 L 0.14518 -0.00023 " pathEditMode="relative" rAng="0" ptsTypes="AA">
                                      <p:cBhvr>
                                        <p:cTn id="9" dur="1000" spd="-100000" fill="hold"/>
                                        <p:tgtEl>
                                          <p:spTgt spid="5"/>
                                        </p:tgtEl>
                                        <p:attrNameLst>
                                          <p:attrName>ppt_x</p:attrName>
                                          <p:attrName>ppt_y</p:attrName>
                                        </p:attrNameLst>
                                      </p:cBhvr>
                                      <p:rCtr x="7253" y="-23"/>
                                    </p:animMotion>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7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bldLvl="0" animBg="1"/>
      <p:bldP spid="1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D98C51B-009F-4513-9430-0707AFBD6DE9}"/>
              </a:ext>
            </a:extLst>
          </p:cNvPr>
          <p:cNvSpPr>
            <a:spLocks noGrp="1"/>
          </p:cNvSpPr>
          <p:nvPr>
            <p:ph type="dt" sz="half" idx="10"/>
          </p:nvPr>
        </p:nvSpPr>
        <p:spPr/>
        <p:txBody>
          <a:bodyPr/>
          <a:lstStyle/>
          <a:p>
            <a:pPr>
              <a:defRPr/>
            </a:pPr>
            <a:fld id="{27158FDA-0734-4674-A894-C1231886F499}" type="datetime10">
              <a:rPr lang="zh-CN" altLang="en-US" smtClean="0"/>
              <a:t>23:28</a:t>
            </a:fld>
            <a:endParaRPr lang="en-US" dirty="0"/>
          </a:p>
        </p:txBody>
      </p:sp>
      <p:sp>
        <p:nvSpPr>
          <p:cNvPr id="5" name="页脚占位符 4">
            <a:extLst>
              <a:ext uri="{FF2B5EF4-FFF2-40B4-BE49-F238E27FC236}">
                <a16:creationId xmlns:a16="http://schemas.microsoft.com/office/drawing/2014/main" id="{64B957F7-E50F-4249-A328-0321CD83BD37}"/>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5EFDABA8-582E-45F7-BCE4-17DE64900C74}"/>
              </a:ext>
            </a:extLst>
          </p:cNvPr>
          <p:cNvSpPr>
            <a:spLocks noGrp="1"/>
          </p:cNvSpPr>
          <p:nvPr>
            <p:ph type="sldNum" sz="quarter" idx="12"/>
          </p:nvPr>
        </p:nvSpPr>
        <p:spPr/>
        <p:txBody>
          <a:bodyPr/>
          <a:lstStyle/>
          <a:p>
            <a:pPr>
              <a:defRPr/>
            </a:pPr>
            <a:fld id="{3A44B40C-2167-40F0-8028-4C9DC49EEB79}" type="slidenum">
              <a:rPr lang="en-US" altLang="zh-CN" smtClean="0"/>
              <a:pPr>
                <a:defRPr/>
              </a:pPr>
              <a:t>11</a:t>
            </a:fld>
            <a:r>
              <a:rPr lang="en-US" altLang="zh-CN" dirty="0"/>
              <a:t>/89</a:t>
            </a:r>
          </a:p>
        </p:txBody>
      </p:sp>
      <p:sp>
        <p:nvSpPr>
          <p:cNvPr id="44" name="矩形 43">
            <a:extLst>
              <a:ext uri="{FF2B5EF4-FFF2-40B4-BE49-F238E27FC236}">
                <a16:creationId xmlns:a16="http://schemas.microsoft.com/office/drawing/2014/main" id="{B809609B-70C2-463D-8109-7DA0A2331441}"/>
              </a:ext>
            </a:extLst>
          </p:cNvPr>
          <p:cNvSpPr/>
          <p:nvPr/>
        </p:nvSpPr>
        <p:spPr>
          <a:xfrm>
            <a:off x="3042872" y="1900615"/>
            <a:ext cx="4065627" cy="1878063"/>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endParaRPr lang="en-US" altLang="zh-CN"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日，在举行的国务院联防联控机制新闻发布会上，尚勇表示</a:t>
            </a:r>
            <a:r>
              <a:rPr lang="zh-CN" altLang="en-US" dirty="0">
                <a:solidFill>
                  <a:schemeClr val="tx1"/>
                </a:solidFill>
                <a:latin typeface="微软雅黑" panose="020B0503020204020204" pitchFamily="34" charset="-122"/>
                <a:ea typeface="微软雅黑" panose="020B0503020204020204" pitchFamily="34" charset="-122"/>
              </a:rPr>
              <a:t>首先将采用</a:t>
            </a:r>
            <a:r>
              <a:rPr lang="zh-CN" altLang="en-US" b="1" dirty="0">
                <a:solidFill>
                  <a:srgbClr val="FF0000"/>
                </a:solidFill>
                <a:latin typeface="微软雅黑" panose="020B0503020204020204" pitchFamily="34" charset="-122"/>
                <a:ea typeface="微软雅黑" panose="020B0503020204020204" pitchFamily="34" charset="-122"/>
              </a:rPr>
              <a:t>先进的监管手段</a:t>
            </a:r>
            <a:r>
              <a:rPr lang="zh-CN" altLang="en-US" dirty="0">
                <a:latin typeface="微软雅黑" panose="020B0503020204020204" pitchFamily="34" charset="-122"/>
                <a:ea typeface="微软雅黑" panose="020B0503020204020204" pitchFamily="34" charset="-122"/>
              </a:rPr>
              <a:t>来防风险。</a:t>
            </a:r>
          </a:p>
          <a:p>
            <a:br>
              <a:rPr lang="zh-CN" altLang="en-US" dirty="0"/>
            </a:br>
            <a:endParaRPr lang="zh-CN" altLang="en-US" dirty="0"/>
          </a:p>
        </p:txBody>
      </p:sp>
      <p:sp>
        <p:nvSpPr>
          <p:cNvPr id="45" name="矩形 44">
            <a:extLst>
              <a:ext uri="{FF2B5EF4-FFF2-40B4-BE49-F238E27FC236}">
                <a16:creationId xmlns:a16="http://schemas.microsoft.com/office/drawing/2014/main" id="{93B5AECC-57FE-4671-9482-EC56918667C9}"/>
              </a:ext>
            </a:extLst>
          </p:cNvPr>
          <p:cNvSpPr/>
          <p:nvPr/>
        </p:nvSpPr>
        <p:spPr>
          <a:xfrm>
            <a:off x="7394410" y="1897130"/>
            <a:ext cx="4065627" cy="1878063"/>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去年，在全国危化品企业和煤矿初步建立起</a:t>
            </a:r>
            <a:r>
              <a:rPr lang="zh-CN" altLang="en-US" b="1" dirty="0">
                <a:solidFill>
                  <a:srgbClr val="0070C0"/>
                </a:solidFill>
                <a:latin typeface="微软雅黑" panose="020B0503020204020204" pitchFamily="34" charset="-122"/>
                <a:ea typeface="微软雅黑" panose="020B0503020204020204" pitchFamily="34" charset="-122"/>
              </a:rPr>
              <a:t>安全生产风险监测预警信息化系统</a:t>
            </a:r>
            <a:r>
              <a:rPr lang="zh-CN" altLang="en-US" dirty="0">
                <a:latin typeface="微软雅黑" panose="020B0503020204020204" pitchFamily="34" charset="-122"/>
                <a:ea typeface="微软雅黑" panose="020B0503020204020204" pitchFamily="34" charset="-122"/>
              </a:rPr>
              <a:t>，今年将进一步完善功能，</a:t>
            </a:r>
            <a:r>
              <a:rPr lang="zh-CN" altLang="en-US" dirty="0">
                <a:solidFill>
                  <a:schemeClr val="tx1"/>
                </a:solidFill>
                <a:latin typeface="微软雅黑" panose="020B0503020204020204" pitchFamily="34" charset="-122"/>
                <a:ea typeface="微软雅黑" panose="020B0503020204020204" pitchFamily="34" charset="-122"/>
              </a:rPr>
              <a:t>拓展范围。</a:t>
            </a:r>
            <a:br>
              <a:rPr lang="zh-CN" altLang="en-US" dirty="0"/>
            </a:br>
            <a:endParaRPr lang="zh-CN" altLang="en-US" dirty="0"/>
          </a:p>
        </p:txBody>
      </p:sp>
      <p:sp>
        <p:nvSpPr>
          <p:cNvPr id="46" name="矩形 45">
            <a:extLst>
              <a:ext uri="{FF2B5EF4-FFF2-40B4-BE49-F238E27FC236}">
                <a16:creationId xmlns:a16="http://schemas.microsoft.com/office/drawing/2014/main" id="{284B203B-0A87-4FED-9D2D-A34CE79D0C15}"/>
              </a:ext>
            </a:extLst>
          </p:cNvPr>
          <p:cNvSpPr/>
          <p:nvPr/>
        </p:nvSpPr>
        <p:spPr>
          <a:xfrm>
            <a:off x="7394409" y="4096555"/>
            <a:ext cx="4065627" cy="2027333"/>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今年，“互联网</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监管”“互联网</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执法”系统也将投入应用，切实发挥</a:t>
            </a:r>
            <a:r>
              <a:rPr lang="zh-CN" altLang="en-US" b="1" dirty="0">
                <a:solidFill>
                  <a:srgbClr val="FF0000"/>
                </a:solidFill>
                <a:latin typeface="微软雅黑" panose="020B0503020204020204" pitchFamily="34" charset="-122"/>
                <a:ea typeface="微软雅黑" panose="020B0503020204020204" pitchFamily="34" charset="-122"/>
              </a:rPr>
              <a:t>信息化特别是大数据、人工智能</a:t>
            </a:r>
            <a:r>
              <a:rPr lang="zh-CN" altLang="en-US" dirty="0">
                <a:latin typeface="微软雅黑" panose="020B0503020204020204" pitchFamily="34" charset="-122"/>
                <a:ea typeface="微软雅黑" panose="020B0503020204020204" pitchFamily="34" charset="-122"/>
              </a:rPr>
              <a:t>先进技术对安全生产的推动作用。</a:t>
            </a:r>
            <a:br>
              <a:rPr lang="zh-CN" altLang="en-US" dirty="0"/>
            </a:br>
            <a:endParaRPr lang="zh-CN" altLang="en-US" dirty="0"/>
          </a:p>
        </p:txBody>
      </p:sp>
      <p:pic>
        <p:nvPicPr>
          <p:cNvPr id="47" name="图片 46">
            <a:extLst>
              <a:ext uri="{FF2B5EF4-FFF2-40B4-BE49-F238E27FC236}">
                <a16:creationId xmlns:a16="http://schemas.microsoft.com/office/drawing/2014/main" id="{EAF2D2EB-6653-425C-BB94-EA8E20A2B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2872" y="4096554"/>
            <a:ext cx="4065626" cy="2027333"/>
          </a:xfrm>
          <a:prstGeom prst="rect">
            <a:avLst/>
          </a:prstGeom>
        </p:spPr>
      </p:pic>
      <p:sp>
        <p:nvSpPr>
          <p:cNvPr id="2" name="矩形 1">
            <a:extLst>
              <a:ext uri="{FF2B5EF4-FFF2-40B4-BE49-F238E27FC236}">
                <a16:creationId xmlns:a16="http://schemas.microsoft.com/office/drawing/2014/main" id="{11F7289A-39E4-49F1-818D-E131230FD1A6}"/>
              </a:ext>
            </a:extLst>
          </p:cNvPr>
          <p:cNvSpPr/>
          <p:nvPr/>
        </p:nvSpPr>
        <p:spPr>
          <a:xfrm>
            <a:off x="5861129" y="1377041"/>
            <a:ext cx="2749471" cy="400110"/>
          </a:xfrm>
          <a:prstGeom prst="rect">
            <a:avLst/>
          </a:prstGeom>
          <a:solidFill>
            <a:schemeClr val="accent2">
              <a:lumMod val="75000"/>
            </a:schemeClr>
          </a:solidFill>
        </p:spPr>
        <p:txBody>
          <a:bodyPr wrap="none">
            <a:spAutoFit/>
          </a:bodyPr>
          <a:lstStyle/>
          <a:p>
            <a:pPr lvl="0"/>
            <a:r>
              <a:rPr lang="zh-CN" altLang="en-US" sz="2000" b="1" dirty="0">
                <a:solidFill>
                  <a:schemeClr val="bg1"/>
                </a:solidFill>
                <a:latin typeface="微软雅黑" panose="020B0503020204020204" pitchFamily="34" charset="-122"/>
                <a:ea typeface="微软雅黑" panose="020B0503020204020204" pitchFamily="34" charset="-122"/>
              </a:rPr>
              <a:t>安全人员需掌握信息化</a:t>
            </a:r>
            <a:endParaRPr lang="zh-CN" altLang="en-US" sz="2000" dirty="0">
              <a:solidFill>
                <a:schemeClr val="bg1"/>
              </a:solidFill>
            </a:endParaRPr>
          </a:p>
        </p:txBody>
      </p:sp>
      <p:grpSp>
        <p:nvGrpSpPr>
          <p:cNvPr id="19" name="组合 18">
            <a:extLst>
              <a:ext uri="{FF2B5EF4-FFF2-40B4-BE49-F238E27FC236}">
                <a16:creationId xmlns:a16="http://schemas.microsoft.com/office/drawing/2014/main" id="{8D74AF81-AEC3-E415-CB27-2B9CC1C53F6E}"/>
              </a:ext>
            </a:extLst>
          </p:cNvPr>
          <p:cNvGrpSpPr/>
          <p:nvPr/>
        </p:nvGrpSpPr>
        <p:grpSpPr>
          <a:xfrm>
            <a:off x="145208" y="693267"/>
            <a:ext cx="7886569" cy="2333497"/>
            <a:chOff x="145208" y="693267"/>
            <a:chExt cx="7886569" cy="2333497"/>
          </a:xfrm>
        </p:grpSpPr>
        <p:grpSp>
          <p:nvGrpSpPr>
            <p:cNvPr id="20" name="组合 19">
              <a:extLst>
                <a:ext uri="{FF2B5EF4-FFF2-40B4-BE49-F238E27FC236}">
                  <a16:creationId xmlns:a16="http://schemas.microsoft.com/office/drawing/2014/main" id="{5E953D4A-5271-E0F6-485F-47E743950BA7}"/>
                </a:ext>
              </a:extLst>
            </p:cNvPr>
            <p:cNvGrpSpPr/>
            <p:nvPr/>
          </p:nvGrpSpPr>
          <p:grpSpPr>
            <a:xfrm>
              <a:off x="145208" y="693267"/>
              <a:ext cx="7886569" cy="2333497"/>
              <a:chOff x="145208" y="693267"/>
              <a:chExt cx="7886569" cy="2333497"/>
            </a:xfrm>
          </p:grpSpPr>
          <p:grpSp>
            <p:nvGrpSpPr>
              <p:cNvPr id="23" name="组合 22">
                <a:extLst>
                  <a:ext uri="{FF2B5EF4-FFF2-40B4-BE49-F238E27FC236}">
                    <a16:creationId xmlns:a16="http://schemas.microsoft.com/office/drawing/2014/main" id="{EA118616-E85F-26E0-65A3-8ED3BAF4C773}"/>
                  </a:ext>
                </a:extLst>
              </p:cNvPr>
              <p:cNvGrpSpPr/>
              <p:nvPr/>
            </p:nvGrpSpPr>
            <p:grpSpPr>
              <a:xfrm>
                <a:off x="145208" y="693267"/>
                <a:ext cx="7886569" cy="1770365"/>
                <a:chOff x="145208" y="693267"/>
                <a:chExt cx="7886569" cy="1770365"/>
              </a:xfrm>
            </p:grpSpPr>
            <p:grpSp>
              <p:nvGrpSpPr>
                <p:cNvPr id="25" name="组合 24">
                  <a:extLst>
                    <a:ext uri="{FF2B5EF4-FFF2-40B4-BE49-F238E27FC236}">
                      <a16:creationId xmlns:a16="http://schemas.microsoft.com/office/drawing/2014/main" id="{3C80206A-F322-399C-47CA-40B0B2E89EA5}"/>
                    </a:ext>
                  </a:extLst>
                </p:cNvPr>
                <p:cNvGrpSpPr/>
                <p:nvPr/>
              </p:nvGrpSpPr>
              <p:grpSpPr>
                <a:xfrm>
                  <a:off x="145210" y="693267"/>
                  <a:ext cx="7886567" cy="567279"/>
                  <a:chOff x="145210" y="693267"/>
                  <a:chExt cx="7886567" cy="567279"/>
                </a:xfrm>
              </p:grpSpPr>
              <p:sp>
                <p:nvSpPr>
                  <p:cNvPr id="27" name="AutoShape 11">
                    <a:extLst>
                      <a:ext uri="{FF2B5EF4-FFF2-40B4-BE49-F238E27FC236}">
                        <a16:creationId xmlns:a16="http://schemas.microsoft.com/office/drawing/2014/main" id="{1FF92164-D09C-23CA-9F58-3279E1296752}"/>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8" name="AutoShape 11">
                    <a:extLst>
                      <a:ext uri="{FF2B5EF4-FFF2-40B4-BE49-F238E27FC236}">
                        <a16:creationId xmlns:a16="http://schemas.microsoft.com/office/drawing/2014/main" id="{EE45B508-08F4-0720-AA93-607B6BFEB7AE}"/>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29" name="AutoShape 11">
                    <a:extLst>
                      <a:ext uri="{FF2B5EF4-FFF2-40B4-BE49-F238E27FC236}">
                        <a16:creationId xmlns:a16="http://schemas.microsoft.com/office/drawing/2014/main" id="{54B939D9-AB3B-B44A-01BC-66F7E4A9B9A2}"/>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6" name="矩形 25">
                  <a:extLst>
                    <a:ext uri="{FF2B5EF4-FFF2-40B4-BE49-F238E27FC236}">
                      <a16:creationId xmlns:a16="http://schemas.microsoft.com/office/drawing/2014/main" id="{2026E37C-F14D-135C-A8DE-C34AAF02BD58}"/>
                    </a:ext>
                  </a:extLst>
                </p:cNvPr>
                <p:cNvSpPr/>
                <p:nvPr/>
              </p:nvSpPr>
              <p:spPr>
                <a:xfrm>
                  <a:off x="145208" y="1900500"/>
                  <a:ext cx="1976555"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与</a:t>
                  </a:r>
                  <a:r>
                    <a:rPr lang="en-US" altLang="zh-CN" b="1" dirty="0">
                      <a:solidFill>
                        <a:schemeClr val="bg2">
                          <a:lumMod val="75000"/>
                        </a:schemeClr>
                      </a:solidFill>
                      <a:latin typeface="微软雅黑" panose="020B0503020204020204" pitchFamily="34" charset="-122"/>
                      <a:ea typeface="微软雅黑" panose="020B0503020204020204" pitchFamily="34" charset="-122"/>
                    </a:rPr>
                    <a:t>14</a:t>
                  </a:r>
                  <a:r>
                    <a:rPr lang="zh-CN" altLang="en-US" b="1" dirty="0">
                      <a:solidFill>
                        <a:schemeClr val="bg2">
                          <a:lumMod val="75000"/>
                        </a:schemeClr>
                      </a:solidFill>
                      <a:latin typeface="微软雅黑" panose="020B0503020204020204" pitchFamily="34" charset="-122"/>
                      <a:ea typeface="微软雅黑" panose="020B0503020204020204" pitchFamily="34" charset="-122"/>
                    </a:rPr>
                    <a:t>版的对比</a:t>
                  </a:r>
                </a:p>
              </p:txBody>
            </p:sp>
          </p:grpSp>
          <p:sp>
            <p:nvSpPr>
              <p:cNvPr id="24" name="矩形 23">
                <a:extLst>
                  <a:ext uri="{FF2B5EF4-FFF2-40B4-BE49-F238E27FC236}">
                    <a16:creationId xmlns:a16="http://schemas.microsoft.com/office/drawing/2014/main" id="{51E8D17E-6A16-A604-DA61-0FBB5B5CE08A}"/>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2" name="矩形 21">
              <a:extLst>
                <a:ext uri="{FF2B5EF4-FFF2-40B4-BE49-F238E27FC236}">
                  <a16:creationId xmlns:a16="http://schemas.microsoft.com/office/drawing/2014/main" id="{6E966006-6C54-9630-9898-8BD05588BCF7}"/>
                </a:ext>
              </a:extLst>
            </p:cNvPr>
            <p:cNvSpPr/>
            <p:nvPr/>
          </p:nvSpPr>
          <p:spPr>
            <a:xfrm>
              <a:off x="145208" y="1289125"/>
              <a:ext cx="1976555"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1. 《</a:t>
              </a:r>
              <a:r>
                <a:rPr lang="zh-CN" altLang="en-US" b="1" dirty="0">
                  <a:solidFill>
                    <a:schemeClr val="bg1"/>
                  </a:solidFill>
                  <a:latin typeface="微软雅黑" panose="020B0503020204020204" pitchFamily="34" charset="-122"/>
                  <a:ea typeface="微软雅黑" panose="020B0503020204020204" pitchFamily="34" charset="-122"/>
                </a:rPr>
                <a:t>新安法</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的</a:t>
              </a:r>
              <a:endParaRPr lang="en-US" altLang="zh-CN" b="1" dirty="0">
                <a:solidFill>
                  <a:schemeClr val="bg1"/>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新增内容</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45617262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52609" y="330101"/>
            <a:ext cx="5929828" cy="584775"/>
          </a:xfrm>
          <a:prstGeom prst="rect">
            <a:avLst/>
          </a:prstGeom>
        </p:spPr>
        <p:txBody>
          <a:bodyPr wrap="none">
            <a:spAutoFit/>
          </a:bodyPr>
          <a:lstStyle>
            <a:defPPr>
              <a:defRPr lang="zh-CN"/>
            </a:defPPr>
            <a:lvl1pPr>
              <a:defRPr sz="3200" b="1">
                <a:gradFill>
                  <a:gsLst>
                    <a:gs pos="10000">
                      <a:srgbClr val="C00000"/>
                    </a:gs>
                    <a:gs pos="70000">
                      <a:srgbClr val="FF0000"/>
                    </a:gs>
                  </a:gsLst>
                  <a:lin ang="5400000" scaled="1"/>
                </a:gradFill>
              </a:defRPr>
            </a:lvl1pPr>
          </a:lstStyle>
          <a:p>
            <a:pPr algn="l"/>
            <a:r>
              <a:rPr lang="zh-CN" altLang="en-US" dirty="0">
                <a:solidFill>
                  <a:srgbClr val="FF0000"/>
                </a:solidFill>
              </a:rPr>
              <a:t>充分认识十五条措施的重要意义</a:t>
            </a:r>
          </a:p>
        </p:txBody>
      </p:sp>
      <p:pic>
        <p:nvPicPr>
          <p:cNvPr id="4" name="图片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10000"/>
                    </a14:imgEffect>
                  </a14:imgLayer>
                </a14:imgProps>
              </a:ext>
              <a:ext uri="{28A0092B-C50C-407E-A947-70E740481C1C}">
                <a14:useLocalDpi xmlns:a14="http://schemas.microsoft.com/office/drawing/2010/main" val="0"/>
              </a:ext>
            </a:extLst>
          </a:blip>
          <a:stretch>
            <a:fillRect/>
          </a:stretch>
        </p:blipFill>
        <p:spPr>
          <a:xfrm>
            <a:off x="333677" y="1674721"/>
            <a:ext cx="4635095" cy="4347592"/>
          </a:xfrm>
          <a:prstGeom prst="rect">
            <a:avLst/>
          </a:prstGeom>
        </p:spPr>
      </p:pic>
      <p:sp>
        <p:nvSpPr>
          <p:cNvPr id="7" name="文本框 6"/>
          <p:cNvSpPr txBox="1"/>
          <p:nvPr/>
        </p:nvSpPr>
        <p:spPr>
          <a:xfrm>
            <a:off x="4644188" y="1341998"/>
            <a:ext cx="7214135" cy="5013039"/>
          </a:xfrm>
          <a:prstGeom prst="rect">
            <a:avLst/>
          </a:prstGeom>
          <a:noFill/>
        </p:spPr>
        <p:txBody>
          <a:bodyPr wrap="square">
            <a:spAutoFit/>
          </a:bodyPr>
          <a:lstStyle/>
          <a:p>
            <a:pPr indent="409575">
              <a:lnSpc>
                <a:spcPct val="150000"/>
              </a:lnSpc>
            </a:pPr>
            <a:r>
              <a:rPr lang="en-US" altLang="zh-CN" sz="2400" spc="40" dirty="0">
                <a:solidFill>
                  <a:schemeClr val="tx1">
                    <a:lumMod val="95000"/>
                    <a:lumOff val="5000"/>
                  </a:schemeClr>
                </a:solidFill>
                <a:effectLst/>
                <a:latin typeface="+mn-ea"/>
                <a:cs typeface="宋体" panose="02010600030101010101" pitchFamily="2" charset="-122"/>
              </a:rPr>
              <a:t> 15</a:t>
            </a:r>
            <a:r>
              <a:rPr lang="zh-CN" altLang="zh-CN" sz="2400" spc="40" dirty="0">
                <a:solidFill>
                  <a:schemeClr val="tx1">
                    <a:lumMod val="95000"/>
                    <a:lumOff val="5000"/>
                  </a:schemeClr>
                </a:solidFill>
                <a:effectLst/>
                <a:latin typeface="+mn-ea"/>
                <a:cs typeface="宋体" panose="02010600030101010101" pitchFamily="2" charset="-122"/>
              </a:rPr>
              <a:t>条</a:t>
            </a:r>
            <a:r>
              <a:rPr lang="zh-CN" altLang="en-US" sz="2400" spc="40" dirty="0">
                <a:solidFill>
                  <a:schemeClr val="tx1">
                    <a:lumMod val="95000"/>
                    <a:lumOff val="5000"/>
                  </a:schemeClr>
                </a:solidFill>
                <a:effectLst/>
                <a:latin typeface="+mn-ea"/>
                <a:cs typeface="宋体" panose="02010600030101010101" pitchFamily="2" charset="-122"/>
              </a:rPr>
              <a:t>硬措施</a:t>
            </a:r>
            <a:r>
              <a:rPr lang="zh-CN" altLang="zh-CN" sz="2400" spc="40" dirty="0">
                <a:solidFill>
                  <a:schemeClr val="tx1">
                    <a:lumMod val="95000"/>
                    <a:lumOff val="5000"/>
                  </a:schemeClr>
                </a:solidFill>
                <a:effectLst/>
                <a:latin typeface="+mn-ea"/>
                <a:cs typeface="宋体" panose="02010600030101010101" pitchFamily="2" charset="-122"/>
              </a:rPr>
              <a:t>是当前贯彻书记重要指示精神，全面加强安全生产的重要举措，每一个方面都一条一条的抓落实。各级安委会及办公室要严格履责，要</a:t>
            </a:r>
            <a:r>
              <a:rPr lang="zh-CN" altLang="zh-CN" sz="2400" b="1" spc="40" dirty="0">
                <a:solidFill>
                  <a:schemeClr val="tx1">
                    <a:lumMod val="95000"/>
                    <a:lumOff val="5000"/>
                  </a:schemeClr>
                </a:solidFill>
                <a:effectLst/>
                <a:latin typeface="+mn-ea"/>
                <a:cs typeface="宋体" panose="02010600030101010101" pitchFamily="2" charset="-122"/>
              </a:rPr>
              <a:t>理直气壮，标本兼治，从严从实，责任到人，守住底线。</a:t>
            </a:r>
            <a:r>
              <a:rPr lang="zh-CN" altLang="zh-CN" sz="2400" spc="40" dirty="0">
                <a:solidFill>
                  <a:schemeClr val="tx1">
                    <a:lumMod val="95000"/>
                    <a:lumOff val="5000"/>
                  </a:schemeClr>
                </a:solidFill>
                <a:effectLst/>
                <a:latin typeface="+mn-ea"/>
                <a:cs typeface="宋体" panose="02010600030101010101" pitchFamily="2" charset="-122"/>
              </a:rPr>
              <a:t>在当前的形势下，更要理直气壮，统筹协调，理直气壮抓好督促检查。各级宣传部门要大力宣传本次会议精神，经审查后把安委会确定的</a:t>
            </a:r>
            <a:r>
              <a:rPr lang="en-US" altLang="zh-CN" sz="2400" spc="40" dirty="0">
                <a:solidFill>
                  <a:schemeClr val="tx1">
                    <a:lumMod val="95000"/>
                    <a:lumOff val="5000"/>
                  </a:schemeClr>
                </a:solidFill>
                <a:effectLst/>
                <a:latin typeface="+mn-ea"/>
                <a:cs typeface="宋体" panose="02010600030101010101" pitchFamily="2" charset="-122"/>
              </a:rPr>
              <a:t>15</a:t>
            </a:r>
            <a:r>
              <a:rPr lang="zh-CN" altLang="zh-CN" sz="2400" spc="40" dirty="0">
                <a:solidFill>
                  <a:schemeClr val="tx1">
                    <a:lumMod val="95000"/>
                    <a:lumOff val="5000"/>
                  </a:schemeClr>
                </a:solidFill>
                <a:effectLst/>
                <a:latin typeface="+mn-ea"/>
                <a:cs typeface="宋体" panose="02010600030101010101" pitchFamily="2" charset="-122"/>
              </a:rPr>
              <a:t>条要求向社会披露，并且对各地方各部门采取的行动进行客观的报道，提高透明度。</a:t>
            </a:r>
            <a:endParaRPr lang="zh-CN" altLang="zh-CN" sz="2000" dirty="0">
              <a:solidFill>
                <a:schemeClr val="tx1">
                  <a:lumMod val="95000"/>
                  <a:lumOff val="5000"/>
                </a:schemeClr>
              </a:solidFill>
              <a:effectLst/>
              <a:latin typeface="+mn-ea"/>
              <a:cs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path" presetSubtype="0" decel="100000" fill="hold" grpId="1" nodeType="withEffect">
                                  <p:stCondLst>
                                    <p:cond delay="0"/>
                                  </p:stCondLst>
                                  <p:childTnLst>
                                    <p:animMotion origin="layout" path="M 1.66667E-6 -7.40741E-7 L 0.14518 -0.00023 " pathEditMode="relative" rAng="0" ptsTypes="AA">
                                      <p:cBhvr>
                                        <p:cTn id="9" dur="1000" spd="-100000" fill="hold"/>
                                        <p:tgtEl>
                                          <p:spTgt spid="2"/>
                                        </p:tgtEl>
                                        <p:attrNameLst>
                                          <p:attrName>ppt_x</p:attrName>
                                          <p:attrName>ppt_y</p:attrName>
                                        </p:attrNameLst>
                                      </p:cBhvr>
                                      <p:rCtr x="7253" y="-23"/>
                                    </p:animMotion>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liangxueyizuo3.png"/>
          <p:cNvPicPr>
            <a:picLocks noChangeAspect="1"/>
          </p:cNvPicPr>
          <p:nvPr/>
        </p:nvPicPr>
        <p:blipFill rotWithShape="1">
          <a:blip r:embed="rId3" cstate="print"/>
          <a:srcRect t="49014" r="6216"/>
          <a:stretch>
            <a:fillRect/>
          </a:stretch>
        </p:blipFill>
        <p:spPr>
          <a:xfrm>
            <a:off x="-1" y="4296229"/>
            <a:ext cx="12191999" cy="2561772"/>
          </a:xfrm>
          <a:prstGeom prst="rect">
            <a:avLst/>
          </a:prstGeom>
        </p:spPr>
      </p:pic>
      <p:pic>
        <p:nvPicPr>
          <p:cNvPr id="3" name="图片 2" descr="liangxueyizuo3.pn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5000" contrast="30000"/>
                    </a14:imgEffect>
                    <a14:imgEffect>
                      <a14:colorTemperature colorTemp="11500"/>
                    </a14:imgEffect>
                  </a14:imgLayer>
                </a14:imgProps>
              </a:ext>
            </a:extLst>
          </a:blip>
          <a:stretch>
            <a:fillRect/>
          </a:stretch>
        </p:blipFill>
        <p:spPr>
          <a:xfrm>
            <a:off x="-1" y="0"/>
            <a:ext cx="12192000" cy="1617579"/>
          </a:xfrm>
          <a:prstGeom prst="rect">
            <a:avLst/>
          </a:prstGeom>
        </p:spPr>
      </p:pic>
      <p:pic>
        <p:nvPicPr>
          <p:cNvPr id="7" name="图片 6" descr="Nipic_4268027_20150724132014183237.png"/>
          <p:cNvPicPr>
            <a:picLocks noChangeAspect="1"/>
          </p:cNvPicPr>
          <p:nvPr/>
        </p:nvPicPr>
        <p:blipFill>
          <a:blip r:embed="rId6" cstate="print"/>
          <a:stretch>
            <a:fillRect/>
          </a:stretch>
        </p:blipFill>
        <p:spPr>
          <a:xfrm>
            <a:off x="721908" y="1733693"/>
            <a:ext cx="3944853" cy="2446421"/>
          </a:xfrm>
          <a:prstGeom prst="rect">
            <a:avLst/>
          </a:prstGeom>
        </p:spPr>
      </p:pic>
      <p:sp>
        <p:nvSpPr>
          <p:cNvPr id="8" name="矩形 7"/>
          <p:cNvSpPr/>
          <p:nvPr/>
        </p:nvSpPr>
        <p:spPr>
          <a:xfrm>
            <a:off x="2216431" y="2841688"/>
            <a:ext cx="1254016" cy="646331"/>
          </a:xfrm>
          <a:prstGeom prst="rect">
            <a:avLst/>
          </a:prstGeom>
        </p:spPr>
        <p:txBody>
          <a:bodyPr wrap="square">
            <a:spAutoFit/>
          </a:bodyPr>
          <a:lstStyle/>
          <a:p>
            <a:pPr algn="ctr"/>
            <a:r>
              <a:rPr lang="zh-CN" altLang="en-US" sz="3600" b="1" dirty="0">
                <a:solidFill>
                  <a:srgbClr val="FFFAF0"/>
                </a:solidFill>
              </a:rPr>
              <a:t>结语</a:t>
            </a:r>
          </a:p>
        </p:txBody>
      </p:sp>
      <p:cxnSp>
        <p:nvCxnSpPr>
          <p:cNvPr id="10" name="直接连接符 9"/>
          <p:cNvCxnSpPr/>
          <p:nvPr/>
        </p:nvCxnSpPr>
        <p:spPr>
          <a:xfrm>
            <a:off x="2555439" y="3602319"/>
            <a:ext cx="576000" cy="0"/>
          </a:xfrm>
          <a:prstGeom prst="line">
            <a:avLst/>
          </a:prstGeom>
          <a:ln w="25400" cap="rnd">
            <a:solidFill>
              <a:srgbClr val="FFFAF0"/>
            </a:solidFill>
          </a:ln>
        </p:spPr>
        <p:style>
          <a:lnRef idx="1">
            <a:schemeClr val="accent1"/>
          </a:lnRef>
          <a:fillRef idx="0">
            <a:schemeClr val="accent1"/>
          </a:fillRef>
          <a:effectRef idx="0">
            <a:schemeClr val="accent1"/>
          </a:effectRef>
          <a:fontRef idx="minor">
            <a:schemeClr val="tx1"/>
          </a:fontRef>
        </p:style>
      </p:cxnSp>
      <p:pic>
        <p:nvPicPr>
          <p:cNvPr id="13" name="图片 12" descr="liangxueyizuo2.png"/>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25000"/>
                    </a14:imgEffect>
                    <a14:imgEffect>
                      <a14:colorTemperature colorTemp="11500"/>
                    </a14:imgEffect>
                  </a14:imgLayer>
                </a14:imgProps>
              </a:ext>
            </a:extLst>
          </a:blip>
          <a:stretch>
            <a:fillRect/>
          </a:stretch>
        </p:blipFill>
        <p:spPr>
          <a:xfrm>
            <a:off x="11104815" y="4586342"/>
            <a:ext cx="1087185" cy="2271658"/>
          </a:xfrm>
          <a:prstGeom prst="rect">
            <a:avLst/>
          </a:prstGeom>
        </p:spPr>
      </p:pic>
      <p:sp>
        <p:nvSpPr>
          <p:cNvPr id="14" name="矩形 13"/>
          <p:cNvSpPr/>
          <p:nvPr/>
        </p:nvSpPr>
        <p:spPr>
          <a:xfrm>
            <a:off x="4533499" y="1458520"/>
            <a:ext cx="7064943" cy="3247877"/>
          </a:xfrm>
          <a:prstGeom prst="rect">
            <a:avLst/>
          </a:prstGeom>
        </p:spPr>
        <p:txBody>
          <a:bodyPr wrap="square">
            <a:spAutoFit/>
          </a:bodyPr>
          <a:lstStyle/>
          <a:p>
            <a:pPr>
              <a:lnSpc>
                <a:spcPct val="150000"/>
              </a:lnSpc>
            </a:pPr>
            <a:r>
              <a:rPr lang="zh-CN" altLang="en-US" dirty="0">
                <a:gradFill>
                  <a:gsLst>
                    <a:gs pos="10000">
                      <a:srgbClr val="C00000"/>
                    </a:gs>
                    <a:gs pos="70000">
                      <a:srgbClr val="FF0000"/>
                    </a:gs>
                  </a:gsLst>
                  <a:lin ang="5400000" scaled="1"/>
                </a:gradFill>
                <a:latin typeface="微软雅黑" panose="020B0503020204020204" pitchFamily="34" charset="-122"/>
                <a:ea typeface="微软雅黑" panose="020B0503020204020204" pitchFamily="34" charset="-122"/>
              </a:rPr>
              <a:t>          </a:t>
            </a:r>
            <a:r>
              <a:rPr lang="zh-CN" altLang="en-US" sz="2800" dirty="0">
                <a:gradFill>
                  <a:gsLst>
                    <a:gs pos="10000">
                      <a:srgbClr val="C00000"/>
                    </a:gs>
                    <a:gs pos="70000">
                      <a:srgbClr val="FF0000"/>
                    </a:gs>
                  </a:gsLst>
                  <a:lin ang="5400000" scaled="1"/>
                </a:gradFill>
                <a:latin typeface="微软雅黑" panose="020B0503020204020204" pitchFamily="34" charset="-122"/>
                <a:ea typeface="微软雅黑" panose="020B0503020204020204" pitchFamily="34" charset="-122"/>
              </a:rPr>
              <a:t>安全生产事关人民福祉，事关经济社会发展大局。“树立安全发展理念，弘扬生命至上、安全第一的思想。”正如习总书记所说，我们要牢固树立安全发展理念，为人民群众</a:t>
            </a:r>
            <a:r>
              <a:rPr lang="zh-CN" altLang="en-US" sz="2800" b="1" dirty="0">
                <a:gradFill>
                  <a:gsLst>
                    <a:gs pos="10000">
                      <a:srgbClr val="C00000"/>
                    </a:gs>
                    <a:gs pos="70000">
                      <a:srgbClr val="FF0000"/>
                    </a:gs>
                  </a:gsLst>
                  <a:lin ang="5400000" scaled="1"/>
                </a:gradFill>
                <a:latin typeface="微软雅黑" panose="020B0503020204020204" pitchFamily="34" charset="-122"/>
                <a:ea typeface="微软雅黑" panose="020B0503020204020204" pitchFamily="34" charset="-122"/>
              </a:rPr>
              <a:t>筑牢安全屏障、撑起生命绿荫。</a:t>
            </a:r>
          </a:p>
        </p:txBody>
      </p:sp>
    </p:spTree>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2" presetClass="entr" presetSubtype="2" decel="5000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1+#ppt_w/2"/>
                                          </p:val>
                                        </p:tav>
                                        <p:tav tm="100000">
                                          <p:val>
                                            <p:strVal val="#ppt_x"/>
                                          </p:val>
                                        </p:tav>
                                      </p:tavLst>
                                    </p:anim>
                                    <p:anim calcmode="lin" valueType="num">
                                      <p:cBhvr additive="base">
                                        <p:cTn id="18" dur="10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decel="5000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500" fill="hold"/>
                                        <p:tgtEl>
                                          <p:spTgt spid="7"/>
                                        </p:tgtEl>
                                        <p:attrNameLst>
                                          <p:attrName>ppt_x</p:attrName>
                                        </p:attrNameLst>
                                      </p:cBhvr>
                                      <p:tavLst>
                                        <p:tav tm="0">
                                          <p:val>
                                            <p:strVal val="0-#ppt_w/2"/>
                                          </p:val>
                                        </p:tav>
                                        <p:tav tm="100000">
                                          <p:val>
                                            <p:strVal val="#ppt_x"/>
                                          </p:val>
                                        </p:tav>
                                      </p:tavLst>
                                    </p:anim>
                                    <p:anim calcmode="lin" valueType="num">
                                      <p:cBhvr additive="base">
                                        <p:cTn id="23" dur="1500" fill="hold"/>
                                        <p:tgtEl>
                                          <p:spTgt spid="7"/>
                                        </p:tgtEl>
                                        <p:attrNameLst>
                                          <p:attrName>ppt_y</p:attrName>
                                        </p:attrNameLst>
                                      </p:cBhvr>
                                      <p:tavLst>
                                        <p:tav tm="0">
                                          <p:val>
                                            <p:strVal val="#ppt_y"/>
                                          </p:val>
                                        </p:tav>
                                        <p:tav tm="100000">
                                          <p:val>
                                            <p:strVal val="#ppt_y"/>
                                          </p:val>
                                        </p:tav>
                                      </p:tavLst>
                                    </p:anim>
                                  </p:childTnLst>
                                </p:cTn>
                              </p:par>
                              <p:par>
                                <p:cTn id="24" presetID="22" presetClass="entr" presetSubtype="2"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right)">
                                      <p:cBhvr>
                                        <p:cTn id="26" dur="1500"/>
                                        <p:tgtEl>
                                          <p:spTgt spid="8"/>
                                        </p:tgtEl>
                                      </p:cBhvr>
                                    </p:animEffect>
                                  </p:childTnLst>
                                </p:cTn>
                              </p:par>
                              <p:par>
                                <p:cTn id="27" presetID="22" presetClass="entr" presetSubtype="8"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1500"/>
                                        <p:tgtEl>
                                          <p:spTgt spid="10"/>
                                        </p:tgtEl>
                                      </p:cBhvr>
                                    </p:animEffect>
                                  </p:childTnLst>
                                </p:cTn>
                              </p:par>
                            </p:childTnLst>
                          </p:cTn>
                        </p:par>
                        <p:par>
                          <p:cTn id="30" fill="hold">
                            <p:stCondLst>
                              <p:cond delay="2500"/>
                            </p:stCondLst>
                            <p:childTnLst>
                              <p:par>
                                <p:cTn id="31" presetID="12" presetClass="entr" presetSubtype="4"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3000"/>
                                        <p:tgtEl>
                                          <p:spTgt spid="14"/>
                                        </p:tgtEl>
                                        <p:attrNameLst>
                                          <p:attrName>ppt_y</p:attrName>
                                        </p:attrNameLst>
                                      </p:cBhvr>
                                      <p:tavLst>
                                        <p:tav tm="0">
                                          <p:val>
                                            <p:strVal val="#ppt_y+#ppt_h*1.125000"/>
                                          </p:val>
                                        </p:tav>
                                        <p:tav tm="100000">
                                          <p:val>
                                            <p:strVal val="#ppt_y"/>
                                          </p:val>
                                        </p:tav>
                                      </p:tavLst>
                                    </p:anim>
                                    <p:animEffect transition="in" filter="wipe(up)">
                                      <p:cBhvr>
                                        <p:cTn id="34"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18712" b="8821"/>
          <a:stretch>
            <a:fillRect/>
          </a:stretch>
        </p:blipFill>
        <p:spPr>
          <a:xfrm>
            <a:off x="-6048" y="464077"/>
            <a:ext cx="12189178" cy="6151726"/>
          </a:xfrm>
          <a:prstGeom prst="rect">
            <a:avLst/>
          </a:prstGeom>
        </p:spPr>
      </p:pic>
      <p:sp>
        <p:nvSpPr>
          <p:cNvPr id="14" name="副标题 2"/>
          <p:cNvSpPr txBox="1"/>
          <p:nvPr/>
        </p:nvSpPr>
        <p:spPr>
          <a:xfrm>
            <a:off x="455490" y="812612"/>
            <a:ext cx="10390640" cy="3126016"/>
          </a:xfrm>
          <a:prstGeom prst="rect">
            <a:avLst/>
          </a:prstGeom>
        </p:spPr>
        <p:txBody>
          <a:bodyPr vert="horz" lIns="117199" tIns="58599" rIns="117199" bIns="58599" rtlCol="0">
            <a:noAutofit/>
          </a:bodyPr>
          <a:lstStyle/>
          <a:p>
            <a:pPr indent="711058" defTabSz="914217" eaLnBrk="0" fontAlgn="base" hangingPunct="0">
              <a:lnSpc>
                <a:spcPct val="150000"/>
              </a:lnSpc>
              <a:buClr>
                <a:srgbClr val="2F8560"/>
              </a:buClr>
              <a:defRPr/>
              <a:extLst>
                <a:ext uri="{35155182-B16C-46BC-9424-99874614C6A1}">
                  <wpsdc:indentchars xmlns:wpsdc="http://www.wps.cn/officeDocument/2017/drawingmlCustomData" xmlns="" val="200" checksum="3773799597"/>
                </a:ext>
              </a:extLst>
            </a:pPr>
            <a:r>
              <a:rPr lang="zh-CN" altLang="en-US" sz="2799" b="1" dirty="0">
                <a:solidFill>
                  <a:schemeClr val="bg1"/>
                </a:solidFill>
                <a:latin typeface="微软雅黑" panose="020B0503020204020204" pitchFamily="34" charset="-122"/>
                <a:ea typeface="微软雅黑" panose="020B0503020204020204" pitchFamily="34" charset="-122"/>
                <a:cs typeface="楷体" panose="02010609060101010101" pitchFamily="49" charset="-122"/>
                <a:sym typeface="+mn-ea"/>
              </a:rPr>
              <a:t>共勉：</a:t>
            </a:r>
          </a:p>
          <a:p>
            <a:pPr indent="507898" defTabSz="914217" eaLnBrk="0" fontAlgn="base" hangingPunct="0">
              <a:lnSpc>
                <a:spcPct val="150000"/>
              </a:lnSpc>
              <a:buClr>
                <a:srgbClr val="2F8560"/>
              </a:buClr>
              <a:defRPr/>
            </a:pPr>
            <a:r>
              <a:rPr lang="zh-CN" altLang="en-US" b="1" dirty="0">
                <a:solidFill>
                  <a:schemeClr val="bg1"/>
                </a:solidFill>
                <a:latin typeface="微软雅黑" panose="020B0503020204020204" pitchFamily="34" charset="-122"/>
                <a:ea typeface="微软雅黑" panose="020B0503020204020204" pitchFamily="34" charset="-122"/>
                <a:sym typeface="+mn-ea"/>
              </a:rPr>
              <a:t>安全是生与死，环保是开与停，生产是多与少！</a:t>
            </a:r>
          </a:p>
          <a:p>
            <a:pPr indent="507898" defTabSz="914217" eaLnBrk="0" fontAlgn="base" hangingPunct="0">
              <a:lnSpc>
                <a:spcPct val="150000"/>
              </a:lnSpc>
              <a:buClr>
                <a:srgbClr val="2F8560"/>
              </a:buClr>
              <a:defRPr/>
            </a:pPr>
            <a:r>
              <a:rPr lang="zh-CN" altLang="en-US" b="1" dirty="0">
                <a:solidFill>
                  <a:schemeClr val="bg1"/>
                </a:solidFill>
                <a:latin typeface="微软雅黑" panose="020B0503020204020204" pitchFamily="34" charset="-122"/>
                <a:ea typeface="微软雅黑" panose="020B0503020204020204" pitchFamily="34" charset="-122"/>
                <a:sym typeface="+mn-ea"/>
              </a:rPr>
              <a:t>违章不一定出事故，事故必然出自违章！</a:t>
            </a:r>
          </a:p>
          <a:p>
            <a:pPr indent="507898" defTabSz="914217" eaLnBrk="0" fontAlgn="base" hangingPunct="0">
              <a:lnSpc>
                <a:spcPct val="150000"/>
              </a:lnSpc>
              <a:buClr>
                <a:srgbClr val="2F8560"/>
              </a:buClr>
              <a:defRPr/>
            </a:pPr>
            <a:r>
              <a:rPr lang="zh-CN" altLang="en-US" b="1" dirty="0">
                <a:solidFill>
                  <a:schemeClr val="bg1"/>
                </a:solidFill>
                <a:latin typeface="微软雅黑" panose="020B0503020204020204" pitchFamily="34" charset="-122"/>
                <a:ea typeface="微软雅黑" panose="020B0503020204020204" pitchFamily="34" charset="-122"/>
                <a:sym typeface="+mn-ea"/>
              </a:rPr>
              <a:t>安全不是全部，但是失去了安全将失去全部！</a:t>
            </a:r>
          </a:p>
          <a:p>
            <a:pPr indent="507898" defTabSz="914217" eaLnBrk="0" fontAlgn="base" hangingPunct="0">
              <a:lnSpc>
                <a:spcPct val="150000"/>
              </a:lnSpc>
              <a:buClr>
                <a:srgbClr val="2F8560"/>
              </a:buClr>
              <a:defRPr/>
            </a:pPr>
            <a:r>
              <a:rPr lang="zh-CN" altLang="en-US" b="1" dirty="0">
                <a:solidFill>
                  <a:schemeClr val="bg1"/>
                </a:solidFill>
                <a:latin typeface="微软雅黑" panose="020B0503020204020204" pitchFamily="34" charset="-122"/>
                <a:ea typeface="微软雅黑" panose="020B0503020204020204" pitchFamily="34" charset="-122"/>
                <a:sym typeface="+mn-ea"/>
              </a:rPr>
              <a:t>对待违章，必须制止并纠正！</a:t>
            </a:r>
          </a:p>
          <a:p>
            <a:pPr indent="507898" defTabSz="914217" eaLnBrk="0" fontAlgn="base" hangingPunct="0">
              <a:lnSpc>
                <a:spcPct val="150000"/>
              </a:lnSpc>
              <a:buClr>
                <a:srgbClr val="2F8560"/>
              </a:buClr>
              <a:defRPr/>
            </a:pPr>
            <a:r>
              <a:rPr lang="zh-CN" altLang="en-US" b="1" dirty="0">
                <a:solidFill>
                  <a:schemeClr val="bg1"/>
                </a:solidFill>
                <a:latin typeface="微软雅黑" panose="020B0503020204020204" pitchFamily="34" charset="-122"/>
                <a:ea typeface="微软雅黑" panose="020B0503020204020204" pitchFamily="34" charset="-122"/>
                <a:sym typeface="+mn-ea"/>
              </a:rPr>
              <a:t>对待隐患，必须消除并控制！</a:t>
            </a:r>
            <a:endParaRPr lang="zh-CN" altLang="en-US" sz="2200" b="1" dirty="0">
              <a:latin typeface="微软雅黑" panose="020B0503020204020204" pitchFamily="34" charset="-122"/>
              <a:ea typeface="微软雅黑" panose="020B0503020204020204" pitchFamily="34" charset="-122"/>
            </a:endParaRPr>
          </a:p>
          <a:p>
            <a:pPr indent="558688" defTabSz="914217" eaLnBrk="0" fontAlgn="base" hangingPunct="0">
              <a:lnSpc>
                <a:spcPct val="150000"/>
              </a:lnSpc>
              <a:buClr>
                <a:srgbClr val="2F8560"/>
              </a:buClr>
              <a:defRPr/>
              <a:extLst>
                <a:ext uri="{35155182-B16C-46BC-9424-99874614C6A1}">
                  <wpsdc:indentchars xmlns:wpsdc="http://www.wps.cn/officeDocument/2017/drawingmlCustomData" xmlns="" val="200" checksum="1956455923"/>
                </a:ext>
              </a:extLst>
            </a:pPr>
            <a:endParaRPr lang="zh-CN" altLang="en-US" sz="2200" b="1" dirty="0">
              <a:latin typeface="微软雅黑" panose="020B0503020204020204" pitchFamily="34" charset="-122"/>
              <a:ea typeface="微软雅黑" panose="020B0503020204020204" pitchFamily="34" charset="-122"/>
              <a:cs typeface="楷体" panose="02010609060101010101" pitchFamily="49" charset="-122"/>
              <a:sym typeface="+mn-ea"/>
            </a:endParaRPr>
          </a:p>
        </p:txBody>
      </p:sp>
      <p:pic>
        <p:nvPicPr>
          <p:cNvPr id="5" name="图片 4" descr="liangxueyizuo3.png">
            <a:extLst>
              <a:ext uri="{FF2B5EF4-FFF2-40B4-BE49-F238E27FC236}">
                <a16:creationId xmlns:a16="http://schemas.microsoft.com/office/drawing/2014/main" id="{9DDCA81B-08F9-1C20-029E-F458DD1AA89A}"/>
              </a:ext>
            </a:extLst>
          </p:cNvPr>
          <p:cNvPicPr>
            <a:picLocks noChangeAspect="1"/>
          </p:cNvPicPr>
          <p:nvPr/>
        </p:nvPicPr>
        <p:blipFill rotWithShape="1">
          <a:blip r:embed="rId4" cstate="print"/>
          <a:srcRect t="49014" r="6216"/>
          <a:stretch>
            <a:fillRect/>
          </a:stretch>
        </p:blipFill>
        <p:spPr>
          <a:xfrm>
            <a:off x="-1" y="4296229"/>
            <a:ext cx="12191999" cy="2561772"/>
          </a:xfrm>
          <a:prstGeom prst="rect">
            <a:avLst/>
          </a:prstGeom>
        </p:spPr>
      </p:pic>
      <p:pic>
        <p:nvPicPr>
          <p:cNvPr id="6" name="图片 5" descr="liangxueyizuo3.png">
            <a:extLst>
              <a:ext uri="{FF2B5EF4-FFF2-40B4-BE49-F238E27FC236}">
                <a16:creationId xmlns:a16="http://schemas.microsoft.com/office/drawing/2014/main" id="{3C8ED147-B7D9-B9CF-A018-473697DB8E3F}"/>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5000" contrast="30000"/>
                    </a14:imgEffect>
                    <a14:imgEffect>
                      <a14:colorTemperature colorTemp="11500"/>
                    </a14:imgEffect>
                  </a14:imgLayer>
                </a14:imgProps>
              </a:ext>
            </a:extLst>
          </a:blip>
          <a:stretch>
            <a:fillRect/>
          </a:stretch>
        </p:blipFill>
        <p:spPr>
          <a:xfrm>
            <a:off x="-1" y="0"/>
            <a:ext cx="12192000" cy="16175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期占位符 3">
            <a:extLst>
              <a:ext uri="{FF2B5EF4-FFF2-40B4-BE49-F238E27FC236}">
                <a16:creationId xmlns:a16="http://schemas.microsoft.com/office/drawing/2014/main" id="{0EC24414-A4EF-44A9-874D-392A907EEB71}"/>
              </a:ext>
            </a:extLst>
          </p:cNvPr>
          <p:cNvSpPr>
            <a:spLocks noGrp="1"/>
          </p:cNvSpPr>
          <p:nvPr>
            <p:ph type="dt" sz="half" idx="10"/>
          </p:nvPr>
        </p:nvSpPr>
        <p:spPr>
          <a:xfrm>
            <a:off x="838200" y="6445250"/>
            <a:ext cx="2743200" cy="365125"/>
          </a:xfrm>
        </p:spPr>
        <p:txBody>
          <a:bodyPr/>
          <a:lstStyle/>
          <a:p>
            <a:pPr>
              <a:defRPr/>
            </a:pPr>
            <a:fld id="{27158FDA-0734-4674-A894-C1231886F499}" type="datetime10">
              <a:rPr lang="zh-CN" altLang="en-US" smtClean="0"/>
              <a:t>23:28</a:t>
            </a:fld>
            <a:endParaRPr lang="en-US" dirty="0"/>
          </a:p>
        </p:txBody>
      </p:sp>
      <p:sp>
        <p:nvSpPr>
          <p:cNvPr id="8" name="页脚占位符 4">
            <a:extLst>
              <a:ext uri="{FF2B5EF4-FFF2-40B4-BE49-F238E27FC236}">
                <a16:creationId xmlns:a16="http://schemas.microsoft.com/office/drawing/2014/main" id="{B0F6DA3D-AB94-4730-982C-477EE7EAC611}"/>
              </a:ext>
            </a:extLst>
          </p:cNvPr>
          <p:cNvSpPr>
            <a:spLocks noGrp="1"/>
          </p:cNvSpPr>
          <p:nvPr>
            <p:ph type="ftr" sz="quarter" idx="11"/>
          </p:nvPr>
        </p:nvSpPr>
        <p:spPr>
          <a:xfrm>
            <a:off x="4038600" y="6445250"/>
            <a:ext cx="4114800" cy="365125"/>
          </a:xfrm>
        </p:spPr>
        <p:txBody>
          <a:bodyPr/>
          <a:lstStyle/>
          <a:p>
            <a:pPr>
              <a:defRPr/>
            </a:pPr>
            <a:r>
              <a:rPr lang="zh-CN" altLang="en-US"/>
              <a:t>应急管理部研究中心</a:t>
            </a:r>
            <a:endParaRPr lang="en-US" dirty="0"/>
          </a:p>
        </p:txBody>
      </p:sp>
      <p:sp>
        <p:nvSpPr>
          <p:cNvPr id="9" name="灯片编号占位符 5">
            <a:extLst>
              <a:ext uri="{FF2B5EF4-FFF2-40B4-BE49-F238E27FC236}">
                <a16:creationId xmlns:a16="http://schemas.microsoft.com/office/drawing/2014/main" id="{E17015A5-DD3A-4A51-8AB9-6A60CB395D92}"/>
              </a:ext>
            </a:extLst>
          </p:cNvPr>
          <p:cNvSpPr>
            <a:spLocks noGrp="1"/>
          </p:cNvSpPr>
          <p:nvPr>
            <p:ph type="sldNum" sz="quarter" idx="12"/>
          </p:nvPr>
        </p:nvSpPr>
        <p:spPr>
          <a:xfrm>
            <a:off x="8610600" y="6445250"/>
            <a:ext cx="2743200" cy="365125"/>
          </a:xfrm>
        </p:spPr>
        <p:txBody>
          <a:bodyPr/>
          <a:lstStyle/>
          <a:p>
            <a:pPr>
              <a:defRPr/>
            </a:pPr>
            <a:fld id="{3A44B40C-2167-40F0-8028-4C9DC49EEB79}" type="slidenum">
              <a:rPr lang="en-US" altLang="zh-CN" smtClean="0"/>
              <a:pPr>
                <a:defRPr/>
              </a:pPr>
              <a:t>12</a:t>
            </a:fld>
            <a:r>
              <a:rPr lang="en-US" altLang="zh-CN" dirty="0"/>
              <a:t>/89</a:t>
            </a:r>
          </a:p>
        </p:txBody>
      </p:sp>
      <p:sp>
        <p:nvSpPr>
          <p:cNvPr id="41" name="矩形 40">
            <a:extLst>
              <a:ext uri="{FF2B5EF4-FFF2-40B4-BE49-F238E27FC236}">
                <a16:creationId xmlns:a16="http://schemas.microsoft.com/office/drawing/2014/main" id="{6671C92E-F1DA-4C17-844D-012B83B11878}"/>
              </a:ext>
            </a:extLst>
          </p:cNvPr>
          <p:cNvSpPr/>
          <p:nvPr/>
        </p:nvSpPr>
        <p:spPr>
          <a:xfrm>
            <a:off x="3042872" y="1852257"/>
            <a:ext cx="4065627" cy="1762584"/>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应急管理部将启动全国安全生产专项整治三年计划，重点分为</a:t>
            </a:r>
            <a:r>
              <a:rPr lang="zh-CN" altLang="en-US" b="1" dirty="0">
                <a:solidFill>
                  <a:srgbClr val="FF0000"/>
                </a:solidFill>
                <a:latin typeface="微软雅黑" panose="020B0503020204020204" pitchFamily="34" charset="-122"/>
                <a:ea typeface="微软雅黑" panose="020B0503020204020204" pitchFamily="34" charset="-122"/>
              </a:rPr>
              <a:t>两个专题九个行业</a:t>
            </a:r>
            <a:r>
              <a:rPr lang="zh-CN" altLang="en-US" dirty="0">
                <a:latin typeface="微软雅黑" panose="020B0503020204020204" pitchFamily="34" charset="-122"/>
                <a:ea typeface="微软雅黑" panose="020B0503020204020204" pitchFamily="34" charset="-122"/>
              </a:rPr>
              <a:t>领域开展专项整治。</a:t>
            </a:r>
            <a:br>
              <a:rPr lang="zh-CN" altLang="en-US" dirty="0"/>
            </a:br>
            <a:endParaRPr lang="zh-CN" altLang="en-US" dirty="0"/>
          </a:p>
        </p:txBody>
      </p:sp>
      <p:sp>
        <p:nvSpPr>
          <p:cNvPr id="42" name="矩形 41">
            <a:extLst>
              <a:ext uri="{FF2B5EF4-FFF2-40B4-BE49-F238E27FC236}">
                <a16:creationId xmlns:a16="http://schemas.microsoft.com/office/drawing/2014/main" id="{147B934F-0427-45DB-90FF-539506A5DA9A}"/>
              </a:ext>
            </a:extLst>
          </p:cNvPr>
          <p:cNvSpPr/>
          <p:nvPr/>
        </p:nvSpPr>
        <p:spPr>
          <a:xfrm>
            <a:off x="7394410" y="1852256"/>
            <a:ext cx="4065627" cy="1762584"/>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将</a:t>
            </a:r>
            <a:r>
              <a:rPr lang="zh-CN" altLang="en-US" b="1" dirty="0">
                <a:solidFill>
                  <a:srgbClr val="FF0000"/>
                </a:solidFill>
                <a:latin typeface="微软雅黑" panose="020B0503020204020204" pitchFamily="34" charset="-122"/>
                <a:ea typeface="微软雅黑" panose="020B0503020204020204" pitchFamily="34" charset="-122"/>
              </a:rPr>
              <a:t>压实安全生产责任</a:t>
            </a:r>
            <a:r>
              <a:rPr lang="zh-CN" altLang="en-US" dirty="0">
                <a:latin typeface="微软雅黑" panose="020B0503020204020204" pitchFamily="34" charset="-122"/>
                <a:ea typeface="微软雅黑" panose="020B0503020204020204" pitchFamily="34" charset="-122"/>
              </a:rPr>
              <a:t>，</a:t>
            </a:r>
            <a:r>
              <a:rPr lang="zh-CN" altLang="en-US" b="1" dirty="0">
                <a:solidFill>
                  <a:srgbClr val="0070C0"/>
                </a:solidFill>
                <a:latin typeface="微软雅黑" panose="020B0503020204020204" pitchFamily="34" charset="-122"/>
                <a:ea typeface="微软雅黑" panose="020B0503020204020204" pitchFamily="34" charset="-122"/>
              </a:rPr>
              <a:t>强化工人信用管理</a:t>
            </a:r>
            <a:r>
              <a:rPr lang="zh-CN" altLang="en-US" dirty="0">
                <a:latin typeface="微软雅黑" panose="020B0503020204020204" pitchFamily="34" charset="-122"/>
                <a:ea typeface="微软雅黑" panose="020B0503020204020204" pitchFamily="34" charset="-122"/>
              </a:rPr>
              <a:t>。</a:t>
            </a:r>
            <a:br>
              <a:rPr lang="zh-CN" altLang="en-US" dirty="0"/>
            </a:br>
            <a:endParaRPr lang="zh-CN" altLang="en-US" dirty="0"/>
          </a:p>
        </p:txBody>
      </p:sp>
      <p:sp>
        <p:nvSpPr>
          <p:cNvPr id="43" name="矩形 42">
            <a:extLst>
              <a:ext uri="{FF2B5EF4-FFF2-40B4-BE49-F238E27FC236}">
                <a16:creationId xmlns:a16="http://schemas.microsoft.com/office/drawing/2014/main" id="{47D63EE0-D133-4FB4-A55B-21489B40788C}"/>
              </a:ext>
            </a:extLst>
          </p:cNvPr>
          <p:cNvSpPr/>
          <p:nvPr/>
        </p:nvSpPr>
        <p:spPr>
          <a:xfrm>
            <a:off x="3042872" y="3906175"/>
            <a:ext cx="4065627" cy="2062843"/>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推广企业安全生产</a:t>
            </a:r>
            <a:r>
              <a:rPr lang="zh-CN" altLang="en-US" b="1" dirty="0">
                <a:solidFill>
                  <a:srgbClr val="0070C0"/>
                </a:solidFill>
                <a:latin typeface="微软雅黑" panose="020B0503020204020204" pitchFamily="34" charset="-122"/>
                <a:ea typeface="微软雅黑" panose="020B0503020204020204" pitchFamily="34" charset="-122"/>
              </a:rPr>
              <a:t>承诺公示制度</a:t>
            </a:r>
            <a:r>
              <a:rPr lang="zh-CN" altLang="en-US" dirty="0">
                <a:latin typeface="微软雅黑" panose="020B0503020204020204" pitchFamily="34" charset="-122"/>
                <a:ea typeface="微软雅黑" panose="020B0503020204020204" pitchFamily="34" charset="-122"/>
              </a:rPr>
              <a:t>，</a:t>
            </a:r>
            <a:r>
              <a:rPr lang="zh-CN" altLang="en-US" b="1" dirty="0">
                <a:solidFill>
                  <a:srgbClr val="0070C0"/>
                </a:solidFill>
                <a:latin typeface="微软雅黑" panose="020B0503020204020204" pitchFamily="34" charset="-122"/>
                <a:ea typeface="微软雅黑" panose="020B0503020204020204" pitchFamily="34" charset="-122"/>
              </a:rPr>
              <a:t>对违规者实行失信惩戒</a:t>
            </a:r>
            <a:r>
              <a:rPr lang="zh-CN" altLang="en-US" dirty="0">
                <a:latin typeface="微软雅黑" panose="020B0503020204020204" pitchFamily="34" charset="-122"/>
                <a:ea typeface="微软雅黑" panose="020B0503020204020204" pitchFamily="34" charset="-122"/>
              </a:rPr>
              <a:t>，严防安全生产出现盲区和漏洞，坚守安全生产的红线和底线。</a:t>
            </a:r>
            <a:br>
              <a:rPr lang="zh-CN" altLang="en-US" dirty="0"/>
            </a:br>
            <a:endParaRPr lang="zh-CN" altLang="en-US" dirty="0"/>
          </a:p>
        </p:txBody>
      </p:sp>
      <p:pic>
        <p:nvPicPr>
          <p:cNvPr id="44" name="图片 43">
            <a:extLst>
              <a:ext uri="{FF2B5EF4-FFF2-40B4-BE49-F238E27FC236}">
                <a16:creationId xmlns:a16="http://schemas.microsoft.com/office/drawing/2014/main" id="{55EB9D25-CF99-45A6-BB7C-509477E2C6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4410" y="3906175"/>
            <a:ext cx="4065627" cy="2062842"/>
          </a:xfrm>
          <a:prstGeom prst="rect">
            <a:avLst/>
          </a:prstGeom>
        </p:spPr>
      </p:pic>
      <p:sp>
        <p:nvSpPr>
          <p:cNvPr id="2" name="矩形 1">
            <a:extLst>
              <a:ext uri="{FF2B5EF4-FFF2-40B4-BE49-F238E27FC236}">
                <a16:creationId xmlns:a16="http://schemas.microsoft.com/office/drawing/2014/main" id="{F5F79276-2D96-4913-A615-5796B9F2E878}"/>
              </a:ext>
            </a:extLst>
          </p:cNvPr>
          <p:cNvSpPr/>
          <p:nvPr/>
        </p:nvSpPr>
        <p:spPr>
          <a:xfrm>
            <a:off x="6378747" y="1303030"/>
            <a:ext cx="2236510" cy="400110"/>
          </a:xfrm>
          <a:prstGeom prst="rect">
            <a:avLst/>
          </a:prstGeom>
          <a:solidFill>
            <a:schemeClr val="bg2">
              <a:lumMod val="75000"/>
            </a:schemeClr>
          </a:solidFill>
        </p:spPr>
        <p:txBody>
          <a:bodyPr wrap="none">
            <a:spAutoFit/>
          </a:bodyPr>
          <a:lstStyle/>
          <a:p>
            <a:pPr lvl="0"/>
            <a:r>
              <a:rPr lang="zh-CN" altLang="en-US" sz="2000" b="1" dirty="0">
                <a:solidFill>
                  <a:schemeClr val="bg1"/>
                </a:solidFill>
                <a:latin typeface="微软雅黑" panose="020B0503020204020204" pitchFamily="34" charset="-122"/>
                <a:ea typeface="微软雅黑" panose="020B0503020204020204" pitchFamily="34" charset="-122"/>
              </a:rPr>
              <a:t>强化工人信用管理</a:t>
            </a:r>
            <a:endParaRPr lang="zh-CN" altLang="en-US" sz="2000" dirty="0">
              <a:solidFill>
                <a:schemeClr val="bg1"/>
              </a:solidFill>
            </a:endParaRPr>
          </a:p>
        </p:txBody>
      </p:sp>
      <p:grpSp>
        <p:nvGrpSpPr>
          <p:cNvPr id="19" name="组合 18">
            <a:extLst>
              <a:ext uri="{FF2B5EF4-FFF2-40B4-BE49-F238E27FC236}">
                <a16:creationId xmlns:a16="http://schemas.microsoft.com/office/drawing/2014/main" id="{80ED72DB-32C9-B9C1-9F3F-1A9785CE2D39}"/>
              </a:ext>
            </a:extLst>
          </p:cNvPr>
          <p:cNvGrpSpPr/>
          <p:nvPr/>
        </p:nvGrpSpPr>
        <p:grpSpPr>
          <a:xfrm>
            <a:off x="145208" y="693267"/>
            <a:ext cx="7886569" cy="2333497"/>
            <a:chOff x="145208" y="693267"/>
            <a:chExt cx="7886569" cy="2333497"/>
          </a:xfrm>
        </p:grpSpPr>
        <p:grpSp>
          <p:nvGrpSpPr>
            <p:cNvPr id="21" name="组合 20">
              <a:extLst>
                <a:ext uri="{FF2B5EF4-FFF2-40B4-BE49-F238E27FC236}">
                  <a16:creationId xmlns:a16="http://schemas.microsoft.com/office/drawing/2014/main" id="{0EE73BC8-3AA2-800F-F3E2-4886184E6EC0}"/>
                </a:ext>
              </a:extLst>
            </p:cNvPr>
            <p:cNvGrpSpPr/>
            <p:nvPr/>
          </p:nvGrpSpPr>
          <p:grpSpPr>
            <a:xfrm>
              <a:off x="145208" y="693267"/>
              <a:ext cx="7886569" cy="2333497"/>
              <a:chOff x="145208" y="693267"/>
              <a:chExt cx="7886569" cy="2333497"/>
            </a:xfrm>
          </p:grpSpPr>
          <p:grpSp>
            <p:nvGrpSpPr>
              <p:cNvPr id="23" name="组合 22">
                <a:extLst>
                  <a:ext uri="{FF2B5EF4-FFF2-40B4-BE49-F238E27FC236}">
                    <a16:creationId xmlns:a16="http://schemas.microsoft.com/office/drawing/2014/main" id="{3B2AF005-2229-8609-37F8-BE88684F1DA1}"/>
                  </a:ext>
                </a:extLst>
              </p:cNvPr>
              <p:cNvGrpSpPr/>
              <p:nvPr/>
            </p:nvGrpSpPr>
            <p:grpSpPr>
              <a:xfrm>
                <a:off x="145208" y="693267"/>
                <a:ext cx="7886569" cy="1770365"/>
                <a:chOff x="145208" y="693267"/>
                <a:chExt cx="7886569" cy="1770365"/>
              </a:xfrm>
            </p:grpSpPr>
            <p:grpSp>
              <p:nvGrpSpPr>
                <p:cNvPr id="25" name="组合 24">
                  <a:extLst>
                    <a:ext uri="{FF2B5EF4-FFF2-40B4-BE49-F238E27FC236}">
                      <a16:creationId xmlns:a16="http://schemas.microsoft.com/office/drawing/2014/main" id="{3F1F2330-204C-9D20-707A-CE5F5A8C40DE}"/>
                    </a:ext>
                  </a:extLst>
                </p:cNvPr>
                <p:cNvGrpSpPr/>
                <p:nvPr/>
              </p:nvGrpSpPr>
              <p:grpSpPr>
                <a:xfrm>
                  <a:off x="145210" y="693267"/>
                  <a:ext cx="7886567" cy="567279"/>
                  <a:chOff x="145210" y="693267"/>
                  <a:chExt cx="7886567" cy="567279"/>
                </a:xfrm>
              </p:grpSpPr>
              <p:sp>
                <p:nvSpPr>
                  <p:cNvPr id="27" name="AutoShape 11">
                    <a:extLst>
                      <a:ext uri="{FF2B5EF4-FFF2-40B4-BE49-F238E27FC236}">
                        <a16:creationId xmlns:a16="http://schemas.microsoft.com/office/drawing/2014/main" id="{27F3310C-E747-4996-01AC-5C7589563AB8}"/>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8" name="AutoShape 11">
                    <a:extLst>
                      <a:ext uri="{FF2B5EF4-FFF2-40B4-BE49-F238E27FC236}">
                        <a16:creationId xmlns:a16="http://schemas.microsoft.com/office/drawing/2014/main" id="{67427BC8-3D45-034E-362B-F3AA1D27F8EC}"/>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29" name="AutoShape 11">
                    <a:extLst>
                      <a:ext uri="{FF2B5EF4-FFF2-40B4-BE49-F238E27FC236}">
                        <a16:creationId xmlns:a16="http://schemas.microsoft.com/office/drawing/2014/main" id="{2383C5DA-EEE7-F639-4E0C-69A9CB283067}"/>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6" name="矩形 25">
                  <a:extLst>
                    <a:ext uri="{FF2B5EF4-FFF2-40B4-BE49-F238E27FC236}">
                      <a16:creationId xmlns:a16="http://schemas.microsoft.com/office/drawing/2014/main" id="{4B409EAC-2DB8-F020-592B-34E97E6E134B}"/>
                    </a:ext>
                  </a:extLst>
                </p:cNvPr>
                <p:cNvSpPr/>
                <p:nvPr/>
              </p:nvSpPr>
              <p:spPr>
                <a:xfrm>
                  <a:off x="145208" y="1900500"/>
                  <a:ext cx="1976555"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与</a:t>
                  </a:r>
                  <a:r>
                    <a:rPr lang="en-US" altLang="zh-CN" b="1" dirty="0">
                      <a:solidFill>
                        <a:schemeClr val="bg2">
                          <a:lumMod val="75000"/>
                        </a:schemeClr>
                      </a:solidFill>
                      <a:latin typeface="微软雅黑" panose="020B0503020204020204" pitchFamily="34" charset="-122"/>
                      <a:ea typeface="微软雅黑" panose="020B0503020204020204" pitchFamily="34" charset="-122"/>
                    </a:rPr>
                    <a:t>14</a:t>
                  </a:r>
                  <a:r>
                    <a:rPr lang="zh-CN" altLang="en-US" b="1" dirty="0">
                      <a:solidFill>
                        <a:schemeClr val="bg2">
                          <a:lumMod val="75000"/>
                        </a:schemeClr>
                      </a:solidFill>
                      <a:latin typeface="微软雅黑" panose="020B0503020204020204" pitchFamily="34" charset="-122"/>
                      <a:ea typeface="微软雅黑" panose="020B0503020204020204" pitchFamily="34" charset="-122"/>
                    </a:rPr>
                    <a:t>版的对比</a:t>
                  </a:r>
                </a:p>
              </p:txBody>
            </p:sp>
          </p:grpSp>
          <p:sp>
            <p:nvSpPr>
              <p:cNvPr id="24" name="矩形 23">
                <a:extLst>
                  <a:ext uri="{FF2B5EF4-FFF2-40B4-BE49-F238E27FC236}">
                    <a16:creationId xmlns:a16="http://schemas.microsoft.com/office/drawing/2014/main" id="{4866A1AE-1445-52AC-C802-75D7A5108912}"/>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2" name="矩形 21">
              <a:extLst>
                <a:ext uri="{FF2B5EF4-FFF2-40B4-BE49-F238E27FC236}">
                  <a16:creationId xmlns:a16="http://schemas.microsoft.com/office/drawing/2014/main" id="{BE3FD481-6822-A66D-6A16-3B3586DA5780}"/>
                </a:ext>
              </a:extLst>
            </p:cNvPr>
            <p:cNvSpPr/>
            <p:nvPr/>
          </p:nvSpPr>
          <p:spPr>
            <a:xfrm>
              <a:off x="145208" y="1289125"/>
              <a:ext cx="1976555"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1. 《</a:t>
              </a:r>
              <a:r>
                <a:rPr lang="zh-CN" altLang="en-US" b="1" dirty="0">
                  <a:solidFill>
                    <a:schemeClr val="bg1"/>
                  </a:solidFill>
                  <a:latin typeface="微软雅黑" panose="020B0503020204020204" pitchFamily="34" charset="-122"/>
                  <a:ea typeface="微软雅黑" panose="020B0503020204020204" pitchFamily="34" charset="-122"/>
                </a:rPr>
                <a:t>新安法</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的</a:t>
              </a:r>
              <a:endParaRPr lang="en-US" altLang="zh-CN" b="1" dirty="0">
                <a:solidFill>
                  <a:schemeClr val="bg1"/>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新增内容</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569807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期占位符 3">
            <a:extLst>
              <a:ext uri="{FF2B5EF4-FFF2-40B4-BE49-F238E27FC236}">
                <a16:creationId xmlns:a16="http://schemas.microsoft.com/office/drawing/2014/main" id="{8037E9F6-D857-432E-88FF-61A724A7332A}"/>
              </a:ext>
            </a:extLst>
          </p:cNvPr>
          <p:cNvSpPr>
            <a:spLocks noGrp="1"/>
          </p:cNvSpPr>
          <p:nvPr>
            <p:ph type="dt" sz="half" idx="10"/>
          </p:nvPr>
        </p:nvSpPr>
        <p:spPr>
          <a:xfrm>
            <a:off x="838200" y="6445250"/>
            <a:ext cx="2743200" cy="365125"/>
          </a:xfrm>
        </p:spPr>
        <p:txBody>
          <a:bodyPr/>
          <a:lstStyle/>
          <a:p>
            <a:pPr>
              <a:defRPr/>
            </a:pPr>
            <a:fld id="{27158FDA-0734-4674-A894-C1231886F499}" type="datetime10">
              <a:rPr lang="zh-CN" altLang="en-US" smtClean="0"/>
              <a:t>23:17</a:t>
            </a:fld>
            <a:endParaRPr lang="en-US" dirty="0"/>
          </a:p>
        </p:txBody>
      </p:sp>
      <p:sp>
        <p:nvSpPr>
          <p:cNvPr id="8" name="页脚占位符 4">
            <a:extLst>
              <a:ext uri="{FF2B5EF4-FFF2-40B4-BE49-F238E27FC236}">
                <a16:creationId xmlns:a16="http://schemas.microsoft.com/office/drawing/2014/main" id="{6712767D-137D-4245-A022-60433E273632}"/>
              </a:ext>
            </a:extLst>
          </p:cNvPr>
          <p:cNvSpPr>
            <a:spLocks noGrp="1"/>
          </p:cNvSpPr>
          <p:nvPr>
            <p:ph type="ftr" sz="quarter" idx="11"/>
          </p:nvPr>
        </p:nvSpPr>
        <p:spPr>
          <a:xfrm>
            <a:off x="4038600" y="6445250"/>
            <a:ext cx="4114800" cy="365125"/>
          </a:xfrm>
        </p:spPr>
        <p:txBody>
          <a:bodyPr/>
          <a:lstStyle/>
          <a:p>
            <a:pPr>
              <a:defRPr/>
            </a:pPr>
            <a:r>
              <a:rPr lang="zh-CN" altLang="en-US"/>
              <a:t>应急管理部研究中心</a:t>
            </a:r>
            <a:endParaRPr lang="en-US" dirty="0"/>
          </a:p>
        </p:txBody>
      </p:sp>
      <p:sp>
        <p:nvSpPr>
          <p:cNvPr id="9" name="灯片编号占位符 5">
            <a:extLst>
              <a:ext uri="{FF2B5EF4-FFF2-40B4-BE49-F238E27FC236}">
                <a16:creationId xmlns:a16="http://schemas.microsoft.com/office/drawing/2014/main" id="{5A6D9513-1FD9-4F79-A595-0D65CC45FE3B}"/>
              </a:ext>
            </a:extLst>
          </p:cNvPr>
          <p:cNvSpPr>
            <a:spLocks noGrp="1"/>
          </p:cNvSpPr>
          <p:nvPr>
            <p:ph type="sldNum" sz="quarter" idx="12"/>
          </p:nvPr>
        </p:nvSpPr>
        <p:spPr>
          <a:xfrm>
            <a:off x="8610600" y="6445250"/>
            <a:ext cx="2743200" cy="365125"/>
          </a:xfrm>
        </p:spPr>
        <p:txBody>
          <a:bodyPr/>
          <a:lstStyle/>
          <a:p>
            <a:pPr>
              <a:defRPr/>
            </a:pPr>
            <a:fld id="{3A44B40C-2167-40F0-8028-4C9DC49EEB79}" type="slidenum">
              <a:rPr lang="en-US" altLang="zh-CN" smtClean="0"/>
              <a:pPr>
                <a:defRPr/>
              </a:pPr>
              <a:t>13</a:t>
            </a:fld>
            <a:r>
              <a:rPr lang="en-US" altLang="zh-CN" dirty="0"/>
              <a:t>/89</a:t>
            </a:r>
          </a:p>
        </p:txBody>
      </p:sp>
      <p:sp>
        <p:nvSpPr>
          <p:cNvPr id="47" name="矩形 46">
            <a:extLst>
              <a:ext uri="{FF2B5EF4-FFF2-40B4-BE49-F238E27FC236}">
                <a16:creationId xmlns:a16="http://schemas.microsoft.com/office/drawing/2014/main" id="{8AEBF570-24B0-45F6-86A4-1C828A3F0620}"/>
              </a:ext>
            </a:extLst>
          </p:cNvPr>
          <p:cNvSpPr/>
          <p:nvPr/>
        </p:nvSpPr>
        <p:spPr>
          <a:xfrm>
            <a:off x="2767664" y="2032986"/>
            <a:ext cx="4219062" cy="1961387"/>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推动修订</a:t>
            </a:r>
            <a:r>
              <a:rPr lang="zh-CN" altLang="en-US" dirty="0">
                <a:solidFill>
                  <a:schemeClr val="tx1"/>
                </a:solidFill>
                <a:latin typeface="微软雅黑" panose="020B0503020204020204" pitchFamily="34" charset="-122"/>
                <a:ea typeface="微软雅黑" panose="020B0503020204020204" pitchFamily="34" charset="-122"/>
              </a:rPr>
              <a:t>出台</a:t>
            </a:r>
            <a:r>
              <a:rPr lang="zh-CN" altLang="en-US" b="1" dirty="0">
                <a:solidFill>
                  <a:srgbClr val="FF0000"/>
                </a:solidFill>
                <a:latin typeface="微软雅黑" panose="020B0503020204020204" pitchFamily="34" charset="-122"/>
                <a:ea typeface="微软雅黑" panose="020B0503020204020204" pitchFamily="34" charset="-122"/>
              </a:rPr>
              <a:t>新的安全生产法</a:t>
            </a:r>
            <a:r>
              <a:rPr lang="zh-CN" altLang="en-US" dirty="0">
                <a:latin typeface="微软雅黑" panose="020B0503020204020204" pitchFamily="34" charset="-122"/>
                <a:ea typeface="微软雅黑" panose="020B0503020204020204" pitchFamily="34" charset="-122"/>
              </a:rPr>
              <a:t>，推动危险化学品安全法提请审议，而且今年还要修订煤矿安全条例等法律法规。</a:t>
            </a:r>
            <a:br>
              <a:rPr lang="zh-CN" altLang="en-US" dirty="0"/>
            </a:br>
            <a:endParaRPr lang="zh-CN" altLang="en-US" dirty="0"/>
          </a:p>
        </p:txBody>
      </p:sp>
      <p:sp>
        <p:nvSpPr>
          <p:cNvPr id="48" name="矩形 47">
            <a:extLst>
              <a:ext uri="{FF2B5EF4-FFF2-40B4-BE49-F238E27FC236}">
                <a16:creationId xmlns:a16="http://schemas.microsoft.com/office/drawing/2014/main" id="{7B2982D3-A1C5-4D27-A484-A471C8B94369}"/>
              </a:ext>
            </a:extLst>
          </p:cNvPr>
          <p:cNvSpPr/>
          <p:nvPr/>
        </p:nvSpPr>
        <p:spPr>
          <a:xfrm>
            <a:off x="7393670" y="4286382"/>
            <a:ext cx="3960130" cy="1874204"/>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特别是推动修订刑法修正案</a:t>
            </a:r>
            <a:r>
              <a:rPr lang="zh-CN" altLang="en-US" dirty="0">
                <a:latin typeface="微软雅黑" panose="020B0503020204020204" pitchFamily="34" charset="-122"/>
                <a:ea typeface="微软雅黑" panose="020B0503020204020204" pitchFamily="34" charset="-122"/>
              </a:rPr>
              <a:t>，将</a:t>
            </a:r>
            <a:r>
              <a:rPr lang="zh-CN" altLang="en-US" b="1" dirty="0">
                <a:solidFill>
                  <a:srgbClr val="0070C0"/>
                </a:solidFill>
                <a:latin typeface="微软雅黑" panose="020B0503020204020204" pitchFamily="34" charset="-122"/>
                <a:ea typeface="微软雅黑" panose="020B0503020204020204" pitchFamily="34" charset="-122"/>
              </a:rPr>
              <a:t>事故前的严重违法行为入刑</a:t>
            </a:r>
            <a:r>
              <a:rPr lang="zh-CN" altLang="en-US" dirty="0">
                <a:latin typeface="微软雅黑" panose="020B0503020204020204" pitchFamily="34" charset="-122"/>
                <a:ea typeface="微软雅黑" panose="020B0503020204020204" pitchFamily="34" charset="-122"/>
              </a:rPr>
              <a:t>，通过法律加大安全生产整治的力度。</a:t>
            </a:r>
            <a:br>
              <a:rPr lang="zh-CN" altLang="en-US" dirty="0"/>
            </a:br>
            <a:endParaRPr lang="zh-CN" altLang="en-US" dirty="0"/>
          </a:p>
        </p:txBody>
      </p:sp>
      <p:pic>
        <p:nvPicPr>
          <p:cNvPr id="50" name="图片 49">
            <a:extLst>
              <a:ext uri="{FF2B5EF4-FFF2-40B4-BE49-F238E27FC236}">
                <a16:creationId xmlns:a16="http://schemas.microsoft.com/office/drawing/2014/main" id="{2CB39550-9272-4C9B-A992-D1903B0DCC98}"/>
              </a:ext>
            </a:extLst>
          </p:cNvPr>
          <p:cNvPicPr>
            <a:picLocks noChangeAspect="1"/>
          </p:cNvPicPr>
          <p:nvPr/>
        </p:nvPicPr>
        <p:blipFill>
          <a:blip r:embed="rId2"/>
          <a:stretch>
            <a:fillRect/>
          </a:stretch>
        </p:blipFill>
        <p:spPr>
          <a:xfrm>
            <a:off x="2767664" y="4279036"/>
            <a:ext cx="4219062" cy="1881549"/>
          </a:xfrm>
          <a:prstGeom prst="rect">
            <a:avLst/>
          </a:prstGeom>
        </p:spPr>
      </p:pic>
      <p:sp>
        <p:nvSpPr>
          <p:cNvPr id="2" name="矩形 1">
            <a:extLst>
              <a:ext uri="{FF2B5EF4-FFF2-40B4-BE49-F238E27FC236}">
                <a16:creationId xmlns:a16="http://schemas.microsoft.com/office/drawing/2014/main" id="{933D63A7-F721-4E41-B64D-FE5BD5A8FC85}"/>
              </a:ext>
            </a:extLst>
          </p:cNvPr>
          <p:cNvSpPr/>
          <p:nvPr/>
        </p:nvSpPr>
        <p:spPr>
          <a:xfrm>
            <a:off x="5293362" y="1435394"/>
            <a:ext cx="3775393" cy="400110"/>
          </a:xfrm>
          <a:prstGeom prst="rect">
            <a:avLst/>
          </a:prstGeom>
          <a:solidFill>
            <a:schemeClr val="accent2">
              <a:lumMod val="60000"/>
              <a:lumOff val="40000"/>
            </a:schemeClr>
          </a:solidFill>
        </p:spPr>
        <p:txBody>
          <a:bodyPr wrap="none">
            <a:spAutoFit/>
          </a:bodyPr>
          <a:lstStyle/>
          <a:p>
            <a:pPr lvl="0">
              <a:buFont typeface="Arial" panose="020B0604020202020204" pitchFamily="34" charset="0"/>
              <a:buNone/>
            </a:pPr>
            <a:r>
              <a:rPr lang="zh-CN" altLang="en-US" sz="2000" b="1" dirty="0">
                <a:solidFill>
                  <a:schemeClr val="bg1"/>
                </a:solidFill>
                <a:latin typeface="微软雅黑" panose="020B0503020204020204" pitchFamily="34" charset="-122"/>
                <a:ea typeface="微软雅黑" panose="020B0503020204020204" pitchFamily="34" charset="-122"/>
              </a:rPr>
              <a:t>出台新安法，不发生事故也入刑</a:t>
            </a:r>
            <a:endParaRPr lang="zh-CN" altLang="en-US" sz="2000" dirty="0">
              <a:solidFill>
                <a:schemeClr val="bg1"/>
              </a:solidFill>
            </a:endParaRPr>
          </a:p>
        </p:txBody>
      </p:sp>
      <p:pic>
        <p:nvPicPr>
          <p:cNvPr id="4" name="图片 3">
            <a:extLst>
              <a:ext uri="{FF2B5EF4-FFF2-40B4-BE49-F238E27FC236}">
                <a16:creationId xmlns:a16="http://schemas.microsoft.com/office/drawing/2014/main" id="{6FEEB797-ADA4-486A-89EB-DBC6CFC6A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3669" y="2032987"/>
            <a:ext cx="3960129" cy="1968732"/>
          </a:xfrm>
          <a:prstGeom prst="rect">
            <a:avLst/>
          </a:prstGeom>
        </p:spPr>
      </p:pic>
      <p:grpSp>
        <p:nvGrpSpPr>
          <p:cNvPr id="3" name="组合 2">
            <a:extLst>
              <a:ext uri="{FF2B5EF4-FFF2-40B4-BE49-F238E27FC236}">
                <a16:creationId xmlns:a16="http://schemas.microsoft.com/office/drawing/2014/main" id="{39978D62-3B30-014C-088B-496508FAB772}"/>
              </a:ext>
            </a:extLst>
          </p:cNvPr>
          <p:cNvGrpSpPr/>
          <p:nvPr/>
        </p:nvGrpSpPr>
        <p:grpSpPr>
          <a:xfrm>
            <a:off x="145208" y="693267"/>
            <a:ext cx="7886569" cy="2333497"/>
            <a:chOff x="145208" y="693267"/>
            <a:chExt cx="7886569" cy="2333497"/>
          </a:xfrm>
        </p:grpSpPr>
        <p:grpSp>
          <p:nvGrpSpPr>
            <p:cNvPr id="21" name="组合 20">
              <a:extLst>
                <a:ext uri="{FF2B5EF4-FFF2-40B4-BE49-F238E27FC236}">
                  <a16:creationId xmlns:a16="http://schemas.microsoft.com/office/drawing/2014/main" id="{0ABBEE34-ABFA-410E-AFCB-E3FA19C93D6D}"/>
                </a:ext>
              </a:extLst>
            </p:cNvPr>
            <p:cNvGrpSpPr/>
            <p:nvPr/>
          </p:nvGrpSpPr>
          <p:grpSpPr>
            <a:xfrm>
              <a:off x="145208" y="693267"/>
              <a:ext cx="7886569" cy="2333497"/>
              <a:chOff x="145208" y="693267"/>
              <a:chExt cx="7886569" cy="2333497"/>
            </a:xfrm>
          </p:grpSpPr>
          <p:grpSp>
            <p:nvGrpSpPr>
              <p:cNvPr id="38" name="组合 37">
                <a:extLst>
                  <a:ext uri="{FF2B5EF4-FFF2-40B4-BE49-F238E27FC236}">
                    <a16:creationId xmlns:a16="http://schemas.microsoft.com/office/drawing/2014/main" id="{865278E5-E9F9-42EB-99A2-BE5E8215D91D}"/>
                  </a:ext>
                </a:extLst>
              </p:cNvPr>
              <p:cNvGrpSpPr/>
              <p:nvPr/>
            </p:nvGrpSpPr>
            <p:grpSpPr>
              <a:xfrm>
                <a:off x="145208" y="693267"/>
                <a:ext cx="7886569" cy="1770365"/>
                <a:chOff x="145208" y="693267"/>
                <a:chExt cx="7886569" cy="1770365"/>
              </a:xfrm>
            </p:grpSpPr>
            <p:grpSp>
              <p:nvGrpSpPr>
                <p:cNvPr id="40" name="组合 39">
                  <a:extLst>
                    <a:ext uri="{FF2B5EF4-FFF2-40B4-BE49-F238E27FC236}">
                      <a16:creationId xmlns:a16="http://schemas.microsoft.com/office/drawing/2014/main" id="{0E39526C-8C5F-42D4-9BD7-AEFD1F4B32B0}"/>
                    </a:ext>
                  </a:extLst>
                </p:cNvPr>
                <p:cNvGrpSpPr/>
                <p:nvPr/>
              </p:nvGrpSpPr>
              <p:grpSpPr>
                <a:xfrm>
                  <a:off x="145210" y="693267"/>
                  <a:ext cx="7886567" cy="567279"/>
                  <a:chOff x="145210" y="693267"/>
                  <a:chExt cx="7886567" cy="567279"/>
                </a:xfrm>
              </p:grpSpPr>
              <p:sp>
                <p:nvSpPr>
                  <p:cNvPr id="44" name="AutoShape 11">
                    <a:extLst>
                      <a:ext uri="{FF2B5EF4-FFF2-40B4-BE49-F238E27FC236}">
                        <a16:creationId xmlns:a16="http://schemas.microsoft.com/office/drawing/2014/main" id="{25F02D10-ABB4-48AB-984A-DA20FBC88576}"/>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45" name="AutoShape 11">
                    <a:extLst>
                      <a:ext uri="{FF2B5EF4-FFF2-40B4-BE49-F238E27FC236}">
                        <a16:creationId xmlns:a16="http://schemas.microsoft.com/office/drawing/2014/main" id="{93E86CDF-479F-483D-8C75-B3085B37713E}"/>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46" name="AutoShape 11">
                    <a:extLst>
                      <a:ext uri="{FF2B5EF4-FFF2-40B4-BE49-F238E27FC236}">
                        <a16:creationId xmlns:a16="http://schemas.microsoft.com/office/drawing/2014/main" id="{04896520-D4D0-4103-BF0C-E5B1F0AEB298}"/>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2" name="矩形 41">
                  <a:extLst>
                    <a:ext uri="{FF2B5EF4-FFF2-40B4-BE49-F238E27FC236}">
                      <a16:creationId xmlns:a16="http://schemas.microsoft.com/office/drawing/2014/main" id="{479D355D-65C0-43A1-895C-144AE4A0A8E4}"/>
                    </a:ext>
                  </a:extLst>
                </p:cNvPr>
                <p:cNvSpPr/>
                <p:nvPr/>
              </p:nvSpPr>
              <p:spPr>
                <a:xfrm>
                  <a:off x="145208" y="1900500"/>
                  <a:ext cx="1976555"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与</a:t>
                  </a:r>
                  <a:r>
                    <a:rPr lang="en-US" altLang="zh-CN" b="1" dirty="0">
                      <a:solidFill>
                        <a:schemeClr val="bg2">
                          <a:lumMod val="75000"/>
                        </a:schemeClr>
                      </a:solidFill>
                      <a:latin typeface="微软雅黑" panose="020B0503020204020204" pitchFamily="34" charset="-122"/>
                      <a:ea typeface="微软雅黑" panose="020B0503020204020204" pitchFamily="34" charset="-122"/>
                    </a:rPr>
                    <a:t>14</a:t>
                  </a:r>
                  <a:r>
                    <a:rPr lang="zh-CN" altLang="en-US" b="1" dirty="0">
                      <a:solidFill>
                        <a:schemeClr val="bg2">
                          <a:lumMod val="75000"/>
                        </a:schemeClr>
                      </a:solidFill>
                      <a:latin typeface="微软雅黑" panose="020B0503020204020204" pitchFamily="34" charset="-122"/>
                      <a:ea typeface="微软雅黑" panose="020B0503020204020204" pitchFamily="34" charset="-122"/>
                    </a:rPr>
                    <a:t>版的对比</a:t>
                  </a:r>
                </a:p>
              </p:txBody>
            </p:sp>
          </p:grpSp>
          <p:sp>
            <p:nvSpPr>
              <p:cNvPr id="39" name="矩形 38">
                <a:extLst>
                  <a:ext uri="{FF2B5EF4-FFF2-40B4-BE49-F238E27FC236}">
                    <a16:creationId xmlns:a16="http://schemas.microsoft.com/office/drawing/2014/main" id="{330C4DB1-6EEB-47E7-9092-892EDB28C2AC}"/>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2" name="矩形 21">
              <a:extLst>
                <a:ext uri="{FF2B5EF4-FFF2-40B4-BE49-F238E27FC236}">
                  <a16:creationId xmlns:a16="http://schemas.microsoft.com/office/drawing/2014/main" id="{43DE03E6-19EF-42C8-8C69-FA566C1CF3C4}"/>
                </a:ext>
              </a:extLst>
            </p:cNvPr>
            <p:cNvSpPr/>
            <p:nvPr/>
          </p:nvSpPr>
          <p:spPr>
            <a:xfrm>
              <a:off x="145208" y="1289125"/>
              <a:ext cx="1976555"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1. 《</a:t>
              </a:r>
              <a:r>
                <a:rPr lang="zh-CN" altLang="en-US" b="1" dirty="0">
                  <a:solidFill>
                    <a:schemeClr val="bg1"/>
                  </a:solidFill>
                  <a:latin typeface="微软雅黑" panose="020B0503020204020204" pitchFamily="34" charset="-122"/>
                  <a:ea typeface="微软雅黑" panose="020B0503020204020204" pitchFamily="34" charset="-122"/>
                </a:rPr>
                <a:t>新安法</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的</a:t>
              </a:r>
              <a:endParaRPr lang="en-US" altLang="zh-CN" b="1" dirty="0">
                <a:solidFill>
                  <a:schemeClr val="bg1"/>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新增内容</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012386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日期占位符 3">
            <a:extLst>
              <a:ext uri="{FF2B5EF4-FFF2-40B4-BE49-F238E27FC236}">
                <a16:creationId xmlns:a16="http://schemas.microsoft.com/office/drawing/2014/main" id="{66DD9761-657B-4452-807F-64F702FE6D7B}"/>
              </a:ext>
            </a:extLst>
          </p:cNvPr>
          <p:cNvSpPr>
            <a:spLocks noGrp="1"/>
          </p:cNvSpPr>
          <p:nvPr>
            <p:ph type="dt" sz="half" idx="10"/>
          </p:nvPr>
        </p:nvSpPr>
        <p:spPr>
          <a:xfrm>
            <a:off x="838200" y="6445250"/>
            <a:ext cx="2743200" cy="365125"/>
          </a:xfrm>
        </p:spPr>
        <p:txBody>
          <a:bodyPr/>
          <a:lstStyle/>
          <a:p>
            <a:pPr>
              <a:defRPr/>
            </a:pPr>
            <a:fld id="{27158FDA-0734-4674-A894-C1231886F499}" type="datetime10">
              <a:rPr lang="zh-CN" altLang="en-US" smtClean="0"/>
              <a:t>23:27</a:t>
            </a:fld>
            <a:endParaRPr lang="en-US" dirty="0"/>
          </a:p>
        </p:txBody>
      </p:sp>
      <p:sp>
        <p:nvSpPr>
          <p:cNvPr id="47" name="页脚占位符 4">
            <a:extLst>
              <a:ext uri="{FF2B5EF4-FFF2-40B4-BE49-F238E27FC236}">
                <a16:creationId xmlns:a16="http://schemas.microsoft.com/office/drawing/2014/main" id="{A19F6221-EF71-4B7B-AB7E-660688E983EC}"/>
              </a:ext>
            </a:extLst>
          </p:cNvPr>
          <p:cNvSpPr>
            <a:spLocks noGrp="1"/>
          </p:cNvSpPr>
          <p:nvPr>
            <p:ph type="ftr" sz="quarter" idx="11"/>
          </p:nvPr>
        </p:nvSpPr>
        <p:spPr>
          <a:xfrm>
            <a:off x="4038600" y="6445250"/>
            <a:ext cx="4114800" cy="365125"/>
          </a:xfrm>
        </p:spPr>
        <p:txBody>
          <a:bodyPr/>
          <a:lstStyle/>
          <a:p>
            <a:pPr>
              <a:defRPr/>
            </a:pPr>
            <a:r>
              <a:rPr lang="zh-CN" altLang="en-US"/>
              <a:t>应急管理部研究中心</a:t>
            </a:r>
            <a:endParaRPr lang="en-US" dirty="0"/>
          </a:p>
        </p:txBody>
      </p:sp>
      <p:sp>
        <p:nvSpPr>
          <p:cNvPr id="48" name="灯片编号占位符 5">
            <a:extLst>
              <a:ext uri="{FF2B5EF4-FFF2-40B4-BE49-F238E27FC236}">
                <a16:creationId xmlns:a16="http://schemas.microsoft.com/office/drawing/2014/main" id="{C578EEAB-E853-4B57-B405-D38C2310991D}"/>
              </a:ext>
            </a:extLst>
          </p:cNvPr>
          <p:cNvSpPr>
            <a:spLocks noGrp="1"/>
          </p:cNvSpPr>
          <p:nvPr>
            <p:ph type="sldNum" sz="quarter" idx="12"/>
          </p:nvPr>
        </p:nvSpPr>
        <p:spPr>
          <a:xfrm>
            <a:off x="8610600" y="6445250"/>
            <a:ext cx="2743200" cy="365125"/>
          </a:xfrm>
        </p:spPr>
        <p:txBody>
          <a:bodyPr/>
          <a:lstStyle/>
          <a:p>
            <a:pPr>
              <a:defRPr/>
            </a:pPr>
            <a:fld id="{3A44B40C-2167-40F0-8028-4C9DC49EEB79}" type="slidenum">
              <a:rPr lang="en-US" altLang="zh-CN" smtClean="0"/>
              <a:t>14</a:t>
            </a:fld>
            <a:r>
              <a:rPr lang="en-US" altLang="zh-CN" dirty="0"/>
              <a:t>/89</a:t>
            </a:r>
          </a:p>
        </p:txBody>
      </p:sp>
      <p:sp>
        <p:nvSpPr>
          <p:cNvPr id="43" name="Text Box 4">
            <a:extLst>
              <a:ext uri="{FF2B5EF4-FFF2-40B4-BE49-F238E27FC236}">
                <a16:creationId xmlns:a16="http://schemas.microsoft.com/office/drawing/2014/main" id="{2C1744D6-0293-4E10-88D4-7A62B6488893}"/>
              </a:ext>
            </a:extLst>
          </p:cNvPr>
          <p:cNvSpPr txBox="1">
            <a:spLocks noChangeArrowheads="1"/>
          </p:cNvSpPr>
          <p:nvPr/>
        </p:nvSpPr>
        <p:spPr bwMode="auto">
          <a:xfrm>
            <a:off x="3096899" y="2825233"/>
            <a:ext cx="553998" cy="1676400"/>
          </a:xfrm>
          <a:prstGeom prst="rect">
            <a:avLst/>
          </a:prstGeom>
          <a:solidFill>
            <a:srgbClr val="FFFFFF"/>
          </a:solidFill>
          <a:ln w="19050">
            <a:solidFill>
              <a:schemeClr val="tx1"/>
            </a:solidFill>
            <a:miter lim="800000"/>
            <a:headEnd/>
            <a:tailEnd/>
          </a:ln>
          <a:effectLst/>
        </p:spPr>
        <p:txBody>
          <a:bodyPr vert="eaVert" anchor="ctr" anchorCtr="1">
            <a:spAutoFit/>
          </a:bodyPr>
          <a:lstStyle/>
          <a:p>
            <a:pPr algn="ctr" fontAlgn="auto">
              <a:spcBef>
                <a:spcPct val="50000"/>
              </a:spcBef>
              <a:spcAft>
                <a:spcPts val="0"/>
              </a:spcAft>
              <a:defRPr/>
            </a:pPr>
            <a:r>
              <a:rPr lang="zh-CN" altLang="en-US" sz="2400" b="1" kern="0" dirty="0">
                <a:solidFill>
                  <a:srgbClr val="C00000"/>
                </a:solidFill>
                <a:latin typeface="微软雅黑" panose="020B0503020204020204" pitchFamily="34" charset="-122"/>
                <a:ea typeface="微软雅黑" panose="020B0503020204020204" pitchFamily="34" charset="-122"/>
              </a:rPr>
              <a:t>安全生产法</a:t>
            </a:r>
          </a:p>
        </p:txBody>
      </p:sp>
      <p:sp>
        <p:nvSpPr>
          <p:cNvPr id="45" name="Text Box 5">
            <a:extLst>
              <a:ext uri="{FF2B5EF4-FFF2-40B4-BE49-F238E27FC236}">
                <a16:creationId xmlns:a16="http://schemas.microsoft.com/office/drawing/2014/main" id="{F91FDB50-D5DA-46BA-BE51-4934E714DE32}"/>
              </a:ext>
            </a:extLst>
          </p:cNvPr>
          <p:cNvSpPr txBox="1">
            <a:spLocks noChangeArrowheads="1"/>
          </p:cNvSpPr>
          <p:nvPr/>
        </p:nvSpPr>
        <p:spPr bwMode="auto">
          <a:xfrm>
            <a:off x="4713748" y="1339333"/>
            <a:ext cx="5078412" cy="369332"/>
          </a:xfrm>
          <a:prstGeom prst="rect">
            <a:avLst/>
          </a:prstGeom>
          <a:solidFill>
            <a:srgbClr val="FFFFFF"/>
          </a:solidFill>
          <a:ln w="19050">
            <a:solidFill>
              <a:schemeClr val="tx1"/>
            </a:solidFill>
            <a:miter lim="800000"/>
            <a:headEnd/>
            <a:tailEnd/>
          </a:ln>
          <a:effectLst/>
        </p:spPr>
        <p:txBody>
          <a:bodyPr wrap="square">
            <a:spAutoFit/>
          </a:bodyPr>
          <a:lstStyle/>
          <a:p>
            <a:pPr>
              <a:spcBef>
                <a:spcPct val="50000"/>
              </a:spcBef>
              <a:defRPr/>
            </a:pPr>
            <a:r>
              <a:rPr lang="zh-CN" altLang="en-US" b="1" kern="0" dirty="0">
                <a:solidFill>
                  <a:srgbClr val="0563C1"/>
                </a:solidFill>
                <a:latin typeface="微软雅黑" panose="020B0503020204020204" pitchFamily="34" charset="-122"/>
                <a:ea typeface="微软雅黑" panose="020B0503020204020204" pitchFamily="34" charset="-122"/>
              </a:rPr>
              <a:t>第一章 总则 </a:t>
            </a:r>
            <a:r>
              <a:rPr lang="en-US" altLang="zh-CN" b="1" kern="0" dirty="0">
                <a:solidFill>
                  <a:srgbClr val="0563C1"/>
                </a:solidFill>
                <a:latin typeface="微软雅黑" panose="020B0503020204020204" pitchFamily="34" charset="-122"/>
                <a:ea typeface="微软雅黑" panose="020B0503020204020204" pitchFamily="34" charset="-122"/>
              </a:rPr>
              <a:t>1</a:t>
            </a:r>
            <a:r>
              <a:rPr lang="zh-CN" altLang="en-US" b="1" kern="0" dirty="0">
                <a:solidFill>
                  <a:srgbClr val="0563C1"/>
                </a:solidFill>
                <a:latin typeface="微软雅黑" panose="020B0503020204020204" pitchFamily="34" charset="-122"/>
                <a:ea typeface="微软雅黑" panose="020B0503020204020204" pitchFamily="34" charset="-122"/>
              </a:rPr>
              <a:t>～</a:t>
            </a:r>
            <a:r>
              <a:rPr lang="en-US" altLang="zh-CN" b="1" kern="0" dirty="0">
                <a:solidFill>
                  <a:srgbClr val="0563C1"/>
                </a:solidFill>
                <a:latin typeface="微软雅黑" panose="020B0503020204020204" pitchFamily="34" charset="-122"/>
                <a:ea typeface="微软雅黑" panose="020B0503020204020204" pitchFamily="34" charset="-122"/>
              </a:rPr>
              <a:t>16</a:t>
            </a:r>
            <a:r>
              <a:rPr lang="zh-CN" altLang="en-US" b="1" kern="0" dirty="0">
                <a:solidFill>
                  <a:srgbClr val="0563C1"/>
                </a:solidFill>
                <a:latin typeface="微软雅黑" panose="020B0503020204020204" pitchFamily="34" charset="-122"/>
                <a:ea typeface="微软雅黑" panose="020B0503020204020204" pitchFamily="34" charset="-122"/>
              </a:rPr>
              <a:t>条（国家政策） ，</a:t>
            </a:r>
            <a:r>
              <a:rPr lang="zh-CN" altLang="en-US" b="1" dirty="0">
                <a:latin typeface="微软雅黑" panose="020B0503020204020204" pitchFamily="34" charset="-122"/>
                <a:ea typeface="微软雅黑" panose="020B0503020204020204" pitchFamily="34" charset="-122"/>
              </a:rPr>
              <a:t>修改</a:t>
            </a:r>
            <a:r>
              <a:rPr lang="en-US" altLang="zh-CN" b="1" dirty="0">
                <a:latin typeface="微软雅黑" panose="020B0503020204020204" pitchFamily="34" charset="-122"/>
                <a:ea typeface="微软雅黑" panose="020B0503020204020204" pitchFamily="34" charset="-122"/>
              </a:rPr>
              <a:t>4</a:t>
            </a:r>
            <a:r>
              <a:rPr lang="zh-CN" altLang="en-US" b="1" dirty="0">
                <a:latin typeface="微软雅黑" panose="020B0503020204020204" pitchFamily="34" charset="-122"/>
                <a:ea typeface="微软雅黑" panose="020B0503020204020204" pitchFamily="34" charset="-122"/>
              </a:rPr>
              <a:t>条</a:t>
            </a:r>
            <a:endParaRPr lang="en-US" altLang="zh-CN" b="1" dirty="0">
              <a:latin typeface="微软雅黑" panose="020B0503020204020204" pitchFamily="34" charset="-122"/>
              <a:ea typeface="微软雅黑" panose="020B0503020204020204" pitchFamily="34" charset="-122"/>
            </a:endParaRPr>
          </a:p>
        </p:txBody>
      </p:sp>
      <p:sp>
        <p:nvSpPr>
          <p:cNvPr id="49" name="Text Box 6">
            <a:extLst>
              <a:ext uri="{FF2B5EF4-FFF2-40B4-BE49-F238E27FC236}">
                <a16:creationId xmlns:a16="http://schemas.microsoft.com/office/drawing/2014/main" id="{E4CDF460-EE56-4FC1-B594-97AC79557E38}"/>
              </a:ext>
            </a:extLst>
          </p:cNvPr>
          <p:cNvSpPr txBox="1">
            <a:spLocks noChangeArrowheads="1"/>
          </p:cNvSpPr>
          <p:nvPr/>
        </p:nvSpPr>
        <p:spPr bwMode="auto">
          <a:xfrm>
            <a:off x="4713747" y="3466583"/>
            <a:ext cx="5078413" cy="646331"/>
          </a:xfrm>
          <a:prstGeom prst="rect">
            <a:avLst/>
          </a:prstGeom>
          <a:solidFill>
            <a:srgbClr val="FFFFFF"/>
          </a:solidFill>
          <a:ln w="19050">
            <a:solidFill>
              <a:schemeClr val="tx1"/>
            </a:solidFill>
            <a:miter lim="800000"/>
            <a:headEnd/>
            <a:tailEnd/>
          </a:ln>
          <a:effectLst/>
        </p:spPr>
        <p:txBody>
          <a:bodyPr>
            <a:spAutoFit/>
          </a:bodyPr>
          <a:lstStyle/>
          <a:p>
            <a:pPr>
              <a:spcBef>
                <a:spcPct val="50000"/>
              </a:spcBef>
              <a:defRPr/>
            </a:pPr>
            <a:r>
              <a:rPr lang="zh-CN" altLang="en-US" b="1" kern="0" dirty="0">
                <a:solidFill>
                  <a:srgbClr val="FF0000"/>
                </a:solidFill>
                <a:latin typeface="微软雅黑" panose="020B0503020204020204" pitchFamily="34" charset="-122"/>
                <a:ea typeface="微软雅黑" panose="020B0503020204020204" pitchFamily="34" charset="-122"/>
              </a:rPr>
              <a:t>第四章 安全生产的监督管理 </a:t>
            </a:r>
            <a:r>
              <a:rPr lang="zh-CN" altLang="en-US" b="1" kern="0" dirty="0">
                <a:solidFill>
                  <a:srgbClr val="0563C1"/>
                </a:solidFill>
                <a:latin typeface="微软雅黑" panose="020B0503020204020204" pitchFamily="34" charset="-122"/>
                <a:ea typeface="微软雅黑" panose="020B0503020204020204" pitchFamily="34" charset="-122"/>
              </a:rPr>
              <a:t>，</a:t>
            </a:r>
            <a:r>
              <a:rPr lang="en-US" altLang="zh-CN" b="1" kern="0" dirty="0">
                <a:solidFill>
                  <a:srgbClr val="0563C1"/>
                </a:solidFill>
                <a:latin typeface="微软雅黑" panose="020B0503020204020204" pitchFamily="34" charset="-122"/>
                <a:ea typeface="微软雅黑" panose="020B0503020204020204" pitchFamily="34" charset="-122"/>
              </a:rPr>
              <a:t>59</a:t>
            </a:r>
            <a:r>
              <a:rPr lang="zh-CN" altLang="en-US" b="1" kern="0" dirty="0">
                <a:solidFill>
                  <a:srgbClr val="0563C1"/>
                </a:solidFill>
                <a:latin typeface="微软雅黑" panose="020B0503020204020204" pitchFamily="34" charset="-122"/>
                <a:ea typeface="微软雅黑" panose="020B0503020204020204" pitchFamily="34" charset="-122"/>
              </a:rPr>
              <a:t>～</a:t>
            </a:r>
            <a:r>
              <a:rPr lang="en-US" altLang="zh-CN" b="1" kern="0" dirty="0">
                <a:solidFill>
                  <a:srgbClr val="0563C1"/>
                </a:solidFill>
                <a:latin typeface="微软雅黑" panose="020B0503020204020204" pitchFamily="34" charset="-122"/>
                <a:ea typeface="微软雅黑" panose="020B0503020204020204" pitchFamily="34" charset="-122"/>
              </a:rPr>
              <a:t>75</a:t>
            </a:r>
            <a:r>
              <a:rPr lang="zh-CN" altLang="en-US" b="1" kern="0" dirty="0">
                <a:solidFill>
                  <a:srgbClr val="0563C1"/>
                </a:solidFill>
                <a:latin typeface="微软雅黑" panose="020B0503020204020204" pitchFamily="34" charset="-122"/>
                <a:ea typeface="微软雅黑" panose="020B0503020204020204" pitchFamily="34" charset="-122"/>
              </a:rPr>
              <a:t>条（政府职责）</a:t>
            </a:r>
            <a:r>
              <a:rPr lang="zh-CN" altLang="en-US" b="1" dirty="0">
                <a:latin typeface="微软雅黑" panose="020B0503020204020204" pitchFamily="34" charset="-122"/>
                <a:ea typeface="微软雅黑" panose="020B0503020204020204" pitchFamily="34" charset="-122"/>
              </a:rPr>
              <a:t>修改</a:t>
            </a:r>
            <a:r>
              <a:rPr lang="en-US" altLang="zh-CN" b="1" dirty="0">
                <a:latin typeface="微软雅黑" panose="020B0503020204020204" pitchFamily="34" charset="-122"/>
                <a:ea typeface="微软雅黑" panose="020B0503020204020204" pitchFamily="34" charset="-122"/>
              </a:rPr>
              <a:t>9</a:t>
            </a:r>
            <a:r>
              <a:rPr lang="zh-CN" altLang="en-US" b="1" dirty="0">
                <a:latin typeface="微软雅黑" panose="020B0503020204020204" pitchFamily="34" charset="-122"/>
                <a:ea typeface="微软雅黑" panose="020B0503020204020204" pitchFamily="34" charset="-122"/>
              </a:rPr>
              <a:t>条</a:t>
            </a:r>
            <a:endParaRPr lang="zh-CN" altLang="en-US" b="1" kern="0" dirty="0">
              <a:latin typeface="微软雅黑" panose="020B0503020204020204" pitchFamily="34" charset="-122"/>
              <a:ea typeface="微软雅黑" panose="020B0503020204020204" pitchFamily="34" charset="-122"/>
            </a:endParaRPr>
          </a:p>
        </p:txBody>
      </p:sp>
      <p:sp>
        <p:nvSpPr>
          <p:cNvPr id="50" name="Text Box 7">
            <a:extLst>
              <a:ext uri="{FF2B5EF4-FFF2-40B4-BE49-F238E27FC236}">
                <a16:creationId xmlns:a16="http://schemas.microsoft.com/office/drawing/2014/main" id="{EEB91A40-39F3-4A85-9F8C-975E97B15FE2}"/>
              </a:ext>
            </a:extLst>
          </p:cNvPr>
          <p:cNvSpPr txBox="1">
            <a:spLocks noChangeArrowheads="1"/>
          </p:cNvSpPr>
          <p:nvPr/>
        </p:nvSpPr>
        <p:spPr bwMode="auto">
          <a:xfrm>
            <a:off x="4732797" y="4214296"/>
            <a:ext cx="5086350" cy="646331"/>
          </a:xfrm>
          <a:prstGeom prst="rect">
            <a:avLst/>
          </a:prstGeom>
          <a:solidFill>
            <a:srgbClr val="FFFFFF"/>
          </a:solidFill>
          <a:ln w="19050">
            <a:solidFill>
              <a:schemeClr val="tx1"/>
            </a:solidFill>
            <a:miter lim="800000"/>
            <a:headEnd/>
            <a:tailEnd/>
          </a:ln>
          <a:effectLst/>
        </p:spPr>
        <p:txBody>
          <a:bodyPr>
            <a:spAutoFit/>
          </a:bodyPr>
          <a:lstStyle/>
          <a:p>
            <a:pPr>
              <a:spcBef>
                <a:spcPct val="50000"/>
              </a:spcBef>
              <a:defRPr/>
            </a:pPr>
            <a:r>
              <a:rPr lang="zh-CN" altLang="en-US" b="1" kern="0" dirty="0">
                <a:solidFill>
                  <a:srgbClr val="0563C1"/>
                </a:solidFill>
                <a:latin typeface="微软雅黑" panose="020B0503020204020204" pitchFamily="34" charset="-122"/>
                <a:ea typeface="微软雅黑" panose="020B0503020204020204" pitchFamily="34" charset="-122"/>
              </a:rPr>
              <a:t>第五章 生产安全事故的应急救援与调查处理，</a:t>
            </a:r>
            <a:r>
              <a:rPr lang="zh-CN" altLang="en-US" b="1" dirty="0">
                <a:solidFill>
                  <a:srgbClr val="0563C1"/>
                </a:solidFill>
                <a:latin typeface="微软雅黑" panose="020B0503020204020204" pitchFamily="34" charset="-122"/>
                <a:ea typeface="微软雅黑" panose="020B0503020204020204" pitchFamily="34" charset="-122"/>
              </a:rPr>
              <a:t> </a:t>
            </a:r>
            <a:r>
              <a:rPr lang="en-US" altLang="zh-CN" b="1" kern="0" dirty="0">
                <a:solidFill>
                  <a:srgbClr val="0563C1"/>
                </a:solidFill>
                <a:latin typeface="微软雅黑" panose="020B0503020204020204" pitchFamily="34" charset="-122"/>
                <a:ea typeface="微软雅黑" panose="020B0503020204020204" pitchFamily="34" charset="-122"/>
              </a:rPr>
              <a:t>76</a:t>
            </a:r>
            <a:r>
              <a:rPr lang="zh-CN" altLang="en-US" b="1" kern="0" dirty="0">
                <a:solidFill>
                  <a:srgbClr val="0563C1"/>
                </a:solidFill>
                <a:latin typeface="微软雅黑" panose="020B0503020204020204" pitchFamily="34" charset="-122"/>
                <a:ea typeface="微软雅黑" panose="020B0503020204020204" pitchFamily="34" charset="-122"/>
              </a:rPr>
              <a:t>～</a:t>
            </a:r>
            <a:r>
              <a:rPr lang="en-US" altLang="zh-CN" b="1" kern="0" dirty="0">
                <a:solidFill>
                  <a:srgbClr val="0563C1"/>
                </a:solidFill>
                <a:latin typeface="微软雅黑" panose="020B0503020204020204" pitchFamily="34" charset="-122"/>
                <a:ea typeface="微软雅黑" panose="020B0503020204020204" pitchFamily="34" charset="-122"/>
              </a:rPr>
              <a:t>86</a:t>
            </a:r>
            <a:r>
              <a:rPr lang="zh-CN" altLang="en-US" b="1" kern="0" dirty="0">
                <a:solidFill>
                  <a:srgbClr val="0563C1"/>
                </a:solidFill>
                <a:latin typeface="微软雅黑" panose="020B0503020204020204" pitchFamily="34" charset="-122"/>
                <a:ea typeface="微软雅黑" panose="020B0503020204020204" pitchFamily="34" charset="-122"/>
              </a:rPr>
              <a:t>条，</a:t>
            </a:r>
            <a:r>
              <a:rPr lang="zh-CN" altLang="en-US" b="1" kern="0" dirty="0">
                <a:latin typeface="微软雅黑" panose="020B0503020204020204" pitchFamily="34" charset="-122"/>
                <a:ea typeface="微软雅黑" panose="020B0503020204020204" pitchFamily="34" charset="-122"/>
              </a:rPr>
              <a:t>修改</a:t>
            </a:r>
            <a:r>
              <a:rPr lang="en-US" altLang="zh-CN" b="1" dirty="0">
                <a:latin typeface="微软雅黑" panose="020B0503020204020204" pitchFamily="34" charset="-122"/>
                <a:ea typeface="微软雅黑" panose="020B0503020204020204" pitchFamily="34" charset="-122"/>
              </a:rPr>
              <a:t>4</a:t>
            </a:r>
            <a:r>
              <a:rPr lang="zh-CN" altLang="en-US" b="1" dirty="0">
                <a:latin typeface="微软雅黑" panose="020B0503020204020204" pitchFamily="34" charset="-122"/>
                <a:ea typeface="微软雅黑" panose="020B0503020204020204" pitchFamily="34" charset="-122"/>
              </a:rPr>
              <a:t>条</a:t>
            </a:r>
            <a:endParaRPr lang="zh-CN" altLang="en-US" b="1" kern="0" dirty="0">
              <a:latin typeface="微软雅黑" panose="020B0503020204020204" pitchFamily="34" charset="-122"/>
              <a:ea typeface="微软雅黑" panose="020B0503020204020204" pitchFamily="34" charset="-122"/>
            </a:endParaRPr>
          </a:p>
        </p:txBody>
      </p:sp>
      <p:sp>
        <p:nvSpPr>
          <p:cNvPr id="51" name="Text Box 8">
            <a:extLst>
              <a:ext uri="{FF2B5EF4-FFF2-40B4-BE49-F238E27FC236}">
                <a16:creationId xmlns:a16="http://schemas.microsoft.com/office/drawing/2014/main" id="{6EC9232F-999D-4115-98C4-27E395707228}"/>
              </a:ext>
            </a:extLst>
          </p:cNvPr>
          <p:cNvSpPr txBox="1">
            <a:spLocks noChangeArrowheads="1"/>
          </p:cNvSpPr>
          <p:nvPr/>
        </p:nvSpPr>
        <p:spPr bwMode="auto">
          <a:xfrm>
            <a:off x="4713747" y="5006458"/>
            <a:ext cx="5078413" cy="646331"/>
          </a:xfrm>
          <a:prstGeom prst="rect">
            <a:avLst/>
          </a:prstGeom>
          <a:solidFill>
            <a:srgbClr val="FFFFFF"/>
          </a:solidFill>
          <a:ln w="19050">
            <a:solidFill>
              <a:schemeClr val="tx1"/>
            </a:solidFill>
            <a:miter lim="800000"/>
            <a:headEnd/>
            <a:tailEnd/>
          </a:ln>
          <a:effectLst/>
        </p:spPr>
        <p:txBody>
          <a:bodyPr>
            <a:spAutoFit/>
          </a:bodyPr>
          <a:lstStyle/>
          <a:p>
            <a:pPr>
              <a:spcBef>
                <a:spcPct val="50000"/>
              </a:spcBef>
              <a:defRPr/>
            </a:pPr>
            <a:r>
              <a:rPr lang="zh-CN" altLang="en-US" b="1" kern="0" dirty="0">
                <a:solidFill>
                  <a:srgbClr val="FF0000"/>
                </a:solidFill>
                <a:latin typeface="微软雅黑" panose="020B0503020204020204" pitchFamily="34" charset="-122"/>
                <a:ea typeface="微软雅黑" panose="020B0503020204020204" pitchFamily="34" charset="-122"/>
              </a:rPr>
              <a:t>第六章 法律责任 </a:t>
            </a:r>
            <a:r>
              <a:rPr lang="zh-CN" altLang="en-US" b="1" kern="0" dirty="0">
                <a:solidFill>
                  <a:srgbClr val="0563C1"/>
                </a:solidFill>
                <a:latin typeface="微软雅黑" panose="020B0503020204020204" pitchFamily="34" charset="-122"/>
                <a:ea typeface="微软雅黑" panose="020B0503020204020204" pitchFamily="34" charset="-122"/>
              </a:rPr>
              <a:t>，</a:t>
            </a:r>
            <a:r>
              <a:rPr lang="en-US" altLang="zh-CN" b="1" kern="0" dirty="0">
                <a:solidFill>
                  <a:srgbClr val="0563C1"/>
                </a:solidFill>
                <a:latin typeface="微软雅黑" panose="020B0503020204020204" pitchFamily="34" charset="-122"/>
                <a:ea typeface="微软雅黑" panose="020B0503020204020204" pitchFamily="34" charset="-122"/>
              </a:rPr>
              <a:t>87</a:t>
            </a:r>
            <a:r>
              <a:rPr lang="zh-CN" altLang="en-US" b="1" kern="0" dirty="0">
                <a:solidFill>
                  <a:srgbClr val="0563C1"/>
                </a:solidFill>
                <a:latin typeface="微软雅黑" panose="020B0503020204020204" pitchFamily="34" charset="-122"/>
                <a:ea typeface="微软雅黑" panose="020B0503020204020204" pitchFamily="34" charset="-122"/>
              </a:rPr>
              <a:t>～</a:t>
            </a:r>
            <a:r>
              <a:rPr lang="en-US" altLang="zh-CN" b="1" kern="0" dirty="0">
                <a:solidFill>
                  <a:srgbClr val="0563C1"/>
                </a:solidFill>
                <a:latin typeface="微软雅黑" panose="020B0503020204020204" pitchFamily="34" charset="-122"/>
                <a:ea typeface="微软雅黑" panose="020B0503020204020204" pitchFamily="34" charset="-122"/>
              </a:rPr>
              <a:t>111</a:t>
            </a:r>
            <a:r>
              <a:rPr lang="zh-CN" altLang="en-US" b="1" kern="0" dirty="0">
                <a:solidFill>
                  <a:srgbClr val="0563C1"/>
                </a:solidFill>
                <a:latin typeface="微软雅黑" panose="020B0503020204020204" pitchFamily="34" charset="-122"/>
                <a:ea typeface="微软雅黑" panose="020B0503020204020204" pitchFamily="34" charset="-122"/>
              </a:rPr>
              <a:t>条（违法及其</a:t>
            </a:r>
            <a:r>
              <a:rPr lang="zh-CN" altLang="en-US" b="1" dirty="0">
                <a:solidFill>
                  <a:srgbClr val="0563C1"/>
                </a:solidFill>
                <a:latin typeface="微软雅黑" panose="020B0503020204020204" pitchFamily="34" charset="-122"/>
                <a:ea typeface="微软雅黑" panose="020B0503020204020204" pitchFamily="34" charset="-122"/>
              </a:rPr>
              <a:t>罚则）增加</a:t>
            </a:r>
            <a:r>
              <a:rPr lang="en-US" altLang="zh-CN" b="1" dirty="0">
                <a:solidFill>
                  <a:srgbClr val="0563C1"/>
                </a:solidFill>
                <a:latin typeface="微软雅黑" panose="020B0503020204020204" pitchFamily="34" charset="-122"/>
                <a:ea typeface="微软雅黑" panose="020B0503020204020204" pitchFamily="34" charset="-122"/>
              </a:rPr>
              <a:t>1</a:t>
            </a:r>
            <a:r>
              <a:rPr lang="zh-CN" altLang="en-US" b="1" dirty="0">
                <a:solidFill>
                  <a:srgbClr val="0563C1"/>
                </a:solidFill>
                <a:latin typeface="微软雅黑" panose="020B0503020204020204" pitchFamily="34" charset="-122"/>
                <a:ea typeface="微软雅黑" panose="020B0503020204020204" pitchFamily="34" charset="-122"/>
              </a:rPr>
              <a:t>条、</a:t>
            </a:r>
            <a:r>
              <a:rPr lang="zh-CN" altLang="en-US" b="1" dirty="0">
                <a:latin typeface="微软雅黑" panose="020B0503020204020204" pitchFamily="34" charset="-122"/>
                <a:ea typeface="微软雅黑" panose="020B0503020204020204" pitchFamily="34" charset="-122"/>
              </a:rPr>
              <a:t>修改</a:t>
            </a:r>
            <a:r>
              <a:rPr lang="en-US" altLang="zh-CN" b="1" dirty="0">
                <a:latin typeface="微软雅黑" panose="020B0503020204020204" pitchFamily="34" charset="-122"/>
                <a:ea typeface="微软雅黑" panose="020B0503020204020204" pitchFamily="34" charset="-122"/>
              </a:rPr>
              <a:t>7</a:t>
            </a:r>
            <a:r>
              <a:rPr lang="zh-CN" altLang="en-US" b="1" dirty="0">
                <a:latin typeface="微软雅黑" panose="020B0503020204020204" pitchFamily="34" charset="-122"/>
                <a:ea typeface="微软雅黑" panose="020B0503020204020204" pitchFamily="34" charset="-122"/>
              </a:rPr>
              <a:t>条</a:t>
            </a:r>
          </a:p>
        </p:txBody>
      </p:sp>
      <p:sp>
        <p:nvSpPr>
          <p:cNvPr id="52" name="Text Box 9">
            <a:extLst>
              <a:ext uri="{FF2B5EF4-FFF2-40B4-BE49-F238E27FC236}">
                <a16:creationId xmlns:a16="http://schemas.microsoft.com/office/drawing/2014/main" id="{B3F8136D-A7A9-46F1-80B8-AB28BEBE4C33}"/>
              </a:ext>
            </a:extLst>
          </p:cNvPr>
          <p:cNvSpPr txBox="1">
            <a:spLocks noChangeArrowheads="1"/>
          </p:cNvSpPr>
          <p:nvPr/>
        </p:nvSpPr>
        <p:spPr bwMode="auto">
          <a:xfrm>
            <a:off x="4713747" y="5868471"/>
            <a:ext cx="5078413" cy="369332"/>
          </a:xfrm>
          <a:prstGeom prst="rect">
            <a:avLst/>
          </a:prstGeom>
          <a:solidFill>
            <a:srgbClr val="FFFFFF"/>
          </a:solidFill>
          <a:ln w="19050">
            <a:solidFill>
              <a:schemeClr val="tx1"/>
            </a:solidFill>
            <a:miter lim="800000"/>
            <a:headEnd/>
            <a:tailEnd/>
          </a:ln>
          <a:effectLst/>
        </p:spPr>
        <p:txBody>
          <a:bodyPr>
            <a:spAutoFit/>
          </a:bodyPr>
          <a:lstStyle/>
          <a:p>
            <a:pPr>
              <a:spcBef>
                <a:spcPct val="50000"/>
              </a:spcBef>
              <a:defRPr/>
            </a:pPr>
            <a:r>
              <a:rPr lang="zh-CN" altLang="en-US" b="1" kern="0" dirty="0">
                <a:solidFill>
                  <a:srgbClr val="0563C1"/>
                </a:solidFill>
                <a:latin typeface="微软雅黑" panose="020B0503020204020204" pitchFamily="34" charset="-122"/>
                <a:ea typeface="微软雅黑" panose="020B0503020204020204" pitchFamily="34" charset="-122"/>
              </a:rPr>
              <a:t>第七章 附则 </a:t>
            </a:r>
            <a:r>
              <a:rPr lang="en-US" altLang="zh-CN" b="1" kern="0" dirty="0">
                <a:solidFill>
                  <a:srgbClr val="0563C1"/>
                </a:solidFill>
                <a:latin typeface="微软雅黑" panose="020B0503020204020204" pitchFamily="34" charset="-122"/>
                <a:ea typeface="微软雅黑" panose="020B0503020204020204" pitchFamily="34" charset="-122"/>
              </a:rPr>
              <a:t>112</a:t>
            </a:r>
            <a:r>
              <a:rPr lang="zh-CN" altLang="en-US" b="1" kern="0" dirty="0">
                <a:solidFill>
                  <a:srgbClr val="0563C1"/>
                </a:solidFill>
                <a:latin typeface="微软雅黑" panose="020B0503020204020204" pitchFamily="34" charset="-122"/>
                <a:ea typeface="微软雅黑" panose="020B0503020204020204" pitchFamily="34" charset="-122"/>
              </a:rPr>
              <a:t> ～</a:t>
            </a:r>
            <a:r>
              <a:rPr lang="en-US" altLang="zh-CN" b="1" kern="0" dirty="0">
                <a:solidFill>
                  <a:srgbClr val="0563C1"/>
                </a:solidFill>
                <a:latin typeface="微软雅黑" panose="020B0503020204020204" pitchFamily="34" charset="-122"/>
                <a:ea typeface="微软雅黑" panose="020B0503020204020204" pitchFamily="34" charset="-122"/>
              </a:rPr>
              <a:t>114</a:t>
            </a:r>
            <a:r>
              <a:rPr lang="zh-CN" altLang="en-US" b="1" kern="0" dirty="0">
                <a:solidFill>
                  <a:srgbClr val="0563C1"/>
                </a:solidFill>
                <a:latin typeface="微软雅黑" panose="020B0503020204020204" pitchFamily="34" charset="-122"/>
                <a:ea typeface="微软雅黑" panose="020B0503020204020204" pitchFamily="34" charset="-122"/>
              </a:rPr>
              <a:t>条，</a:t>
            </a:r>
            <a:r>
              <a:rPr lang="zh-CN" altLang="en-US" b="1" kern="0" dirty="0">
                <a:latin typeface="微软雅黑" panose="020B0503020204020204" pitchFamily="34" charset="-122"/>
                <a:ea typeface="微软雅黑" panose="020B0503020204020204" pitchFamily="34" charset="-122"/>
              </a:rPr>
              <a:t>修改</a:t>
            </a: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条</a:t>
            </a:r>
            <a:endParaRPr lang="zh-CN" altLang="en-US" b="1" kern="0" dirty="0">
              <a:latin typeface="微软雅黑" panose="020B0503020204020204" pitchFamily="34" charset="-122"/>
              <a:ea typeface="微软雅黑" panose="020B0503020204020204" pitchFamily="34" charset="-122"/>
            </a:endParaRPr>
          </a:p>
        </p:txBody>
      </p:sp>
      <p:sp>
        <p:nvSpPr>
          <p:cNvPr id="53" name="Text Box 10">
            <a:extLst>
              <a:ext uri="{FF2B5EF4-FFF2-40B4-BE49-F238E27FC236}">
                <a16:creationId xmlns:a16="http://schemas.microsoft.com/office/drawing/2014/main" id="{F96A1D8D-24EF-49B2-8F07-CD6BCBCF6423}"/>
              </a:ext>
            </a:extLst>
          </p:cNvPr>
          <p:cNvSpPr txBox="1">
            <a:spLocks noChangeArrowheads="1"/>
          </p:cNvSpPr>
          <p:nvPr/>
        </p:nvSpPr>
        <p:spPr bwMode="auto">
          <a:xfrm>
            <a:off x="4713747" y="2639496"/>
            <a:ext cx="5078413" cy="646331"/>
          </a:xfrm>
          <a:prstGeom prst="rect">
            <a:avLst/>
          </a:prstGeom>
          <a:solidFill>
            <a:srgbClr val="FFFFFF"/>
          </a:solidFill>
          <a:ln w="19050">
            <a:solidFill>
              <a:schemeClr val="tx1"/>
            </a:solidFill>
            <a:miter lim="800000"/>
            <a:headEnd/>
            <a:tailEnd/>
          </a:ln>
          <a:effectLst/>
        </p:spPr>
        <p:txBody>
          <a:bodyPr>
            <a:spAutoFit/>
          </a:bodyPr>
          <a:lstStyle/>
          <a:p>
            <a:pPr>
              <a:spcBef>
                <a:spcPct val="50000"/>
              </a:spcBef>
              <a:defRPr/>
            </a:pPr>
            <a:r>
              <a:rPr lang="zh-CN" altLang="en-US" b="1" kern="0" dirty="0">
                <a:solidFill>
                  <a:srgbClr val="0563C1"/>
                </a:solidFill>
                <a:latin typeface="微软雅黑" panose="020B0503020204020204" pitchFamily="34" charset="-122"/>
                <a:ea typeface="微软雅黑" panose="020B0503020204020204" pitchFamily="34" charset="-122"/>
              </a:rPr>
              <a:t>第三章 从业人员的</a:t>
            </a:r>
            <a:r>
              <a:rPr lang="zh-CN" altLang="en-US" b="1" dirty="0">
                <a:solidFill>
                  <a:srgbClr val="0563C1"/>
                </a:solidFill>
                <a:latin typeface="微软雅黑" panose="020B0503020204020204" pitchFamily="34" charset="-122"/>
                <a:ea typeface="微软雅黑" panose="020B0503020204020204" pitchFamily="34" charset="-122"/>
              </a:rPr>
              <a:t>安全生产</a:t>
            </a:r>
            <a:r>
              <a:rPr lang="zh-CN" altLang="en-US" b="1" kern="0" dirty="0">
                <a:solidFill>
                  <a:srgbClr val="0563C1"/>
                </a:solidFill>
                <a:latin typeface="微软雅黑" panose="020B0503020204020204" pitchFamily="34" charset="-122"/>
                <a:ea typeface="微软雅黑" panose="020B0503020204020204" pitchFamily="34" charset="-122"/>
              </a:rPr>
              <a:t>权利和义务， </a:t>
            </a:r>
            <a:r>
              <a:rPr lang="en-US" altLang="zh-CN" b="1" kern="0" dirty="0">
                <a:solidFill>
                  <a:srgbClr val="0563C1"/>
                </a:solidFill>
                <a:latin typeface="微软雅黑" panose="020B0503020204020204" pitchFamily="34" charset="-122"/>
                <a:ea typeface="微软雅黑" panose="020B0503020204020204" pitchFamily="34" charset="-122"/>
              </a:rPr>
              <a:t>49</a:t>
            </a:r>
            <a:r>
              <a:rPr lang="zh-CN" altLang="en-US" b="1" kern="0" dirty="0">
                <a:solidFill>
                  <a:srgbClr val="0563C1"/>
                </a:solidFill>
                <a:latin typeface="微软雅黑" panose="020B0503020204020204" pitchFamily="34" charset="-122"/>
                <a:ea typeface="微软雅黑" panose="020B0503020204020204" pitchFamily="34" charset="-122"/>
              </a:rPr>
              <a:t>～</a:t>
            </a:r>
            <a:r>
              <a:rPr lang="en-US" altLang="zh-CN" b="1" kern="0" dirty="0">
                <a:solidFill>
                  <a:srgbClr val="0563C1"/>
                </a:solidFill>
                <a:latin typeface="微软雅黑" panose="020B0503020204020204" pitchFamily="34" charset="-122"/>
                <a:ea typeface="微软雅黑" panose="020B0503020204020204" pitchFamily="34" charset="-122"/>
              </a:rPr>
              <a:t>58</a:t>
            </a:r>
            <a:r>
              <a:rPr lang="zh-CN" altLang="en-US" b="1" kern="0" dirty="0">
                <a:solidFill>
                  <a:srgbClr val="0563C1"/>
                </a:solidFill>
                <a:latin typeface="微软雅黑" panose="020B0503020204020204" pitchFamily="34" charset="-122"/>
                <a:ea typeface="微软雅黑" panose="020B0503020204020204" pitchFamily="34" charset="-122"/>
              </a:rPr>
              <a:t>条（职工权益与工会作用），</a:t>
            </a:r>
            <a:r>
              <a:rPr lang="zh-CN" altLang="en-US" b="1" dirty="0">
                <a:latin typeface="微软雅黑" panose="020B0503020204020204" pitchFamily="34" charset="-122"/>
                <a:ea typeface="微软雅黑" panose="020B0503020204020204" pitchFamily="34" charset="-122"/>
              </a:rPr>
              <a:t>修改</a:t>
            </a: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条</a:t>
            </a:r>
            <a:endParaRPr lang="zh-CN" altLang="en-US" b="1" kern="0" dirty="0">
              <a:latin typeface="微软雅黑" panose="020B0503020204020204" pitchFamily="34" charset="-122"/>
              <a:ea typeface="微软雅黑" panose="020B0503020204020204" pitchFamily="34" charset="-122"/>
            </a:endParaRPr>
          </a:p>
        </p:txBody>
      </p:sp>
      <p:sp>
        <p:nvSpPr>
          <p:cNvPr id="54" name="Text Box 11">
            <a:extLst>
              <a:ext uri="{FF2B5EF4-FFF2-40B4-BE49-F238E27FC236}">
                <a16:creationId xmlns:a16="http://schemas.microsoft.com/office/drawing/2014/main" id="{868DAA3B-5006-478C-9581-1BFDF3040595}"/>
              </a:ext>
            </a:extLst>
          </p:cNvPr>
          <p:cNvSpPr txBox="1">
            <a:spLocks noChangeArrowheads="1"/>
          </p:cNvSpPr>
          <p:nvPr/>
        </p:nvSpPr>
        <p:spPr bwMode="auto">
          <a:xfrm>
            <a:off x="4709798" y="1894334"/>
            <a:ext cx="5078413" cy="646331"/>
          </a:xfrm>
          <a:prstGeom prst="rect">
            <a:avLst/>
          </a:prstGeom>
          <a:solidFill>
            <a:srgbClr val="FFFFFF"/>
          </a:solidFill>
          <a:ln w="19050">
            <a:solidFill>
              <a:schemeClr val="tx1"/>
            </a:solidFill>
            <a:miter lim="800000"/>
            <a:headEnd/>
            <a:tailEnd/>
          </a:ln>
          <a:effectLst/>
        </p:spPr>
        <p:txBody>
          <a:bodyPr>
            <a:spAutoFit/>
          </a:bodyPr>
          <a:lstStyle/>
          <a:p>
            <a:pPr>
              <a:spcBef>
                <a:spcPct val="50000"/>
              </a:spcBef>
              <a:defRPr/>
            </a:pPr>
            <a:r>
              <a:rPr lang="zh-CN" altLang="en-US" b="1" kern="0" dirty="0">
                <a:solidFill>
                  <a:srgbClr val="FF0000"/>
                </a:solidFill>
                <a:latin typeface="微软雅黑" panose="020B0503020204020204" pitchFamily="34" charset="-122"/>
                <a:ea typeface="微软雅黑" panose="020B0503020204020204" pitchFamily="34" charset="-122"/>
              </a:rPr>
              <a:t>第二章 生产经营单位的安全保障  </a:t>
            </a:r>
            <a:r>
              <a:rPr lang="zh-CN" altLang="en-US" b="1" kern="0" dirty="0">
                <a:solidFill>
                  <a:srgbClr val="0563C1"/>
                </a:solidFill>
                <a:latin typeface="微软雅黑" panose="020B0503020204020204" pitchFamily="34" charset="-122"/>
                <a:ea typeface="微软雅黑" panose="020B0503020204020204" pitchFamily="34" charset="-122"/>
              </a:rPr>
              <a:t>，</a:t>
            </a:r>
            <a:r>
              <a:rPr lang="en-US" altLang="zh-CN" b="1" kern="0" dirty="0">
                <a:solidFill>
                  <a:srgbClr val="0563C1"/>
                </a:solidFill>
                <a:latin typeface="微软雅黑" panose="020B0503020204020204" pitchFamily="34" charset="-122"/>
                <a:ea typeface="微软雅黑" panose="020B0503020204020204" pitchFamily="34" charset="-122"/>
              </a:rPr>
              <a:t>17</a:t>
            </a:r>
            <a:r>
              <a:rPr lang="zh-CN" altLang="en-US" b="1" kern="0" dirty="0">
                <a:solidFill>
                  <a:srgbClr val="0563C1"/>
                </a:solidFill>
                <a:latin typeface="微软雅黑" panose="020B0503020204020204" pitchFamily="34" charset="-122"/>
                <a:ea typeface="微软雅黑" panose="020B0503020204020204" pitchFamily="34" charset="-122"/>
              </a:rPr>
              <a:t>～</a:t>
            </a:r>
            <a:r>
              <a:rPr lang="en-US" altLang="zh-CN" b="1" kern="0" dirty="0">
                <a:solidFill>
                  <a:srgbClr val="0563C1"/>
                </a:solidFill>
                <a:latin typeface="微软雅黑" panose="020B0503020204020204" pitchFamily="34" charset="-122"/>
                <a:ea typeface="微软雅黑" panose="020B0503020204020204" pitchFamily="34" charset="-122"/>
              </a:rPr>
              <a:t>48</a:t>
            </a:r>
            <a:r>
              <a:rPr lang="zh-CN" altLang="en-US" b="1" kern="0" dirty="0">
                <a:solidFill>
                  <a:srgbClr val="0563C1"/>
                </a:solidFill>
                <a:latin typeface="微软雅黑" panose="020B0503020204020204" pitchFamily="34" charset="-122"/>
                <a:ea typeface="微软雅黑" panose="020B0503020204020204" pitchFamily="34" charset="-122"/>
              </a:rPr>
              <a:t>条（企业责任），</a:t>
            </a:r>
            <a:r>
              <a:rPr lang="zh-CN" altLang="en-US" b="1" dirty="0">
                <a:latin typeface="微软雅黑" panose="020B0503020204020204" pitchFamily="34" charset="-122"/>
                <a:ea typeface="微软雅黑" panose="020B0503020204020204" pitchFamily="34" charset="-122"/>
              </a:rPr>
              <a:t>修改</a:t>
            </a:r>
            <a:r>
              <a:rPr lang="en-US" altLang="zh-CN" b="1" dirty="0">
                <a:latin typeface="微软雅黑" panose="020B0503020204020204" pitchFamily="34" charset="-122"/>
                <a:ea typeface="微软雅黑" panose="020B0503020204020204" pitchFamily="34" charset="-122"/>
              </a:rPr>
              <a:t>7</a:t>
            </a:r>
            <a:r>
              <a:rPr lang="zh-CN" altLang="en-US" b="1" dirty="0">
                <a:latin typeface="微软雅黑" panose="020B0503020204020204" pitchFamily="34" charset="-122"/>
                <a:ea typeface="微软雅黑" panose="020B0503020204020204" pitchFamily="34" charset="-122"/>
              </a:rPr>
              <a:t>条</a:t>
            </a:r>
            <a:endParaRPr lang="zh-CN" altLang="en-US" b="1" kern="0" dirty="0">
              <a:latin typeface="微软雅黑" panose="020B0503020204020204" pitchFamily="34" charset="-122"/>
              <a:ea typeface="微软雅黑" panose="020B0503020204020204" pitchFamily="34" charset="-122"/>
            </a:endParaRPr>
          </a:p>
        </p:txBody>
      </p:sp>
      <p:sp>
        <p:nvSpPr>
          <p:cNvPr id="55" name="Line 21">
            <a:extLst>
              <a:ext uri="{FF2B5EF4-FFF2-40B4-BE49-F238E27FC236}">
                <a16:creationId xmlns:a16="http://schemas.microsoft.com/office/drawing/2014/main" id="{1176BF97-E007-4272-9355-CFF87F9A6EFE}"/>
              </a:ext>
            </a:extLst>
          </p:cNvPr>
          <p:cNvSpPr>
            <a:spLocks noChangeShapeType="1"/>
          </p:cNvSpPr>
          <p:nvPr/>
        </p:nvSpPr>
        <p:spPr bwMode="auto">
          <a:xfrm>
            <a:off x="3646947" y="3734871"/>
            <a:ext cx="533400" cy="0"/>
          </a:xfrm>
          <a:prstGeom prst="line">
            <a:avLst/>
          </a:prstGeom>
          <a:noFill/>
          <a:ln w="19050">
            <a:solidFill>
              <a:schemeClr val="tx1"/>
            </a:solidFill>
            <a:round/>
            <a:headEnd/>
            <a:tailEnd/>
          </a:ln>
          <a:effectLst/>
        </p:spPr>
        <p:txBody>
          <a:bodyPr>
            <a:spAutoFit/>
          </a:bodyPr>
          <a:lstStyle/>
          <a:p>
            <a:pPr fontAlgn="auto">
              <a:spcBef>
                <a:spcPts val="0"/>
              </a:spcBef>
              <a:spcAft>
                <a:spcPts val="0"/>
              </a:spcAft>
              <a:defRPr/>
            </a:pPr>
            <a:endParaRPr lang="zh-CN" altLang="en-US" sz="2000" b="1" kern="0">
              <a:solidFill>
                <a:sysClr val="windowText" lastClr="000000"/>
              </a:solidFill>
              <a:latin typeface="微软雅黑" panose="020B0503020204020204" pitchFamily="34" charset="-122"/>
              <a:ea typeface="微软雅黑" panose="020B0503020204020204" pitchFamily="34" charset="-122"/>
            </a:endParaRPr>
          </a:p>
        </p:txBody>
      </p:sp>
      <p:sp>
        <p:nvSpPr>
          <p:cNvPr id="56" name="Line 22">
            <a:extLst>
              <a:ext uri="{FF2B5EF4-FFF2-40B4-BE49-F238E27FC236}">
                <a16:creationId xmlns:a16="http://schemas.microsoft.com/office/drawing/2014/main" id="{A36AF1EA-17DF-451F-8098-E4C0B3C94293}"/>
              </a:ext>
            </a:extLst>
          </p:cNvPr>
          <p:cNvSpPr>
            <a:spLocks noChangeShapeType="1"/>
          </p:cNvSpPr>
          <p:nvPr/>
        </p:nvSpPr>
        <p:spPr bwMode="auto">
          <a:xfrm flipH="1">
            <a:off x="4180347" y="1502846"/>
            <a:ext cx="0" cy="4500562"/>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zh-CN" altLang="en-US" sz="2000" b="1" kern="0">
              <a:solidFill>
                <a:sysClr val="windowText" lastClr="000000"/>
              </a:solidFill>
              <a:latin typeface="微软雅黑" panose="020B0503020204020204" pitchFamily="34" charset="-122"/>
              <a:ea typeface="微软雅黑" panose="020B0503020204020204" pitchFamily="34" charset="-122"/>
            </a:endParaRPr>
          </a:p>
        </p:txBody>
      </p:sp>
      <p:sp>
        <p:nvSpPr>
          <p:cNvPr id="57" name="Line 23">
            <a:extLst>
              <a:ext uri="{FF2B5EF4-FFF2-40B4-BE49-F238E27FC236}">
                <a16:creationId xmlns:a16="http://schemas.microsoft.com/office/drawing/2014/main" id="{1C8C285B-67B1-40E8-8BC0-56DA68F4B83C}"/>
              </a:ext>
            </a:extLst>
          </p:cNvPr>
          <p:cNvSpPr>
            <a:spLocks noChangeShapeType="1"/>
          </p:cNvSpPr>
          <p:nvPr/>
        </p:nvSpPr>
        <p:spPr bwMode="auto">
          <a:xfrm>
            <a:off x="4180347" y="1491733"/>
            <a:ext cx="533400" cy="0"/>
          </a:xfrm>
          <a:prstGeom prst="line">
            <a:avLst/>
          </a:prstGeom>
          <a:noFill/>
          <a:ln w="19050">
            <a:solidFill>
              <a:schemeClr val="tx1"/>
            </a:solidFill>
            <a:round/>
            <a:headEnd/>
            <a:tailEnd/>
          </a:ln>
          <a:effectLst/>
        </p:spPr>
        <p:txBody>
          <a:bodyPr>
            <a:spAutoFit/>
          </a:bodyPr>
          <a:lstStyle/>
          <a:p>
            <a:pPr fontAlgn="auto">
              <a:spcBef>
                <a:spcPts val="0"/>
              </a:spcBef>
              <a:spcAft>
                <a:spcPts val="0"/>
              </a:spcAft>
              <a:defRPr/>
            </a:pPr>
            <a:endParaRPr lang="zh-CN" altLang="en-US" sz="2000" b="1" kern="0">
              <a:solidFill>
                <a:sysClr val="windowText" lastClr="000000"/>
              </a:solidFill>
              <a:latin typeface="微软雅黑" panose="020B0503020204020204" pitchFamily="34" charset="-122"/>
              <a:ea typeface="微软雅黑" panose="020B0503020204020204" pitchFamily="34" charset="-122"/>
            </a:endParaRPr>
          </a:p>
        </p:txBody>
      </p:sp>
      <p:sp>
        <p:nvSpPr>
          <p:cNvPr id="58" name="Line 24">
            <a:extLst>
              <a:ext uri="{FF2B5EF4-FFF2-40B4-BE49-F238E27FC236}">
                <a16:creationId xmlns:a16="http://schemas.microsoft.com/office/drawing/2014/main" id="{ED0CAA5F-26E3-4379-85CA-CEFF525E6896}"/>
              </a:ext>
            </a:extLst>
          </p:cNvPr>
          <p:cNvSpPr>
            <a:spLocks noChangeShapeType="1"/>
          </p:cNvSpPr>
          <p:nvPr/>
        </p:nvSpPr>
        <p:spPr bwMode="auto">
          <a:xfrm>
            <a:off x="4180347" y="2255321"/>
            <a:ext cx="533400" cy="0"/>
          </a:xfrm>
          <a:prstGeom prst="line">
            <a:avLst/>
          </a:prstGeom>
          <a:noFill/>
          <a:ln w="19050">
            <a:solidFill>
              <a:schemeClr val="tx1"/>
            </a:solidFill>
            <a:round/>
            <a:headEnd/>
            <a:tailEnd/>
          </a:ln>
          <a:effectLst/>
        </p:spPr>
        <p:txBody>
          <a:bodyPr>
            <a:spAutoFit/>
          </a:bodyPr>
          <a:lstStyle/>
          <a:p>
            <a:pPr fontAlgn="auto">
              <a:spcBef>
                <a:spcPts val="0"/>
              </a:spcBef>
              <a:spcAft>
                <a:spcPts val="0"/>
              </a:spcAft>
              <a:defRPr/>
            </a:pPr>
            <a:endParaRPr lang="zh-CN" altLang="en-US" sz="2000" b="1" kern="0">
              <a:solidFill>
                <a:sysClr val="windowText" lastClr="000000"/>
              </a:solidFill>
              <a:latin typeface="微软雅黑" panose="020B0503020204020204" pitchFamily="34" charset="-122"/>
              <a:ea typeface="微软雅黑" panose="020B0503020204020204" pitchFamily="34" charset="-122"/>
            </a:endParaRPr>
          </a:p>
        </p:txBody>
      </p:sp>
      <p:sp>
        <p:nvSpPr>
          <p:cNvPr id="59" name="Line 25">
            <a:extLst>
              <a:ext uri="{FF2B5EF4-FFF2-40B4-BE49-F238E27FC236}">
                <a16:creationId xmlns:a16="http://schemas.microsoft.com/office/drawing/2014/main" id="{7295E90C-7CA2-4E2E-94A9-B9F8A4144593}"/>
              </a:ext>
            </a:extLst>
          </p:cNvPr>
          <p:cNvSpPr>
            <a:spLocks noChangeShapeType="1"/>
          </p:cNvSpPr>
          <p:nvPr/>
        </p:nvSpPr>
        <p:spPr bwMode="auto">
          <a:xfrm>
            <a:off x="4180347" y="3724885"/>
            <a:ext cx="533400" cy="0"/>
          </a:xfrm>
          <a:prstGeom prst="line">
            <a:avLst/>
          </a:prstGeom>
          <a:noFill/>
          <a:ln w="19050">
            <a:solidFill>
              <a:schemeClr val="tx1"/>
            </a:solidFill>
            <a:round/>
            <a:headEnd/>
            <a:tailEnd/>
          </a:ln>
          <a:effectLst/>
        </p:spPr>
        <p:txBody>
          <a:bodyPr>
            <a:spAutoFit/>
          </a:bodyPr>
          <a:lstStyle/>
          <a:p>
            <a:pPr fontAlgn="auto">
              <a:spcBef>
                <a:spcPts val="0"/>
              </a:spcBef>
              <a:spcAft>
                <a:spcPts val="0"/>
              </a:spcAft>
              <a:defRPr/>
            </a:pPr>
            <a:endParaRPr lang="zh-CN" altLang="en-US" sz="2000" b="1" kern="0">
              <a:solidFill>
                <a:sysClr val="windowText" lastClr="000000"/>
              </a:solidFill>
              <a:latin typeface="微软雅黑" panose="020B0503020204020204" pitchFamily="34" charset="-122"/>
              <a:ea typeface="微软雅黑" panose="020B0503020204020204" pitchFamily="34" charset="-122"/>
            </a:endParaRPr>
          </a:p>
        </p:txBody>
      </p:sp>
      <p:sp>
        <p:nvSpPr>
          <p:cNvPr id="60" name="Line 26">
            <a:extLst>
              <a:ext uri="{FF2B5EF4-FFF2-40B4-BE49-F238E27FC236}">
                <a16:creationId xmlns:a16="http://schemas.microsoft.com/office/drawing/2014/main" id="{04DAE8F8-B4FB-4E46-B470-E3A8109671D8}"/>
              </a:ext>
            </a:extLst>
          </p:cNvPr>
          <p:cNvSpPr>
            <a:spLocks noChangeShapeType="1"/>
          </p:cNvSpPr>
          <p:nvPr/>
        </p:nvSpPr>
        <p:spPr bwMode="auto">
          <a:xfrm>
            <a:off x="4180347" y="2966521"/>
            <a:ext cx="533400" cy="0"/>
          </a:xfrm>
          <a:prstGeom prst="line">
            <a:avLst/>
          </a:prstGeom>
          <a:noFill/>
          <a:ln w="19050">
            <a:solidFill>
              <a:schemeClr val="tx1"/>
            </a:solidFill>
            <a:round/>
            <a:headEnd/>
            <a:tailEnd/>
          </a:ln>
          <a:effectLst/>
        </p:spPr>
        <p:txBody>
          <a:bodyPr>
            <a:spAutoFit/>
          </a:bodyPr>
          <a:lstStyle/>
          <a:p>
            <a:pPr fontAlgn="auto">
              <a:spcBef>
                <a:spcPts val="0"/>
              </a:spcBef>
              <a:spcAft>
                <a:spcPts val="0"/>
              </a:spcAft>
              <a:defRPr/>
            </a:pPr>
            <a:endParaRPr lang="zh-CN" altLang="en-US" sz="2000" b="1" kern="0">
              <a:solidFill>
                <a:sysClr val="windowText" lastClr="000000"/>
              </a:solidFill>
              <a:latin typeface="微软雅黑" panose="020B0503020204020204" pitchFamily="34" charset="-122"/>
              <a:ea typeface="微软雅黑" panose="020B0503020204020204" pitchFamily="34" charset="-122"/>
            </a:endParaRPr>
          </a:p>
        </p:txBody>
      </p:sp>
      <p:sp>
        <p:nvSpPr>
          <p:cNvPr id="61" name="Line 27">
            <a:extLst>
              <a:ext uri="{FF2B5EF4-FFF2-40B4-BE49-F238E27FC236}">
                <a16:creationId xmlns:a16="http://schemas.microsoft.com/office/drawing/2014/main" id="{7F04FB13-C9EC-4B96-9A48-7141A3D2BDC2}"/>
              </a:ext>
            </a:extLst>
          </p:cNvPr>
          <p:cNvSpPr>
            <a:spLocks noChangeShapeType="1"/>
          </p:cNvSpPr>
          <p:nvPr/>
        </p:nvSpPr>
        <p:spPr bwMode="auto">
          <a:xfrm>
            <a:off x="4180347" y="5304908"/>
            <a:ext cx="533400" cy="0"/>
          </a:xfrm>
          <a:prstGeom prst="line">
            <a:avLst/>
          </a:prstGeom>
          <a:noFill/>
          <a:ln w="19050">
            <a:solidFill>
              <a:schemeClr val="tx1"/>
            </a:solidFill>
            <a:round/>
            <a:headEnd/>
            <a:tailEnd/>
          </a:ln>
          <a:effectLst/>
        </p:spPr>
        <p:txBody>
          <a:bodyPr>
            <a:spAutoFit/>
          </a:bodyPr>
          <a:lstStyle/>
          <a:p>
            <a:pPr fontAlgn="auto">
              <a:spcBef>
                <a:spcPts val="0"/>
              </a:spcBef>
              <a:spcAft>
                <a:spcPts val="0"/>
              </a:spcAft>
              <a:defRPr/>
            </a:pPr>
            <a:endParaRPr lang="zh-CN" altLang="en-US" sz="2000" b="1" kern="0">
              <a:solidFill>
                <a:sysClr val="windowText" lastClr="000000"/>
              </a:solidFill>
              <a:latin typeface="微软雅黑" panose="020B0503020204020204" pitchFamily="34" charset="-122"/>
              <a:ea typeface="微软雅黑" panose="020B0503020204020204" pitchFamily="34" charset="-122"/>
            </a:endParaRPr>
          </a:p>
        </p:txBody>
      </p:sp>
      <p:sp>
        <p:nvSpPr>
          <p:cNvPr id="62" name="Line 28">
            <a:extLst>
              <a:ext uri="{FF2B5EF4-FFF2-40B4-BE49-F238E27FC236}">
                <a16:creationId xmlns:a16="http://schemas.microsoft.com/office/drawing/2014/main" id="{05E0489B-CBE2-4215-B897-A8B060C89772}"/>
              </a:ext>
            </a:extLst>
          </p:cNvPr>
          <p:cNvSpPr>
            <a:spLocks noChangeShapeType="1"/>
          </p:cNvSpPr>
          <p:nvPr/>
        </p:nvSpPr>
        <p:spPr bwMode="auto">
          <a:xfrm>
            <a:off x="4180347" y="4517508"/>
            <a:ext cx="533400" cy="0"/>
          </a:xfrm>
          <a:prstGeom prst="line">
            <a:avLst/>
          </a:prstGeom>
          <a:noFill/>
          <a:ln w="19050">
            <a:solidFill>
              <a:schemeClr val="tx1"/>
            </a:solidFill>
            <a:round/>
            <a:headEnd/>
            <a:tailEnd/>
          </a:ln>
          <a:effectLst/>
        </p:spPr>
        <p:txBody>
          <a:bodyPr>
            <a:spAutoFit/>
          </a:bodyPr>
          <a:lstStyle/>
          <a:p>
            <a:pPr fontAlgn="auto">
              <a:spcBef>
                <a:spcPts val="0"/>
              </a:spcBef>
              <a:spcAft>
                <a:spcPts val="0"/>
              </a:spcAft>
              <a:defRPr/>
            </a:pPr>
            <a:endParaRPr lang="zh-CN" altLang="en-US" sz="2000" b="1" kern="0">
              <a:solidFill>
                <a:sysClr val="windowText" lastClr="000000"/>
              </a:solidFill>
              <a:latin typeface="微软雅黑" panose="020B0503020204020204" pitchFamily="34" charset="-122"/>
              <a:ea typeface="微软雅黑" panose="020B0503020204020204" pitchFamily="34" charset="-122"/>
            </a:endParaRPr>
          </a:p>
        </p:txBody>
      </p:sp>
      <p:sp>
        <p:nvSpPr>
          <p:cNvPr id="63" name="Line 29">
            <a:extLst>
              <a:ext uri="{FF2B5EF4-FFF2-40B4-BE49-F238E27FC236}">
                <a16:creationId xmlns:a16="http://schemas.microsoft.com/office/drawing/2014/main" id="{324DFE05-E789-4B39-9ED3-AD750804A355}"/>
              </a:ext>
            </a:extLst>
          </p:cNvPr>
          <p:cNvSpPr>
            <a:spLocks noChangeShapeType="1"/>
          </p:cNvSpPr>
          <p:nvPr/>
        </p:nvSpPr>
        <p:spPr bwMode="auto">
          <a:xfrm>
            <a:off x="4180347" y="6011346"/>
            <a:ext cx="533400" cy="0"/>
          </a:xfrm>
          <a:prstGeom prst="line">
            <a:avLst/>
          </a:prstGeom>
          <a:noFill/>
          <a:ln w="19050">
            <a:solidFill>
              <a:schemeClr val="tx1"/>
            </a:solidFill>
            <a:round/>
            <a:headEnd/>
            <a:tailEnd/>
          </a:ln>
          <a:effectLst/>
        </p:spPr>
        <p:txBody>
          <a:bodyPr>
            <a:spAutoFit/>
          </a:bodyPr>
          <a:lstStyle/>
          <a:p>
            <a:pPr fontAlgn="auto">
              <a:spcBef>
                <a:spcPts val="0"/>
              </a:spcBef>
              <a:spcAft>
                <a:spcPts val="0"/>
              </a:spcAft>
              <a:defRPr/>
            </a:pPr>
            <a:endParaRPr lang="zh-CN" altLang="en-US" sz="2000" b="1" kern="0">
              <a:solidFill>
                <a:sysClr val="windowText" lastClr="000000"/>
              </a:solidFill>
              <a:latin typeface="微软雅黑" panose="020B0503020204020204" pitchFamily="34" charset="-122"/>
              <a:ea typeface="微软雅黑" panose="020B0503020204020204" pitchFamily="34" charset="-122"/>
            </a:endParaRPr>
          </a:p>
        </p:txBody>
      </p:sp>
      <p:sp>
        <p:nvSpPr>
          <p:cNvPr id="2" name="箭头: 右 1">
            <a:hlinkClick r:id="rId2" action="ppaction://hlinksldjump"/>
            <a:extLst>
              <a:ext uri="{FF2B5EF4-FFF2-40B4-BE49-F238E27FC236}">
                <a16:creationId xmlns:a16="http://schemas.microsoft.com/office/drawing/2014/main" id="{928467F8-9704-42F6-AD54-7F2995E46FBF}"/>
              </a:ext>
            </a:extLst>
          </p:cNvPr>
          <p:cNvSpPr/>
          <p:nvPr/>
        </p:nvSpPr>
        <p:spPr>
          <a:xfrm>
            <a:off x="10076156" y="1301459"/>
            <a:ext cx="807858" cy="445079"/>
          </a:xfrm>
          <a:prstGeom prst="rightArrow">
            <a:avLst/>
          </a:prstGeom>
          <a:solidFill>
            <a:srgbClr val="00B0F0"/>
          </a:solid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箭头: 右 32">
            <a:hlinkClick r:id="rId3" action="ppaction://hlinksldjump"/>
            <a:extLst>
              <a:ext uri="{FF2B5EF4-FFF2-40B4-BE49-F238E27FC236}">
                <a16:creationId xmlns:a16="http://schemas.microsoft.com/office/drawing/2014/main" id="{10ED59DC-C0F0-4016-B1BD-A810664941DA}"/>
              </a:ext>
            </a:extLst>
          </p:cNvPr>
          <p:cNvSpPr/>
          <p:nvPr/>
        </p:nvSpPr>
        <p:spPr>
          <a:xfrm>
            <a:off x="10076156" y="2016174"/>
            <a:ext cx="807858" cy="445079"/>
          </a:xfrm>
          <a:prstGeom prst="rightArrow">
            <a:avLst/>
          </a:prstGeom>
          <a:solidFill>
            <a:srgbClr val="FF0000"/>
          </a:solid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箭头: 右 33">
            <a:hlinkClick r:id="rId4" action="ppaction://hlinksldjump"/>
            <a:extLst>
              <a:ext uri="{FF2B5EF4-FFF2-40B4-BE49-F238E27FC236}">
                <a16:creationId xmlns:a16="http://schemas.microsoft.com/office/drawing/2014/main" id="{E37544D7-4459-45B0-8CB5-5F57E45C07DF}"/>
              </a:ext>
            </a:extLst>
          </p:cNvPr>
          <p:cNvSpPr/>
          <p:nvPr/>
        </p:nvSpPr>
        <p:spPr>
          <a:xfrm>
            <a:off x="10076156" y="2730890"/>
            <a:ext cx="807858" cy="445079"/>
          </a:xfrm>
          <a:prstGeom prst="rightArrow">
            <a:avLst/>
          </a:prstGeom>
          <a:solidFill>
            <a:srgbClr val="00B0F0"/>
          </a:solid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箭头: 右 34">
            <a:hlinkClick r:id="rId5" action="ppaction://hlinksldjump"/>
            <a:extLst>
              <a:ext uri="{FF2B5EF4-FFF2-40B4-BE49-F238E27FC236}">
                <a16:creationId xmlns:a16="http://schemas.microsoft.com/office/drawing/2014/main" id="{E1356E18-4F4C-4D63-890A-C31A8E574552}"/>
              </a:ext>
            </a:extLst>
          </p:cNvPr>
          <p:cNvSpPr/>
          <p:nvPr/>
        </p:nvSpPr>
        <p:spPr>
          <a:xfrm>
            <a:off x="10076156" y="3429000"/>
            <a:ext cx="807858" cy="445079"/>
          </a:xfrm>
          <a:prstGeom prst="rightArrow">
            <a:avLst/>
          </a:prstGeom>
          <a:solidFill>
            <a:srgbClr val="FF0000"/>
          </a:solid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箭头: 右 35">
            <a:hlinkClick r:id="rId6" action="ppaction://hlinksldjump"/>
            <a:extLst>
              <a:ext uri="{FF2B5EF4-FFF2-40B4-BE49-F238E27FC236}">
                <a16:creationId xmlns:a16="http://schemas.microsoft.com/office/drawing/2014/main" id="{98E4F317-8E17-4248-A5C4-5D54038EE6B4}"/>
              </a:ext>
            </a:extLst>
          </p:cNvPr>
          <p:cNvSpPr/>
          <p:nvPr/>
        </p:nvSpPr>
        <p:spPr>
          <a:xfrm>
            <a:off x="10076156" y="4242169"/>
            <a:ext cx="807858" cy="445079"/>
          </a:xfrm>
          <a:prstGeom prst="rightArrow">
            <a:avLst/>
          </a:prstGeom>
          <a:solidFill>
            <a:srgbClr val="00B0F0"/>
          </a:solid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箭头: 右 36">
            <a:hlinkClick r:id="rId7" action="ppaction://hlinksldjump"/>
            <a:extLst>
              <a:ext uri="{FF2B5EF4-FFF2-40B4-BE49-F238E27FC236}">
                <a16:creationId xmlns:a16="http://schemas.microsoft.com/office/drawing/2014/main" id="{768CA899-4B8E-4AC7-9CBD-FCC0778FF974}"/>
              </a:ext>
            </a:extLst>
          </p:cNvPr>
          <p:cNvSpPr/>
          <p:nvPr/>
        </p:nvSpPr>
        <p:spPr>
          <a:xfrm>
            <a:off x="10076156" y="5019488"/>
            <a:ext cx="807858" cy="445079"/>
          </a:xfrm>
          <a:prstGeom prst="rightArrow">
            <a:avLst/>
          </a:prstGeom>
          <a:solidFill>
            <a:srgbClr val="FF0000"/>
          </a:solid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箭头: 右 37">
            <a:hlinkClick r:id="rId8" action="ppaction://hlinksldjump"/>
            <a:extLst>
              <a:ext uri="{FF2B5EF4-FFF2-40B4-BE49-F238E27FC236}">
                <a16:creationId xmlns:a16="http://schemas.microsoft.com/office/drawing/2014/main" id="{2CB6CE59-C3EE-4F5F-9703-20703D174CA3}"/>
              </a:ext>
            </a:extLst>
          </p:cNvPr>
          <p:cNvSpPr/>
          <p:nvPr/>
        </p:nvSpPr>
        <p:spPr>
          <a:xfrm>
            <a:off x="10076156" y="5788806"/>
            <a:ext cx="807858" cy="445079"/>
          </a:xfrm>
          <a:prstGeom prst="rightArrow">
            <a:avLst/>
          </a:prstGeom>
          <a:solidFill>
            <a:srgbClr val="00B0F0"/>
          </a:solid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a:extLst>
              <a:ext uri="{FF2B5EF4-FFF2-40B4-BE49-F238E27FC236}">
                <a16:creationId xmlns:a16="http://schemas.microsoft.com/office/drawing/2014/main" id="{D83C7A70-FEE0-032C-8E66-F42EE4704D17}"/>
              </a:ext>
            </a:extLst>
          </p:cNvPr>
          <p:cNvGrpSpPr/>
          <p:nvPr/>
        </p:nvGrpSpPr>
        <p:grpSpPr>
          <a:xfrm>
            <a:off x="145208" y="693267"/>
            <a:ext cx="7886569" cy="2333497"/>
            <a:chOff x="145208" y="693267"/>
            <a:chExt cx="7886569" cy="2333497"/>
          </a:xfrm>
        </p:grpSpPr>
        <p:grpSp>
          <p:nvGrpSpPr>
            <p:cNvPr id="41" name="组合 40">
              <a:extLst>
                <a:ext uri="{FF2B5EF4-FFF2-40B4-BE49-F238E27FC236}">
                  <a16:creationId xmlns:a16="http://schemas.microsoft.com/office/drawing/2014/main" id="{EF97872C-EFF2-F317-4037-0A59BBF04566}"/>
                </a:ext>
              </a:extLst>
            </p:cNvPr>
            <p:cNvGrpSpPr/>
            <p:nvPr/>
          </p:nvGrpSpPr>
          <p:grpSpPr>
            <a:xfrm>
              <a:off x="145208" y="693267"/>
              <a:ext cx="7886569" cy="2333497"/>
              <a:chOff x="145208" y="693267"/>
              <a:chExt cx="7886569" cy="2333497"/>
            </a:xfrm>
          </p:grpSpPr>
          <p:grpSp>
            <p:nvGrpSpPr>
              <p:cNvPr id="44" name="组合 43">
                <a:extLst>
                  <a:ext uri="{FF2B5EF4-FFF2-40B4-BE49-F238E27FC236}">
                    <a16:creationId xmlns:a16="http://schemas.microsoft.com/office/drawing/2014/main" id="{F5269CBE-3165-FF73-0008-7424A624E914}"/>
                  </a:ext>
                </a:extLst>
              </p:cNvPr>
              <p:cNvGrpSpPr/>
              <p:nvPr/>
            </p:nvGrpSpPr>
            <p:grpSpPr>
              <a:xfrm>
                <a:off x="145208" y="693267"/>
                <a:ext cx="7886569" cy="1770365"/>
                <a:chOff x="145208" y="693267"/>
                <a:chExt cx="7886569" cy="1770365"/>
              </a:xfrm>
            </p:grpSpPr>
            <p:grpSp>
              <p:nvGrpSpPr>
                <p:cNvPr id="65" name="组合 64">
                  <a:extLst>
                    <a:ext uri="{FF2B5EF4-FFF2-40B4-BE49-F238E27FC236}">
                      <a16:creationId xmlns:a16="http://schemas.microsoft.com/office/drawing/2014/main" id="{E651414C-34D5-DC45-4B91-C48571BFC1C4}"/>
                    </a:ext>
                  </a:extLst>
                </p:cNvPr>
                <p:cNvGrpSpPr/>
                <p:nvPr/>
              </p:nvGrpSpPr>
              <p:grpSpPr>
                <a:xfrm>
                  <a:off x="145210" y="693267"/>
                  <a:ext cx="7886567" cy="567279"/>
                  <a:chOff x="145210" y="693267"/>
                  <a:chExt cx="7886567" cy="567279"/>
                </a:xfrm>
              </p:grpSpPr>
              <p:sp>
                <p:nvSpPr>
                  <p:cNvPr id="67" name="AutoShape 11">
                    <a:extLst>
                      <a:ext uri="{FF2B5EF4-FFF2-40B4-BE49-F238E27FC236}">
                        <a16:creationId xmlns:a16="http://schemas.microsoft.com/office/drawing/2014/main" id="{9C6BAE8A-2B54-9184-A101-40C786E03821}"/>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68" name="AutoShape 11">
                    <a:extLst>
                      <a:ext uri="{FF2B5EF4-FFF2-40B4-BE49-F238E27FC236}">
                        <a16:creationId xmlns:a16="http://schemas.microsoft.com/office/drawing/2014/main" id="{F2DF3F48-3EAE-E2FC-6CCD-7D29C02AFA94}"/>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69" name="AutoShape 11">
                    <a:extLst>
                      <a:ext uri="{FF2B5EF4-FFF2-40B4-BE49-F238E27FC236}">
                        <a16:creationId xmlns:a16="http://schemas.microsoft.com/office/drawing/2014/main" id="{23A5CF62-7079-B078-B154-5FE07EDC404A}"/>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66" name="矩形 65">
                  <a:extLst>
                    <a:ext uri="{FF2B5EF4-FFF2-40B4-BE49-F238E27FC236}">
                      <a16:creationId xmlns:a16="http://schemas.microsoft.com/office/drawing/2014/main" id="{EE9C3E3D-4BE0-9DD3-AA6F-DBA74ADCA43E}"/>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64" name="矩形 63">
                <a:extLst>
                  <a:ext uri="{FF2B5EF4-FFF2-40B4-BE49-F238E27FC236}">
                    <a16:creationId xmlns:a16="http://schemas.microsoft.com/office/drawing/2014/main" id="{9ABDE082-8620-2005-64C5-D83CA93CE8CD}"/>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42" name="矩形 41">
              <a:extLst>
                <a:ext uri="{FF2B5EF4-FFF2-40B4-BE49-F238E27FC236}">
                  <a16:creationId xmlns:a16="http://schemas.microsoft.com/office/drawing/2014/main" id="{1ADE9A72-A0DC-21AA-46B1-AEDB17E79B5F}"/>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0-#ppt_w/2"/>
                                          </p:val>
                                        </p:tav>
                                        <p:tav tm="100000">
                                          <p:val>
                                            <p:strVal val="#ppt_x"/>
                                          </p:val>
                                        </p:tav>
                                      </p:tavLst>
                                    </p:anim>
                                    <p:anim calcmode="lin" valueType="num">
                                      <p:cBhvr additive="base">
                                        <p:cTn id="8" dur="10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fill="hold" nodeType="after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additive="base">
                                        <p:cTn id="12" dur="500" fill="hold"/>
                                        <p:tgtEl>
                                          <p:spTgt spid="55"/>
                                        </p:tgtEl>
                                        <p:attrNameLst>
                                          <p:attrName>ppt_x</p:attrName>
                                        </p:attrNameLst>
                                      </p:cBhvr>
                                      <p:tavLst>
                                        <p:tav tm="0">
                                          <p:val>
                                            <p:strVal val="#ppt_x"/>
                                          </p:val>
                                        </p:tav>
                                        <p:tav tm="100000">
                                          <p:val>
                                            <p:strVal val="#ppt_x"/>
                                          </p:val>
                                        </p:tav>
                                      </p:tavLst>
                                    </p:anim>
                                    <p:anim calcmode="lin" valueType="num">
                                      <p:cBhvr additive="base">
                                        <p:cTn id="13" dur="500" fill="hold"/>
                                        <p:tgtEl>
                                          <p:spTgt spid="55"/>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fill="hold"/>
                                        <p:tgtEl>
                                          <p:spTgt spid="56"/>
                                        </p:tgtEl>
                                        <p:attrNameLst>
                                          <p:attrName>ppt_x</p:attrName>
                                        </p:attrNameLst>
                                      </p:cBhvr>
                                      <p:tavLst>
                                        <p:tav tm="0">
                                          <p:val>
                                            <p:strVal val="#ppt_x"/>
                                          </p:val>
                                        </p:tav>
                                        <p:tav tm="100000">
                                          <p:val>
                                            <p:strVal val="#ppt_x"/>
                                          </p:val>
                                        </p:tav>
                                      </p:tavLst>
                                    </p:anim>
                                    <p:anim calcmode="lin" valueType="num">
                                      <p:cBhvr additive="base">
                                        <p:cTn id="18" dur="500" fill="hold"/>
                                        <p:tgtEl>
                                          <p:spTgt spid="5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1+#ppt_w/2"/>
                                          </p:val>
                                        </p:tav>
                                        <p:tav tm="100000">
                                          <p:val>
                                            <p:strVal val="#ppt_x"/>
                                          </p:val>
                                        </p:tav>
                                      </p:tavLst>
                                    </p:anim>
                                    <p:anim calcmode="lin" valueType="num">
                                      <p:cBhvr additive="base">
                                        <p:cTn id="24" dur="500" fill="hold"/>
                                        <p:tgtEl>
                                          <p:spTgt spid="57"/>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2"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additive="base">
                                        <p:cTn id="28" dur="500" fill="hold"/>
                                        <p:tgtEl>
                                          <p:spTgt spid="45"/>
                                        </p:tgtEl>
                                        <p:attrNameLst>
                                          <p:attrName>ppt_x</p:attrName>
                                        </p:attrNameLst>
                                      </p:cBhvr>
                                      <p:tavLst>
                                        <p:tav tm="0">
                                          <p:val>
                                            <p:strVal val="1+#ppt_w/2"/>
                                          </p:val>
                                        </p:tav>
                                        <p:tav tm="100000">
                                          <p:val>
                                            <p:strVal val="#ppt_x"/>
                                          </p:val>
                                        </p:tav>
                                      </p:tavLst>
                                    </p:anim>
                                    <p:anim calcmode="lin" valueType="num">
                                      <p:cBhvr additive="base">
                                        <p:cTn id="29"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58"/>
                                        </p:tgtEl>
                                        <p:attrNameLst>
                                          <p:attrName>style.visibility</p:attrName>
                                        </p:attrNameLst>
                                      </p:cBhvr>
                                      <p:to>
                                        <p:strVal val="visible"/>
                                      </p:to>
                                    </p:set>
                                    <p:anim calcmode="lin" valueType="num">
                                      <p:cBhvr additive="base">
                                        <p:cTn id="34" dur="500" fill="hold"/>
                                        <p:tgtEl>
                                          <p:spTgt spid="58"/>
                                        </p:tgtEl>
                                        <p:attrNameLst>
                                          <p:attrName>ppt_x</p:attrName>
                                        </p:attrNameLst>
                                      </p:cBhvr>
                                      <p:tavLst>
                                        <p:tav tm="0">
                                          <p:val>
                                            <p:strVal val="1+#ppt_w/2"/>
                                          </p:val>
                                        </p:tav>
                                        <p:tav tm="100000">
                                          <p:val>
                                            <p:strVal val="#ppt_x"/>
                                          </p:val>
                                        </p:tav>
                                      </p:tavLst>
                                    </p:anim>
                                    <p:anim calcmode="lin" valueType="num">
                                      <p:cBhvr additive="base">
                                        <p:cTn id="35" dur="500" fill="hold"/>
                                        <p:tgtEl>
                                          <p:spTgt spid="58"/>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 presetClass="entr" presetSubtype="2"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fill="hold"/>
                                        <p:tgtEl>
                                          <p:spTgt spid="54"/>
                                        </p:tgtEl>
                                        <p:attrNameLst>
                                          <p:attrName>ppt_x</p:attrName>
                                        </p:attrNameLst>
                                      </p:cBhvr>
                                      <p:tavLst>
                                        <p:tav tm="0">
                                          <p:val>
                                            <p:strVal val="1+#ppt_w/2"/>
                                          </p:val>
                                        </p:tav>
                                        <p:tav tm="100000">
                                          <p:val>
                                            <p:strVal val="#ppt_x"/>
                                          </p:val>
                                        </p:tav>
                                      </p:tavLst>
                                    </p:anim>
                                    <p:anim calcmode="lin" valueType="num">
                                      <p:cBhvr additive="base">
                                        <p:cTn id="40"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500" fill="hold"/>
                                        <p:tgtEl>
                                          <p:spTgt spid="60"/>
                                        </p:tgtEl>
                                        <p:attrNameLst>
                                          <p:attrName>ppt_x</p:attrName>
                                        </p:attrNameLst>
                                      </p:cBhvr>
                                      <p:tavLst>
                                        <p:tav tm="0">
                                          <p:val>
                                            <p:strVal val="1+#ppt_w/2"/>
                                          </p:val>
                                        </p:tav>
                                        <p:tav tm="100000">
                                          <p:val>
                                            <p:strVal val="#ppt_x"/>
                                          </p:val>
                                        </p:tav>
                                      </p:tavLst>
                                    </p:anim>
                                    <p:anim calcmode="lin" valueType="num">
                                      <p:cBhvr additive="base">
                                        <p:cTn id="46" dur="50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500"/>
                            </p:stCondLst>
                            <p:childTnLst>
                              <p:par>
                                <p:cTn id="48" presetID="2" presetClass="entr" presetSubtype="2"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500" fill="hold"/>
                                        <p:tgtEl>
                                          <p:spTgt spid="53"/>
                                        </p:tgtEl>
                                        <p:attrNameLst>
                                          <p:attrName>ppt_x</p:attrName>
                                        </p:attrNameLst>
                                      </p:cBhvr>
                                      <p:tavLst>
                                        <p:tav tm="0">
                                          <p:val>
                                            <p:strVal val="1+#ppt_w/2"/>
                                          </p:val>
                                        </p:tav>
                                        <p:tav tm="100000">
                                          <p:val>
                                            <p:strVal val="#ppt_x"/>
                                          </p:val>
                                        </p:tav>
                                      </p:tavLst>
                                    </p:anim>
                                    <p:anim calcmode="lin" valueType="num">
                                      <p:cBhvr additive="base">
                                        <p:cTn id="51"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nodeType="clickEffect">
                                  <p:stCondLst>
                                    <p:cond delay="0"/>
                                  </p:stCondLst>
                                  <p:childTnLst>
                                    <p:set>
                                      <p:cBhvr>
                                        <p:cTn id="55" dur="1" fill="hold">
                                          <p:stCondLst>
                                            <p:cond delay="0"/>
                                          </p:stCondLst>
                                        </p:cTn>
                                        <p:tgtEl>
                                          <p:spTgt spid="59"/>
                                        </p:tgtEl>
                                        <p:attrNameLst>
                                          <p:attrName>style.visibility</p:attrName>
                                        </p:attrNameLst>
                                      </p:cBhvr>
                                      <p:to>
                                        <p:strVal val="visible"/>
                                      </p:to>
                                    </p:set>
                                    <p:anim calcmode="lin" valueType="num">
                                      <p:cBhvr additive="base">
                                        <p:cTn id="56" dur="500" fill="hold"/>
                                        <p:tgtEl>
                                          <p:spTgt spid="59"/>
                                        </p:tgtEl>
                                        <p:attrNameLst>
                                          <p:attrName>ppt_x</p:attrName>
                                        </p:attrNameLst>
                                      </p:cBhvr>
                                      <p:tavLst>
                                        <p:tav tm="0">
                                          <p:val>
                                            <p:strVal val="1+#ppt_w/2"/>
                                          </p:val>
                                        </p:tav>
                                        <p:tav tm="100000">
                                          <p:val>
                                            <p:strVal val="#ppt_x"/>
                                          </p:val>
                                        </p:tav>
                                      </p:tavLst>
                                    </p:anim>
                                    <p:anim calcmode="lin" valueType="num">
                                      <p:cBhvr additive="base">
                                        <p:cTn id="57" dur="500" fill="hold"/>
                                        <p:tgtEl>
                                          <p:spTgt spid="59"/>
                                        </p:tgtEl>
                                        <p:attrNameLst>
                                          <p:attrName>ppt_y</p:attrName>
                                        </p:attrNameLst>
                                      </p:cBhvr>
                                      <p:tavLst>
                                        <p:tav tm="0">
                                          <p:val>
                                            <p:strVal val="#ppt_y"/>
                                          </p:val>
                                        </p:tav>
                                        <p:tav tm="100000">
                                          <p:val>
                                            <p:strVal val="#ppt_y"/>
                                          </p:val>
                                        </p:tav>
                                      </p:tavLst>
                                    </p:anim>
                                  </p:childTnLst>
                                </p:cTn>
                              </p:par>
                            </p:childTnLst>
                          </p:cTn>
                        </p:par>
                        <p:par>
                          <p:cTn id="58" fill="hold">
                            <p:stCondLst>
                              <p:cond delay="500"/>
                            </p:stCondLst>
                            <p:childTnLst>
                              <p:par>
                                <p:cTn id="59" presetID="2" presetClass="entr" presetSubtype="2"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1+#ppt_w/2"/>
                                          </p:val>
                                        </p:tav>
                                        <p:tav tm="100000">
                                          <p:val>
                                            <p:strVal val="#ppt_x"/>
                                          </p:val>
                                        </p:tav>
                                      </p:tavLst>
                                    </p:anim>
                                    <p:anim calcmode="lin" valueType="num">
                                      <p:cBhvr additive="base">
                                        <p:cTn id="62"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500" fill="hold"/>
                                        <p:tgtEl>
                                          <p:spTgt spid="62"/>
                                        </p:tgtEl>
                                        <p:attrNameLst>
                                          <p:attrName>ppt_x</p:attrName>
                                        </p:attrNameLst>
                                      </p:cBhvr>
                                      <p:tavLst>
                                        <p:tav tm="0">
                                          <p:val>
                                            <p:strVal val="1+#ppt_w/2"/>
                                          </p:val>
                                        </p:tav>
                                        <p:tav tm="100000">
                                          <p:val>
                                            <p:strVal val="#ppt_x"/>
                                          </p:val>
                                        </p:tav>
                                      </p:tavLst>
                                    </p:anim>
                                    <p:anim calcmode="lin" valueType="num">
                                      <p:cBhvr additive="base">
                                        <p:cTn id="68" dur="500" fill="hold"/>
                                        <p:tgtEl>
                                          <p:spTgt spid="62"/>
                                        </p:tgtEl>
                                        <p:attrNameLst>
                                          <p:attrName>ppt_y</p:attrName>
                                        </p:attrNameLst>
                                      </p:cBhvr>
                                      <p:tavLst>
                                        <p:tav tm="0">
                                          <p:val>
                                            <p:strVal val="#ppt_y"/>
                                          </p:val>
                                        </p:tav>
                                        <p:tav tm="100000">
                                          <p:val>
                                            <p:strVal val="#ppt_y"/>
                                          </p:val>
                                        </p:tav>
                                      </p:tavLst>
                                    </p:anim>
                                  </p:childTnLst>
                                </p:cTn>
                              </p:par>
                            </p:childTnLst>
                          </p:cTn>
                        </p:par>
                        <p:par>
                          <p:cTn id="69" fill="hold">
                            <p:stCondLst>
                              <p:cond delay="500"/>
                            </p:stCondLst>
                            <p:childTnLst>
                              <p:par>
                                <p:cTn id="70" presetID="2" presetClass="entr" presetSubtype="2" fill="hold" grpId="0" nodeType="afterEffect">
                                  <p:stCondLst>
                                    <p:cond delay="0"/>
                                  </p:stCondLst>
                                  <p:childTnLst>
                                    <p:set>
                                      <p:cBhvr>
                                        <p:cTn id="71" dur="1" fill="hold">
                                          <p:stCondLst>
                                            <p:cond delay="0"/>
                                          </p:stCondLst>
                                        </p:cTn>
                                        <p:tgtEl>
                                          <p:spTgt spid="50"/>
                                        </p:tgtEl>
                                        <p:attrNameLst>
                                          <p:attrName>style.visibility</p:attrName>
                                        </p:attrNameLst>
                                      </p:cBhvr>
                                      <p:to>
                                        <p:strVal val="visible"/>
                                      </p:to>
                                    </p:set>
                                    <p:anim calcmode="lin" valueType="num">
                                      <p:cBhvr additive="base">
                                        <p:cTn id="72" dur="500" fill="hold"/>
                                        <p:tgtEl>
                                          <p:spTgt spid="50"/>
                                        </p:tgtEl>
                                        <p:attrNameLst>
                                          <p:attrName>ppt_x</p:attrName>
                                        </p:attrNameLst>
                                      </p:cBhvr>
                                      <p:tavLst>
                                        <p:tav tm="0">
                                          <p:val>
                                            <p:strVal val="1+#ppt_w/2"/>
                                          </p:val>
                                        </p:tav>
                                        <p:tav tm="100000">
                                          <p:val>
                                            <p:strVal val="#ppt_x"/>
                                          </p:val>
                                        </p:tav>
                                      </p:tavLst>
                                    </p:anim>
                                    <p:anim calcmode="lin" valueType="num">
                                      <p:cBhvr additive="base">
                                        <p:cTn id="73"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2" fill="hold" nodeType="click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additive="base">
                                        <p:cTn id="78" dur="500" fill="hold"/>
                                        <p:tgtEl>
                                          <p:spTgt spid="61"/>
                                        </p:tgtEl>
                                        <p:attrNameLst>
                                          <p:attrName>ppt_x</p:attrName>
                                        </p:attrNameLst>
                                      </p:cBhvr>
                                      <p:tavLst>
                                        <p:tav tm="0">
                                          <p:val>
                                            <p:strVal val="1+#ppt_w/2"/>
                                          </p:val>
                                        </p:tav>
                                        <p:tav tm="100000">
                                          <p:val>
                                            <p:strVal val="#ppt_x"/>
                                          </p:val>
                                        </p:tav>
                                      </p:tavLst>
                                    </p:anim>
                                    <p:anim calcmode="lin" valueType="num">
                                      <p:cBhvr additive="base">
                                        <p:cTn id="79" dur="500" fill="hold"/>
                                        <p:tgtEl>
                                          <p:spTgt spid="61"/>
                                        </p:tgtEl>
                                        <p:attrNameLst>
                                          <p:attrName>ppt_y</p:attrName>
                                        </p:attrNameLst>
                                      </p:cBhvr>
                                      <p:tavLst>
                                        <p:tav tm="0">
                                          <p:val>
                                            <p:strVal val="#ppt_y"/>
                                          </p:val>
                                        </p:tav>
                                        <p:tav tm="100000">
                                          <p:val>
                                            <p:strVal val="#ppt_y"/>
                                          </p:val>
                                        </p:tav>
                                      </p:tavLst>
                                    </p:anim>
                                  </p:childTnLst>
                                </p:cTn>
                              </p:par>
                            </p:childTnLst>
                          </p:cTn>
                        </p:par>
                        <p:par>
                          <p:cTn id="80" fill="hold">
                            <p:stCondLst>
                              <p:cond delay="500"/>
                            </p:stCondLst>
                            <p:childTnLst>
                              <p:par>
                                <p:cTn id="81" presetID="2" presetClass="entr" presetSubtype="2" fill="hold" grpId="0" nodeType="after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additive="base">
                                        <p:cTn id="83" dur="500" fill="hold"/>
                                        <p:tgtEl>
                                          <p:spTgt spid="51"/>
                                        </p:tgtEl>
                                        <p:attrNameLst>
                                          <p:attrName>ppt_x</p:attrName>
                                        </p:attrNameLst>
                                      </p:cBhvr>
                                      <p:tavLst>
                                        <p:tav tm="0">
                                          <p:val>
                                            <p:strVal val="1+#ppt_w/2"/>
                                          </p:val>
                                        </p:tav>
                                        <p:tav tm="100000">
                                          <p:val>
                                            <p:strVal val="#ppt_x"/>
                                          </p:val>
                                        </p:tav>
                                      </p:tavLst>
                                    </p:anim>
                                    <p:anim calcmode="lin" valueType="num">
                                      <p:cBhvr additive="base">
                                        <p:cTn id="84"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63"/>
                                        </p:tgtEl>
                                        <p:attrNameLst>
                                          <p:attrName>style.visibility</p:attrName>
                                        </p:attrNameLst>
                                      </p:cBhvr>
                                      <p:to>
                                        <p:strVal val="visible"/>
                                      </p:to>
                                    </p:set>
                                    <p:anim calcmode="lin" valueType="num">
                                      <p:cBhvr additive="base">
                                        <p:cTn id="89" dur="500" fill="hold"/>
                                        <p:tgtEl>
                                          <p:spTgt spid="63"/>
                                        </p:tgtEl>
                                        <p:attrNameLst>
                                          <p:attrName>ppt_x</p:attrName>
                                        </p:attrNameLst>
                                      </p:cBhvr>
                                      <p:tavLst>
                                        <p:tav tm="0">
                                          <p:val>
                                            <p:strVal val="#ppt_x"/>
                                          </p:val>
                                        </p:tav>
                                        <p:tav tm="100000">
                                          <p:val>
                                            <p:strVal val="#ppt_x"/>
                                          </p:val>
                                        </p:tav>
                                      </p:tavLst>
                                    </p:anim>
                                    <p:anim calcmode="lin" valueType="num">
                                      <p:cBhvr additive="base">
                                        <p:cTn id="90" dur="500" fill="hold"/>
                                        <p:tgtEl>
                                          <p:spTgt spid="63"/>
                                        </p:tgtEl>
                                        <p:attrNameLst>
                                          <p:attrName>ppt_y</p:attrName>
                                        </p:attrNameLst>
                                      </p:cBhvr>
                                      <p:tavLst>
                                        <p:tav tm="0">
                                          <p:val>
                                            <p:strVal val="1+#ppt_h/2"/>
                                          </p:val>
                                        </p:tav>
                                        <p:tav tm="100000">
                                          <p:val>
                                            <p:strVal val="#ppt_y"/>
                                          </p:val>
                                        </p:tav>
                                      </p:tavLst>
                                    </p:anim>
                                  </p:childTnLst>
                                </p:cTn>
                              </p:par>
                            </p:childTnLst>
                          </p:cTn>
                        </p:par>
                        <p:par>
                          <p:cTn id="91" fill="hold">
                            <p:stCondLst>
                              <p:cond delay="500"/>
                            </p:stCondLst>
                            <p:childTnLst>
                              <p:par>
                                <p:cTn id="92" presetID="2" presetClass="entr" presetSubtype="2" fill="hold" grpId="0" nodeType="afterEffect">
                                  <p:stCondLst>
                                    <p:cond delay="0"/>
                                  </p:stCondLst>
                                  <p:childTnLst>
                                    <p:set>
                                      <p:cBhvr>
                                        <p:cTn id="93" dur="1" fill="hold">
                                          <p:stCondLst>
                                            <p:cond delay="0"/>
                                          </p:stCondLst>
                                        </p:cTn>
                                        <p:tgtEl>
                                          <p:spTgt spid="52"/>
                                        </p:tgtEl>
                                        <p:attrNameLst>
                                          <p:attrName>style.visibility</p:attrName>
                                        </p:attrNameLst>
                                      </p:cBhvr>
                                      <p:to>
                                        <p:strVal val="visible"/>
                                      </p:to>
                                    </p:set>
                                    <p:anim calcmode="lin" valueType="num">
                                      <p:cBhvr additive="base">
                                        <p:cTn id="94" dur="500" fill="hold"/>
                                        <p:tgtEl>
                                          <p:spTgt spid="52"/>
                                        </p:tgtEl>
                                        <p:attrNameLst>
                                          <p:attrName>ppt_x</p:attrName>
                                        </p:attrNameLst>
                                      </p:cBhvr>
                                      <p:tavLst>
                                        <p:tav tm="0">
                                          <p:val>
                                            <p:strVal val="1+#ppt_w/2"/>
                                          </p:val>
                                        </p:tav>
                                        <p:tav tm="100000">
                                          <p:val>
                                            <p:strVal val="#ppt_x"/>
                                          </p:val>
                                        </p:tav>
                                      </p:tavLst>
                                    </p:anim>
                                    <p:anim calcmode="lin" valueType="num">
                                      <p:cBhvr additive="base">
                                        <p:cTn id="95"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49" grpId="0" animBg="1"/>
      <p:bldP spid="50" grpId="0" animBg="1"/>
      <p:bldP spid="51" grpId="0" animBg="1"/>
      <p:bldP spid="52" grpId="0" animBg="1"/>
      <p:bldP spid="53" grpId="0" animBg="1"/>
      <p:bldP spid="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9E731030-1AC4-4CFC-85D5-B036C895ABCE}"/>
              </a:ext>
            </a:extLst>
          </p:cNvPr>
          <p:cNvSpPr>
            <a:spLocks noGrp="1"/>
          </p:cNvSpPr>
          <p:nvPr>
            <p:ph type="dt" sz="half" idx="10"/>
          </p:nvPr>
        </p:nvSpPr>
        <p:spPr/>
        <p:txBody>
          <a:bodyPr/>
          <a:lstStyle/>
          <a:p>
            <a:pPr>
              <a:defRPr/>
            </a:pPr>
            <a:fld id="{27158FDA-0734-4674-A894-C1231886F499}" type="datetime10">
              <a:rPr lang="zh-CN" altLang="en-US" smtClean="0"/>
              <a:t>23:26</a:t>
            </a:fld>
            <a:endParaRPr lang="en-US" dirty="0"/>
          </a:p>
        </p:txBody>
      </p:sp>
      <p:sp>
        <p:nvSpPr>
          <p:cNvPr id="5" name="页脚占位符 4">
            <a:extLst>
              <a:ext uri="{FF2B5EF4-FFF2-40B4-BE49-F238E27FC236}">
                <a16:creationId xmlns:a16="http://schemas.microsoft.com/office/drawing/2014/main" id="{BEC625C9-FC30-45EF-9EEA-5B6A4C5BC702}"/>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FD0A02C9-3D82-4D45-9B9D-AEC982B342CC}"/>
              </a:ext>
            </a:extLst>
          </p:cNvPr>
          <p:cNvSpPr>
            <a:spLocks noGrp="1"/>
          </p:cNvSpPr>
          <p:nvPr>
            <p:ph type="sldNum" sz="quarter" idx="12"/>
          </p:nvPr>
        </p:nvSpPr>
        <p:spPr/>
        <p:txBody>
          <a:bodyPr/>
          <a:lstStyle/>
          <a:p>
            <a:pPr>
              <a:defRPr/>
            </a:pPr>
            <a:fld id="{3A44B40C-2167-40F0-8028-4C9DC49EEB79}" type="slidenum">
              <a:rPr lang="en-US" altLang="zh-CN" smtClean="0"/>
              <a:pPr>
                <a:defRPr/>
              </a:pPr>
              <a:t>15</a:t>
            </a:fld>
            <a:r>
              <a:rPr lang="en-US" altLang="zh-CN" dirty="0"/>
              <a:t>/89</a:t>
            </a:r>
          </a:p>
        </p:txBody>
      </p:sp>
      <p:sp>
        <p:nvSpPr>
          <p:cNvPr id="7" name="矩形 6">
            <a:extLst>
              <a:ext uri="{FF2B5EF4-FFF2-40B4-BE49-F238E27FC236}">
                <a16:creationId xmlns:a16="http://schemas.microsoft.com/office/drawing/2014/main" id="{97E37175-4F43-49F1-AF73-6A5A165FE9E4}"/>
              </a:ext>
            </a:extLst>
          </p:cNvPr>
          <p:cNvSpPr/>
          <p:nvPr/>
        </p:nvSpPr>
        <p:spPr>
          <a:xfrm>
            <a:off x="3107179" y="2019793"/>
            <a:ext cx="3071679" cy="4140792"/>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修正前</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第三条 安全生产工作应当以人为本，坚持安全发展坚持安全第一、预防为主、综合治理的方针，强化和落实生产经营单位的主体责任，建立生产经营单位负责、职工参与、政府监管、行业自律和社会监督的机制。</a:t>
            </a:r>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7B723160-6618-4D1F-B7D4-DB3FD0FBB61B}"/>
              </a:ext>
            </a:extLst>
          </p:cNvPr>
          <p:cNvSpPr/>
          <p:nvPr/>
        </p:nvSpPr>
        <p:spPr>
          <a:xfrm>
            <a:off x="6397631" y="2019793"/>
            <a:ext cx="5400791" cy="4142442"/>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第三条 安全生产工作应当</a:t>
            </a:r>
            <a:r>
              <a:rPr lang="zh-CN" altLang="en-US" strike="sngStrike" dirty="0">
                <a:solidFill>
                  <a:srgbClr val="0070C0"/>
                </a:solidFill>
                <a:latin typeface="微软雅黑" panose="020B0503020204020204" pitchFamily="34" charset="-122"/>
                <a:ea typeface="微软雅黑" panose="020B0503020204020204" pitchFamily="34" charset="-122"/>
              </a:rPr>
              <a:t>以人为本</a:t>
            </a:r>
            <a:r>
              <a:rPr lang="zh-CN" altLang="en-US" b="1" dirty="0">
                <a:solidFill>
                  <a:srgbClr val="FF0000"/>
                </a:solidFill>
                <a:latin typeface="微软雅黑" panose="020B0503020204020204" pitchFamily="34" charset="-122"/>
                <a:ea typeface="微软雅黑" panose="020B0503020204020204" pitchFamily="34" charset="-122"/>
              </a:rPr>
              <a:t>坚持以人民为中心</a:t>
            </a:r>
            <a:r>
              <a:rPr lang="zh-CN" altLang="en-US" dirty="0">
                <a:solidFill>
                  <a:schemeClr val="tx1"/>
                </a:solidFill>
                <a:latin typeface="微软雅黑" panose="020B0503020204020204" pitchFamily="34" charset="-122"/>
                <a:ea typeface="微软雅黑" panose="020B0503020204020204" pitchFamily="34" charset="-122"/>
              </a:rPr>
              <a:t>，</a:t>
            </a:r>
            <a:r>
              <a:rPr lang="zh-CN" altLang="en-US" strike="sngStrike" dirty="0">
                <a:solidFill>
                  <a:schemeClr val="tx1"/>
                </a:solidFill>
                <a:latin typeface="微软雅黑" panose="020B0503020204020204" pitchFamily="34" charset="-122"/>
                <a:ea typeface="微软雅黑" panose="020B0503020204020204" pitchFamily="34" charset="-122"/>
              </a:rPr>
              <a:t>坚持</a:t>
            </a:r>
            <a:r>
              <a:rPr lang="zh-CN" altLang="en-US" strike="sngStrike" dirty="0">
                <a:solidFill>
                  <a:srgbClr val="0070C0"/>
                </a:solidFill>
                <a:latin typeface="微软雅黑" panose="020B0503020204020204" pitchFamily="34" charset="-122"/>
                <a:ea typeface="微软雅黑" panose="020B0503020204020204" pitchFamily="34" charset="-122"/>
              </a:rPr>
              <a:t>安全发展</a:t>
            </a:r>
            <a:r>
              <a:rPr lang="zh-CN" altLang="en-US" b="1" dirty="0">
                <a:solidFill>
                  <a:srgbClr val="FF0000"/>
                </a:solidFill>
                <a:latin typeface="微软雅黑" panose="020B0503020204020204" pitchFamily="34" charset="-122"/>
                <a:ea typeface="微软雅黑" panose="020B0503020204020204" pitchFamily="34" charset="-122"/>
              </a:rPr>
              <a:t>树立安全发展理念</a:t>
            </a:r>
            <a:r>
              <a:rPr lang="zh-CN" altLang="en-US" dirty="0">
                <a:solidFill>
                  <a:schemeClr val="tx1"/>
                </a:solidFill>
                <a:latin typeface="微软雅黑" panose="020B0503020204020204" pitchFamily="34" charset="-122"/>
                <a:ea typeface="微软雅黑" panose="020B0503020204020204" pitchFamily="34" charset="-122"/>
              </a:rPr>
              <a:t>，坚持安全第一、预防为主、综合治理的方针，</a:t>
            </a:r>
            <a:r>
              <a:rPr lang="zh-CN" altLang="en-US" b="1" dirty="0">
                <a:solidFill>
                  <a:srgbClr val="FF0000"/>
                </a:solidFill>
                <a:latin typeface="微软雅黑" panose="020B0503020204020204" pitchFamily="34" charset="-122"/>
                <a:ea typeface="微软雅黑" panose="020B0503020204020204" pitchFamily="34" charset="-122"/>
              </a:rPr>
              <a:t>完善安全生产责任制，坚持党政同责、一岗双责、失职追责，坚持管行业必须管安全、管业务必须管安全、管生产经营必须管安全</a:t>
            </a:r>
            <a:r>
              <a:rPr lang="zh-CN" altLang="en-US" dirty="0">
                <a:solidFill>
                  <a:schemeClr val="tx1"/>
                </a:solidFill>
                <a:latin typeface="微软雅黑" panose="020B0503020204020204" pitchFamily="34" charset="-122"/>
                <a:ea typeface="微软雅黑" panose="020B0503020204020204" pitchFamily="34" charset="-122"/>
              </a:rPr>
              <a:t>，强化和落实生产经营单位的主体责任，建立生产经营单位负责、职工参与政府监管、行业自律和社会监督的机制，</a:t>
            </a:r>
            <a:r>
              <a:rPr lang="zh-CN" altLang="en-US" b="1" dirty="0">
                <a:solidFill>
                  <a:srgbClr val="FF0000"/>
                </a:solidFill>
                <a:latin typeface="微软雅黑" panose="020B0503020204020204" pitchFamily="34" charset="-122"/>
                <a:ea typeface="微软雅黑" panose="020B0503020204020204" pitchFamily="34" charset="-122"/>
              </a:rPr>
              <a:t>防范各类事故，坚决遏制重特大安全事故。</a:t>
            </a:r>
          </a:p>
        </p:txBody>
      </p:sp>
      <p:sp>
        <p:nvSpPr>
          <p:cNvPr id="9" name="矩形 8">
            <a:extLst>
              <a:ext uri="{FF2B5EF4-FFF2-40B4-BE49-F238E27FC236}">
                <a16:creationId xmlns:a16="http://schemas.microsoft.com/office/drawing/2014/main" id="{45E3DBC9-5ACF-4F9B-B7EB-5DF87FD37818}"/>
              </a:ext>
            </a:extLst>
          </p:cNvPr>
          <p:cNvSpPr/>
          <p:nvPr/>
        </p:nvSpPr>
        <p:spPr>
          <a:xfrm>
            <a:off x="3107179" y="1342531"/>
            <a:ext cx="1500327"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第三条 </a:t>
            </a:r>
          </a:p>
        </p:txBody>
      </p:sp>
      <p:sp>
        <p:nvSpPr>
          <p:cNvPr id="20" name="矩形 19">
            <a:extLst>
              <a:ext uri="{FF2B5EF4-FFF2-40B4-BE49-F238E27FC236}">
                <a16:creationId xmlns:a16="http://schemas.microsoft.com/office/drawing/2014/main" id="{B6DE3BAD-B217-4A99-8DB2-6FB197C7778A}"/>
              </a:ext>
            </a:extLst>
          </p:cNvPr>
          <p:cNvSpPr/>
          <p:nvPr/>
        </p:nvSpPr>
        <p:spPr>
          <a:xfrm>
            <a:off x="4494320" y="135498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2" name="组合 21">
            <a:extLst>
              <a:ext uri="{FF2B5EF4-FFF2-40B4-BE49-F238E27FC236}">
                <a16:creationId xmlns:a16="http://schemas.microsoft.com/office/drawing/2014/main" id="{A514E9CB-CF26-3A29-E4B0-70E9C44CDAE6}"/>
              </a:ext>
            </a:extLst>
          </p:cNvPr>
          <p:cNvGrpSpPr/>
          <p:nvPr/>
        </p:nvGrpSpPr>
        <p:grpSpPr>
          <a:xfrm>
            <a:off x="145208" y="693267"/>
            <a:ext cx="7886569" cy="2333497"/>
            <a:chOff x="145208" y="693267"/>
            <a:chExt cx="7886569" cy="2333497"/>
          </a:xfrm>
        </p:grpSpPr>
        <p:grpSp>
          <p:nvGrpSpPr>
            <p:cNvPr id="23" name="组合 22">
              <a:extLst>
                <a:ext uri="{FF2B5EF4-FFF2-40B4-BE49-F238E27FC236}">
                  <a16:creationId xmlns:a16="http://schemas.microsoft.com/office/drawing/2014/main" id="{5CBDE9C4-6DCD-C1FB-2570-1C5E6BDC433D}"/>
                </a:ext>
              </a:extLst>
            </p:cNvPr>
            <p:cNvGrpSpPr/>
            <p:nvPr/>
          </p:nvGrpSpPr>
          <p:grpSpPr>
            <a:xfrm>
              <a:off x="145208" y="693267"/>
              <a:ext cx="7886569" cy="2333497"/>
              <a:chOff x="145208" y="693267"/>
              <a:chExt cx="7886569" cy="2333497"/>
            </a:xfrm>
          </p:grpSpPr>
          <p:grpSp>
            <p:nvGrpSpPr>
              <p:cNvPr id="25" name="组合 24">
                <a:extLst>
                  <a:ext uri="{FF2B5EF4-FFF2-40B4-BE49-F238E27FC236}">
                    <a16:creationId xmlns:a16="http://schemas.microsoft.com/office/drawing/2014/main" id="{1740DED8-4721-21B9-10A6-DCAAF5518F6F}"/>
                  </a:ext>
                </a:extLst>
              </p:cNvPr>
              <p:cNvGrpSpPr/>
              <p:nvPr/>
            </p:nvGrpSpPr>
            <p:grpSpPr>
              <a:xfrm>
                <a:off x="145208" y="693267"/>
                <a:ext cx="7886569" cy="1770365"/>
                <a:chOff x="145208" y="693267"/>
                <a:chExt cx="7886569" cy="1770365"/>
              </a:xfrm>
            </p:grpSpPr>
            <p:grpSp>
              <p:nvGrpSpPr>
                <p:cNvPr id="27" name="组合 26">
                  <a:extLst>
                    <a:ext uri="{FF2B5EF4-FFF2-40B4-BE49-F238E27FC236}">
                      <a16:creationId xmlns:a16="http://schemas.microsoft.com/office/drawing/2014/main" id="{E8DE2151-5896-EDB6-456C-B53D8A58B186}"/>
                    </a:ext>
                  </a:extLst>
                </p:cNvPr>
                <p:cNvGrpSpPr/>
                <p:nvPr/>
              </p:nvGrpSpPr>
              <p:grpSpPr>
                <a:xfrm>
                  <a:off x="145210" y="693267"/>
                  <a:ext cx="7886567" cy="567279"/>
                  <a:chOff x="145210" y="693267"/>
                  <a:chExt cx="7886567" cy="567279"/>
                </a:xfrm>
              </p:grpSpPr>
              <p:sp>
                <p:nvSpPr>
                  <p:cNvPr id="29" name="AutoShape 11">
                    <a:extLst>
                      <a:ext uri="{FF2B5EF4-FFF2-40B4-BE49-F238E27FC236}">
                        <a16:creationId xmlns:a16="http://schemas.microsoft.com/office/drawing/2014/main" id="{2FE42B68-B58B-A807-726E-06EB4FA382FA}"/>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0" name="AutoShape 11">
                    <a:extLst>
                      <a:ext uri="{FF2B5EF4-FFF2-40B4-BE49-F238E27FC236}">
                        <a16:creationId xmlns:a16="http://schemas.microsoft.com/office/drawing/2014/main" id="{5D0758D2-D008-1FA1-966C-62185D58A5BB}"/>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1" name="AutoShape 11">
                    <a:extLst>
                      <a:ext uri="{FF2B5EF4-FFF2-40B4-BE49-F238E27FC236}">
                        <a16:creationId xmlns:a16="http://schemas.microsoft.com/office/drawing/2014/main" id="{C6C38D14-379E-829B-3BBB-A7F3AC00D54E}"/>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8" name="矩形 27">
                  <a:extLst>
                    <a:ext uri="{FF2B5EF4-FFF2-40B4-BE49-F238E27FC236}">
                      <a16:creationId xmlns:a16="http://schemas.microsoft.com/office/drawing/2014/main" id="{F2D1EC69-2EB6-1AF6-1189-879466DE24E1}"/>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6" name="矩形 25">
                <a:extLst>
                  <a:ext uri="{FF2B5EF4-FFF2-40B4-BE49-F238E27FC236}">
                    <a16:creationId xmlns:a16="http://schemas.microsoft.com/office/drawing/2014/main" id="{A117A753-2FE4-A3FE-0F4A-3EE94CBF1643}"/>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4" name="矩形 23">
              <a:extLst>
                <a:ext uri="{FF2B5EF4-FFF2-40B4-BE49-F238E27FC236}">
                  <a16:creationId xmlns:a16="http://schemas.microsoft.com/office/drawing/2014/main" id="{AB3A4984-C397-28E6-73F9-37002AD593DF}"/>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195760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14733B63-9F93-416E-9F12-D72FA3E074F7}"/>
              </a:ext>
            </a:extLst>
          </p:cNvPr>
          <p:cNvSpPr>
            <a:spLocks noGrp="1"/>
          </p:cNvSpPr>
          <p:nvPr>
            <p:ph type="dt" sz="half" idx="10"/>
          </p:nvPr>
        </p:nvSpPr>
        <p:spPr/>
        <p:txBody>
          <a:bodyPr/>
          <a:lstStyle/>
          <a:p>
            <a:pPr>
              <a:defRPr/>
            </a:pPr>
            <a:fld id="{27158FDA-0734-4674-A894-C1231886F499}" type="datetime10">
              <a:rPr lang="zh-CN" altLang="en-US" smtClean="0"/>
              <a:t>23:26</a:t>
            </a:fld>
            <a:endParaRPr lang="en-US" dirty="0"/>
          </a:p>
        </p:txBody>
      </p:sp>
      <p:sp>
        <p:nvSpPr>
          <p:cNvPr id="5" name="页脚占位符 4">
            <a:extLst>
              <a:ext uri="{FF2B5EF4-FFF2-40B4-BE49-F238E27FC236}">
                <a16:creationId xmlns:a16="http://schemas.microsoft.com/office/drawing/2014/main" id="{429588BB-0E81-4B66-91AF-C1CEDF4C09B2}"/>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C9F60F92-DCF7-496E-8997-F6BB4434F853}"/>
              </a:ext>
            </a:extLst>
          </p:cNvPr>
          <p:cNvSpPr>
            <a:spLocks noGrp="1"/>
          </p:cNvSpPr>
          <p:nvPr>
            <p:ph type="sldNum" sz="quarter" idx="12"/>
          </p:nvPr>
        </p:nvSpPr>
        <p:spPr/>
        <p:txBody>
          <a:bodyPr/>
          <a:lstStyle/>
          <a:p>
            <a:pPr>
              <a:defRPr/>
            </a:pPr>
            <a:fld id="{3A44B40C-2167-40F0-8028-4C9DC49EEB79}" type="slidenum">
              <a:rPr lang="en-US" altLang="zh-CN" smtClean="0"/>
              <a:pPr>
                <a:defRPr/>
              </a:pPr>
              <a:t>16</a:t>
            </a:fld>
            <a:r>
              <a:rPr lang="en-US" altLang="zh-CN" dirty="0"/>
              <a:t>/89</a:t>
            </a:r>
          </a:p>
        </p:txBody>
      </p:sp>
      <p:sp>
        <p:nvSpPr>
          <p:cNvPr id="7" name="矩形 6">
            <a:extLst>
              <a:ext uri="{FF2B5EF4-FFF2-40B4-BE49-F238E27FC236}">
                <a16:creationId xmlns:a16="http://schemas.microsoft.com/office/drawing/2014/main" id="{1C01382D-9807-4F5B-87F7-768E926D286F}"/>
              </a:ext>
            </a:extLst>
          </p:cNvPr>
          <p:cNvSpPr/>
          <p:nvPr/>
        </p:nvSpPr>
        <p:spPr>
          <a:xfrm>
            <a:off x="3373510" y="1944210"/>
            <a:ext cx="8246621" cy="4216376"/>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修正前</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第八条 国务院和县级以上地方各级人民政府应当根据国民经济和社会发展规划制定安全生产规划，并组织实施。安全生产规划应当与城乡规划相衔接。</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国务院和县级以上地方各级人民政府应当加强对安全生产工作的领导，支持、督促各有关部门依法履行安全生产监督管理职责，建立健全安全生产工作协调机制，及时协调、解决安全生产监督管理中存在的重大问题。</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乡、镇人民政府以及街道办事处、开发区管理机构等地方人民政府的派出机关应当按照职责，加强对本行政区域内生产经营单位安全生产状况的监督检查，协助上级人民政府有关部门依法履行安全生产监督管理职责。</a:t>
            </a:r>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4E5C8E5A-716C-485E-8DD2-02BE6F6F6AEE}"/>
              </a:ext>
            </a:extLst>
          </p:cNvPr>
          <p:cNvSpPr/>
          <p:nvPr/>
        </p:nvSpPr>
        <p:spPr>
          <a:xfrm>
            <a:off x="3107179" y="1342531"/>
            <a:ext cx="1500327"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第八条 </a:t>
            </a:r>
          </a:p>
        </p:txBody>
      </p:sp>
      <p:sp>
        <p:nvSpPr>
          <p:cNvPr id="19" name="矩形 18">
            <a:extLst>
              <a:ext uri="{FF2B5EF4-FFF2-40B4-BE49-F238E27FC236}">
                <a16:creationId xmlns:a16="http://schemas.microsoft.com/office/drawing/2014/main" id="{0AB00B2D-0CEA-45B2-B9FE-F703B260CF23}"/>
              </a:ext>
            </a:extLst>
          </p:cNvPr>
          <p:cNvSpPr/>
          <p:nvPr/>
        </p:nvSpPr>
        <p:spPr>
          <a:xfrm>
            <a:off x="4494320" y="135498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1" name="组合 20">
            <a:extLst>
              <a:ext uri="{FF2B5EF4-FFF2-40B4-BE49-F238E27FC236}">
                <a16:creationId xmlns:a16="http://schemas.microsoft.com/office/drawing/2014/main" id="{121C178A-E254-BCDC-E94C-064C5D2F24A8}"/>
              </a:ext>
            </a:extLst>
          </p:cNvPr>
          <p:cNvGrpSpPr/>
          <p:nvPr/>
        </p:nvGrpSpPr>
        <p:grpSpPr>
          <a:xfrm>
            <a:off x="145208" y="693267"/>
            <a:ext cx="7886569" cy="2333497"/>
            <a:chOff x="145208" y="693267"/>
            <a:chExt cx="7886569" cy="2333497"/>
          </a:xfrm>
        </p:grpSpPr>
        <p:grpSp>
          <p:nvGrpSpPr>
            <p:cNvPr id="22" name="组合 21">
              <a:extLst>
                <a:ext uri="{FF2B5EF4-FFF2-40B4-BE49-F238E27FC236}">
                  <a16:creationId xmlns:a16="http://schemas.microsoft.com/office/drawing/2014/main" id="{06049DA4-1318-FC78-9D76-78532E77F3EB}"/>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76F216B2-A27B-D723-019A-FD83D2C2558E}"/>
                  </a:ext>
                </a:extLst>
              </p:cNvPr>
              <p:cNvGrpSpPr/>
              <p:nvPr/>
            </p:nvGrpSpPr>
            <p:grpSpPr>
              <a:xfrm>
                <a:off x="145208" y="693267"/>
                <a:ext cx="7886569" cy="1770365"/>
                <a:chOff x="145208" y="693267"/>
                <a:chExt cx="7886569" cy="1770365"/>
              </a:xfrm>
            </p:grpSpPr>
            <p:grpSp>
              <p:nvGrpSpPr>
                <p:cNvPr id="26" name="组合 25">
                  <a:extLst>
                    <a:ext uri="{FF2B5EF4-FFF2-40B4-BE49-F238E27FC236}">
                      <a16:creationId xmlns:a16="http://schemas.microsoft.com/office/drawing/2014/main" id="{5853AF60-DFAD-DB64-C574-6B7EEF2BE30F}"/>
                    </a:ext>
                  </a:extLst>
                </p:cNvPr>
                <p:cNvGrpSpPr/>
                <p:nvPr/>
              </p:nvGrpSpPr>
              <p:grpSpPr>
                <a:xfrm>
                  <a:off x="145210" y="693267"/>
                  <a:ext cx="7886567" cy="567279"/>
                  <a:chOff x="145210" y="693267"/>
                  <a:chExt cx="7886567" cy="567279"/>
                </a:xfrm>
              </p:grpSpPr>
              <p:sp>
                <p:nvSpPr>
                  <p:cNvPr id="28" name="AutoShape 11">
                    <a:extLst>
                      <a:ext uri="{FF2B5EF4-FFF2-40B4-BE49-F238E27FC236}">
                        <a16:creationId xmlns:a16="http://schemas.microsoft.com/office/drawing/2014/main" id="{1877B45A-4833-60A2-4CA5-DD05FAC0ADF6}"/>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9" name="AutoShape 11">
                    <a:extLst>
                      <a:ext uri="{FF2B5EF4-FFF2-40B4-BE49-F238E27FC236}">
                        <a16:creationId xmlns:a16="http://schemas.microsoft.com/office/drawing/2014/main" id="{C70B6C54-5E5C-AA0D-82A4-32C084BD4DA5}"/>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0" name="AutoShape 11">
                    <a:extLst>
                      <a:ext uri="{FF2B5EF4-FFF2-40B4-BE49-F238E27FC236}">
                        <a16:creationId xmlns:a16="http://schemas.microsoft.com/office/drawing/2014/main" id="{8280E57A-63F8-517B-AAD1-C46D7966C3D0}"/>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7" name="矩形 26">
                  <a:extLst>
                    <a:ext uri="{FF2B5EF4-FFF2-40B4-BE49-F238E27FC236}">
                      <a16:creationId xmlns:a16="http://schemas.microsoft.com/office/drawing/2014/main" id="{B947A648-ADA2-B757-0947-D6EA8DE244A6}"/>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5" name="矩形 24">
                <a:extLst>
                  <a:ext uri="{FF2B5EF4-FFF2-40B4-BE49-F238E27FC236}">
                    <a16:creationId xmlns:a16="http://schemas.microsoft.com/office/drawing/2014/main" id="{0B43AAE0-AFA5-58DB-8003-CE033A728A35}"/>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3" name="矩形 22">
              <a:extLst>
                <a:ext uri="{FF2B5EF4-FFF2-40B4-BE49-F238E27FC236}">
                  <a16:creationId xmlns:a16="http://schemas.microsoft.com/office/drawing/2014/main" id="{04D62100-F11A-E710-4611-02C5A58097C1}"/>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245577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EA63D61E-E387-4E94-A4C4-BF69059DBE06}"/>
              </a:ext>
            </a:extLst>
          </p:cNvPr>
          <p:cNvSpPr>
            <a:spLocks noGrp="1"/>
          </p:cNvSpPr>
          <p:nvPr>
            <p:ph type="dt" sz="half" idx="10"/>
          </p:nvPr>
        </p:nvSpPr>
        <p:spPr/>
        <p:txBody>
          <a:bodyPr/>
          <a:lstStyle/>
          <a:p>
            <a:pPr>
              <a:defRPr/>
            </a:pPr>
            <a:fld id="{27158FDA-0734-4674-A894-C1231886F499}" type="datetime10">
              <a:rPr lang="zh-CN" altLang="en-US" smtClean="0"/>
              <a:t>23:26</a:t>
            </a:fld>
            <a:endParaRPr lang="en-US" dirty="0"/>
          </a:p>
        </p:txBody>
      </p:sp>
      <p:sp>
        <p:nvSpPr>
          <p:cNvPr id="5" name="页脚占位符 4">
            <a:extLst>
              <a:ext uri="{FF2B5EF4-FFF2-40B4-BE49-F238E27FC236}">
                <a16:creationId xmlns:a16="http://schemas.microsoft.com/office/drawing/2014/main" id="{FDAB906A-D539-40C0-AD12-8FA0047F3658}"/>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7D210EDA-E23A-421B-AF5F-4CD61E2F0ACE}"/>
              </a:ext>
            </a:extLst>
          </p:cNvPr>
          <p:cNvSpPr>
            <a:spLocks noGrp="1"/>
          </p:cNvSpPr>
          <p:nvPr>
            <p:ph type="sldNum" sz="quarter" idx="12"/>
          </p:nvPr>
        </p:nvSpPr>
        <p:spPr/>
        <p:txBody>
          <a:bodyPr/>
          <a:lstStyle/>
          <a:p>
            <a:pPr>
              <a:defRPr/>
            </a:pPr>
            <a:fld id="{3A44B40C-2167-40F0-8028-4C9DC49EEB79}" type="slidenum">
              <a:rPr lang="en-US" altLang="zh-CN" smtClean="0"/>
              <a:pPr>
                <a:defRPr/>
              </a:pPr>
              <a:t>17</a:t>
            </a:fld>
            <a:r>
              <a:rPr lang="en-US" altLang="zh-CN" dirty="0"/>
              <a:t>/89</a:t>
            </a:r>
          </a:p>
        </p:txBody>
      </p:sp>
      <p:sp>
        <p:nvSpPr>
          <p:cNvPr id="7" name="矩形 6">
            <a:extLst>
              <a:ext uri="{FF2B5EF4-FFF2-40B4-BE49-F238E27FC236}">
                <a16:creationId xmlns:a16="http://schemas.microsoft.com/office/drawing/2014/main" id="{23E704EE-080A-4A39-A724-D99C55C8692E}"/>
              </a:ext>
            </a:extLst>
          </p:cNvPr>
          <p:cNvSpPr/>
          <p:nvPr/>
        </p:nvSpPr>
        <p:spPr>
          <a:xfrm>
            <a:off x="2467992" y="1736778"/>
            <a:ext cx="9374820" cy="4580535"/>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第八条 国务院和县级以上地方各级人民政府应当根据国民经济和社会发展规划制定安全生产规划，并组织实施。安全生产规划应当与城乡规划相衔接。</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国务院和县级以上地方各级人民政府应当加强对安全生产工作的领导，支持、督促各有关部门依法履行安全生产监督管理职责，建立健全安全生产工作协调机制，及时协调、解决安全生产监督管理中存在的重大问题</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乡、镇人民政府、以及街道办事处、开发区管理机构等地方人民政府的派出机关，</a:t>
            </a:r>
            <a:r>
              <a:rPr lang="zh-CN" altLang="en-US" b="1" dirty="0">
                <a:solidFill>
                  <a:srgbClr val="FF0000"/>
                </a:solidFill>
                <a:latin typeface="微软雅黑" panose="020B0503020204020204" pitchFamily="34" charset="-122"/>
                <a:ea typeface="微软雅黑" panose="020B0503020204020204" pitchFamily="34" charset="-122"/>
              </a:rPr>
              <a:t>以及开发区、工业园区、港区等功能区应当明确负责安全生产监督管理的机构，配备专职安全生产执法人员，</a:t>
            </a:r>
            <a:r>
              <a:rPr lang="zh-CN" altLang="en-US" dirty="0">
                <a:solidFill>
                  <a:schemeClr val="tx1"/>
                </a:solidFill>
                <a:latin typeface="微软雅黑" panose="020B0503020204020204" pitchFamily="34" charset="-122"/>
                <a:ea typeface="微软雅黑" panose="020B0503020204020204" pitchFamily="34" charset="-122"/>
              </a:rPr>
              <a:t>按照职责强对本行政区域内生产经营单位</a:t>
            </a:r>
            <a:r>
              <a:rPr lang="zh-CN" altLang="en-US" b="1" dirty="0">
                <a:solidFill>
                  <a:srgbClr val="FF0000"/>
                </a:solidFill>
                <a:latin typeface="微软雅黑" panose="020B0503020204020204" pitchFamily="34" charset="-122"/>
                <a:ea typeface="微软雅黑" panose="020B0503020204020204" pitchFamily="34" charset="-122"/>
              </a:rPr>
              <a:t>执行有关安全生产的法律、法规和国家标准或者行业标准的情况进行监督检查，</a:t>
            </a:r>
            <a:r>
              <a:rPr lang="zh-CN" altLang="en-US" dirty="0">
                <a:solidFill>
                  <a:schemeClr val="tx1"/>
                </a:solidFill>
                <a:latin typeface="微软雅黑" panose="020B0503020204020204" pitchFamily="34" charset="-122"/>
                <a:ea typeface="微软雅黑" panose="020B0503020204020204" pitchFamily="34" charset="-122"/>
              </a:rPr>
              <a:t>协助上级人民政府有关部门</a:t>
            </a:r>
            <a:r>
              <a:rPr lang="zh-CN" altLang="en-US" b="1" dirty="0">
                <a:solidFill>
                  <a:srgbClr val="FF0000"/>
                </a:solidFill>
                <a:latin typeface="微软雅黑" panose="020B0503020204020204" pitchFamily="34" charset="-122"/>
                <a:ea typeface="微软雅黑" panose="020B0503020204020204" pitchFamily="34" charset="-122"/>
              </a:rPr>
              <a:t>或者按照授权</a:t>
            </a:r>
            <a:r>
              <a:rPr lang="zh-CN" altLang="en-US" dirty="0">
                <a:solidFill>
                  <a:schemeClr val="tx1"/>
                </a:solidFill>
                <a:latin typeface="微软雅黑" panose="020B0503020204020204" pitchFamily="34" charset="-122"/>
                <a:ea typeface="微软雅黑" panose="020B0503020204020204" pitchFamily="34" charset="-122"/>
              </a:rPr>
              <a:t>依法履行安全生产监督管理职责。</a:t>
            </a:r>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E70B0406-E584-472B-BF6B-40F888DAD6D8}"/>
              </a:ext>
            </a:extLst>
          </p:cNvPr>
          <p:cNvSpPr/>
          <p:nvPr/>
        </p:nvSpPr>
        <p:spPr>
          <a:xfrm>
            <a:off x="3107179" y="1342531"/>
            <a:ext cx="1500327"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第八条 </a:t>
            </a:r>
          </a:p>
        </p:txBody>
      </p:sp>
      <p:sp>
        <p:nvSpPr>
          <p:cNvPr id="19" name="矩形 18">
            <a:extLst>
              <a:ext uri="{FF2B5EF4-FFF2-40B4-BE49-F238E27FC236}">
                <a16:creationId xmlns:a16="http://schemas.microsoft.com/office/drawing/2014/main" id="{FB52D011-AB3C-419E-83C3-0A709DC3E3CE}"/>
              </a:ext>
            </a:extLst>
          </p:cNvPr>
          <p:cNvSpPr/>
          <p:nvPr/>
        </p:nvSpPr>
        <p:spPr>
          <a:xfrm>
            <a:off x="4494320" y="135498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1" name="组合 20">
            <a:extLst>
              <a:ext uri="{FF2B5EF4-FFF2-40B4-BE49-F238E27FC236}">
                <a16:creationId xmlns:a16="http://schemas.microsoft.com/office/drawing/2014/main" id="{007D6D0C-B481-55BF-BA74-06315231A7EB}"/>
              </a:ext>
            </a:extLst>
          </p:cNvPr>
          <p:cNvGrpSpPr/>
          <p:nvPr/>
        </p:nvGrpSpPr>
        <p:grpSpPr>
          <a:xfrm>
            <a:off x="145208" y="693267"/>
            <a:ext cx="7886569" cy="2333497"/>
            <a:chOff x="145208" y="693267"/>
            <a:chExt cx="7886569" cy="2333497"/>
          </a:xfrm>
        </p:grpSpPr>
        <p:grpSp>
          <p:nvGrpSpPr>
            <p:cNvPr id="22" name="组合 21">
              <a:extLst>
                <a:ext uri="{FF2B5EF4-FFF2-40B4-BE49-F238E27FC236}">
                  <a16:creationId xmlns:a16="http://schemas.microsoft.com/office/drawing/2014/main" id="{0EABDF4F-9F2D-CE19-AABA-07F4BC058D5F}"/>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AEC0D9ED-30DB-16D0-FCE9-519F0547799D}"/>
                  </a:ext>
                </a:extLst>
              </p:cNvPr>
              <p:cNvGrpSpPr/>
              <p:nvPr/>
            </p:nvGrpSpPr>
            <p:grpSpPr>
              <a:xfrm>
                <a:off x="145208" y="693267"/>
                <a:ext cx="7886569" cy="1770365"/>
                <a:chOff x="145208" y="693267"/>
                <a:chExt cx="7886569" cy="1770365"/>
              </a:xfrm>
            </p:grpSpPr>
            <p:grpSp>
              <p:nvGrpSpPr>
                <p:cNvPr id="26" name="组合 25">
                  <a:extLst>
                    <a:ext uri="{FF2B5EF4-FFF2-40B4-BE49-F238E27FC236}">
                      <a16:creationId xmlns:a16="http://schemas.microsoft.com/office/drawing/2014/main" id="{1636E41B-3927-4367-02E4-11BAB6406264}"/>
                    </a:ext>
                  </a:extLst>
                </p:cNvPr>
                <p:cNvGrpSpPr/>
                <p:nvPr/>
              </p:nvGrpSpPr>
              <p:grpSpPr>
                <a:xfrm>
                  <a:off x="145210" y="693267"/>
                  <a:ext cx="7886567" cy="567279"/>
                  <a:chOff x="145210" y="693267"/>
                  <a:chExt cx="7886567" cy="567279"/>
                </a:xfrm>
              </p:grpSpPr>
              <p:sp>
                <p:nvSpPr>
                  <p:cNvPr id="28" name="AutoShape 11">
                    <a:extLst>
                      <a:ext uri="{FF2B5EF4-FFF2-40B4-BE49-F238E27FC236}">
                        <a16:creationId xmlns:a16="http://schemas.microsoft.com/office/drawing/2014/main" id="{5016E572-7EA4-633E-B9DE-E1B4C6FFD7F3}"/>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9" name="AutoShape 11">
                    <a:extLst>
                      <a:ext uri="{FF2B5EF4-FFF2-40B4-BE49-F238E27FC236}">
                        <a16:creationId xmlns:a16="http://schemas.microsoft.com/office/drawing/2014/main" id="{F3ABD62A-AA6C-8C07-A5DD-DDA4C018DACE}"/>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0" name="AutoShape 11">
                    <a:extLst>
                      <a:ext uri="{FF2B5EF4-FFF2-40B4-BE49-F238E27FC236}">
                        <a16:creationId xmlns:a16="http://schemas.microsoft.com/office/drawing/2014/main" id="{52728A5A-D12D-E2E6-23AE-981B2CBEE097}"/>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7" name="矩形 26">
                  <a:extLst>
                    <a:ext uri="{FF2B5EF4-FFF2-40B4-BE49-F238E27FC236}">
                      <a16:creationId xmlns:a16="http://schemas.microsoft.com/office/drawing/2014/main" id="{8FB55AEC-8CD6-BBF1-6C01-5A39EF6408C9}"/>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5" name="矩形 24">
                <a:extLst>
                  <a:ext uri="{FF2B5EF4-FFF2-40B4-BE49-F238E27FC236}">
                    <a16:creationId xmlns:a16="http://schemas.microsoft.com/office/drawing/2014/main" id="{7AB7C39F-02D8-BF5F-E7C2-270BF9BA82DE}"/>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3" name="矩形 22">
              <a:extLst>
                <a:ext uri="{FF2B5EF4-FFF2-40B4-BE49-F238E27FC236}">
                  <a16:creationId xmlns:a16="http://schemas.microsoft.com/office/drawing/2014/main" id="{85E878A9-EAE8-3555-0A1C-2567CFD9A0CC}"/>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483586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日期占位符 3">
            <a:extLst>
              <a:ext uri="{FF2B5EF4-FFF2-40B4-BE49-F238E27FC236}">
                <a16:creationId xmlns:a16="http://schemas.microsoft.com/office/drawing/2014/main" id="{69C7B38C-8CA6-404F-A75E-17B07FF3EEAC}"/>
              </a:ext>
            </a:extLst>
          </p:cNvPr>
          <p:cNvSpPr>
            <a:spLocks noGrp="1"/>
          </p:cNvSpPr>
          <p:nvPr>
            <p:ph type="dt" sz="half" idx="10"/>
          </p:nvPr>
        </p:nvSpPr>
        <p:spPr>
          <a:xfrm>
            <a:off x="838200" y="6445250"/>
            <a:ext cx="2743200" cy="365125"/>
          </a:xfrm>
        </p:spPr>
        <p:txBody>
          <a:bodyPr/>
          <a:lstStyle/>
          <a:p>
            <a:pPr>
              <a:defRPr/>
            </a:pPr>
            <a:fld id="{27158FDA-0734-4674-A894-C1231886F499}" type="datetime10">
              <a:rPr lang="zh-CN" altLang="en-US" smtClean="0"/>
              <a:t>23:26</a:t>
            </a:fld>
            <a:endParaRPr lang="en-US" dirty="0"/>
          </a:p>
        </p:txBody>
      </p:sp>
      <p:sp>
        <p:nvSpPr>
          <p:cNvPr id="33" name="页脚占位符 4">
            <a:extLst>
              <a:ext uri="{FF2B5EF4-FFF2-40B4-BE49-F238E27FC236}">
                <a16:creationId xmlns:a16="http://schemas.microsoft.com/office/drawing/2014/main" id="{2DBE8C89-2F2B-4F2E-A2C4-712C2A279689}"/>
              </a:ext>
            </a:extLst>
          </p:cNvPr>
          <p:cNvSpPr>
            <a:spLocks noGrp="1"/>
          </p:cNvSpPr>
          <p:nvPr>
            <p:ph type="ftr" sz="quarter" idx="11"/>
          </p:nvPr>
        </p:nvSpPr>
        <p:spPr>
          <a:xfrm>
            <a:off x="4038600" y="6445250"/>
            <a:ext cx="4114800" cy="365125"/>
          </a:xfrm>
        </p:spPr>
        <p:txBody>
          <a:bodyPr/>
          <a:lstStyle/>
          <a:p>
            <a:pPr>
              <a:defRPr/>
            </a:pPr>
            <a:r>
              <a:rPr lang="zh-CN" altLang="en-US"/>
              <a:t>应急管理部研究中心</a:t>
            </a:r>
            <a:endParaRPr lang="en-US" dirty="0"/>
          </a:p>
        </p:txBody>
      </p:sp>
      <p:sp>
        <p:nvSpPr>
          <p:cNvPr id="35" name="灯片编号占位符 5">
            <a:extLst>
              <a:ext uri="{FF2B5EF4-FFF2-40B4-BE49-F238E27FC236}">
                <a16:creationId xmlns:a16="http://schemas.microsoft.com/office/drawing/2014/main" id="{FAC8E2D8-0922-4ACD-A50A-99A5EBEB030E}"/>
              </a:ext>
            </a:extLst>
          </p:cNvPr>
          <p:cNvSpPr>
            <a:spLocks noGrp="1"/>
          </p:cNvSpPr>
          <p:nvPr>
            <p:ph type="sldNum" sz="quarter" idx="12"/>
          </p:nvPr>
        </p:nvSpPr>
        <p:spPr>
          <a:xfrm>
            <a:off x="8610600" y="6445250"/>
            <a:ext cx="2743200" cy="365125"/>
          </a:xfrm>
        </p:spPr>
        <p:txBody>
          <a:bodyPr/>
          <a:lstStyle/>
          <a:p>
            <a:pPr>
              <a:defRPr/>
            </a:pPr>
            <a:fld id="{3A44B40C-2167-40F0-8028-4C9DC49EEB79}" type="slidenum">
              <a:rPr lang="en-US" altLang="zh-CN" smtClean="0"/>
              <a:t>18</a:t>
            </a:fld>
            <a:r>
              <a:rPr lang="en-US" altLang="zh-CN" dirty="0"/>
              <a:t>/89</a:t>
            </a:r>
          </a:p>
        </p:txBody>
      </p:sp>
      <p:sp>
        <p:nvSpPr>
          <p:cNvPr id="31" name="矩形 30">
            <a:extLst>
              <a:ext uri="{FF2B5EF4-FFF2-40B4-BE49-F238E27FC236}">
                <a16:creationId xmlns:a16="http://schemas.microsoft.com/office/drawing/2014/main" id="{4CDC80FE-ED3D-4177-B8D2-EB8514B25389}"/>
              </a:ext>
            </a:extLst>
          </p:cNvPr>
          <p:cNvSpPr/>
          <p:nvPr/>
        </p:nvSpPr>
        <p:spPr>
          <a:xfrm>
            <a:off x="3180016" y="2111964"/>
            <a:ext cx="4208015" cy="3176554"/>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修正前</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第九条 国务院安全生产监督管理部门依照本法，对全国安全生产工作实施综合监督管理；县级以上地方各级人民政府安全生产监督管理部门依照本法，对本行政区域内安全生产工作实施综合监督管理。</a:t>
            </a:r>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34" name="矩形 33">
            <a:extLst>
              <a:ext uri="{FF2B5EF4-FFF2-40B4-BE49-F238E27FC236}">
                <a16:creationId xmlns:a16="http://schemas.microsoft.com/office/drawing/2014/main" id="{155D71A6-ADB4-476A-96E1-A1EDDDE0D293}"/>
              </a:ext>
            </a:extLst>
          </p:cNvPr>
          <p:cNvSpPr/>
          <p:nvPr/>
        </p:nvSpPr>
        <p:spPr>
          <a:xfrm>
            <a:off x="7782547" y="2115004"/>
            <a:ext cx="3860514" cy="3176555"/>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p>
          <a:p>
            <a:pPr indent="457200"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第九条 国务院</a:t>
            </a:r>
            <a:r>
              <a:rPr lang="zh-CN" altLang="en-US" strike="sngStrike" dirty="0">
                <a:solidFill>
                  <a:srgbClr val="0070C0"/>
                </a:solidFill>
                <a:latin typeface="微软雅黑" panose="020B0503020204020204" pitchFamily="34" charset="-122"/>
                <a:ea typeface="微软雅黑" panose="020B0503020204020204" pitchFamily="34" charset="-122"/>
              </a:rPr>
              <a:t>安全生产监督</a:t>
            </a:r>
            <a:r>
              <a:rPr lang="zh-CN" altLang="en-US" b="1" dirty="0">
                <a:solidFill>
                  <a:srgbClr val="FF0000"/>
                </a:solidFill>
                <a:latin typeface="微软雅黑" panose="020B0503020204020204" pitchFamily="34" charset="-122"/>
                <a:ea typeface="微软雅黑" panose="020B0503020204020204" pitchFamily="34" charset="-122"/>
              </a:rPr>
              <a:t>应急</a:t>
            </a:r>
            <a:r>
              <a:rPr lang="zh-CN" altLang="en-US" dirty="0">
                <a:solidFill>
                  <a:schemeClr val="tx1"/>
                </a:solidFill>
                <a:latin typeface="微软雅黑" panose="020B0503020204020204" pitchFamily="34" charset="-122"/>
                <a:ea typeface="微软雅黑" panose="020B0503020204020204" pitchFamily="34" charset="-122"/>
              </a:rPr>
              <a:t>管理部门依照本法，对全国安全生产工作实施综合监督管理；县级以上地方各级人民政府</a:t>
            </a:r>
            <a:r>
              <a:rPr lang="zh-CN" altLang="en-US" strike="sngStrike" dirty="0">
                <a:solidFill>
                  <a:srgbClr val="0070C0"/>
                </a:solidFill>
                <a:latin typeface="微软雅黑" panose="020B0503020204020204" pitchFamily="34" charset="-122"/>
                <a:ea typeface="微软雅黑" panose="020B0503020204020204" pitchFamily="34" charset="-122"/>
              </a:rPr>
              <a:t>安全生产监督</a:t>
            </a:r>
            <a:r>
              <a:rPr lang="zh-CN" altLang="en-US" b="1" dirty="0">
                <a:solidFill>
                  <a:srgbClr val="FF0000"/>
                </a:solidFill>
                <a:latin typeface="微软雅黑" panose="020B0503020204020204" pitchFamily="34" charset="-122"/>
                <a:ea typeface="微软雅黑" panose="020B0503020204020204" pitchFamily="34" charset="-122"/>
              </a:rPr>
              <a:t>应急</a:t>
            </a:r>
            <a:r>
              <a:rPr lang="zh-CN" altLang="en-US" dirty="0">
                <a:solidFill>
                  <a:schemeClr val="tx1"/>
                </a:solidFill>
                <a:latin typeface="微软雅黑" panose="020B0503020204020204" pitchFamily="34" charset="-122"/>
                <a:ea typeface="微软雅黑" panose="020B0503020204020204" pitchFamily="34" charset="-122"/>
              </a:rPr>
              <a:t>管理部门依照本法，对本行政区域内安全生产工作实施综合监督管理。</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50" name="矩形 49">
            <a:extLst>
              <a:ext uri="{FF2B5EF4-FFF2-40B4-BE49-F238E27FC236}">
                <a16:creationId xmlns:a16="http://schemas.microsoft.com/office/drawing/2014/main" id="{9F2AEEA8-8CB9-4AAB-AC1B-30570E2EAFAA}"/>
              </a:ext>
            </a:extLst>
          </p:cNvPr>
          <p:cNvSpPr/>
          <p:nvPr/>
        </p:nvSpPr>
        <p:spPr>
          <a:xfrm>
            <a:off x="3107179" y="1342531"/>
            <a:ext cx="1500327"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第九条 </a:t>
            </a:r>
          </a:p>
        </p:txBody>
      </p:sp>
      <p:sp>
        <p:nvSpPr>
          <p:cNvPr id="51" name="矩形 50">
            <a:extLst>
              <a:ext uri="{FF2B5EF4-FFF2-40B4-BE49-F238E27FC236}">
                <a16:creationId xmlns:a16="http://schemas.microsoft.com/office/drawing/2014/main" id="{92DFCC89-17B9-47F1-99BA-9C08EF190300}"/>
              </a:ext>
            </a:extLst>
          </p:cNvPr>
          <p:cNvSpPr/>
          <p:nvPr/>
        </p:nvSpPr>
        <p:spPr>
          <a:xfrm>
            <a:off x="4494320" y="135498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18" name="组合 17">
            <a:extLst>
              <a:ext uri="{FF2B5EF4-FFF2-40B4-BE49-F238E27FC236}">
                <a16:creationId xmlns:a16="http://schemas.microsoft.com/office/drawing/2014/main" id="{0ADAB679-C6EB-474B-4BD9-FDB9F379EF7C}"/>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E1D31D6F-0D26-E4BA-D27D-0E7815474DFB}"/>
                </a:ext>
              </a:extLst>
            </p:cNvPr>
            <p:cNvGrpSpPr/>
            <p:nvPr/>
          </p:nvGrpSpPr>
          <p:grpSpPr>
            <a:xfrm>
              <a:off x="145208" y="693267"/>
              <a:ext cx="7886569" cy="2333497"/>
              <a:chOff x="145208" y="693267"/>
              <a:chExt cx="7886569" cy="2333497"/>
            </a:xfrm>
          </p:grpSpPr>
          <p:grpSp>
            <p:nvGrpSpPr>
              <p:cNvPr id="29" name="组合 28">
                <a:extLst>
                  <a:ext uri="{FF2B5EF4-FFF2-40B4-BE49-F238E27FC236}">
                    <a16:creationId xmlns:a16="http://schemas.microsoft.com/office/drawing/2014/main" id="{A1A0C5D0-C298-56BA-FED8-2E31CBC5FFF1}"/>
                  </a:ext>
                </a:extLst>
              </p:cNvPr>
              <p:cNvGrpSpPr/>
              <p:nvPr/>
            </p:nvGrpSpPr>
            <p:grpSpPr>
              <a:xfrm>
                <a:off x="145208" y="693267"/>
                <a:ext cx="7886569" cy="1770365"/>
                <a:chOff x="145208" y="693267"/>
                <a:chExt cx="7886569" cy="1770365"/>
              </a:xfrm>
            </p:grpSpPr>
            <p:grpSp>
              <p:nvGrpSpPr>
                <p:cNvPr id="37" name="组合 36">
                  <a:extLst>
                    <a:ext uri="{FF2B5EF4-FFF2-40B4-BE49-F238E27FC236}">
                      <a16:creationId xmlns:a16="http://schemas.microsoft.com/office/drawing/2014/main" id="{0DF214B1-4F7C-8BBD-8E1F-CA55E6EF6484}"/>
                    </a:ext>
                  </a:extLst>
                </p:cNvPr>
                <p:cNvGrpSpPr/>
                <p:nvPr/>
              </p:nvGrpSpPr>
              <p:grpSpPr>
                <a:xfrm>
                  <a:off x="145210" y="693267"/>
                  <a:ext cx="7886567" cy="567279"/>
                  <a:chOff x="145210" y="693267"/>
                  <a:chExt cx="7886567" cy="567279"/>
                </a:xfrm>
              </p:grpSpPr>
              <p:sp>
                <p:nvSpPr>
                  <p:cNvPr id="39" name="AutoShape 11">
                    <a:extLst>
                      <a:ext uri="{FF2B5EF4-FFF2-40B4-BE49-F238E27FC236}">
                        <a16:creationId xmlns:a16="http://schemas.microsoft.com/office/drawing/2014/main" id="{8CC03CCF-CA09-2572-1065-57987683535F}"/>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40" name="AutoShape 11">
                    <a:extLst>
                      <a:ext uri="{FF2B5EF4-FFF2-40B4-BE49-F238E27FC236}">
                        <a16:creationId xmlns:a16="http://schemas.microsoft.com/office/drawing/2014/main" id="{4A707A52-D6B7-74AE-31BE-20FBB59BFC6E}"/>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41" name="AutoShape 11">
                    <a:extLst>
                      <a:ext uri="{FF2B5EF4-FFF2-40B4-BE49-F238E27FC236}">
                        <a16:creationId xmlns:a16="http://schemas.microsoft.com/office/drawing/2014/main" id="{D1C9F3E2-C74B-46CB-5222-F071DE6827B3}"/>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38" name="矩形 37">
                  <a:extLst>
                    <a:ext uri="{FF2B5EF4-FFF2-40B4-BE49-F238E27FC236}">
                      <a16:creationId xmlns:a16="http://schemas.microsoft.com/office/drawing/2014/main" id="{38EADE69-E1E0-6EB9-554D-BBBB3DDF2B75}"/>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36" name="矩形 35">
                <a:extLst>
                  <a:ext uri="{FF2B5EF4-FFF2-40B4-BE49-F238E27FC236}">
                    <a16:creationId xmlns:a16="http://schemas.microsoft.com/office/drawing/2014/main" id="{34F6475E-3DCA-B147-89F7-4F35A6B59D5B}"/>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6" name="矩形 25">
              <a:extLst>
                <a:ext uri="{FF2B5EF4-FFF2-40B4-BE49-F238E27FC236}">
                  <a16:creationId xmlns:a16="http://schemas.microsoft.com/office/drawing/2014/main" id="{7E16F518-2D44-5481-1794-DF94429474FC}"/>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3BA81375-4C77-4C58-B0FC-AF42537B01A5}"/>
              </a:ext>
            </a:extLst>
          </p:cNvPr>
          <p:cNvSpPr>
            <a:spLocks noGrp="1"/>
          </p:cNvSpPr>
          <p:nvPr>
            <p:ph type="dt" sz="half" idx="10"/>
          </p:nvPr>
        </p:nvSpPr>
        <p:spPr/>
        <p:txBody>
          <a:bodyPr/>
          <a:lstStyle/>
          <a:p>
            <a:pPr>
              <a:defRPr/>
            </a:pPr>
            <a:fld id="{27158FDA-0734-4674-A894-C1231886F499}" type="datetime10">
              <a:rPr lang="zh-CN" altLang="en-US" smtClean="0"/>
              <a:t>23:26</a:t>
            </a:fld>
            <a:endParaRPr lang="en-US" dirty="0"/>
          </a:p>
        </p:txBody>
      </p:sp>
      <p:sp>
        <p:nvSpPr>
          <p:cNvPr id="5" name="页脚占位符 4">
            <a:extLst>
              <a:ext uri="{FF2B5EF4-FFF2-40B4-BE49-F238E27FC236}">
                <a16:creationId xmlns:a16="http://schemas.microsoft.com/office/drawing/2014/main" id="{834B1B01-3FA8-42DE-9A42-D44D1A748FD8}"/>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14BD3785-A3E7-477E-8EFB-141715B0E4E3}"/>
              </a:ext>
            </a:extLst>
          </p:cNvPr>
          <p:cNvSpPr>
            <a:spLocks noGrp="1"/>
          </p:cNvSpPr>
          <p:nvPr>
            <p:ph type="sldNum" sz="quarter" idx="12"/>
          </p:nvPr>
        </p:nvSpPr>
        <p:spPr/>
        <p:txBody>
          <a:bodyPr/>
          <a:lstStyle/>
          <a:p>
            <a:pPr>
              <a:defRPr/>
            </a:pPr>
            <a:fld id="{3A44B40C-2167-40F0-8028-4C9DC49EEB79}" type="slidenum">
              <a:rPr lang="en-US" altLang="zh-CN" smtClean="0"/>
              <a:pPr>
                <a:defRPr/>
              </a:pPr>
              <a:t>19</a:t>
            </a:fld>
            <a:r>
              <a:rPr lang="en-US" altLang="zh-CN" dirty="0"/>
              <a:t>/89</a:t>
            </a:r>
          </a:p>
        </p:txBody>
      </p:sp>
      <p:sp>
        <p:nvSpPr>
          <p:cNvPr id="17" name="矩形 16">
            <a:extLst>
              <a:ext uri="{FF2B5EF4-FFF2-40B4-BE49-F238E27FC236}">
                <a16:creationId xmlns:a16="http://schemas.microsoft.com/office/drawing/2014/main" id="{C3812615-2419-4606-B285-B04F55E7A5BD}"/>
              </a:ext>
            </a:extLst>
          </p:cNvPr>
          <p:cNvSpPr/>
          <p:nvPr/>
        </p:nvSpPr>
        <p:spPr>
          <a:xfrm>
            <a:off x="2343705" y="1935332"/>
            <a:ext cx="2826294" cy="4305670"/>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修正前</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第十条 国务院有关部门应当按照保障安全生产的要求，依法及时制定有关的国家标准或者行业标准，并根据科技进步和经济发展适时修订生产经营单位必须执行依法制定的保障安全生产的国家标准或者行业标准。</a:t>
            </a:r>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136DC959-0BC9-4471-BCB9-E1AF359302DE}"/>
              </a:ext>
            </a:extLst>
          </p:cNvPr>
          <p:cNvSpPr/>
          <p:nvPr/>
        </p:nvSpPr>
        <p:spPr>
          <a:xfrm>
            <a:off x="5459767" y="1852257"/>
            <a:ext cx="6587024" cy="4388745"/>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p>
          <a:p>
            <a:pPr indent="457200"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第十条 国务院</a:t>
            </a:r>
            <a:r>
              <a:rPr lang="zh-CN" altLang="en-US" b="1" dirty="0">
                <a:solidFill>
                  <a:srgbClr val="FF0000"/>
                </a:solidFill>
                <a:latin typeface="微软雅黑" panose="020B0503020204020204" pitchFamily="34" charset="-122"/>
                <a:ea typeface="微软雅黑" panose="020B0503020204020204" pitchFamily="34" charset="-122"/>
              </a:rPr>
              <a:t>应急管理部门</a:t>
            </a:r>
            <a:r>
              <a:rPr lang="zh-CN" altLang="en-US" dirty="0">
                <a:solidFill>
                  <a:schemeClr val="tx1"/>
                </a:solidFill>
                <a:latin typeface="微软雅黑" panose="020B0503020204020204" pitchFamily="34" charset="-122"/>
                <a:ea typeface="微软雅黑" panose="020B0503020204020204" pitchFamily="34" charset="-122"/>
              </a:rPr>
              <a:t>有关部门应当按照保障安全生产的要求，依法及时制定有关的国家标准或者行业标准，并根据科技进步和经济发展适时修订</a:t>
            </a:r>
            <a:r>
              <a:rPr lang="en-US" altLang="zh-CN" dirty="0">
                <a:solidFill>
                  <a:schemeClr val="tx1"/>
                </a:solidFill>
                <a:latin typeface="微软雅黑" panose="020B0503020204020204" pitchFamily="34" charset="-122"/>
                <a:ea typeface="微软雅黑" panose="020B0503020204020204" pitchFamily="34" charset="-122"/>
              </a:rPr>
              <a:t>.</a:t>
            </a:r>
          </a:p>
          <a:p>
            <a:pPr indent="457200" eaLnBrk="1">
              <a:lnSpc>
                <a:spcPct val="150000"/>
              </a:lnSpc>
            </a:pPr>
            <a:r>
              <a:rPr lang="zh-CN" altLang="en-US" b="1" dirty="0">
                <a:solidFill>
                  <a:srgbClr val="FF0000"/>
                </a:solidFill>
                <a:latin typeface="微软雅黑" panose="020B0503020204020204" pitchFamily="34" charset="-122"/>
                <a:ea typeface="微软雅黑" panose="020B0503020204020204" pitchFamily="34" charset="-122"/>
              </a:rPr>
              <a:t>国务院应急管理部门统筹提出安全生产强制性国家标准的立项计划，国务院有关部门按照职责分工组织起草、审查、实施和监督执行，国务院标准化行政主管部门负责立项、编号、对外通报、批准井发布。</a:t>
            </a:r>
          </a:p>
          <a:p>
            <a:pPr indent="457200"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生产经营单位必须执行依法制定的保障安全生产的国家标准或者行业标准，</a:t>
            </a:r>
            <a:r>
              <a:rPr lang="zh-CN" altLang="en-US" b="1" dirty="0">
                <a:solidFill>
                  <a:srgbClr val="FF0000"/>
                </a:solidFill>
                <a:latin typeface="微软雅黑" panose="020B0503020204020204" pitchFamily="34" charset="-122"/>
                <a:ea typeface="微软雅黑" panose="020B0503020204020204" pitchFamily="34" charset="-122"/>
              </a:rPr>
              <a:t>国家鼓励生产经营单位和社会团体制定并实施严于安全生产国家标准和行业标准的企业标准团体标准。</a:t>
            </a:r>
          </a:p>
        </p:txBody>
      </p:sp>
      <p:sp>
        <p:nvSpPr>
          <p:cNvPr id="19" name="矩形 18">
            <a:extLst>
              <a:ext uri="{FF2B5EF4-FFF2-40B4-BE49-F238E27FC236}">
                <a16:creationId xmlns:a16="http://schemas.microsoft.com/office/drawing/2014/main" id="{87E44D8A-F4A8-4DCC-B9E8-EAD653AD7105}"/>
              </a:ext>
            </a:extLst>
          </p:cNvPr>
          <p:cNvSpPr/>
          <p:nvPr/>
        </p:nvSpPr>
        <p:spPr>
          <a:xfrm>
            <a:off x="3107179" y="1342531"/>
            <a:ext cx="1500327"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第十条 </a:t>
            </a:r>
          </a:p>
        </p:txBody>
      </p:sp>
      <p:sp>
        <p:nvSpPr>
          <p:cNvPr id="20" name="矩形 19">
            <a:extLst>
              <a:ext uri="{FF2B5EF4-FFF2-40B4-BE49-F238E27FC236}">
                <a16:creationId xmlns:a16="http://schemas.microsoft.com/office/drawing/2014/main" id="{30A2C538-17B3-4438-A2E4-42EC54EEC88E}"/>
              </a:ext>
            </a:extLst>
          </p:cNvPr>
          <p:cNvSpPr/>
          <p:nvPr/>
        </p:nvSpPr>
        <p:spPr>
          <a:xfrm>
            <a:off x="4494320" y="135498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3" name="组合 22">
            <a:extLst>
              <a:ext uri="{FF2B5EF4-FFF2-40B4-BE49-F238E27FC236}">
                <a16:creationId xmlns:a16="http://schemas.microsoft.com/office/drawing/2014/main" id="{992DD152-E719-1BED-370F-448A346F223C}"/>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EFDB50BC-25A7-4875-1DF9-AD41931E9F34}"/>
                </a:ext>
              </a:extLst>
            </p:cNvPr>
            <p:cNvGrpSpPr/>
            <p:nvPr/>
          </p:nvGrpSpPr>
          <p:grpSpPr>
            <a:xfrm>
              <a:off x="145208" y="693267"/>
              <a:ext cx="7886569" cy="2333497"/>
              <a:chOff x="145208" y="693267"/>
              <a:chExt cx="7886569" cy="2333497"/>
            </a:xfrm>
          </p:grpSpPr>
          <p:grpSp>
            <p:nvGrpSpPr>
              <p:cNvPr id="26" name="组合 25">
                <a:extLst>
                  <a:ext uri="{FF2B5EF4-FFF2-40B4-BE49-F238E27FC236}">
                    <a16:creationId xmlns:a16="http://schemas.microsoft.com/office/drawing/2014/main" id="{334664D2-2229-CBBC-44B4-EA5588F90EA7}"/>
                  </a:ext>
                </a:extLst>
              </p:cNvPr>
              <p:cNvGrpSpPr/>
              <p:nvPr/>
            </p:nvGrpSpPr>
            <p:grpSpPr>
              <a:xfrm>
                <a:off x="145208" y="693267"/>
                <a:ext cx="7886569" cy="1770365"/>
                <a:chOff x="145208" y="693267"/>
                <a:chExt cx="7886569" cy="1770365"/>
              </a:xfrm>
            </p:grpSpPr>
            <p:grpSp>
              <p:nvGrpSpPr>
                <p:cNvPr id="28" name="组合 27">
                  <a:extLst>
                    <a:ext uri="{FF2B5EF4-FFF2-40B4-BE49-F238E27FC236}">
                      <a16:creationId xmlns:a16="http://schemas.microsoft.com/office/drawing/2014/main" id="{95CC2279-F42D-90E7-500D-DCDB21CD057D}"/>
                    </a:ext>
                  </a:extLst>
                </p:cNvPr>
                <p:cNvGrpSpPr/>
                <p:nvPr/>
              </p:nvGrpSpPr>
              <p:grpSpPr>
                <a:xfrm>
                  <a:off x="145210" y="693267"/>
                  <a:ext cx="7886567" cy="567279"/>
                  <a:chOff x="145210" y="693267"/>
                  <a:chExt cx="7886567" cy="567279"/>
                </a:xfrm>
              </p:grpSpPr>
              <p:sp>
                <p:nvSpPr>
                  <p:cNvPr id="30" name="AutoShape 11">
                    <a:extLst>
                      <a:ext uri="{FF2B5EF4-FFF2-40B4-BE49-F238E27FC236}">
                        <a16:creationId xmlns:a16="http://schemas.microsoft.com/office/drawing/2014/main" id="{74AFFE12-9282-CED7-7578-F3F0DC0E9711}"/>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1" name="AutoShape 11">
                    <a:extLst>
                      <a:ext uri="{FF2B5EF4-FFF2-40B4-BE49-F238E27FC236}">
                        <a16:creationId xmlns:a16="http://schemas.microsoft.com/office/drawing/2014/main" id="{20CA9FDD-33CA-1CC9-41FD-8B72AE14D3CA}"/>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2" name="AutoShape 11">
                    <a:extLst>
                      <a:ext uri="{FF2B5EF4-FFF2-40B4-BE49-F238E27FC236}">
                        <a16:creationId xmlns:a16="http://schemas.microsoft.com/office/drawing/2014/main" id="{4E221495-0548-CF64-7A78-7B9E808FE638}"/>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9" name="矩形 28">
                  <a:extLst>
                    <a:ext uri="{FF2B5EF4-FFF2-40B4-BE49-F238E27FC236}">
                      <a16:creationId xmlns:a16="http://schemas.microsoft.com/office/drawing/2014/main" id="{6C56E07A-62A4-BD02-E8B6-D5BD1066E4E8}"/>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7" name="矩形 26">
                <a:extLst>
                  <a:ext uri="{FF2B5EF4-FFF2-40B4-BE49-F238E27FC236}">
                    <a16:creationId xmlns:a16="http://schemas.microsoft.com/office/drawing/2014/main" id="{68855546-CF75-58CD-625A-8CB0D8F11685}"/>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5" name="矩形 24">
              <a:extLst>
                <a:ext uri="{FF2B5EF4-FFF2-40B4-BE49-F238E27FC236}">
                  <a16:creationId xmlns:a16="http://schemas.microsoft.com/office/drawing/2014/main" id="{E96256F2-050A-EDF0-06A4-DED60A58AF91}"/>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670684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a:off x="3638833" y="2298109"/>
            <a:ext cx="7608299" cy="844846"/>
          </a:xfrm>
          <a:prstGeom prst="roundRect">
            <a:avLst/>
          </a:prstGeom>
          <a:gradFill flip="none" rotWithShape="1">
            <a:gsLst>
              <a:gs pos="55000">
                <a:schemeClr val="bg1">
                  <a:lumMod val="95000"/>
                </a:schemeClr>
              </a:gs>
              <a:gs pos="15000">
                <a:schemeClr val="bg1"/>
              </a:gs>
              <a:gs pos="88000">
                <a:schemeClr val="bg1">
                  <a:lumMod val="85000"/>
                </a:schemeClr>
              </a:gs>
            </a:gsLst>
            <a:lin ang="18900000" scaled="1"/>
            <a:tileRect/>
          </a:gradFill>
          <a:ln w="31750">
            <a:gradFill flip="none" rotWithShape="1">
              <a:gsLst>
                <a:gs pos="0">
                  <a:srgbClr val="C7C7C7"/>
                </a:gs>
                <a:gs pos="82000">
                  <a:schemeClr val="bg1"/>
                </a:gs>
              </a:gsLst>
              <a:lin ang="18900000" scaled="1"/>
              <a:tileRect/>
            </a:gradFill>
          </a:ln>
          <a:effectLst>
            <a:outerShdw blurRad="165100" dist="635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5" name="Freeform 5"/>
          <p:cNvSpPr/>
          <p:nvPr/>
        </p:nvSpPr>
        <p:spPr bwMode="auto">
          <a:xfrm>
            <a:off x="3871893" y="2447749"/>
            <a:ext cx="740579" cy="553322"/>
          </a:xfrm>
          <a:prstGeom prst="roundRect">
            <a:avLst>
              <a:gd name="adj" fmla="val 12078"/>
            </a:avLst>
          </a:prstGeom>
          <a:solidFill>
            <a:srgbClr val="FF0000"/>
          </a:solidFill>
          <a:ln w="38100">
            <a:solidFill>
              <a:srgbClr val="FF0000"/>
            </a:solidFill>
          </a:ln>
          <a:effectLst>
            <a:innerShdw blurRad="38100" dist="254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999"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gradFill>
                  <a:gsLst>
                    <a:gs pos="76000">
                      <a:srgbClr val="D7D7D7"/>
                    </a:gs>
                    <a:gs pos="37000">
                      <a:schemeClr val="bg1"/>
                    </a:gs>
                    <a:gs pos="100000">
                      <a:schemeClr val="bg1">
                        <a:lumMod val="75000"/>
                      </a:schemeClr>
                    </a:gs>
                  </a:gsLst>
                  <a:lin ang="18900000" scaled="1"/>
                </a:gradFill>
                <a:effectLst>
                  <a:innerShdw blurRad="25400" dist="25400" dir="18900000">
                    <a:prstClr val="black">
                      <a:alpha val="50000"/>
                    </a:prstClr>
                  </a:innerShdw>
                </a:effectLst>
                <a:latin typeface="Times New Roman" panose="02020603050405020304" pitchFamily="18" charset="0"/>
                <a:ea typeface="Abraham Lincoln" pitchFamily="2" charset="0"/>
                <a:cs typeface="Times New Roman" panose="02020603050405020304" pitchFamily="18" charset="0"/>
                <a:sym typeface="微软雅黑" panose="020B0503020204020204" pitchFamily="34" charset="-122"/>
              </a:rPr>
              <a:t>1</a:t>
            </a:r>
            <a:endParaRPr lang="zh-CN" altLang="en-US" sz="3999"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gradFill>
                <a:gsLst>
                  <a:gs pos="76000">
                    <a:srgbClr val="D7D7D7"/>
                  </a:gs>
                  <a:gs pos="37000">
                    <a:schemeClr val="bg1"/>
                  </a:gs>
                  <a:gs pos="100000">
                    <a:schemeClr val="bg1">
                      <a:lumMod val="75000"/>
                    </a:schemeClr>
                  </a:gs>
                </a:gsLst>
                <a:lin ang="18900000" scaled="1"/>
              </a:gradFill>
              <a:effectLst>
                <a:innerShdw blurRad="25400" dist="25400" dir="18900000">
                  <a:prstClr val="black">
                    <a:alpha val="50000"/>
                  </a:prstClr>
                </a:innerShdw>
              </a:effectLst>
              <a:latin typeface="Times New Roman" panose="02020603050405020304" pitchFamily="18" charset="0"/>
              <a:ea typeface="Abraham Lincoln" pitchFamily="2" charset="0"/>
              <a:cs typeface="Times New Roman" panose="02020603050405020304" pitchFamily="18" charset="0"/>
              <a:sym typeface="微软雅黑" panose="020B0503020204020204" pitchFamily="34" charset="-122"/>
            </a:endParaRPr>
          </a:p>
        </p:txBody>
      </p:sp>
      <p:sp>
        <p:nvSpPr>
          <p:cNvPr id="6" name="Rectangle 11"/>
          <p:cNvSpPr>
            <a:spLocks noChangeArrowheads="1"/>
          </p:cNvSpPr>
          <p:nvPr/>
        </p:nvSpPr>
        <p:spPr bwMode="gray">
          <a:xfrm>
            <a:off x="4845643" y="2469414"/>
            <a:ext cx="4226162" cy="46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p>
            <a:pPr algn="l"/>
            <a:r>
              <a:rPr lang="zh-CN" altLang="en-US" sz="2800" b="1" dirty="0">
                <a:gradFill>
                  <a:gsLst>
                    <a:gs pos="10000">
                      <a:srgbClr val="C00000"/>
                    </a:gs>
                    <a:gs pos="70000">
                      <a:srgbClr val="FF0000"/>
                    </a:gs>
                  </a:gsLst>
                  <a:lin ang="5400000" scaled="1"/>
                </a:gradFill>
                <a:ea typeface="微软雅黑" panose="020B0503020204020204" pitchFamily="34" charset="-122"/>
              </a:rPr>
              <a:t>学习理解新版安全生产法</a:t>
            </a:r>
          </a:p>
        </p:txBody>
      </p:sp>
      <p:grpSp>
        <p:nvGrpSpPr>
          <p:cNvPr id="7" name="组合 6"/>
          <p:cNvGrpSpPr/>
          <p:nvPr/>
        </p:nvGrpSpPr>
        <p:grpSpPr>
          <a:xfrm>
            <a:off x="10423223" y="2469666"/>
            <a:ext cx="544240" cy="429185"/>
            <a:chOff x="8313532" y="3238425"/>
            <a:chExt cx="581392" cy="458484"/>
          </a:xfrm>
          <a:solidFill>
            <a:srgbClr val="FF0000"/>
          </a:solidFill>
        </p:grpSpPr>
        <p:sp>
          <p:nvSpPr>
            <p:cNvPr id="2" name="Oval 150"/>
            <p:cNvSpPr>
              <a:spLocks noChangeArrowheads="1"/>
            </p:cNvSpPr>
            <p:nvPr/>
          </p:nvSpPr>
          <p:spPr bwMode="auto">
            <a:xfrm>
              <a:off x="8557965" y="3288140"/>
              <a:ext cx="93906" cy="114621"/>
            </a:xfrm>
            <a:prstGeom prst="ellipse">
              <a:avLst/>
            </a:prstGeom>
            <a:grpFill/>
            <a:ln>
              <a:solidFill>
                <a:srgbClr val="FF0000"/>
              </a:solidFill>
            </a:ln>
          </p:spPr>
          <p:txBody>
            <a:bodyPr vert="horz" wrap="square" lIns="91419" tIns="45709" rIns="91419" bIns="45709" numCol="1" anchor="t" anchorCtr="0" compatLnSpc="1"/>
            <a:lstStyle/>
            <a:p>
              <a:endParaRPr lang="en-US"/>
            </a:p>
          </p:txBody>
        </p:sp>
        <p:sp>
          <p:nvSpPr>
            <p:cNvPr id="9" name="Freeform 151"/>
            <p:cNvSpPr/>
            <p:nvPr/>
          </p:nvSpPr>
          <p:spPr bwMode="auto">
            <a:xfrm>
              <a:off x="8505488" y="3411047"/>
              <a:ext cx="197480" cy="120145"/>
            </a:xfrm>
            <a:custGeom>
              <a:avLst/>
              <a:gdLst>
                <a:gd name="T0" fmla="*/ 36 w 72"/>
                <a:gd name="T1" fmla="*/ 44 h 44"/>
                <a:gd name="T2" fmla="*/ 41 w 72"/>
                <a:gd name="T3" fmla="*/ 44 h 44"/>
                <a:gd name="T4" fmla="*/ 72 w 72"/>
                <a:gd name="T5" fmla="*/ 31 h 44"/>
                <a:gd name="T6" fmla="*/ 70 w 72"/>
                <a:gd name="T7" fmla="*/ 12 h 44"/>
                <a:gd name="T8" fmla="*/ 60 w 72"/>
                <a:gd name="T9" fmla="*/ 2 h 44"/>
                <a:gd name="T10" fmla="*/ 50 w 72"/>
                <a:gd name="T11" fmla="*/ 1 h 44"/>
                <a:gd name="T12" fmla="*/ 50 w 72"/>
                <a:gd name="T13" fmla="*/ 1 h 44"/>
                <a:gd name="T14" fmla="*/ 57 w 72"/>
                <a:gd name="T15" fmla="*/ 7 h 44"/>
                <a:gd name="T16" fmla="*/ 49 w 72"/>
                <a:gd name="T17" fmla="*/ 12 h 44"/>
                <a:gd name="T18" fmla="*/ 53 w 72"/>
                <a:gd name="T19" fmla="*/ 19 h 44"/>
                <a:gd name="T20" fmla="*/ 41 w 72"/>
                <a:gd name="T21" fmla="*/ 43 h 44"/>
                <a:gd name="T22" fmla="*/ 40 w 72"/>
                <a:gd name="T23" fmla="*/ 9 h 44"/>
                <a:gd name="T24" fmla="*/ 41 w 72"/>
                <a:gd name="T25" fmla="*/ 7 h 44"/>
                <a:gd name="T26" fmla="*/ 39 w 72"/>
                <a:gd name="T27" fmla="*/ 0 h 44"/>
                <a:gd name="T28" fmla="*/ 32 w 72"/>
                <a:gd name="T29" fmla="*/ 0 h 44"/>
                <a:gd name="T30" fmla="*/ 30 w 72"/>
                <a:gd name="T31" fmla="*/ 7 h 44"/>
                <a:gd name="T32" fmla="*/ 32 w 72"/>
                <a:gd name="T33" fmla="*/ 9 h 44"/>
                <a:gd name="T34" fmla="*/ 30 w 72"/>
                <a:gd name="T35" fmla="*/ 43 h 44"/>
                <a:gd name="T36" fmla="*/ 19 w 72"/>
                <a:gd name="T37" fmla="*/ 19 h 44"/>
                <a:gd name="T38" fmla="*/ 23 w 72"/>
                <a:gd name="T39" fmla="*/ 12 h 44"/>
                <a:gd name="T40" fmla="*/ 14 w 72"/>
                <a:gd name="T41" fmla="*/ 7 h 44"/>
                <a:gd name="T42" fmla="*/ 21 w 72"/>
                <a:gd name="T43" fmla="*/ 1 h 44"/>
                <a:gd name="T44" fmla="*/ 21 w 72"/>
                <a:gd name="T45" fmla="*/ 1 h 44"/>
                <a:gd name="T46" fmla="*/ 12 w 72"/>
                <a:gd name="T47" fmla="*/ 2 h 44"/>
                <a:gd name="T48" fmla="*/ 12 w 72"/>
                <a:gd name="T49" fmla="*/ 2 h 44"/>
                <a:gd name="T50" fmla="*/ 2 w 72"/>
                <a:gd name="T51" fmla="*/ 12 h 44"/>
                <a:gd name="T52" fmla="*/ 0 w 72"/>
                <a:gd name="T53" fmla="*/ 32 h 44"/>
                <a:gd name="T54" fmla="*/ 30 w 72"/>
                <a:gd name="T55" fmla="*/ 44 h 44"/>
                <a:gd name="T56" fmla="*/ 36 w 72"/>
                <a:gd name="T5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 h="44">
                  <a:moveTo>
                    <a:pt x="36" y="44"/>
                  </a:moveTo>
                  <a:cubicBezTo>
                    <a:pt x="38" y="44"/>
                    <a:pt x="40" y="44"/>
                    <a:pt x="41" y="44"/>
                  </a:cubicBezTo>
                  <a:cubicBezTo>
                    <a:pt x="53" y="43"/>
                    <a:pt x="63" y="38"/>
                    <a:pt x="72" y="31"/>
                  </a:cubicBezTo>
                  <a:cubicBezTo>
                    <a:pt x="70" y="12"/>
                    <a:pt x="70" y="12"/>
                    <a:pt x="70" y="12"/>
                  </a:cubicBezTo>
                  <a:cubicBezTo>
                    <a:pt x="70" y="6"/>
                    <a:pt x="67" y="3"/>
                    <a:pt x="60" y="2"/>
                  </a:cubicBezTo>
                  <a:cubicBezTo>
                    <a:pt x="60" y="2"/>
                    <a:pt x="53" y="1"/>
                    <a:pt x="50" y="1"/>
                  </a:cubicBezTo>
                  <a:cubicBezTo>
                    <a:pt x="50" y="1"/>
                    <a:pt x="50" y="1"/>
                    <a:pt x="50" y="1"/>
                  </a:cubicBezTo>
                  <a:cubicBezTo>
                    <a:pt x="57" y="7"/>
                    <a:pt x="57" y="7"/>
                    <a:pt x="57" y="7"/>
                  </a:cubicBezTo>
                  <a:cubicBezTo>
                    <a:pt x="49" y="12"/>
                    <a:pt x="49" y="12"/>
                    <a:pt x="49" y="12"/>
                  </a:cubicBezTo>
                  <a:cubicBezTo>
                    <a:pt x="53" y="19"/>
                    <a:pt x="53" y="19"/>
                    <a:pt x="53" y="19"/>
                  </a:cubicBezTo>
                  <a:cubicBezTo>
                    <a:pt x="41" y="43"/>
                    <a:pt x="41" y="43"/>
                    <a:pt x="41" y="43"/>
                  </a:cubicBezTo>
                  <a:cubicBezTo>
                    <a:pt x="40" y="9"/>
                    <a:pt x="40" y="9"/>
                    <a:pt x="40" y="9"/>
                  </a:cubicBezTo>
                  <a:cubicBezTo>
                    <a:pt x="41" y="7"/>
                    <a:pt x="41" y="7"/>
                    <a:pt x="41" y="7"/>
                  </a:cubicBezTo>
                  <a:cubicBezTo>
                    <a:pt x="39" y="0"/>
                    <a:pt x="39" y="0"/>
                    <a:pt x="39" y="0"/>
                  </a:cubicBezTo>
                  <a:cubicBezTo>
                    <a:pt x="32" y="0"/>
                    <a:pt x="32" y="0"/>
                    <a:pt x="32" y="0"/>
                  </a:cubicBezTo>
                  <a:cubicBezTo>
                    <a:pt x="30" y="7"/>
                    <a:pt x="30" y="7"/>
                    <a:pt x="30" y="7"/>
                  </a:cubicBezTo>
                  <a:cubicBezTo>
                    <a:pt x="32" y="9"/>
                    <a:pt x="32" y="9"/>
                    <a:pt x="32" y="9"/>
                  </a:cubicBezTo>
                  <a:cubicBezTo>
                    <a:pt x="30" y="43"/>
                    <a:pt x="30" y="43"/>
                    <a:pt x="30" y="43"/>
                  </a:cubicBezTo>
                  <a:cubicBezTo>
                    <a:pt x="19" y="19"/>
                    <a:pt x="19" y="19"/>
                    <a:pt x="19" y="19"/>
                  </a:cubicBezTo>
                  <a:cubicBezTo>
                    <a:pt x="23" y="12"/>
                    <a:pt x="23" y="12"/>
                    <a:pt x="23" y="12"/>
                  </a:cubicBezTo>
                  <a:cubicBezTo>
                    <a:pt x="14" y="7"/>
                    <a:pt x="14" y="7"/>
                    <a:pt x="14" y="7"/>
                  </a:cubicBezTo>
                  <a:cubicBezTo>
                    <a:pt x="21" y="1"/>
                    <a:pt x="21" y="1"/>
                    <a:pt x="21" y="1"/>
                  </a:cubicBezTo>
                  <a:cubicBezTo>
                    <a:pt x="21" y="1"/>
                    <a:pt x="21" y="1"/>
                    <a:pt x="21" y="1"/>
                  </a:cubicBezTo>
                  <a:cubicBezTo>
                    <a:pt x="19" y="1"/>
                    <a:pt x="14" y="2"/>
                    <a:pt x="12" y="2"/>
                  </a:cubicBezTo>
                  <a:cubicBezTo>
                    <a:pt x="12" y="2"/>
                    <a:pt x="12" y="2"/>
                    <a:pt x="12" y="2"/>
                  </a:cubicBezTo>
                  <a:cubicBezTo>
                    <a:pt x="7" y="3"/>
                    <a:pt x="2" y="6"/>
                    <a:pt x="2" y="12"/>
                  </a:cubicBezTo>
                  <a:cubicBezTo>
                    <a:pt x="0" y="32"/>
                    <a:pt x="0" y="32"/>
                    <a:pt x="0" y="32"/>
                  </a:cubicBezTo>
                  <a:cubicBezTo>
                    <a:pt x="9" y="38"/>
                    <a:pt x="19" y="43"/>
                    <a:pt x="30" y="44"/>
                  </a:cubicBezTo>
                  <a:cubicBezTo>
                    <a:pt x="32" y="44"/>
                    <a:pt x="34" y="44"/>
                    <a:pt x="36" y="44"/>
                  </a:cubicBezTo>
                  <a:close/>
                </a:path>
              </a:pathLst>
            </a:custGeom>
            <a:grpFill/>
            <a:ln>
              <a:solidFill>
                <a:srgbClr val="FF0000"/>
              </a:solidFill>
            </a:ln>
          </p:spPr>
          <p:txBody>
            <a:bodyPr vert="horz" wrap="square" lIns="91419" tIns="45709" rIns="91419" bIns="45709" numCol="1" anchor="t" anchorCtr="0" compatLnSpc="1"/>
            <a:lstStyle/>
            <a:p>
              <a:endParaRPr lang="en-US"/>
            </a:p>
          </p:txBody>
        </p:sp>
        <p:sp>
          <p:nvSpPr>
            <p:cNvPr id="10" name="Freeform 152"/>
            <p:cNvSpPr>
              <a:spLocks noEditPoints="1"/>
            </p:cNvSpPr>
            <p:nvPr/>
          </p:nvSpPr>
          <p:spPr bwMode="auto">
            <a:xfrm>
              <a:off x="8313532" y="3361332"/>
              <a:ext cx="138098" cy="91145"/>
            </a:xfrm>
            <a:custGeom>
              <a:avLst/>
              <a:gdLst>
                <a:gd name="T0" fmla="*/ 50 w 50"/>
                <a:gd name="T1" fmla="*/ 12 h 33"/>
                <a:gd name="T2" fmla="*/ 32 w 50"/>
                <a:gd name="T3" fmla="*/ 12 h 33"/>
                <a:gd name="T4" fmla="*/ 17 w 50"/>
                <a:gd name="T5" fmla="*/ 0 h 33"/>
                <a:gd name="T6" fmla="*/ 0 w 50"/>
                <a:gd name="T7" fmla="*/ 16 h 33"/>
                <a:gd name="T8" fmla="*/ 17 w 50"/>
                <a:gd name="T9" fmla="*/ 33 h 33"/>
                <a:gd name="T10" fmla="*/ 32 w 50"/>
                <a:gd name="T11" fmla="*/ 20 h 33"/>
                <a:gd name="T12" fmla="*/ 50 w 50"/>
                <a:gd name="T13" fmla="*/ 20 h 33"/>
                <a:gd name="T14" fmla="*/ 50 w 50"/>
                <a:gd name="T15" fmla="*/ 12 h 33"/>
                <a:gd name="T16" fmla="*/ 17 w 50"/>
                <a:gd name="T17" fmla="*/ 24 h 33"/>
                <a:gd name="T18" fmla="*/ 9 w 50"/>
                <a:gd name="T19" fmla="*/ 16 h 33"/>
                <a:gd name="T20" fmla="*/ 17 w 50"/>
                <a:gd name="T21" fmla="*/ 8 h 33"/>
                <a:gd name="T22" fmla="*/ 24 w 50"/>
                <a:gd name="T23" fmla="*/ 16 h 33"/>
                <a:gd name="T24" fmla="*/ 17 w 50"/>
                <a:gd name="T25"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33">
                  <a:moveTo>
                    <a:pt x="50" y="12"/>
                  </a:moveTo>
                  <a:cubicBezTo>
                    <a:pt x="32" y="12"/>
                    <a:pt x="32" y="12"/>
                    <a:pt x="32" y="12"/>
                  </a:cubicBezTo>
                  <a:cubicBezTo>
                    <a:pt x="30" y="5"/>
                    <a:pt x="24" y="0"/>
                    <a:pt x="17" y="0"/>
                  </a:cubicBezTo>
                  <a:cubicBezTo>
                    <a:pt x="7" y="0"/>
                    <a:pt x="0" y="7"/>
                    <a:pt x="0" y="16"/>
                  </a:cubicBezTo>
                  <a:cubicBezTo>
                    <a:pt x="0" y="25"/>
                    <a:pt x="7" y="33"/>
                    <a:pt x="17" y="33"/>
                  </a:cubicBezTo>
                  <a:cubicBezTo>
                    <a:pt x="24" y="33"/>
                    <a:pt x="31" y="27"/>
                    <a:pt x="32" y="20"/>
                  </a:cubicBezTo>
                  <a:cubicBezTo>
                    <a:pt x="50" y="20"/>
                    <a:pt x="50" y="20"/>
                    <a:pt x="50" y="20"/>
                  </a:cubicBezTo>
                  <a:lnTo>
                    <a:pt x="50" y="12"/>
                  </a:lnTo>
                  <a:close/>
                  <a:moveTo>
                    <a:pt x="17" y="24"/>
                  </a:moveTo>
                  <a:cubicBezTo>
                    <a:pt x="12" y="24"/>
                    <a:pt x="9" y="20"/>
                    <a:pt x="9" y="16"/>
                  </a:cubicBezTo>
                  <a:cubicBezTo>
                    <a:pt x="9" y="12"/>
                    <a:pt x="12" y="8"/>
                    <a:pt x="17" y="8"/>
                  </a:cubicBezTo>
                  <a:cubicBezTo>
                    <a:pt x="21" y="8"/>
                    <a:pt x="24" y="12"/>
                    <a:pt x="24" y="16"/>
                  </a:cubicBezTo>
                  <a:cubicBezTo>
                    <a:pt x="24" y="20"/>
                    <a:pt x="21" y="24"/>
                    <a:pt x="17" y="24"/>
                  </a:cubicBezTo>
                  <a:close/>
                </a:path>
              </a:pathLst>
            </a:custGeom>
            <a:grpFill/>
            <a:ln>
              <a:solidFill>
                <a:srgbClr val="FF0000"/>
              </a:solidFill>
            </a:ln>
          </p:spPr>
          <p:txBody>
            <a:bodyPr vert="horz" wrap="square" lIns="91419" tIns="45709" rIns="91419" bIns="45709" numCol="1" anchor="t" anchorCtr="0" compatLnSpc="1"/>
            <a:lstStyle/>
            <a:p>
              <a:endParaRPr lang="en-US"/>
            </a:p>
          </p:txBody>
        </p:sp>
        <p:sp>
          <p:nvSpPr>
            <p:cNvPr id="11" name="Freeform 153"/>
            <p:cNvSpPr>
              <a:spLocks noEditPoints="1"/>
            </p:cNvSpPr>
            <p:nvPr/>
          </p:nvSpPr>
          <p:spPr bwMode="auto">
            <a:xfrm>
              <a:off x="8341151" y="3471810"/>
              <a:ext cx="138098" cy="109097"/>
            </a:xfrm>
            <a:custGeom>
              <a:avLst/>
              <a:gdLst>
                <a:gd name="T0" fmla="*/ 46 w 50"/>
                <a:gd name="T1" fmla="*/ 0 h 40"/>
                <a:gd name="T2" fmla="*/ 30 w 50"/>
                <a:gd name="T3" fmla="*/ 9 h 40"/>
                <a:gd name="T4" fmla="*/ 10 w 50"/>
                <a:gd name="T5" fmla="*/ 6 h 40"/>
                <a:gd name="T6" fmla="*/ 4 w 50"/>
                <a:gd name="T7" fmla="*/ 29 h 40"/>
                <a:gd name="T8" fmla="*/ 27 w 50"/>
                <a:gd name="T9" fmla="*/ 35 h 40"/>
                <a:gd name="T10" fmla="*/ 34 w 50"/>
                <a:gd name="T11" fmla="*/ 16 h 40"/>
                <a:gd name="T12" fmla="*/ 50 w 50"/>
                <a:gd name="T13" fmla="*/ 7 h 40"/>
                <a:gd name="T14" fmla="*/ 46 w 50"/>
                <a:gd name="T15" fmla="*/ 0 h 40"/>
                <a:gd name="T16" fmla="*/ 22 w 50"/>
                <a:gd name="T17" fmla="*/ 27 h 40"/>
                <a:gd name="T18" fmla="*/ 12 w 50"/>
                <a:gd name="T19" fmla="*/ 25 h 40"/>
                <a:gd name="T20" fmla="*/ 15 w 50"/>
                <a:gd name="T21" fmla="*/ 14 h 40"/>
                <a:gd name="T22" fmla="*/ 25 w 50"/>
                <a:gd name="T23" fmla="*/ 17 h 40"/>
                <a:gd name="T24" fmla="*/ 22 w 50"/>
                <a:gd name="T25"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0">
                  <a:moveTo>
                    <a:pt x="46" y="0"/>
                  </a:moveTo>
                  <a:cubicBezTo>
                    <a:pt x="30" y="9"/>
                    <a:pt x="30" y="9"/>
                    <a:pt x="30" y="9"/>
                  </a:cubicBezTo>
                  <a:cubicBezTo>
                    <a:pt x="25" y="4"/>
                    <a:pt x="17" y="3"/>
                    <a:pt x="10" y="6"/>
                  </a:cubicBezTo>
                  <a:cubicBezTo>
                    <a:pt x="2" y="11"/>
                    <a:pt x="0" y="21"/>
                    <a:pt x="4" y="29"/>
                  </a:cubicBezTo>
                  <a:cubicBezTo>
                    <a:pt x="9" y="37"/>
                    <a:pt x="19" y="40"/>
                    <a:pt x="27" y="35"/>
                  </a:cubicBezTo>
                  <a:cubicBezTo>
                    <a:pt x="33" y="31"/>
                    <a:pt x="36" y="24"/>
                    <a:pt x="34" y="16"/>
                  </a:cubicBezTo>
                  <a:cubicBezTo>
                    <a:pt x="50" y="7"/>
                    <a:pt x="50" y="7"/>
                    <a:pt x="50" y="7"/>
                  </a:cubicBezTo>
                  <a:lnTo>
                    <a:pt x="46" y="0"/>
                  </a:lnTo>
                  <a:close/>
                  <a:moveTo>
                    <a:pt x="22" y="27"/>
                  </a:moveTo>
                  <a:cubicBezTo>
                    <a:pt x="19" y="30"/>
                    <a:pt x="14" y="28"/>
                    <a:pt x="12" y="25"/>
                  </a:cubicBezTo>
                  <a:cubicBezTo>
                    <a:pt x="10" y="21"/>
                    <a:pt x="11" y="16"/>
                    <a:pt x="15" y="14"/>
                  </a:cubicBezTo>
                  <a:cubicBezTo>
                    <a:pt x="18" y="12"/>
                    <a:pt x="23" y="13"/>
                    <a:pt x="25" y="17"/>
                  </a:cubicBezTo>
                  <a:cubicBezTo>
                    <a:pt x="27" y="21"/>
                    <a:pt x="26" y="25"/>
                    <a:pt x="22" y="27"/>
                  </a:cubicBezTo>
                  <a:close/>
                </a:path>
              </a:pathLst>
            </a:custGeom>
            <a:grpFill/>
            <a:ln>
              <a:solidFill>
                <a:srgbClr val="FF0000"/>
              </a:solidFill>
            </a:ln>
          </p:spPr>
          <p:txBody>
            <a:bodyPr vert="horz" wrap="square" lIns="91419" tIns="45709" rIns="91419" bIns="45709" numCol="1" anchor="t" anchorCtr="0" compatLnSpc="1"/>
            <a:lstStyle/>
            <a:p>
              <a:endParaRPr lang="en-US"/>
            </a:p>
          </p:txBody>
        </p:sp>
        <p:sp>
          <p:nvSpPr>
            <p:cNvPr id="12" name="Freeform 154"/>
            <p:cNvSpPr>
              <a:spLocks noEditPoints="1"/>
            </p:cNvSpPr>
            <p:nvPr/>
          </p:nvSpPr>
          <p:spPr bwMode="auto">
            <a:xfrm>
              <a:off x="8429534" y="3531192"/>
              <a:ext cx="109097" cy="138098"/>
            </a:xfrm>
            <a:custGeom>
              <a:avLst/>
              <a:gdLst>
                <a:gd name="T0" fmla="*/ 32 w 40"/>
                <a:gd name="T1" fmla="*/ 0 h 50"/>
                <a:gd name="T2" fmla="*/ 23 w 40"/>
                <a:gd name="T3" fmla="*/ 16 h 50"/>
                <a:gd name="T4" fmla="*/ 5 w 40"/>
                <a:gd name="T5" fmla="*/ 23 h 50"/>
                <a:gd name="T6" fmla="*/ 11 w 40"/>
                <a:gd name="T7" fmla="*/ 46 h 50"/>
                <a:gd name="T8" fmla="*/ 33 w 40"/>
                <a:gd name="T9" fmla="*/ 40 h 50"/>
                <a:gd name="T10" fmla="*/ 31 w 40"/>
                <a:gd name="T11" fmla="*/ 20 h 50"/>
                <a:gd name="T12" fmla="*/ 40 w 40"/>
                <a:gd name="T13" fmla="*/ 4 h 50"/>
                <a:gd name="T14" fmla="*/ 32 w 40"/>
                <a:gd name="T15" fmla="*/ 0 h 50"/>
                <a:gd name="T16" fmla="*/ 26 w 40"/>
                <a:gd name="T17" fmla="*/ 35 h 50"/>
                <a:gd name="T18" fmla="*/ 15 w 40"/>
                <a:gd name="T19" fmla="*/ 38 h 50"/>
                <a:gd name="T20" fmla="*/ 12 w 40"/>
                <a:gd name="T21" fmla="*/ 28 h 50"/>
                <a:gd name="T22" fmla="*/ 23 w 40"/>
                <a:gd name="T23" fmla="*/ 25 h 50"/>
                <a:gd name="T24" fmla="*/ 26 w 40"/>
                <a:gd name="T25"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50">
                  <a:moveTo>
                    <a:pt x="32" y="0"/>
                  </a:moveTo>
                  <a:cubicBezTo>
                    <a:pt x="23" y="16"/>
                    <a:pt x="23" y="16"/>
                    <a:pt x="23" y="16"/>
                  </a:cubicBezTo>
                  <a:cubicBezTo>
                    <a:pt x="16" y="14"/>
                    <a:pt x="9" y="17"/>
                    <a:pt x="5" y="23"/>
                  </a:cubicBezTo>
                  <a:cubicBezTo>
                    <a:pt x="0" y="31"/>
                    <a:pt x="3" y="41"/>
                    <a:pt x="11" y="46"/>
                  </a:cubicBezTo>
                  <a:cubicBezTo>
                    <a:pt x="19" y="50"/>
                    <a:pt x="29" y="48"/>
                    <a:pt x="33" y="40"/>
                  </a:cubicBezTo>
                  <a:cubicBezTo>
                    <a:pt x="37" y="33"/>
                    <a:pt x="36" y="25"/>
                    <a:pt x="31" y="20"/>
                  </a:cubicBezTo>
                  <a:cubicBezTo>
                    <a:pt x="40" y="4"/>
                    <a:pt x="40" y="4"/>
                    <a:pt x="40" y="4"/>
                  </a:cubicBezTo>
                  <a:lnTo>
                    <a:pt x="32" y="0"/>
                  </a:lnTo>
                  <a:close/>
                  <a:moveTo>
                    <a:pt x="26" y="35"/>
                  </a:moveTo>
                  <a:cubicBezTo>
                    <a:pt x="24" y="39"/>
                    <a:pt x="19" y="40"/>
                    <a:pt x="15" y="38"/>
                  </a:cubicBezTo>
                  <a:cubicBezTo>
                    <a:pt x="12" y="36"/>
                    <a:pt x="10" y="31"/>
                    <a:pt x="12" y="28"/>
                  </a:cubicBezTo>
                  <a:cubicBezTo>
                    <a:pt x="15" y="24"/>
                    <a:pt x="19" y="23"/>
                    <a:pt x="23" y="25"/>
                  </a:cubicBezTo>
                  <a:cubicBezTo>
                    <a:pt x="27" y="27"/>
                    <a:pt x="28" y="32"/>
                    <a:pt x="26" y="35"/>
                  </a:cubicBezTo>
                  <a:close/>
                </a:path>
              </a:pathLst>
            </a:custGeom>
            <a:grpFill/>
            <a:ln>
              <a:solidFill>
                <a:srgbClr val="FF0000"/>
              </a:solidFill>
            </a:ln>
          </p:spPr>
          <p:txBody>
            <a:bodyPr vert="horz" wrap="square" lIns="91419" tIns="45709" rIns="91419" bIns="45709" numCol="1" anchor="t" anchorCtr="0" compatLnSpc="1"/>
            <a:lstStyle/>
            <a:p>
              <a:endParaRPr lang="en-US"/>
            </a:p>
          </p:txBody>
        </p:sp>
        <p:sp>
          <p:nvSpPr>
            <p:cNvPr id="13" name="Freeform 155"/>
            <p:cNvSpPr>
              <a:spLocks noEditPoints="1"/>
            </p:cNvSpPr>
            <p:nvPr/>
          </p:nvSpPr>
          <p:spPr bwMode="auto">
            <a:xfrm>
              <a:off x="8557965" y="3558811"/>
              <a:ext cx="91145" cy="138098"/>
            </a:xfrm>
            <a:custGeom>
              <a:avLst/>
              <a:gdLst>
                <a:gd name="T0" fmla="*/ 12 w 33"/>
                <a:gd name="T1" fmla="*/ 0 h 50"/>
                <a:gd name="T2" fmla="*/ 12 w 33"/>
                <a:gd name="T3" fmla="*/ 18 h 50"/>
                <a:gd name="T4" fmla="*/ 0 w 33"/>
                <a:gd name="T5" fmla="*/ 34 h 50"/>
                <a:gd name="T6" fmla="*/ 17 w 33"/>
                <a:gd name="T7" fmla="*/ 50 h 50"/>
                <a:gd name="T8" fmla="*/ 33 w 33"/>
                <a:gd name="T9" fmla="*/ 34 h 50"/>
                <a:gd name="T10" fmla="*/ 21 w 33"/>
                <a:gd name="T11" fmla="*/ 18 h 50"/>
                <a:gd name="T12" fmla="*/ 21 w 33"/>
                <a:gd name="T13" fmla="*/ 0 h 50"/>
                <a:gd name="T14" fmla="*/ 12 w 33"/>
                <a:gd name="T15" fmla="*/ 0 h 50"/>
                <a:gd name="T16" fmla="*/ 25 w 33"/>
                <a:gd name="T17" fmla="*/ 34 h 50"/>
                <a:gd name="T18" fmla="*/ 17 w 33"/>
                <a:gd name="T19" fmla="*/ 41 h 50"/>
                <a:gd name="T20" fmla="*/ 9 w 33"/>
                <a:gd name="T21" fmla="*/ 34 h 50"/>
                <a:gd name="T22" fmla="*/ 17 w 33"/>
                <a:gd name="T23" fmla="*/ 26 h 50"/>
                <a:gd name="T24" fmla="*/ 25 w 33"/>
                <a:gd name="T25"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50">
                  <a:moveTo>
                    <a:pt x="12" y="0"/>
                  </a:moveTo>
                  <a:cubicBezTo>
                    <a:pt x="12" y="18"/>
                    <a:pt x="12" y="18"/>
                    <a:pt x="12" y="18"/>
                  </a:cubicBezTo>
                  <a:cubicBezTo>
                    <a:pt x="5" y="20"/>
                    <a:pt x="0" y="26"/>
                    <a:pt x="0" y="34"/>
                  </a:cubicBezTo>
                  <a:cubicBezTo>
                    <a:pt x="0" y="43"/>
                    <a:pt x="8" y="50"/>
                    <a:pt x="17" y="50"/>
                  </a:cubicBezTo>
                  <a:cubicBezTo>
                    <a:pt x="26" y="50"/>
                    <a:pt x="33" y="43"/>
                    <a:pt x="33" y="34"/>
                  </a:cubicBezTo>
                  <a:cubicBezTo>
                    <a:pt x="33" y="26"/>
                    <a:pt x="28" y="20"/>
                    <a:pt x="21" y="18"/>
                  </a:cubicBezTo>
                  <a:cubicBezTo>
                    <a:pt x="21" y="0"/>
                    <a:pt x="21" y="0"/>
                    <a:pt x="21" y="0"/>
                  </a:cubicBezTo>
                  <a:lnTo>
                    <a:pt x="12" y="0"/>
                  </a:lnTo>
                  <a:close/>
                  <a:moveTo>
                    <a:pt x="25" y="34"/>
                  </a:moveTo>
                  <a:cubicBezTo>
                    <a:pt x="25" y="38"/>
                    <a:pt x="21" y="41"/>
                    <a:pt x="17" y="41"/>
                  </a:cubicBezTo>
                  <a:cubicBezTo>
                    <a:pt x="13" y="41"/>
                    <a:pt x="9" y="38"/>
                    <a:pt x="9" y="34"/>
                  </a:cubicBezTo>
                  <a:cubicBezTo>
                    <a:pt x="9" y="29"/>
                    <a:pt x="13" y="26"/>
                    <a:pt x="17" y="26"/>
                  </a:cubicBezTo>
                  <a:cubicBezTo>
                    <a:pt x="21" y="26"/>
                    <a:pt x="25" y="29"/>
                    <a:pt x="25" y="34"/>
                  </a:cubicBezTo>
                  <a:close/>
                </a:path>
              </a:pathLst>
            </a:custGeom>
            <a:grpFill/>
            <a:ln>
              <a:solidFill>
                <a:srgbClr val="FF0000"/>
              </a:solidFill>
            </a:ln>
          </p:spPr>
          <p:txBody>
            <a:bodyPr vert="horz" wrap="square" lIns="91419" tIns="45709" rIns="91419" bIns="45709" numCol="1" anchor="t" anchorCtr="0" compatLnSpc="1"/>
            <a:lstStyle/>
            <a:p>
              <a:endParaRPr lang="en-US"/>
            </a:p>
          </p:txBody>
        </p:sp>
        <p:sp>
          <p:nvSpPr>
            <p:cNvPr id="3" name="Freeform 156"/>
            <p:cNvSpPr>
              <a:spLocks noEditPoints="1"/>
            </p:cNvSpPr>
            <p:nvPr/>
          </p:nvSpPr>
          <p:spPr bwMode="auto">
            <a:xfrm>
              <a:off x="8671205" y="3531192"/>
              <a:ext cx="106335" cy="140860"/>
            </a:xfrm>
            <a:custGeom>
              <a:avLst/>
              <a:gdLst>
                <a:gd name="T0" fmla="*/ 0 w 39"/>
                <a:gd name="T1" fmla="*/ 5 h 51"/>
                <a:gd name="T2" fmla="*/ 9 w 39"/>
                <a:gd name="T3" fmla="*/ 20 h 51"/>
                <a:gd name="T4" fmla="*/ 6 w 39"/>
                <a:gd name="T5" fmla="*/ 40 h 51"/>
                <a:gd name="T6" fmla="*/ 29 w 39"/>
                <a:gd name="T7" fmla="*/ 46 h 51"/>
                <a:gd name="T8" fmla="*/ 35 w 39"/>
                <a:gd name="T9" fmla="*/ 23 h 51"/>
                <a:gd name="T10" fmla="*/ 16 w 39"/>
                <a:gd name="T11" fmla="*/ 16 h 51"/>
                <a:gd name="T12" fmla="*/ 7 w 39"/>
                <a:gd name="T13" fmla="*/ 0 h 51"/>
                <a:gd name="T14" fmla="*/ 0 w 39"/>
                <a:gd name="T15" fmla="*/ 5 h 51"/>
                <a:gd name="T16" fmla="*/ 27 w 39"/>
                <a:gd name="T17" fmla="*/ 28 h 51"/>
                <a:gd name="T18" fmla="*/ 24 w 39"/>
                <a:gd name="T19" fmla="*/ 38 h 51"/>
                <a:gd name="T20" fmla="*/ 14 w 39"/>
                <a:gd name="T21" fmla="*/ 36 h 51"/>
                <a:gd name="T22" fmla="*/ 17 w 39"/>
                <a:gd name="T23" fmla="*/ 25 h 51"/>
                <a:gd name="T24" fmla="*/ 27 w 39"/>
                <a:gd name="T25"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1">
                  <a:moveTo>
                    <a:pt x="0" y="5"/>
                  </a:moveTo>
                  <a:cubicBezTo>
                    <a:pt x="9" y="20"/>
                    <a:pt x="9" y="20"/>
                    <a:pt x="9" y="20"/>
                  </a:cubicBezTo>
                  <a:cubicBezTo>
                    <a:pt x="4" y="25"/>
                    <a:pt x="3" y="33"/>
                    <a:pt x="6" y="40"/>
                  </a:cubicBezTo>
                  <a:cubicBezTo>
                    <a:pt x="11" y="48"/>
                    <a:pt x="21" y="51"/>
                    <a:pt x="29" y="46"/>
                  </a:cubicBezTo>
                  <a:cubicBezTo>
                    <a:pt x="37" y="41"/>
                    <a:pt x="39" y="31"/>
                    <a:pt x="35" y="23"/>
                  </a:cubicBezTo>
                  <a:cubicBezTo>
                    <a:pt x="31" y="17"/>
                    <a:pt x="23" y="14"/>
                    <a:pt x="16" y="16"/>
                  </a:cubicBezTo>
                  <a:cubicBezTo>
                    <a:pt x="7" y="0"/>
                    <a:pt x="7" y="0"/>
                    <a:pt x="7" y="0"/>
                  </a:cubicBezTo>
                  <a:lnTo>
                    <a:pt x="0" y="5"/>
                  </a:lnTo>
                  <a:close/>
                  <a:moveTo>
                    <a:pt x="27" y="28"/>
                  </a:moveTo>
                  <a:cubicBezTo>
                    <a:pt x="29" y="32"/>
                    <a:pt x="28" y="36"/>
                    <a:pt x="24" y="38"/>
                  </a:cubicBezTo>
                  <a:cubicBezTo>
                    <a:pt x="21" y="41"/>
                    <a:pt x="16" y="39"/>
                    <a:pt x="14" y="36"/>
                  </a:cubicBezTo>
                  <a:cubicBezTo>
                    <a:pt x="12" y="32"/>
                    <a:pt x="13" y="27"/>
                    <a:pt x="17" y="25"/>
                  </a:cubicBezTo>
                  <a:cubicBezTo>
                    <a:pt x="20" y="23"/>
                    <a:pt x="25" y="24"/>
                    <a:pt x="27" y="28"/>
                  </a:cubicBezTo>
                  <a:close/>
                </a:path>
              </a:pathLst>
            </a:custGeom>
            <a:grpFill/>
            <a:ln>
              <a:solidFill>
                <a:srgbClr val="FF0000"/>
              </a:solidFill>
            </a:ln>
          </p:spPr>
          <p:txBody>
            <a:bodyPr vert="horz" wrap="square" lIns="91419" tIns="45709" rIns="91419" bIns="45709" numCol="1" anchor="t" anchorCtr="0" compatLnSpc="1"/>
            <a:lstStyle/>
            <a:p>
              <a:endParaRPr lang="en-US"/>
            </a:p>
          </p:txBody>
        </p:sp>
        <p:sp>
          <p:nvSpPr>
            <p:cNvPr id="15" name="Freeform 157"/>
            <p:cNvSpPr>
              <a:spLocks noEditPoints="1"/>
            </p:cNvSpPr>
            <p:nvPr/>
          </p:nvSpPr>
          <p:spPr bwMode="auto">
            <a:xfrm>
              <a:off x="8730587" y="3471810"/>
              <a:ext cx="138098" cy="109097"/>
            </a:xfrm>
            <a:custGeom>
              <a:avLst/>
              <a:gdLst>
                <a:gd name="T0" fmla="*/ 0 w 50"/>
                <a:gd name="T1" fmla="*/ 8 h 40"/>
                <a:gd name="T2" fmla="*/ 15 w 50"/>
                <a:gd name="T3" fmla="*/ 17 h 40"/>
                <a:gd name="T4" fmla="*/ 23 w 50"/>
                <a:gd name="T5" fmla="*/ 35 h 40"/>
                <a:gd name="T6" fmla="*/ 46 w 50"/>
                <a:gd name="T7" fmla="*/ 29 h 40"/>
                <a:gd name="T8" fmla="*/ 40 w 50"/>
                <a:gd name="T9" fmla="*/ 7 h 40"/>
                <a:gd name="T10" fmla="*/ 20 w 50"/>
                <a:gd name="T11" fmla="*/ 9 h 40"/>
                <a:gd name="T12" fmla="*/ 4 w 50"/>
                <a:gd name="T13" fmla="*/ 0 h 40"/>
                <a:gd name="T14" fmla="*/ 0 w 50"/>
                <a:gd name="T15" fmla="*/ 8 h 40"/>
                <a:gd name="T16" fmla="*/ 35 w 50"/>
                <a:gd name="T17" fmla="*/ 14 h 40"/>
                <a:gd name="T18" fmla="*/ 38 w 50"/>
                <a:gd name="T19" fmla="*/ 25 h 40"/>
                <a:gd name="T20" fmla="*/ 27 w 50"/>
                <a:gd name="T21" fmla="*/ 28 h 40"/>
                <a:gd name="T22" fmla="*/ 25 w 50"/>
                <a:gd name="T23" fmla="*/ 17 h 40"/>
                <a:gd name="T24" fmla="*/ 35 w 50"/>
                <a:gd name="T25"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0">
                  <a:moveTo>
                    <a:pt x="0" y="8"/>
                  </a:moveTo>
                  <a:cubicBezTo>
                    <a:pt x="15" y="17"/>
                    <a:pt x="15" y="17"/>
                    <a:pt x="15" y="17"/>
                  </a:cubicBezTo>
                  <a:cubicBezTo>
                    <a:pt x="14" y="24"/>
                    <a:pt x="17" y="32"/>
                    <a:pt x="23" y="35"/>
                  </a:cubicBezTo>
                  <a:cubicBezTo>
                    <a:pt x="31" y="40"/>
                    <a:pt x="41" y="37"/>
                    <a:pt x="46" y="29"/>
                  </a:cubicBezTo>
                  <a:cubicBezTo>
                    <a:pt x="50" y="21"/>
                    <a:pt x="48" y="11"/>
                    <a:pt x="40" y="7"/>
                  </a:cubicBezTo>
                  <a:cubicBezTo>
                    <a:pt x="33" y="3"/>
                    <a:pt x="25" y="4"/>
                    <a:pt x="20" y="9"/>
                  </a:cubicBezTo>
                  <a:cubicBezTo>
                    <a:pt x="4" y="0"/>
                    <a:pt x="4" y="0"/>
                    <a:pt x="4" y="0"/>
                  </a:cubicBezTo>
                  <a:lnTo>
                    <a:pt x="0" y="8"/>
                  </a:lnTo>
                  <a:close/>
                  <a:moveTo>
                    <a:pt x="35" y="14"/>
                  </a:moveTo>
                  <a:cubicBezTo>
                    <a:pt x="39" y="16"/>
                    <a:pt x="40" y="21"/>
                    <a:pt x="38" y="25"/>
                  </a:cubicBezTo>
                  <a:cubicBezTo>
                    <a:pt x="36" y="29"/>
                    <a:pt x="31" y="30"/>
                    <a:pt x="27" y="28"/>
                  </a:cubicBezTo>
                  <a:cubicBezTo>
                    <a:pt x="24" y="26"/>
                    <a:pt x="23" y="21"/>
                    <a:pt x="25" y="17"/>
                  </a:cubicBezTo>
                  <a:cubicBezTo>
                    <a:pt x="27" y="13"/>
                    <a:pt x="32" y="12"/>
                    <a:pt x="35" y="14"/>
                  </a:cubicBezTo>
                  <a:close/>
                </a:path>
              </a:pathLst>
            </a:custGeom>
            <a:grpFill/>
            <a:ln>
              <a:solidFill>
                <a:srgbClr val="FF0000"/>
              </a:solidFill>
            </a:ln>
          </p:spPr>
          <p:txBody>
            <a:bodyPr vert="horz" wrap="square" lIns="91419" tIns="45709" rIns="91419" bIns="45709" numCol="1" anchor="t" anchorCtr="0" compatLnSpc="1"/>
            <a:lstStyle/>
            <a:p>
              <a:endParaRPr lang="en-US"/>
            </a:p>
          </p:txBody>
        </p:sp>
        <p:sp>
          <p:nvSpPr>
            <p:cNvPr id="16" name="Freeform 158"/>
            <p:cNvSpPr>
              <a:spLocks noEditPoints="1"/>
            </p:cNvSpPr>
            <p:nvPr/>
          </p:nvSpPr>
          <p:spPr bwMode="auto">
            <a:xfrm>
              <a:off x="8755445" y="3361332"/>
              <a:ext cx="139479" cy="91145"/>
            </a:xfrm>
            <a:custGeom>
              <a:avLst/>
              <a:gdLst>
                <a:gd name="T0" fmla="*/ 0 w 51"/>
                <a:gd name="T1" fmla="*/ 21 h 33"/>
                <a:gd name="T2" fmla="*/ 19 w 51"/>
                <a:gd name="T3" fmla="*/ 21 h 33"/>
                <a:gd name="T4" fmla="*/ 34 w 51"/>
                <a:gd name="T5" fmla="*/ 33 h 33"/>
                <a:gd name="T6" fmla="*/ 51 w 51"/>
                <a:gd name="T7" fmla="*/ 16 h 33"/>
                <a:gd name="T8" fmla="*/ 34 w 51"/>
                <a:gd name="T9" fmla="*/ 0 h 33"/>
                <a:gd name="T10" fmla="*/ 19 w 51"/>
                <a:gd name="T11" fmla="*/ 12 h 33"/>
                <a:gd name="T12" fmla="*/ 0 w 51"/>
                <a:gd name="T13" fmla="*/ 12 h 33"/>
                <a:gd name="T14" fmla="*/ 0 w 51"/>
                <a:gd name="T15" fmla="*/ 21 h 33"/>
                <a:gd name="T16" fmla="*/ 34 w 51"/>
                <a:gd name="T17" fmla="*/ 9 h 33"/>
                <a:gd name="T18" fmla="*/ 42 w 51"/>
                <a:gd name="T19" fmla="*/ 16 h 33"/>
                <a:gd name="T20" fmla="*/ 34 w 51"/>
                <a:gd name="T21" fmla="*/ 24 h 33"/>
                <a:gd name="T22" fmla="*/ 27 w 51"/>
                <a:gd name="T23" fmla="*/ 16 h 33"/>
                <a:gd name="T24" fmla="*/ 34 w 51"/>
                <a:gd name="T25"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33">
                  <a:moveTo>
                    <a:pt x="0" y="21"/>
                  </a:moveTo>
                  <a:cubicBezTo>
                    <a:pt x="19" y="21"/>
                    <a:pt x="19" y="21"/>
                    <a:pt x="19" y="21"/>
                  </a:cubicBezTo>
                  <a:cubicBezTo>
                    <a:pt x="21" y="28"/>
                    <a:pt x="27" y="33"/>
                    <a:pt x="34" y="33"/>
                  </a:cubicBezTo>
                  <a:cubicBezTo>
                    <a:pt x="44" y="33"/>
                    <a:pt x="51" y="25"/>
                    <a:pt x="51" y="16"/>
                  </a:cubicBezTo>
                  <a:cubicBezTo>
                    <a:pt x="51" y="7"/>
                    <a:pt x="44" y="0"/>
                    <a:pt x="34" y="0"/>
                  </a:cubicBezTo>
                  <a:cubicBezTo>
                    <a:pt x="27" y="0"/>
                    <a:pt x="20" y="5"/>
                    <a:pt x="19" y="12"/>
                  </a:cubicBezTo>
                  <a:cubicBezTo>
                    <a:pt x="0" y="12"/>
                    <a:pt x="0" y="12"/>
                    <a:pt x="0" y="12"/>
                  </a:cubicBezTo>
                  <a:lnTo>
                    <a:pt x="0" y="21"/>
                  </a:lnTo>
                  <a:close/>
                  <a:moveTo>
                    <a:pt x="34" y="9"/>
                  </a:moveTo>
                  <a:cubicBezTo>
                    <a:pt x="39" y="9"/>
                    <a:pt x="42" y="12"/>
                    <a:pt x="42" y="16"/>
                  </a:cubicBezTo>
                  <a:cubicBezTo>
                    <a:pt x="42" y="21"/>
                    <a:pt x="39" y="24"/>
                    <a:pt x="34" y="24"/>
                  </a:cubicBezTo>
                  <a:cubicBezTo>
                    <a:pt x="30" y="24"/>
                    <a:pt x="27" y="21"/>
                    <a:pt x="27" y="16"/>
                  </a:cubicBezTo>
                  <a:cubicBezTo>
                    <a:pt x="27" y="12"/>
                    <a:pt x="30" y="9"/>
                    <a:pt x="34" y="9"/>
                  </a:cubicBezTo>
                  <a:close/>
                </a:path>
              </a:pathLst>
            </a:custGeom>
            <a:grpFill/>
            <a:ln>
              <a:solidFill>
                <a:srgbClr val="FF0000"/>
              </a:solidFill>
            </a:ln>
          </p:spPr>
          <p:txBody>
            <a:bodyPr vert="horz" wrap="square" lIns="91419" tIns="45709" rIns="91419" bIns="45709" numCol="1" anchor="t" anchorCtr="0" compatLnSpc="1"/>
            <a:lstStyle/>
            <a:p>
              <a:endParaRPr lang="en-US"/>
            </a:p>
          </p:txBody>
        </p:sp>
        <p:sp>
          <p:nvSpPr>
            <p:cNvPr id="17" name="Freeform 159"/>
            <p:cNvSpPr>
              <a:spLocks noEditPoints="1"/>
            </p:cNvSpPr>
            <p:nvPr/>
          </p:nvSpPr>
          <p:spPr bwMode="auto">
            <a:xfrm>
              <a:off x="8437820" y="3238425"/>
              <a:ext cx="334197" cy="331435"/>
            </a:xfrm>
            <a:custGeom>
              <a:avLst/>
              <a:gdLst>
                <a:gd name="T0" fmla="*/ 61 w 122"/>
                <a:gd name="T1" fmla="*/ 121 h 121"/>
                <a:gd name="T2" fmla="*/ 0 w 122"/>
                <a:gd name="T3" fmla="*/ 60 h 121"/>
                <a:gd name="T4" fmla="*/ 61 w 122"/>
                <a:gd name="T5" fmla="*/ 0 h 121"/>
                <a:gd name="T6" fmla="*/ 122 w 122"/>
                <a:gd name="T7" fmla="*/ 60 h 121"/>
                <a:gd name="T8" fmla="*/ 61 w 122"/>
                <a:gd name="T9" fmla="*/ 121 h 121"/>
                <a:gd name="T10" fmla="*/ 61 w 122"/>
                <a:gd name="T11" fmla="*/ 8 h 121"/>
                <a:gd name="T12" fmla="*/ 8 w 122"/>
                <a:gd name="T13" fmla="*/ 60 h 121"/>
                <a:gd name="T14" fmla="*/ 61 w 122"/>
                <a:gd name="T15" fmla="*/ 113 h 121"/>
                <a:gd name="T16" fmla="*/ 114 w 122"/>
                <a:gd name="T17" fmla="*/ 60 h 121"/>
                <a:gd name="T18" fmla="*/ 61 w 122"/>
                <a:gd name="T19" fmla="*/ 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21">
                  <a:moveTo>
                    <a:pt x="61" y="121"/>
                  </a:moveTo>
                  <a:cubicBezTo>
                    <a:pt x="28" y="121"/>
                    <a:pt x="0" y="94"/>
                    <a:pt x="0" y="60"/>
                  </a:cubicBezTo>
                  <a:cubicBezTo>
                    <a:pt x="0" y="27"/>
                    <a:pt x="28" y="0"/>
                    <a:pt x="61" y="0"/>
                  </a:cubicBezTo>
                  <a:cubicBezTo>
                    <a:pt x="94" y="0"/>
                    <a:pt x="122" y="27"/>
                    <a:pt x="122" y="60"/>
                  </a:cubicBezTo>
                  <a:cubicBezTo>
                    <a:pt x="122" y="94"/>
                    <a:pt x="94" y="121"/>
                    <a:pt x="61" y="121"/>
                  </a:cubicBezTo>
                  <a:close/>
                  <a:moveTo>
                    <a:pt x="61" y="8"/>
                  </a:moveTo>
                  <a:cubicBezTo>
                    <a:pt x="32" y="8"/>
                    <a:pt x="8" y="31"/>
                    <a:pt x="8" y="60"/>
                  </a:cubicBezTo>
                  <a:cubicBezTo>
                    <a:pt x="8" y="89"/>
                    <a:pt x="32" y="113"/>
                    <a:pt x="61" y="113"/>
                  </a:cubicBezTo>
                  <a:cubicBezTo>
                    <a:pt x="90" y="113"/>
                    <a:pt x="114" y="89"/>
                    <a:pt x="114" y="60"/>
                  </a:cubicBezTo>
                  <a:cubicBezTo>
                    <a:pt x="114" y="31"/>
                    <a:pt x="90" y="8"/>
                    <a:pt x="61" y="8"/>
                  </a:cubicBezTo>
                  <a:close/>
                </a:path>
              </a:pathLst>
            </a:custGeom>
            <a:grpFill/>
            <a:ln>
              <a:solidFill>
                <a:srgbClr val="FF0000"/>
              </a:solidFill>
            </a:ln>
          </p:spPr>
          <p:txBody>
            <a:bodyPr vert="horz" wrap="square" lIns="91419" tIns="45709" rIns="91419" bIns="45709" numCol="1" anchor="t" anchorCtr="0" compatLnSpc="1"/>
            <a:lstStyle/>
            <a:p>
              <a:endParaRPr lang="en-US"/>
            </a:p>
          </p:txBody>
        </p:sp>
      </p:grpSp>
      <p:sp>
        <p:nvSpPr>
          <p:cNvPr id="18" name="Freeform 5"/>
          <p:cNvSpPr/>
          <p:nvPr/>
        </p:nvSpPr>
        <p:spPr bwMode="auto">
          <a:xfrm>
            <a:off x="3638833" y="3454146"/>
            <a:ext cx="7608299" cy="844846"/>
          </a:xfrm>
          <a:prstGeom prst="roundRect">
            <a:avLst/>
          </a:prstGeom>
          <a:gradFill flip="none" rotWithShape="1">
            <a:gsLst>
              <a:gs pos="55000">
                <a:schemeClr val="bg1">
                  <a:lumMod val="95000"/>
                </a:schemeClr>
              </a:gs>
              <a:gs pos="15000">
                <a:schemeClr val="bg1"/>
              </a:gs>
              <a:gs pos="88000">
                <a:schemeClr val="bg1">
                  <a:lumMod val="85000"/>
                </a:schemeClr>
              </a:gs>
            </a:gsLst>
            <a:lin ang="18900000" scaled="1"/>
            <a:tileRect/>
          </a:gradFill>
          <a:ln w="31750">
            <a:gradFill flip="none" rotWithShape="1">
              <a:gsLst>
                <a:gs pos="0">
                  <a:srgbClr val="C7C7C7"/>
                </a:gs>
                <a:gs pos="82000">
                  <a:schemeClr val="bg1"/>
                </a:gs>
              </a:gsLst>
              <a:lin ang="18900000" scaled="1"/>
              <a:tileRect/>
            </a:gradFill>
          </a:ln>
          <a:effectLst>
            <a:outerShdw blurRad="165100" dist="635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19" name="Freeform 5"/>
          <p:cNvSpPr/>
          <p:nvPr/>
        </p:nvSpPr>
        <p:spPr bwMode="auto">
          <a:xfrm>
            <a:off x="3871893" y="3603786"/>
            <a:ext cx="740579" cy="553322"/>
          </a:xfrm>
          <a:prstGeom prst="roundRect">
            <a:avLst>
              <a:gd name="adj" fmla="val 12078"/>
            </a:avLst>
          </a:prstGeom>
          <a:solidFill>
            <a:srgbClr val="FF0000"/>
          </a:solidFill>
          <a:ln w="38100">
            <a:solidFill>
              <a:srgbClr val="FF0000"/>
            </a:solidFill>
          </a:ln>
          <a:effectLst>
            <a:innerShdw blurRad="38100" dist="254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999"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gradFill>
                  <a:gsLst>
                    <a:gs pos="76000">
                      <a:srgbClr val="D7D7D7"/>
                    </a:gs>
                    <a:gs pos="37000">
                      <a:schemeClr val="bg1"/>
                    </a:gs>
                    <a:gs pos="100000">
                      <a:schemeClr val="bg1">
                        <a:lumMod val="75000"/>
                      </a:schemeClr>
                    </a:gs>
                  </a:gsLst>
                  <a:lin ang="18900000" scaled="1"/>
                </a:gradFill>
                <a:effectLst>
                  <a:innerShdw blurRad="25400" dist="25400" dir="18900000">
                    <a:prstClr val="black">
                      <a:alpha val="50000"/>
                    </a:prstClr>
                  </a:innerShdw>
                </a:effectLst>
                <a:latin typeface="Times New Roman" panose="02020603050405020304" pitchFamily="18" charset="0"/>
                <a:ea typeface="Abraham Lincoln" pitchFamily="2" charset="0"/>
                <a:cs typeface="Times New Roman" panose="02020603050405020304" pitchFamily="18" charset="0"/>
                <a:sym typeface="微软雅黑" panose="020B0503020204020204" pitchFamily="34" charset="-122"/>
              </a:rPr>
              <a:t>2</a:t>
            </a:r>
            <a:endParaRPr lang="zh-CN" altLang="en-US" sz="3999"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gradFill>
                <a:gsLst>
                  <a:gs pos="76000">
                    <a:srgbClr val="D7D7D7"/>
                  </a:gs>
                  <a:gs pos="37000">
                    <a:schemeClr val="bg1"/>
                  </a:gs>
                  <a:gs pos="100000">
                    <a:schemeClr val="bg1">
                      <a:lumMod val="75000"/>
                    </a:schemeClr>
                  </a:gs>
                </a:gsLst>
                <a:lin ang="18900000" scaled="1"/>
              </a:gradFill>
              <a:effectLst>
                <a:innerShdw blurRad="25400" dist="25400" dir="18900000">
                  <a:prstClr val="black">
                    <a:alpha val="50000"/>
                  </a:prstClr>
                </a:innerShdw>
              </a:effectLst>
              <a:latin typeface="Times New Roman" panose="02020603050405020304" pitchFamily="18" charset="0"/>
              <a:ea typeface="Abraham Lincoln" pitchFamily="2" charset="0"/>
              <a:cs typeface="Times New Roman" panose="02020603050405020304" pitchFamily="18" charset="0"/>
              <a:sym typeface="微软雅黑" panose="020B0503020204020204" pitchFamily="34" charset="-122"/>
            </a:endParaRPr>
          </a:p>
        </p:txBody>
      </p:sp>
      <p:sp>
        <p:nvSpPr>
          <p:cNvPr id="20" name="Rectangle 11"/>
          <p:cNvSpPr>
            <a:spLocks noChangeArrowheads="1"/>
          </p:cNvSpPr>
          <p:nvPr/>
        </p:nvSpPr>
        <p:spPr bwMode="gray">
          <a:xfrm>
            <a:off x="4724263" y="3523792"/>
            <a:ext cx="4468921" cy="59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p>
            <a:pPr algn="ctr">
              <a:lnSpc>
                <a:spcPct val="150000"/>
              </a:lnSpc>
            </a:pPr>
            <a:r>
              <a:rPr lang="zh-CN" altLang="en-US" sz="2800" b="1" dirty="0">
                <a:gradFill>
                  <a:gsLst>
                    <a:gs pos="10000">
                      <a:srgbClr val="C00000"/>
                    </a:gs>
                    <a:gs pos="70000">
                      <a:srgbClr val="FF0000"/>
                    </a:gs>
                  </a:gsLst>
                  <a:lin ang="5400000" scaled="1"/>
                </a:gradFill>
                <a:ea typeface="微软雅黑" panose="020B0503020204020204" pitchFamily="34" charset="-122"/>
              </a:rPr>
              <a:t>落实安全生产十五条硬措施</a:t>
            </a:r>
          </a:p>
        </p:txBody>
      </p:sp>
      <p:sp>
        <p:nvSpPr>
          <p:cNvPr id="29" name="Freeform 91"/>
          <p:cNvSpPr>
            <a:spLocks noEditPoints="1"/>
          </p:cNvSpPr>
          <p:nvPr/>
        </p:nvSpPr>
        <p:spPr bwMode="auto">
          <a:xfrm>
            <a:off x="10506608" y="3750487"/>
            <a:ext cx="361344" cy="364102"/>
          </a:xfrm>
          <a:custGeom>
            <a:avLst/>
            <a:gdLst>
              <a:gd name="T0" fmla="*/ 125 w 131"/>
              <a:gd name="T1" fmla="*/ 73 h 132"/>
              <a:gd name="T2" fmla="*/ 82 w 131"/>
              <a:gd name="T3" fmla="*/ 91 h 132"/>
              <a:gd name="T4" fmla="*/ 81 w 131"/>
              <a:gd name="T5" fmla="*/ 93 h 132"/>
              <a:gd name="T6" fmla="*/ 101 w 131"/>
              <a:gd name="T7" fmla="*/ 107 h 132"/>
              <a:gd name="T8" fmla="*/ 129 w 131"/>
              <a:gd name="T9" fmla="*/ 61 h 132"/>
              <a:gd name="T10" fmla="*/ 110 w 131"/>
              <a:gd name="T11" fmla="*/ 53 h 132"/>
              <a:gd name="T12" fmla="*/ 127 w 131"/>
              <a:gd name="T13" fmla="*/ 71 h 132"/>
              <a:gd name="T14" fmla="*/ 129 w 131"/>
              <a:gd name="T15" fmla="*/ 61 h 132"/>
              <a:gd name="T16" fmla="*/ 24 w 131"/>
              <a:gd name="T17" fmla="*/ 30 h 132"/>
              <a:gd name="T18" fmla="*/ 24 w 131"/>
              <a:gd name="T19" fmla="*/ 38 h 132"/>
              <a:gd name="T20" fmla="*/ 97 w 131"/>
              <a:gd name="T21" fmla="*/ 34 h 132"/>
              <a:gd name="T22" fmla="*/ 97 w 131"/>
              <a:gd name="T23" fmla="*/ 51 h 132"/>
              <a:gd name="T24" fmla="*/ 24 w 131"/>
              <a:gd name="T25" fmla="*/ 47 h 132"/>
              <a:gd name="T26" fmla="*/ 24 w 131"/>
              <a:gd name="T27" fmla="*/ 55 h 132"/>
              <a:gd name="T28" fmla="*/ 97 w 131"/>
              <a:gd name="T29" fmla="*/ 51 h 132"/>
              <a:gd name="T30" fmla="*/ 24 w 131"/>
              <a:gd name="T31" fmla="*/ 64 h 132"/>
              <a:gd name="T32" fmla="*/ 24 w 131"/>
              <a:gd name="T33" fmla="*/ 72 h 132"/>
              <a:gd name="T34" fmla="*/ 79 w 131"/>
              <a:gd name="T35" fmla="*/ 68 h 132"/>
              <a:gd name="T36" fmla="*/ 75 w 131"/>
              <a:gd name="T37" fmla="*/ 81 h 132"/>
              <a:gd name="T38" fmla="*/ 20 w 131"/>
              <a:gd name="T39" fmla="*/ 85 h 132"/>
              <a:gd name="T40" fmla="*/ 75 w 131"/>
              <a:gd name="T41" fmla="*/ 89 h 132"/>
              <a:gd name="T42" fmla="*/ 75 w 131"/>
              <a:gd name="T43" fmla="*/ 81 h 132"/>
              <a:gd name="T44" fmla="*/ 95 w 131"/>
              <a:gd name="T45" fmla="*/ 124 h 132"/>
              <a:gd name="T46" fmla="*/ 69 w 131"/>
              <a:gd name="T47" fmla="*/ 119 h 132"/>
              <a:gd name="T48" fmla="*/ 8 w 131"/>
              <a:gd name="T49" fmla="*/ 98 h 132"/>
              <a:gd name="T50" fmla="*/ 21 w 131"/>
              <a:gd name="T51" fmla="*/ 8 h 132"/>
              <a:gd name="T52" fmla="*/ 108 w 131"/>
              <a:gd name="T53" fmla="*/ 21 h 132"/>
              <a:gd name="T54" fmla="*/ 113 w 131"/>
              <a:gd name="T55" fmla="*/ 49 h 132"/>
              <a:gd name="T56" fmla="*/ 116 w 131"/>
              <a:gd name="T57" fmla="*/ 21 h 132"/>
              <a:gd name="T58" fmla="*/ 21 w 131"/>
              <a:gd name="T59" fmla="*/ 0 h 132"/>
              <a:gd name="T60" fmla="*/ 0 w 131"/>
              <a:gd name="T61" fmla="*/ 102 h 132"/>
              <a:gd name="T62" fmla="*/ 0 w 131"/>
              <a:gd name="T63" fmla="*/ 103 h 132"/>
              <a:gd name="T64" fmla="*/ 1 w 131"/>
              <a:gd name="T65" fmla="*/ 104 h 132"/>
              <a:gd name="T66" fmla="*/ 2 w 131"/>
              <a:gd name="T67" fmla="*/ 105 h 132"/>
              <a:gd name="T68" fmla="*/ 63 w 131"/>
              <a:gd name="T69" fmla="*/ 132 h 132"/>
              <a:gd name="T70" fmla="*/ 65 w 131"/>
              <a:gd name="T71" fmla="*/ 132 h 132"/>
              <a:gd name="T72" fmla="*/ 95 w 131"/>
              <a:gd name="T73" fmla="*/ 132 h 132"/>
              <a:gd name="T74" fmla="*/ 116 w 131"/>
              <a:gd name="T75" fmla="*/ 89 h 132"/>
              <a:gd name="T76" fmla="*/ 108 w 131"/>
              <a:gd name="T77" fmla="*/ 11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 h="132">
                <a:moveTo>
                  <a:pt x="106" y="59"/>
                </a:moveTo>
                <a:cubicBezTo>
                  <a:pt x="125" y="73"/>
                  <a:pt x="125" y="73"/>
                  <a:pt x="125" y="73"/>
                </a:cubicBezTo>
                <a:cubicBezTo>
                  <a:pt x="102" y="105"/>
                  <a:pt x="102" y="105"/>
                  <a:pt x="102" y="105"/>
                </a:cubicBezTo>
                <a:cubicBezTo>
                  <a:pt x="82" y="91"/>
                  <a:pt x="82" y="91"/>
                  <a:pt x="82" y="91"/>
                </a:cubicBezTo>
                <a:lnTo>
                  <a:pt x="106" y="59"/>
                </a:lnTo>
                <a:close/>
                <a:moveTo>
                  <a:pt x="81" y="93"/>
                </a:moveTo>
                <a:cubicBezTo>
                  <a:pt x="82" y="112"/>
                  <a:pt x="82" y="112"/>
                  <a:pt x="82" y="112"/>
                </a:cubicBezTo>
                <a:cubicBezTo>
                  <a:pt x="101" y="107"/>
                  <a:pt x="101" y="107"/>
                  <a:pt x="101" y="107"/>
                </a:cubicBezTo>
                <a:lnTo>
                  <a:pt x="81" y="93"/>
                </a:lnTo>
                <a:close/>
                <a:moveTo>
                  <a:pt x="129" y="61"/>
                </a:moveTo>
                <a:cubicBezTo>
                  <a:pt x="116" y="52"/>
                  <a:pt x="116" y="52"/>
                  <a:pt x="116" y="52"/>
                </a:cubicBezTo>
                <a:cubicBezTo>
                  <a:pt x="114" y="50"/>
                  <a:pt x="111" y="51"/>
                  <a:pt x="110" y="53"/>
                </a:cubicBezTo>
                <a:cubicBezTo>
                  <a:pt x="110" y="53"/>
                  <a:pt x="107" y="57"/>
                  <a:pt x="107" y="57"/>
                </a:cubicBezTo>
                <a:cubicBezTo>
                  <a:pt x="127" y="71"/>
                  <a:pt x="127" y="71"/>
                  <a:pt x="127" y="71"/>
                </a:cubicBezTo>
                <a:cubicBezTo>
                  <a:pt x="127" y="71"/>
                  <a:pt x="129" y="67"/>
                  <a:pt x="130" y="67"/>
                </a:cubicBezTo>
                <a:cubicBezTo>
                  <a:pt x="131" y="65"/>
                  <a:pt x="131" y="62"/>
                  <a:pt x="129" y="61"/>
                </a:cubicBezTo>
                <a:close/>
                <a:moveTo>
                  <a:pt x="93" y="30"/>
                </a:moveTo>
                <a:cubicBezTo>
                  <a:pt x="24" y="30"/>
                  <a:pt x="24" y="30"/>
                  <a:pt x="24" y="30"/>
                </a:cubicBezTo>
                <a:cubicBezTo>
                  <a:pt x="22" y="30"/>
                  <a:pt x="20" y="32"/>
                  <a:pt x="20" y="34"/>
                </a:cubicBezTo>
                <a:cubicBezTo>
                  <a:pt x="20" y="37"/>
                  <a:pt x="22" y="38"/>
                  <a:pt x="24" y="38"/>
                </a:cubicBezTo>
                <a:cubicBezTo>
                  <a:pt x="93" y="38"/>
                  <a:pt x="93" y="38"/>
                  <a:pt x="93" y="38"/>
                </a:cubicBezTo>
                <a:cubicBezTo>
                  <a:pt x="95" y="38"/>
                  <a:pt x="97" y="37"/>
                  <a:pt x="97" y="34"/>
                </a:cubicBezTo>
                <a:cubicBezTo>
                  <a:pt x="97" y="32"/>
                  <a:pt x="95" y="30"/>
                  <a:pt x="93" y="30"/>
                </a:cubicBezTo>
                <a:close/>
                <a:moveTo>
                  <a:pt x="97" y="51"/>
                </a:moveTo>
                <a:cubicBezTo>
                  <a:pt x="97" y="49"/>
                  <a:pt x="95" y="47"/>
                  <a:pt x="93" y="47"/>
                </a:cubicBezTo>
                <a:cubicBezTo>
                  <a:pt x="24" y="47"/>
                  <a:pt x="24" y="47"/>
                  <a:pt x="24" y="47"/>
                </a:cubicBezTo>
                <a:cubicBezTo>
                  <a:pt x="22" y="47"/>
                  <a:pt x="20" y="49"/>
                  <a:pt x="20" y="51"/>
                </a:cubicBezTo>
                <a:cubicBezTo>
                  <a:pt x="20" y="53"/>
                  <a:pt x="22" y="55"/>
                  <a:pt x="24" y="55"/>
                </a:cubicBezTo>
                <a:cubicBezTo>
                  <a:pt x="93" y="55"/>
                  <a:pt x="93" y="55"/>
                  <a:pt x="93" y="55"/>
                </a:cubicBezTo>
                <a:cubicBezTo>
                  <a:pt x="95" y="55"/>
                  <a:pt x="97" y="53"/>
                  <a:pt x="97" y="51"/>
                </a:cubicBezTo>
                <a:close/>
                <a:moveTo>
                  <a:pt x="75" y="64"/>
                </a:moveTo>
                <a:cubicBezTo>
                  <a:pt x="24" y="64"/>
                  <a:pt x="24" y="64"/>
                  <a:pt x="24" y="64"/>
                </a:cubicBezTo>
                <a:cubicBezTo>
                  <a:pt x="22" y="64"/>
                  <a:pt x="20" y="66"/>
                  <a:pt x="20" y="68"/>
                </a:cubicBezTo>
                <a:cubicBezTo>
                  <a:pt x="20" y="70"/>
                  <a:pt x="22" y="72"/>
                  <a:pt x="24" y="72"/>
                </a:cubicBezTo>
                <a:cubicBezTo>
                  <a:pt x="75" y="72"/>
                  <a:pt x="75" y="72"/>
                  <a:pt x="75" y="72"/>
                </a:cubicBezTo>
                <a:cubicBezTo>
                  <a:pt x="77" y="72"/>
                  <a:pt x="79" y="70"/>
                  <a:pt x="79" y="68"/>
                </a:cubicBezTo>
                <a:cubicBezTo>
                  <a:pt x="79" y="66"/>
                  <a:pt x="77" y="64"/>
                  <a:pt x="75" y="64"/>
                </a:cubicBezTo>
                <a:close/>
                <a:moveTo>
                  <a:pt x="75" y="81"/>
                </a:moveTo>
                <a:cubicBezTo>
                  <a:pt x="24" y="81"/>
                  <a:pt x="24" y="81"/>
                  <a:pt x="24" y="81"/>
                </a:cubicBezTo>
                <a:cubicBezTo>
                  <a:pt x="22" y="81"/>
                  <a:pt x="20" y="83"/>
                  <a:pt x="20" y="85"/>
                </a:cubicBezTo>
                <a:cubicBezTo>
                  <a:pt x="20" y="87"/>
                  <a:pt x="22" y="89"/>
                  <a:pt x="24" y="89"/>
                </a:cubicBezTo>
                <a:cubicBezTo>
                  <a:pt x="75" y="89"/>
                  <a:pt x="75" y="89"/>
                  <a:pt x="75" y="89"/>
                </a:cubicBezTo>
                <a:cubicBezTo>
                  <a:pt x="77" y="89"/>
                  <a:pt x="79" y="87"/>
                  <a:pt x="79" y="85"/>
                </a:cubicBezTo>
                <a:cubicBezTo>
                  <a:pt x="79" y="83"/>
                  <a:pt x="77" y="81"/>
                  <a:pt x="75" y="81"/>
                </a:cubicBezTo>
                <a:close/>
                <a:moveTo>
                  <a:pt x="108" y="111"/>
                </a:moveTo>
                <a:cubicBezTo>
                  <a:pt x="108" y="119"/>
                  <a:pt x="103" y="124"/>
                  <a:pt x="95" y="124"/>
                </a:cubicBezTo>
                <a:cubicBezTo>
                  <a:pt x="69" y="124"/>
                  <a:pt x="69" y="124"/>
                  <a:pt x="69" y="124"/>
                </a:cubicBezTo>
                <a:cubicBezTo>
                  <a:pt x="69" y="119"/>
                  <a:pt x="69" y="119"/>
                  <a:pt x="69" y="119"/>
                </a:cubicBezTo>
                <a:cubicBezTo>
                  <a:pt x="69" y="107"/>
                  <a:pt x="59" y="98"/>
                  <a:pt x="48" y="98"/>
                </a:cubicBezTo>
                <a:cubicBezTo>
                  <a:pt x="8" y="98"/>
                  <a:pt x="8" y="98"/>
                  <a:pt x="8" y="98"/>
                </a:cubicBezTo>
                <a:cubicBezTo>
                  <a:pt x="8" y="21"/>
                  <a:pt x="8" y="21"/>
                  <a:pt x="8" y="21"/>
                </a:cubicBezTo>
                <a:cubicBezTo>
                  <a:pt x="8" y="14"/>
                  <a:pt x="14" y="8"/>
                  <a:pt x="21" y="8"/>
                </a:cubicBezTo>
                <a:cubicBezTo>
                  <a:pt x="95" y="8"/>
                  <a:pt x="95" y="8"/>
                  <a:pt x="95" y="8"/>
                </a:cubicBezTo>
                <a:cubicBezTo>
                  <a:pt x="103" y="8"/>
                  <a:pt x="108" y="14"/>
                  <a:pt x="108" y="21"/>
                </a:cubicBezTo>
                <a:cubicBezTo>
                  <a:pt x="108" y="51"/>
                  <a:pt x="108" y="51"/>
                  <a:pt x="108" y="51"/>
                </a:cubicBezTo>
                <a:cubicBezTo>
                  <a:pt x="110" y="49"/>
                  <a:pt x="111" y="49"/>
                  <a:pt x="113" y="49"/>
                </a:cubicBezTo>
                <a:cubicBezTo>
                  <a:pt x="114" y="49"/>
                  <a:pt x="115" y="49"/>
                  <a:pt x="116" y="50"/>
                </a:cubicBezTo>
                <a:cubicBezTo>
                  <a:pt x="116" y="21"/>
                  <a:pt x="116" y="21"/>
                  <a:pt x="116" y="21"/>
                </a:cubicBezTo>
                <a:cubicBezTo>
                  <a:pt x="116" y="10"/>
                  <a:pt x="107" y="0"/>
                  <a:pt x="95" y="0"/>
                </a:cubicBezTo>
                <a:cubicBezTo>
                  <a:pt x="21" y="0"/>
                  <a:pt x="21" y="0"/>
                  <a:pt x="21" y="0"/>
                </a:cubicBezTo>
                <a:cubicBezTo>
                  <a:pt x="10" y="0"/>
                  <a:pt x="0" y="10"/>
                  <a:pt x="0" y="21"/>
                </a:cubicBezTo>
                <a:cubicBezTo>
                  <a:pt x="0" y="102"/>
                  <a:pt x="0" y="102"/>
                  <a:pt x="0" y="102"/>
                </a:cubicBezTo>
                <a:cubicBezTo>
                  <a:pt x="0" y="102"/>
                  <a:pt x="0" y="102"/>
                  <a:pt x="0" y="102"/>
                </a:cubicBezTo>
                <a:cubicBezTo>
                  <a:pt x="0" y="102"/>
                  <a:pt x="0" y="102"/>
                  <a:pt x="0" y="103"/>
                </a:cubicBezTo>
                <a:cubicBezTo>
                  <a:pt x="0" y="103"/>
                  <a:pt x="1" y="103"/>
                  <a:pt x="1" y="103"/>
                </a:cubicBezTo>
                <a:cubicBezTo>
                  <a:pt x="1" y="103"/>
                  <a:pt x="1" y="104"/>
                  <a:pt x="1" y="104"/>
                </a:cubicBezTo>
                <a:cubicBezTo>
                  <a:pt x="1" y="104"/>
                  <a:pt x="1" y="104"/>
                  <a:pt x="1" y="104"/>
                </a:cubicBezTo>
                <a:cubicBezTo>
                  <a:pt x="1" y="104"/>
                  <a:pt x="1" y="105"/>
                  <a:pt x="2" y="105"/>
                </a:cubicBezTo>
                <a:cubicBezTo>
                  <a:pt x="2" y="105"/>
                  <a:pt x="2" y="105"/>
                  <a:pt x="3" y="105"/>
                </a:cubicBezTo>
                <a:cubicBezTo>
                  <a:pt x="63" y="132"/>
                  <a:pt x="63" y="132"/>
                  <a:pt x="63" y="132"/>
                </a:cubicBezTo>
                <a:cubicBezTo>
                  <a:pt x="64" y="132"/>
                  <a:pt x="64" y="132"/>
                  <a:pt x="65" y="132"/>
                </a:cubicBezTo>
                <a:cubicBezTo>
                  <a:pt x="65" y="132"/>
                  <a:pt x="65" y="132"/>
                  <a:pt x="65" y="132"/>
                </a:cubicBezTo>
                <a:cubicBezTo>
                  <a:pt x="65" y="132"/>
                  <a:pt x="65" y="132"/>
                  <a:pt x="65" y="132"/>
                </a:cubicBezTo>
                <a:cubicBezTo>
                  <a:pt x="95" y="132"/>
                  <a:pt x="95" y="132"/>
                  <a:pt x="95" y="132"/>
                </a:cubicBezTo>
                <a:cubicBezTo>
                  <a:pt x="107" y="132"/>
                  <a:pt x="116" y="123"/>
                  <a:pt x="116" y="111"/>
                </a:cubicBezTo>
                <a:cubicBezTo>
                  <a:pt x="116" y="89"/>
                  <a:pt x="116" y="89"/>
                  <a:pt x="116" y="89"/>
                </a:cubicBezTo>
                <a:cubicBezTo>
                  <a:pt x="108" y="100"/>
                  <a:pt x="108" y="100"/>
                  <a:pt x="108" y="100"/>
                </a:cubicBezTo>
                <a:lnTo>
                  <a:pt x="108" y="111"/>
                </a:lnTo>
                <a:close/>
              </a:path>
            </a:pathLst>
          </a:custGeom>
          <a:solidFill>
            <a:srgbClr val="FF0000"/>
          </a:solidFill>
          <a:ln>
            <a:solidFill>
              <a:srgbClr val="FF0000"/>
            </a:solidFill>
          </a:ln>
        </p:spPr>
        <p:txBody>
          <a:bodyPr vert="horz" wrap="square" lIns="91419" tIns="45709" rIns="91419" bIns="45709" numCol="1" anchor="t" anchorCtr="0" compatLnSpc="1"/>
          <a:lstStyle/>
          <a:p>
            <a:endParaRPr lang="zh-CN" altLang="en-US"/>
          </a:p>
        </p:txBody>
      </p:sp>
      <p:grpSp>
        <p:nvGrpSpPr>
          <p:cNvPr id="30" name="组合 29"/>
          <p:cNvGrpSpPr/>
          <p:nvPr/>
        </p:nvGrpSpPr>
        <p:grpSpPr>
          <a:xfrm>
            <a:off x="944868" y="2298109"/>
            <a:ext cx="1963565" cy="1964023"/>
            <a:chOff x="3005751" y="1547508"/>
            <a:chExt cx="1644816" cy="1645200"/>
          </a:xfrm>
        </p:grpSpPr>
        <p:sp>
          <p:nvSpPr>
            <p:cNvPr id="31" name="Freeform 5"/>
            <p:cNvSpPr/>
            <p:nvPr/>
          </p:nvSpPr>
          <p:spPr bwMode="auto">
            <a:xfrm>
              <a:off x="3005751" y="1547508"/>
              <a:ext cx="1644816" cy="1645200"/>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152400" dist="508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32" name="Freeform 5"/>
            <p:cNvSpPr/>
            <p:nvPr/>
          </p:nvSpPr>
          <p:spPr bwMode="auto">
            <a:xfrm>
              <a:off x="3189943" y="1731108"/>
              <a:ext cx="1276432" cy="1278000"/>
            </a:xfrm>
            <a:prstGeom prst="ellipse">
              <a:avLst/>
            </a:prstGeom>
            <a:solidFill>
              <a:srgbClr val="FF0000"/>
            </a:solidFill>
            <a:ln w="38100">
              <a:solidFill>
                <a:srgbClr val="FF0000"/>
              </a:solid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33" name="TextBox 7"/>
          <p:cNvSpPr>
            <a:spLocks noChangeArrowheads="1"/>
          </p:cNvSpPr>
          <p:nvPr/>
        </p:nvSpPr>
        <p:spPr bwMode="auto">
          <a:xfrm>
            <a:off x="1257089" y="2892591"/>
            <a:ext cx="1339120" cy="73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07975" anchor="ctr">
            <a:noAutofit/>
          </a:bodyPr>
          <a:lstStyle/>
          <a:p>
            <a:pPr algn="ctr">
              <a:defRPr/>
            </a:pPr>
            <a:r>
              <a:rPr lang="zh-CN" altLang="en-US" sz="3799" b="1" dirty="0">
                <a:ln w="25400">
                  <a:solidFill>
                    <a:schemeClr val="bg1"/>
                  </a:solidFill>
                </a:ln>
                <a:gradFill>
                  <a:gsLst>
                    <a:gs pos="63000">
                      <a:srgbClr val="DFDFDF"/>
                    </a:gs>
                    <a:gs pos="15000">
                      <a:schemeClr val="bg1"/>
                    </a:gs>
                    <a:gs pos="100000">
                      <a:schemeClr val="bg1">
                        <a:lumMod val="75000"/>
                      </a:schemeClr>
                    </a:gs>
                  </a:gsLst>
                  <a:lin ang="18900000" scaled="1"/>
                </a:gradFill>
                <a:effectLst>
                  <a:outerShdw blurRad="38100" dist="38100" dir="2700000" algn="tl">
                    <a:srgbClr val="000000">
                      <a:alpha val="43137"/>
                    </a:srgbClr>
                  </a:outerShdw>
                </a:effectLst>
                <a:latin typeface="Tw Cen MT" panose="020B0602020104020603" charset="0"/>
                <a:ea typeface="Abraham Lincoln" pitchFamily="2" charset="0"/>
                <a:sym typeface="微软雅黑" panose="020B0503020204020204" pitchFamily="34" charset="-122"/>
              </a:rPr>
              <a:t>目录</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AF896D03-5D21-47E8-A9A1-0AEA440E5E49}"/>
              </a:ext>
            </a:extLst>
          </p:cNvPr>
          <p:cNvSpPr>
            <a:spLocks noGrp="1"/>
          </p:cNvSpPr>
          <p:nvPr>
            <p:ph type="dt" sz="half" idx="10"/>
          </p:nvPr>
        </p:nvSpPr>
        <p:spPr/>
        <p:txBody>
          <a:bodyPr/>
          <a:lstStyle/>
          <a:p>
            <a:pPr>
              <a:defRPr/>
            </a:pPr>
            <a:fld id="{27158FDA-0734-4674-A894-C1231886F499}" type="datetime10">
              <a:rPr lang="zh-CN" altLang="en-US" smtClean="0"/>
              <a:t>23:26</a:t>
            </a:fld>
            <a:endParaRPr lang="en-US" dirty="0"/>
          </a:p>
        </p:txBody>
      </p:sp>
      <p:sp>
        <p:nvSpPr>
          <p:cNvPr id="5" name="页脚占位符 4">
            <a:extLst>
              <a:ext uri="{FF2B5EF4-FFF2-40B4-BE49-F238E27FC236}">
                <a16:creationId xmlns:a16="http://schemas.microsoft.com/office/drawing/2014/main" id="{978691A5-A6B0-4B7C-A6D6-13FFBACE8001}"/>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75C5ADC1-6B4B-48CB-B29C-31ADDA9ADCD7}"/>
              </a:ext>
            </a:extLst>
          </p:cNvPr>
          <p:cNvSpPr>
            <a:spLocks noGrp="1"/>
          </p:cNvSpPr>
          <p:nvPr>
            <p:ph type="sldNum" sz="quarter" idx="12"/>
          </p:nvPr>
        </p:nvSpPr>
        <p:spPr/>
        <p:txBody>
          <a:bodyPr/>
          <a:lstStyle/>
          <a:p>
            <a:pPr>
              <a:defRPr/>
            </a:pPr>
            <a:fld id="{3A44B40C-2167-40F0-8028-4C9DC49EEB79}" type="slidenum">
              <a:rPr lang="en-US" altLang="zh-CN" smtClean="0"/>
              <a:pPr>
                <a:defRPr/>
              </a:pPr>
              <a:t>20</a:t>
            </a:fld>
            <a:r>
              <a:rPr lang="en-US" altLang="zh-CN" dirty="0"/>
              <a:t>/89</a:t>
            </a:r>
          </a:p>
        </p:txBody>
      </p:sp>
      <p:sp>
        <p:nvSpPr>
          <p:cNvPr id="17" name="矩形 16">
            <a:extLst>
              <a:ext uri="{FF2B5EF4-FFF2-40B4-BE49-F238E27FC236}">
                <a16:creationId xmlns:a16="http://schemas.microsoft.com/office/drawing/2014/main" id="{2EBCB4EC-0491-4368-A153-FB64F89EB777}"/>
              </a:ext>
            </a:extLst>
          </p:cNvPr>
          <p:cNvSpPr/>
          <p:nvPr/>
        </p:nvSpPr>
        <p:spPr>
          <a:xfrm>
            <a:off x="3231471" y="1935332"/>
            <a:ext cx="8469297" cy="4154750"/>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修正前</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第十八条 生产经营单位的主要负责人对本单位安全生产工作负有下列</a:t>
            </a:r>
            <a:r>
              <a:rPr lang="zh-CN" altLang="en-US" dirty="0">
                <a:solidFill>
                  <a:srgbClr val="0070C0"/>
                </a:solidFill>
                <a:latin typeface="微软雅黑" panose="020B0503020204020204" pitchFamily="34" charset="-122"/>
                <a:ea typeface="微软雅黑" panose="020B0503020204020204" pitchFamily="34" charset="-122"/>
              </a:rPr>
              <a:t>职责</a:t>
            </a:r>
            <a:r>
              <a:rPr lang="zh-CN" altLang="en-US" dirty="0">
                <a:solidFill>
                  <a:schemeClr val="tx1"/>
                </a:solidFill>
                <a:latin typeface="微软雅黑" panose="020B0503020204020204" pitchFamily="34" charset="-122"/>
                <a:ea typeface="微软雅黑" panose="020B0503020204020204" pitchFamily="34" charset="-122"/>
              </a:rPr>
              <a:t>：</a:t>
            </a:r>
          </a:p>
          <a:p>
            <a:pPr indent="457200"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（一）建立、健全本单位安全生产责任制；</a:t>
            </a:r>
            <a:endParaRPr lang="en-US" altLang="zh-CN" dirty="0">
              <a:solidFill>
                <a:schemeClr val="tx1"/>
              </a:solidFill>
              <a:latin typeface="微软雅黑" panose="020B0503020204020204" pitchFamily="34" charset="-122"/>
              <a:ea typeface="微软雅黑" panose="020B0503020204020204" pitchFamily="34" charset="-122"/>
            </a:endParaRPr>
          </a:p>
          <a:p>
            <a:pPr indent="457200"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（二）组织制定本单位安全生产规章制度和操作规程；</a:t>
            </a:r>
          </a:p>
          <a:p>
            <a:pPr indent="457200"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（三）组织制定并实施本单位安全生产教育和培训计划</a:t>
            </a:r>
            <a:endParaRPr lang="en-US" altLang="zh-CN" dirty="0">
              <a:solidFill>
                <a:schemeClr val="tx1"/>
              </a:solidFill>
              <a:latin typeface="微软雅黑" panose="020B0503020204020204" pitchFamily="34" charset="-122"/>
              <a:ea typeface="微软雅黑" panose="020B0503020204020204" pitchFamily="34" charset="-122"/>
            </a:endParaRPr>
          </a:p>
          <a:p>
            <a:pPr indent="457200"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（四）保证本单位安全生产投入的有效实施；</a:t>
            </a:r>
            <a:endParaRPr lang="en-US" altLang="zh-CN" dirty="0">
              <a:solidFill>
                <a:schemeClr val="tx1"/>
              </a:solidFill>
              <a:latin typeface="微软雅黑" panose="020B0503020204020204" pitchFamily="34" charset="-122"/>
              <a:ea typeface="微软雅黑" panose="020B0503020204020204" pitchFamily="34" charset="-122"/>
            </a:endParaRPr>
          </a:p>
          <a:p>
            <a:pPr indent="457200"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（五）督促、检查本单位的安全生产工作，及时消除生产安全事故隐患；</a:t>
            </a:r>
          </a:p>
          <a:p>
            <a:pPr indent="457200"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（六）组织制定并实施本单位的生产安全事故应急救援预案；</a:t>
            </a:r>
          </a:p>
          <a:p>
            <a:pPr indent="457200"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（七）及时、如实报告生产安全事故。</a:t>
            </a:r>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5A772CCF-AE64-4273-8DC7-DAC3C5136122}"/>
              </a:ext>
            </a:extLst>
          </p:cNvPr>
          <p:cNvSpPr/>
          <p:nvPr/>
        </p:nvSpPr>
        <p:spPr>
          <a:xfrm>
            <a:off x="3107179" y="1342531"/>
            <a:ext cx="1500327"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第十八条 </a:t>
            </a:r>
          </a:p>
        </p:txBody>
      </p:sp>
      <p:sp>
        <p:nvSpPr>
          <p:cNvPr id="19" name="矩形 18">
            <a:extLst>
              <a:ext uri="{FF2B5EF4-FFF2-40B4-BE49-F238E27FC236}">
                <a16:creationId xmlns:a16="http://schemas.microsoft.com/office/drawing/2014/main" id="{9BFF5D05-39F2-4D5A-BEBD-73C4280050CB}"/>
              </a:ext>
            </a:extLst>
          </p:cNvPr>
          <p:cNvSpPr/>
          <p:nvPr/>
        </p:nvSpPr>
        <p:spPr>
          <a:xfrm>
            <a:off x="4494320" y="135498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1" name="组合 20">
            <a:extLst>
              <a:ext uri="{FF2B5EF4-FFF2-40B4-BE49-F238E27FC236}">
                <a16:creationId xmlns:a16="http://schemas.microsoft.com/office/drawing/2014/main" id="{3C2D0192-B72E-2158-D5AA-CE644E2BDE03}"/>
              </a:ext>
            </a:extLst>
          </p:cNvPr>
          <p:cNvGrpSpPr/>
          <p:nvPr/>
        </p:nvGrpSpPr>
        <p:grpSpPr>
          <a:xfrm>
            <a:off x="145208" y="693267"/>
            <a:ext cx="7886569" cy="2333497"/>
            <a:chOff x="145208" y="693267"/>
            <a:chExt cx="7886569" cy="2333497"/>
          </a:xfrm>
        </p:grpSpPr>
        <p:grpSp>
          <p:nvGrpSpPr>
            <p:cNvPr id="22" name="组合 21">
              <a:extLst>
                <a:ext uri="{FF2B5EF4-FFF2-40B4-BE49-F238E27FC236}">
                  <a16:creationId xmlns:a16="http://schemas.microsoft.com/office/drawing/2014/main" id="{B998D0F3-DD1F-B7CC-E2DB-57F7143541CF}"/>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93B3877B-322A-C234-D3C6-004270FC1792}"/>
                  </a:ext>
                </a:extLst>
              </p:cNvPr>
              <p:cNvGrpSpPr/>
              <p:nvPr/>
            </p:nvGrpSpPr>
            <p:grpSpPr>
              <a:xfrm>
                <a:off x="145208" y="693267"/>
                <a:ext cx="7886569" cy="1770365"/>
                <a:chOff x="145208" y="693267"/>
                <a:chExt cx="7886569" cy="1770365"/>
              </a:xfrm>
            </p:grpSpPr>
            <p:grpSp>
              <p:nvGrpSpPr>
                <p:cNvPr id="26" name="组合 25">
                  <a:extLst>
                    <a:ext uri="{FF2B5EF4-FFF2-40B4-BE49-F238E27FC236}">
                      <a16:creationId xmlns:a16="http://schemas.microsoft.com/office/drawing/2014/main" id="{6694B350-33C4-4D13-FB4A-0F40EBE7DE12}"/>
                    </a:ext>
                  </a:extLst>
                </p:cNvPr>
                <p:cNvGrpSpPr/>
                <p:nvPr/>
              </p:nvGrpSpPr>
              <p:grpSpPr>
                <a:xfrm>
                  <a:off x="145210" y="693267"/>
                  <a:ext cx="7886567" cy="567279"/>
                  <a:chOff x="145210" y="693267"/>
                  <a:chExt cx="7886567" cy="567279"/>
                </a:xfrm>
              </p:grpSpPr>
              <p:sp>
                <p:nvSpPr>
                  <p:cNvPr id="28" name="AutoShape 11">
                    <a:extLst>
                      <a:ext uri="{FF2B5EF4-FFF2-40B4-BE49-F238E27FC236}">
                        <a16:creationId xmlns:a16="http://schemas.microsoft.com/office/drawing/2014/main" id="{F130E986-3520-C31A-C0D3-E8D699CDA534}"/>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9" name="AutoShape 11">
                    <a:extLst>
                      <a:ext uri="{FF2B5EF4-FFF2-40B4-BE49-F238E27FC236}">
                        <a16:creationId xmlns:a16="http://schemas.microsoft.com/office/drawing/2014/main" id="{D7E74730-7A9F-6714-AAA4-7FC5A29438B2}"/>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0" name="AutoShape 11">
                    <a:extLst>
                      <a:ext uri="{FF2B5EF4-FFF2-40B4-BE49-F238E27FC236}">
                        <a16:creationId xmlns:a16="http://schemas.microsoft.com/office/drawing/2014/main" id="{CDA2AC25-17BF-7294-1FEC-C40BDD7117FC}"/>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7" name="矩形 26">
                  <a:extLst>
                    <a:ext uri="{FF2B5EF4-FFF2-40B4-BE49-F238E27FC236}">
                      <a16:creationId xmlns:a16="http://schemas.microsoft.com/office/drawing/2014/main" id="{6BBC49B2-E296-9ABC-8F28-277413011F1B}"/>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5" name="矩形 24">
                <a:extLst>
                  <a:ext uri="{FF2B5EF4-FFF2-40B4-BE49-F238E27FC236}">
                    <a16:creationId xmlns:a16="http://schemas.microsoft.com/office/drawing/2014/main" id="{4DF6BB67-9F91-E566-0D90-FB6BA633AD74}"/>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3" name="矩形 22">
              <a:extLst>
                <a:ext uri="{FF2B5EF4-FFF2-40B4-BE49-F238E27FC236}">
                  <a16:creationId xmlns:a16="http://schemas.microsoft.com/office/drawing/2014/main" id="{17F7F7F4-09A0-696E-E4A4-CB2A87863409}"/>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049159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9399F0F9-738B-4072-808F-212BC9C1CDBE}"/>
              </a:ext>
            </a:extLst>
          </p:cNvPr>
          <p:cNvSpPr>
            <a:spLocks noGrp="1"/>
          </p:cNvSpPr>
          <p:nvPr>
            <p:ph type="dt" sz="half" idx="10"/>
          </p:nvPr>
        </p:nvSpPr>
        <p:spPr/>
        <p:txBody>
          <a:bodyPr/>
          <a:lstStyle/>
          <a:p>
            <a:pPr>
              <a:defRPr/>
            </a:pPr>
            <a:fld id="{27158FDA-0734-4674-A894-C1231886F499}" type="datetime10">
              <a:rPr lang="zh-CN" altLang="en-US" smtClean="0"/>
              <a:t>23:26</a:t>
            </a:fld>
            <a:endParaRPr lang="en-US" dirty="0"/>
          </a:p>
        </p:txBody>
      </p:sp>
      <p:sp>
        <p:nvSpPr>
          <p:cNvPr id="5" name="页脚占位符 4">
            <a:extLst>
              <a:ext uri="{FF2B5EF4-FFF2-40B4-BE49-F238E27FC236}">
                <a16:creationId xmlns:a16="http://schemas.microsoft.com/office/drawing/2014/main" id="{C26B2D41-7530-4048-859B-50586E9628E7}"/>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B533BD62-E044-40AE-983B-0684A0761255}"/>
              </a:ext>
            </a:extLst>
          </p:cNvPr>
          <p:cNvSpPr>
            <a:spLocks noGrp="1"/>
          </p:cNvSpPr>
          <p:nvPr>
            <p:ph type="sldNum" sz="quarter" idx="12"/>
          </p:nvPr>
        </p:nvSpPr>
        <p:spPr/>
        <p:txBody>
          <a:bodyPr/>
          <a:lstStyle/>
          <a:p>
            <a:pPr>
              <a:defRPr/>
            </a:pPr>
            <a:fld id="{3A44B40C-2167-40F0-8028-4C9DC49EEB79}" type="slidenum">
              <a:rPr lang="en-US" altLang="zh-CN" smtClean="0"/>
              <a:pPr>
                <a:defRPr/>
              </a:pPr>
              <a:t>21</a:t>
            </a:fld>
            <a:r>
              <a:rPr lang="en-US" altLang="zh-CN" dirty="0"/>
              <a:t>/89</a:t>
            </a:r>
          </a:p>
        </p:txBody>
      </p:sp>
      <p:sp>
        <p:nvSpPr>
          <p:cNvPr id="17" name="矩形 16">
            <a:extLst>
              <a:ext uri="{FF2B5EF4-FFF2-40B4-BE49-F238E27FC236}">
                <a16:creationId xmlns:a16="http://schemas.microsoft.com/office/drawing/2014/main" id="{3660F9B8-26C4-4A2C-9004-D5D1F2CC1BEF}"/>
              </a:ext>
            </a:extLst>
          </p:cNvPr>
          <p:cNvSpPr/>
          <p:nvPr/>
        </p:nvSpPr>
        <p:spPr>
          <a:xfrm>
            <a:off x="3180017" y="1935332"/>
            <a:ext cx="8520752" cy="4154750"/>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第十八条 生产经营单位的主要负责人对本单位安全生产工作负有下列</a:t>
            </a:r>
            <a:r>
              <a:rPr lang="zh-CN" altLang="en-US" strike="sngStrike" dirty="0">
                <a:solidFill>
                  <a:srgbClr val="0070C0"/>
                </a:solidFill>
                <a:latin typeface="微软雅黑" panose="020B0503020204020204" pitchFamily="34" charset="-122"/>
                <a:ea typeface="微软雅黑" panose="020B0503020204020204" pitchFamily="34" charset="-122"/>
              </a:rPr>
              <a:t>职责</a:t>
            </a:r>
            <a:r>
              <a:rPr lang="zh-CN" altLang="en-US" b="1" dirty="0">
                <a:solidFill>
                  <a:srgbClr val="FF0000"/>
                </a:solidFill>
                <a:latin typeface="微软雅黑" panose="020B0503020204020204" pitchFamily="34" charset="-122"/>
                <a:ea typeface="微软雅黑" panose="020B0503020204020204" pitchFamily="34" charset="-122"/>
              </a:rPr>
              <a:t>责任</a:t>
            </a:r>
            <a:r>
              <a:rPr lang="zh-CN" altLang="en-US" dirty="0">
                <a:solidFill>
                  <a:schemeClr val="tx1"/>
                </a:solidFill>
                <a:latin typeface="微软雅黑" panose="020B0503020204020204" pitchFamily="34" charset="-122"/>
                <a:ea typeface="微软雅黑" panose="020B0503020204020204" pitchFamily="34" charset="-122"/>
              </a:rPr>
              <a:t>：</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（一）建立、健全</a:t>
            </a:r>
            <a:r>
              <a:rPr lang="zh-CN" altLang="en-US" b="1" dirty="0">
                <a:solidFill>
                  <a:srgbClr val="FF0000"/>
                </a:solidFill>
                <a:latin typeface="微软雅黑" panose="020B0503020204020204" pitchFamily="34" charset="-122"/>
                <a:ea typeface="微软雅黑" panose="020B0503020204020204" pitchFamily="34" charset="-122"/>
              </a:rPr>
              <a:t>并落实</a:t>
            </a:r>
            <a:r>
              <a:rPr lang="zh-CN" altLang="en-US" dirty="0">
                <a:solidFill>
                  <a:schemeClr val="tx1"/>
                </a:solidFill>
                <a:latin typeface="微软雅黑" panose="020B0503020204020204" pitchFamily="34" charset="-122"/>
                <a:ea typeface="微软雅黑" panose="020B0503020204020204" pitchFamily="34" charset="-122"/>
              </a:rPr>
              <a:t>本单位安全生产责任制；</a:t>
            </a:r>
            <a:endParaRPr lang="en-US" altLang="zh-CN" dirty="0">
              <a:solidFill>
                <a:schemeClr val="tx1"/>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（二）组织制定</a:t>
            </a:r>
            <a:r>
              <a:rPr lang="zh-CN" altLang="en-US" b="1" dirty="0">
                <a:solidFill>
                  <a:srgbClr val="FF0000"/>
                </a:solidFill>
                <a:latin typeface="微软雅黑" panose="020B0503020204020204" pitchFamily="34" charset="-122"/>
                <a:ea typeface="微软雅黑" panose="020B0503020204020204" pitchFamily="34" charset="-122"/>
              </a:rPr>
              <a:t>并落实</a:t>
            </a:r>
            <a:r>
              <a:rPr lang="zh-CN" altLang="en-US" dirty="0">
                <a:solidFill>
                  <a:schemeClr val="tx1"/>
                </a:solidFill>
                <a:latin typeface="微软雅黑" panose="020B0503020204020204" pitchFamily="34" charset="-122"/>
                <a:ea typeface="微软雅黑" panose="020B0503020204020204" pitchFamily="34" charset="-122"/>
              </a:rPr>
              <a:t>本单位安全生产规章制度和操作规程；</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（三）组织制定并实施本单位安全生产教育和培训计划；</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（四）保证本单位安全生产投入的有效实施；</a:t>
            </a:r>
            <a:endParaRPr lang="en-US" altLang="zh-CN" dirty="0">
              <a:solidFill>
                <a:schemeClr val="tx1"/>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（五）督促、检查本单位的安全生产工作，及时消除生产安全事故隐患；</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（六）组织制定并实施本单位的生产安全事故应急救援预案；</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（七）及时、如实报告生产安全事故。</a:t>
            </a:r>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0C4796CA-57DE-4746-B3CB-312120ACB4D1}"/>
              </a:ext>
            </a:extLst>
          </p:cNvPr>
          <p:cNvSpPr/>
          <p:nvPr/>
        </p:nvSpPr>
        <p:spPr>
          <a:xfrm>
            <a:off x="3107179" y="1342531"/>
            <a:ext cx="1500327"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第十八条 </a:t>
            </a:r>
          </a:p>
        </p:txBody>
      </p:sp>
      <p:sp>
        <p:nvSpPr>
          <p:cNvPr id="19" name="矩形 18">
            <a:extLst>
              <a:ext uri="{FF2B5EF4-FFF2-40B4-BE49-F238E27FC236}">
                <a16:creationId xmlns:a16="http://schemas.microsoft.com/office/drawing/2014/main" id="{E4A35D27-53D5-4A76-93F2-598B5A6B1167}"/>
              </a:ext>
            </a:extLst>
          </p:cNvPr>
          <p:cNvSpPr/>
          <p:nvPr/>
        </p:nvSpPr>
        <p:spPr>
          <a:xfrm>
            <a:off x="4494320" y="135498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1" name="组合 20">
            <a:extLst>
              <a:ext uri="{FF2B5EF4-FFF2-40B4-BE49-F238E27FC236}">
                <a16:creationId xmlns:a16="http://schemas.microsoft.com/office/drawing/2014/main" id="{DCE49DB6-BF98-B73A-5F8B-C0ECFA7DD134}"/>
              </a:ext>
            </a:extLst>
          </p:cNvPr>
          <p:cNvGrpSpPr/>
          <p:nvPr/>
        </p:nvGrpSpPr>
        <p:grpSpPr>
          <a:xfrm>
            <a:off x="145208" y="693267"/>
            <a:ext cx="7886569" cy="2333497"/>
            <a:chOff x="145208" y="693267"/>
            <a:chExt cx="7886569" cy="2333497"/>
          </a:xfrm>
        </p:grpSpPr>
        <p:grpSp>
          <p:nvGrpSpPr>
            <p:cNvPr id="22" name="组合 21">
              <a:extLst>
                <a:ext uri="{FF2B5EF4-FFF2-40B4-BE49-F238E27FC236}">
                  <a16:creationId xmlns:a16="http://schemas.microsoft.com/office/drawing/2014/main" id="{2B157308-ECE0-6AAA-28A2-C4EF7A2DE974}"/>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55FC1058-4879-FB41-0ED2-3E368F02B75D}"/>
                  </a:ext>
                </a:extLst>
              </p:cNvPr>
              <p:cNvGrpSpPr/>
              <p:nvPr/>
            </p:nvGrpSpPr>
            <p:grpSpPr>
              <a:xfrm>
                <a:off x="145208" y="693267"/>
                <a:ext cx="7886569" cy="1770365"/>
                <a:chOff x="145208" y="693267"/>
                <a:chExt cx="7886569" cy="1770365"/>
              </a:xfrm>
            </p:grpSpPr>
            <p:grpSp>
              <p:nvGrpSpPr>
                <p:cNvPr id="26" name="组合 25">
                  <a:extLst>
                    <a:ext uri="{FF2B5EF4-FFF2-40B4-BE49-F238E27FC236}">
                      <a16:creationId xmlns:a16="http://schemas.microsoft.com/office/drawing/2014/main" id="{E888AD26-4C98-934D-9EE1-45F8B1894BA0}"/>
                    </a:ext>
                  </a:extLst>
                </p:cNvPr>
                <p:cNvGrpSpPr/>
                <p:nvPr/>
              </p:nvGrpSpPr>
              <p:grpSpPr>
                <a:xfrm>
                  <a:off x="145210" y="693267"/>
                  <a:ext cx="7886567" cy="567279"/>
                  <a:chOff x="145210" y="693267"/>
                  <a:chExt cx="7886567" cy="567279"/>
                </a:xfrm>
              </p:grpSpPr>
              <p:sp>
                <p:nvSpPr>
                  <p:cNvPr id="28" name="AutoShape 11">
                    <a:extLst>
                      <a:ext uri="{FF2B5EF4-FFF2-40B4-BE49-F238E27FC236}">
                        <a16:creationId xmlns:a16="http://schemas.microsoft.com/office/drawing/2014/main" id="{56295062-4929-0792-F8CE-95899A41081F}"/>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9" name="AutoShape 11">
                    <a:extLst>
                      <a:ext uri="{FF2B5EF4-FFF2-40B4-BE49-F238E27FC236}">
                        <a16:creationId xmlns:a16="http://schemas.microsoft.com/office/drawing/2014/main" id="{01ABB731-F54E-2950-9B5C-80FB70A7D25D}"/>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0" name="AutoShape 11">
                    <a:extLst>
                      <a:ext uri="{FF2B5EF4-FFF2-40B4-BE49-F238E27FC236}">
                        <a16:creationId xmlns:a16="http://schemas.microsoft.com/office/drawing/2014/main" id="{1710289F-887F-C262-1554-71BAE82B97CA}"/>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7" name="矩形 26">
                  <a:extLst>
                    <a:ext uri="{FF2B5EF4-FFF2-40B4-BE49-F238E27FC236}">
                      <a16:creationId xmlns:a16="http://schemas.microsoft.com/office/drawing/2014/main" id="{DC745AC8-208C-225D-AA53-FA6A0338D0AA}"/>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5" name="矩形 24">
                <a:extLst>
                  <a:ext uri="{FF2B5EF4-FFF2-40B4-BE49-F238E27FC236}">
                    <a16:creationId xmlns:a16="http://schemas.microsoft.com/office/drawing/2014/main" id="{BE0F35E6-EA64-F5CE-DB42-BBE90C49D2F2}"/>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3" name="矩形 22">
              <a:extLst>
                <a:ext uri="{FF2B5EF4-FFF2-40B4-BE49-F238E27FC236}">
                  <a16:creationId xmlns:a16="http://schemas.microsoft.com/office/drawing/2014/main" id="{E2475AED-473D-C4E5-D83D-C6F18C7C582B}"/>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74108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592A4D5C-E86D-4E9F-9011-E76666898C23}"/>
              </a:ext>
            </a:extLst>
          </p:cNvPr>
          <p:cNvSpPr>
            <a:spLocks noGrp="1"/>
          </p:cNvSpPr>
          <p:nvPr>
            <p:ph type="dt" sz="half" idx="10"/>
          </p:nvPr>
        </p:nvSpPr>
        <p:spPr/>
        <p:txBody>
          <a:bodyPr/>
          <a:lstStyle/>
          <a:p>
            <a:pPr>
              <a:defRPr/>
            </a:pPr>
            <a:fld id="{27158FDA-0734-4674-A894-C1231886F499}" type="datetime10">
              <a:rPr lang="zh-CN" altLang="en-US" smtClean="0"/>
              <a:t>23:25</a:t>
            </a:fld>
            <a:endParaRPr lang="en-US" dirty="0"/>
          </a:p>
        </p:txBody>
      </p:sp>
      <p:sp>
        <p:nvSpPr>
          <p:cNvPr id="5" name="页脚占位符 4">
            <a:extLst>
              <a:ext uri="{FF2B5EF4-FFF2-40B4-BE49-F238E27FC236}">
                <a16:creationId xmlns:a16="http://schemas.microsoft.com/office/drawing/2014/main" id="{81AC0C76-AE7D-4A64-8E54-8527E98A7738}"/>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A65CE320-30F5-4392-8D93-BB70263C6108}"/>
              </a:ext>
            </a:extLst>
          </p:cNvPr>
          <p:cNvSpPr>
            <a:spLocks noGrp="1"/>
          </p:cNvSpPr>
          <p:nvPr>
            <p:ph type="sldNum" sz="quarter" idx="12"/>
          </p:nvPr>
        </p:nvSpPr>
        <p:spPr/>
        <p:txBody>
          <a:bodyPr/>
          <a:lstStyle/>
          <a:p>
            <a:pPr>
              <a:defRPr/>
            </a:pPr>
            <a:fld id="{3A44B40C-2167-40F0-8028-4C9DC49EEB79}" type="slidenum">
              <a:rPr lang="en-US" altLang="zh-CN" smtClean="0"/>
              <a:pPr>
                <a:defRPr/>
              </a:pPr>
              <a:t>22</a:t>
            </a:fld>
            <a:r>
              <a:rPr lang="en-US" altLang="zh-CN" dirty="0"/>
              <a:t>/89</a:t>
            </a:r>
          </a:p>
        </p:txBody>
      </p:sp>
      <p:sp>
        <p:nvSpPr>
          <p:cNvPr id="17" name="矩形 16">
            <a:extLst>
              <a:ext uri="{FF2B5EF4-FFF2-40B4-BE49-F238E27FC236}">
                <a16:creationId xmlns:a16="http://schemas.microsoft.com/office/drawing/2014/main" id="{85D0FB61-5530-44C8-9361-6349F7A02752}"/>
              </a:ext>
            </a:extLst>
          </p:cNvPr>
          <p:cNvSpPr/>
          <p:nvPr/>
        </p:nvSpPr>
        <p:spPr>
          <a:xfrm>
            <a:off x="2482795" y="1756951"/>
            <a:ext cx="9516862" cy="4560362"/>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修正前</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第二十二条 生产经营单位的安全生产管理机构以及安全生产管理人员履行下列职责：</a:t>
            </a:r>
          </a:p>
          <a:p>
            <a:pPr indent="457200"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（一）组织或者参与拟订本单位安全生产规章制度、操作规程和生产安全事故应急救援预案；</a:t>
            </a:r>
          </a:p>
          <a:p>
            <a:pPr indent="457200"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（二）组织或者参与本单位安全生产教育和培训，如实记录安全生产教育和培训情况；</a:t>
            </a:r>
          </a:p>
          <a:p>
            <a:pPr indent="457200"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（三）督促落实本单位重大危险源的安全管理措施；</a:t>
            </a:r>
          </a:p>
          <a:p>
            <a:pPr indent="457200"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（四）组织或者参与本单位应急救援演练；</a:t>
            </a:r>
          </a:p>
          <a:p>
            <a:pPr indent="457200"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（五）检查本单位的安全生产状况，及时排查生产安全事故隐患，提出改进安全生产管理的建议；</a:t>
            </a:r>
          </a:p>
          <a:p>
            <a:pPr indent="457200"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（六）制止和纠正违章指挥、强令冒险作业、违反操作规程的行为；</a:t>
            </a:r>
          </a:p>
          <a:p>
            <a:pPr indent="457200"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（七）督促落实本单位安全生产整改措施。</a:t>
            </a:r>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21A750D4-6A0A-47DD-B353-2FF3E308715F}"/>
              </a:ext>
            </a:extLst>
          </p:cNvPr>
          <p:cNvSpPr/>
          <p:nvPr/>
        </p:nvSpPr>
        <p:spPr>
          <a:xfrm>
            <a:off x="3107179" y="1342531"/>
            <a:ext cx="1500327"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第二十二条 </a:t>
            </a:r>
          </a:p>
        </p:txBody>
      </p:sp>
      <p:sp>
        <p:nvSpPr>
          <p:cNvPr id="19" name="矩形 18">
            <a:extLst>
              <a:ext uri="{FF2B5EF4-FFF2-40B4-BE49-F238E27FC236}">
                <a16:creationId xmlns:a16="http://schemas.microsoft.com/office/drawing/2014/main" id="{02852905-8097-4E66-9D51-C78B1BC78F5E}"/>
              </a:ext>
            </a:extLst>
          </p:cNvPr>
          <p:cNvSpPr/>
          <p:nvPr/>
        </p:nvSpPr>
        <p:spPr>
          <a:xfrm>
            <a:off x="4494320" y="135498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1" name="组合 20">
            <a:extLst>
              <a:ext uri="{FF2B5EF4-FFF2-40B4-BE49-F238E27FC236}">
                <a16:creationId xmlns:a16="http://schemas.microsoft.com/office/drawing/2014/main" id="{D1BE3129-E4A4-4A5A-6AB9-ACD18B89289C}"/>
              </a:ext>
            </a:extLst>
          </p:cNvPr>
          <p:cNvGrpSpPr/>
          <p:nvPr/>
        </p:nvGrpSpPr>
        <p:grpSpPr>
          <a:xfrm>
            <a:off x="145208" y="693267"/>
            <a:ext cx="7886569" cy="2333497"/>
            <a:chOff x="145208" y="693267"/>
            <a:chExt cx="7886569" cy="2333497"/>
          </a:xfrm>
        </p:grpSpPr>
        <p:grpSp>
          <p:nvGrpSpPr>
            <p:cNvPr id="22" name="组合 21">
              <a:extLst>
                <a:ext uri="{FF2B5EF4-FFF2-40B4-BE49-F238E27FC236}">
                  <a16:creationId xmlns:a16="http://schemas.microsoft.com/office/drawing/2014/main" id="{91778639-4828-43CF-9238-89356F5EA401}"/>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FB3FF824-FB31-E4DE-1AA9-0461E8CC60DD}"/>
                  </a:ext>
                </a:extLst>
              </p:cNvPr>
              <p:cNvGrpSpPr/>
              <p:nvPr/>
            </p:nvGrpSpPr>
            <p:grpSpPr>
              <a:xfrm>
                <a:off x="145208" y="693267"/>
                <a:ext cx="7886569" cy="1770365"/>
                <a:chOff x="145208" y="693267"/>
                <a:chExt cx="7886569" cy="1770365"/>
              </a:xfrm>
            </p:grpSpPr>
            <p:grpSp>
              <p:nvGrpSpPr>
                <p:cNvPr id="26" name="组合 25">
                  <a:extLst>
                    <a:ext uri="{FF2B5EF4-FFF2-40B4-BE49-F238E27FC236}">
                      <a16:creationId xmlns:a16="http://schemas.microsoft.com/office/drawing/2014/main" id="{757D28C1-7976-461F-4B3B-9C4905243904}"/>
                    </a:ext>
                  </a:extLst>
                </p:cNvPr>
                <p:cNvGrpSpPr/>
                <p:nvPr/>
              </p:nvGrpSpPr>
              <p:grpSpPr>
                <a:xfrm>
                  <a:off x="145210" y="693267"/>
                  <a:ext cx="7886567" cy="567279"/>
                  <a:chOff x="145210" y="693267"/>
                  <a:chExt cx="7886567" cy="567279"/>
                </a:xfrm>
              </p:grpSpPr>
              <p:sp>
                <p:nvSpPr>
                  <p:cNvPr id="28" name="AutoShape 11">
                    <a:extLst>
                      <a:ext uri="{FF2B5EF4-FFF2-40B4-BE49-F238E27FC236}">
                        <a16:creationId xmlns:a16="http://schemas.microsoft.com/office/drawing/2014/main" id="{AE42EFA0-1F43-5AF3-2FD0-DB03C05CE297}"/>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9" name="AutoShape 11">
                    <a:extLst>
                      <a:ext uri="{FF2B5EF4-FFF2-40B4-BE49-F238E27FC236}">
                        <a16:creationId xmlns:a16="http://schemas.microsoft.com/office/drawing/2014/main" id="{908AE0F1-7AD2-F462-5468-11CB58084B33}"/>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0" name="AutoShape 11">
                    <a:extLst>
                      <a:ext uri="{FF2B5EF4-FFF2-40B4-BE49-F238E27FC236}">
                        <a16:creationId xmlns:a16="http://schemas.microsoft.com/office/drawing/2014/main" id="{EA799C5C-0F0D-1116-65A3-782A08325187}"/>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7" name="矩形 26">
                  <a:extLst>
                    <a:ext uri="{FF2B5EF4-FFF2-40B4-BE49-F238E27FC236}">
                      <a16:creationId xmlns:a16="http://schemas.microsoft.com/office/drawing/2014/main" id="{DB4388DC-FBCA-8C39-13AF-DB0EA8A256F4}"/>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5" name="矩形 24">
                <a:extLst>
                  <a:ext uri="{FF2B5EF4-FFF2-40B4-BE49-F238E27FC236}">
                    <a16:creationId xmlns:a16="http://schemas.microsoft.com/office/drawing/2014/main" id="{CF55E4B7-A728-BBF5-0CDB-461C24220236}"/>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3" name="矩形 22">
              <a:extLst>
                <a:ext uri="{FF2B5EF4-FFF2-40B4-BE49-F238E27FC236}">
                  <a16:creationId xmlns:a16="http://schemas.microsoft.com/office/drawing/2014/main" id="{17554548-CD8F-0D26-75A2-6FE409618DB8}"/>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44529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43BA7A1C-9C00-48D6-8A8F-70A603B752E6}"/>
              </a:ext>
            </a:extLst>
          </p:cNvPr>
          <p:cNvSpPr>
            <a:spLocks noGrp="1"/>
          </p:cNvSpPr>
          <p:nvPr>
            <p:ph type="dt" sz="half" idx="10"/>
          </p:nvPr>
        </p:nvSpPr>
        <p:spPr/>
        <p:txBody>
          <a:bodyPr/>
          <a:lstStyle/>
          <a:p>
            <a:pPr>
              <a:defRPr/>
            </a:pPr>
            <a:fld id="{27158FDA-0734-4674-A894-C1231886F499}" type="datetime10">
              <a:rPr lang="zh-CN" altLang="en-US" smtClean="0"/>
              <a:t>23:25</a:t>
            </a:fld>
            <a:endParaRPr lang="en-US" dirty="0"/>
          </a:p>
        </p:txBody>
      </p:sp>
      <p:sp>
        <p:nvSpPr>
          <p:cNvPr id="5" name="页脚占位符 4">
            <a:extLst>
              <a:ext uri="{FF2B5EF4-FFF2-40B4-BE49-F238E27FC236}">
                <a16:creationId xmlns:a16="http://schemas.microsoft.com/office/drawing/2014/main" id="{66088C57-AFB7-478E-9DCC-3C9993D7F5B0}"/>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2997E33A-4218-46FC-AA4D-01549058D607}"/>
              </a:ext>
            </a:extLst>
          </p:cNvPr>
          <p:cNvSpPr>
            <a:spLocks noGrp="1"/>
          </p:cNvSpPr>
          <p:nvPr>
            <p:ph type="sldNum" sz="quarter" idx="12"/>
          </p:nvPr>
        </p:nvSpPr>
        <p:spPr/>
        <p:txBody>
          <a:bodyPr/>
          <a:lstStyle/>
          <a:p>
            <a:pPr>
              <a:defRPr/>
            </a:pPr>
            <a:fld id="{3A44B40C-2167-40F0-8028-4C9DC49EEB79}" type="slidenum">
              <a:rPr lang="en-US" altLang="zh-CN" smtClean="0"/>
              <a:pPr>
                <a:defRPr/>
              </a:pPr>
              <a:t>23</a:t>
            </a:fld>
            <a:r>
              <a:rPr lang="en-US" altLang="zh-CN" dirty="0"/>
              <a:t>/89</a:t>
            </a:r>
          </a:p>
        </p:txBody>
      </p:sp>
      <p:sp>
        <p:nvSpPr>
          <p:cNvPr id="17" name="矩形 16">
            <a:extLst>
              <a:ext uri="{FF2B5EF4-FFF2-40B4-BE49-F238E27FC236}">
                <a16:creationId xmlns:a16="http://schemas.microsoft.com/office/drawing/2014/main" id="{B895280A-F5EF-4C53-8B87-C64B30D81084}"/>
              </a:ext>
            </a:extLst>
          </p:cNvPr>
          <p:cNvSpPr/>
          <p:nvPr/>
        </p:nvSpPr>
        <p:spPr>
          <a:xfrm>
            <a:off x="2209799" y="1767669"/>
            <a:ext cx="10121283" cy="4392917"/>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第二十二条生产经营单位的安全生产管理机构以及安全生产管理人员履行下列职责：</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（一）组织或者参与拟订本单位安全生产规章制度、操作规程和生产安全事故应急救援预案；</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（二）组织或者参与本单位安全生产教育和培训，如实记录安全生产教育和培训情况；</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（三）督促落实本单位重大危险源的安全管理措施，</a:t>
            </a:r>
            <a:endParaRPr lang="en-US" altLang="zh-CN" dirty="0">
              <a:solidFill>
                <a:schemeClr val="tx1"/>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（四）组织或者参与本单位应急救援演练；</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（五）检查本单位的安全生产状况，及时排查生产安全事故隐患，提出改进安全生产管理的建议；</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（六）制止和纠正违章指挥、强令冒险作业、违反操作规程的行为；</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（七）督促落实本单位安全生产整改措施。</a:t>
            </a:r>
            <a:r>
              <a:rPr lang="zh-CN" altLang="en-US" b="1" dirty="0">
                <a:solidFill>
                  <a:srgbClr val="FF0000"/>
                </a:solidFill>
                <a:latin typeface="微软雅黑" panose="020B0503020204020204" pitchFamily="34" charset="-122"/>
                <a:ea typeface="微软雅黑" panose="020B0503020204020204" pitchFamily="34" charset="-122"/>
              </a:rPr>
              <a:t>生产经营单位的主要技术负责人在主要负责人授权范围内负有安全生产技术决策和指挥权。</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CE2D173A-0F75-4C2E-BDEF-6A6683030029}"/>
              </a:ext>
            </a:extLst>
          </p:cNvPr>
          <p:cNvSpPr/>
          <p:nvPr/>
        </p:nvSpPr>
        <p:spPr>
          <a:xfrm>
            <a:off x="3107179" y="1342531"/>
            <a:ext cx="1500327"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第二十二条 </a:t>
            </a:r>
          </a:p>
        </p:txBody>
      </p:sp>
      <p:sp>
        <p:nvSpPr>
          <p:cNvPr id="19" name="矩形 18">
            <a:extLst>
              <a:ext uri="{FF2B5EF4-FFF2-40B4-BE49-F238E27FC236}">
                <a16:creationId xmlns:a16="http://schemas.microsoft.com/office/drawing/2014/main" id="{A5EE254B-1018-4A3D-977C-F2F3E9147ECC}"/>
              </a:ext>
            </a:extLst>
          </p:cNvPr>
          <p:cNvSpPr/>
          <p:nvPr/>
        </p:nvSpPr>
        <p:spPr>
          <a:xfrm>
            <a:off x="4494320" y="135498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1" name="组合 20">
            <a:extLst>
              <a:ext uri="{FF2B5EF4-FFF2-40B4-BE49-F238E27FC236}">
                <a16:creationId xmlns:a16="http://schemas.microsoft.com/office/drawing/2014/main" id="{CE7357A9-65AF-6AD8-A3A7-DA557848573B}"/>
              </a:ext>
            </a:extLst>
          </p:cNvPr>
          <p:cNvGrpSpPr/>
          <p:nvPr/>
        </p:nvGrpSpPr>
        <p:grpSpPr>
          <a:xfrm>
            <a:off x="145208" y="693267"/>
            <a:ext cx="7886569" cy="2333497"/>
            <a:chOff x="145208" y="693267"/>
            <a:chExt cx="7886569" cy="2333497"/>
          </a:xfrm>
        </p:grpSpPr>
        <p:grpSp>
          <p:nvGrpSpPr>
            <p:cNvPr id="22" name="组合 21">
              <a:extLst>
                <a:ext uri="{FF2B5EF4-FFF2-40B4-BE49-F238E27FC236}">
                  <a16:creationId xmlns:a16="http://schemas.microsoft.com/office/drawing/2014/main" id="{8EEA89D7-07F1-8351-551E-47131738D524}"/>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0A4A6646-5755-B1BF-760C-0A739B854380}"/>
                  </a:ext>
                </a:extLst>
              </p:cNvPr>
              <p:cNvGrpSpPr/>
              <p:nvPr/>
            </p:nvGrpSpPr>
            <p:grpSpPr>
              <a:xfrm>
                <a:off x="145208" y="693267"/>
                <a:ext cx="7886569" cy="1770365"/>
                <a:chOff x="145208" y="693267"/>
                <a:chExt cx="7886569" cy="1770365"/>
              </a:xfrm>
            </p:grpSpPr>
            <p:grpSp>
              <p:nvGrpSpPr>
                <p:cNvPr id="26" name="组合 25">
                  <a:extLst>
                    <a:ext uri="{FF2B5EF4-FFF2-40B4-BE49-F238E27FC236}">
                      <a16:creationId xmlns:a16="http://schemas.microsoft.com/office/drawing/2014/main" id="{7E2DE8AB-9D58-BAE5-C58F-DD78962E077F}"/>
                    </a:ext>
                  </a:extLst>
                </p:cNvPr>
                <p:cNvGrpSpPr/>
                <p:nvPr/>
              </p:nvGrpSpPr>
              <p:grpSpPr>
                <a:xfrm>
                  <a:off x="145210" y="693267"/>
                  <a:ext cx="7886567" cy="567279"/>
                  <a:chOff x="145210" y="693267"/>
                  <a:chExt cx="7886567" cy="567279"/>
                </a:xfrm>
              </p:grpSpPr>
              <p:sp>
                <p:nvSpPr>
                  <p:cNvPr id="28" name="AutoShape 11">
                    <a:extLst>
                      <a:ext uri="{FF2B5EF4-FFF2-40B4-BE49-F238E27FC236}">
                        <a16:creationId xmlns:a16="http://schemas.microsoft.com/office/drawing/2014/main" id="{F490B2C6-A7A9-889A-BA9C-176937D4B672}"/>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9" name="AutoShape 11">
                    <a:extLst>
                      <a:ext uri="{FF2B5EF4-FFF2-40B4-BE49-F238E27FC236}">
                        <a16:creationId xmlns:a16="http://schemas.microsoft.com/office/drawing/2014/main" id="{3A272F0A-1C66-0F57-D24B-D4EE2011B375}"/>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0" name="AutoShape 11">
                    <a:extLst>
                      <a:ext uri="{FF2B5EF4-FFF2-40B4-BE49-F238E27FC236}">
                        <a16:creationId xmlns:a16="http://schemas.microsoft.com/office/drawing/2014/main" id="{A417A542-CEA9-C3E7-AFF9-11D4068A0890}"/>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7" name="矩形 26">
                  <a:extLst>
                    <a:ext uri="{FF2B5EF4-FFF2-40B4-BE49-F238E27FC236}">
                      <a16:creationId xmlns:a16="http://schemas.microsoft.com/office/drawing/2014/main" id="{C44F2E08-A266-9465-D0A7-E4851035597A}"/>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5" name="矩形 24">
                <a:extLst>
                  <a:ext uri="{FF2B5EF4-FFF2-40B4-BE49-F238E27FC236}">
                    <a16:creationId xmlns:a16="http://schemas.microsoft.com/office/drawing/2014/main" id="{B4C1D2B2-E60D-FCC7-7461-A4811DAF49E3}"/>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3" name="矩形 22">
              <a:extLst>
                <a:ext uri="{FF2B5EF4-FFF2-40B4-BE49-F238E27FC236}">
                  <a16:creationId xmlns:a16="http://schemas.microsoft.com/office/drawing/2014/main" id="{93DBB6B6-F043-B75C-9DD7-F1F74C0C289C}"/>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475449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E753851A-6652-45B0-820D-150507F079B3}"/>
              </a:ext>
            </a:extLst>
          </p:cNvPr>
          <p:cNvSpPr>
            <a:spLocks noGrp="1"/>
          </p:cNvSpPr>
          <p:nvPr>
            <p:ph type="dt" sz="half" idx="10"/>
          </p:nvPr>
        </p:nvSpPr>
        <p:spPr/>
        <p:txBody>
          <a:bodyPr/>
          <a:lstStyle/>
          <a:p>
            <a:pPr>
              <a:defRPr/>
            </a:pPr>
            <a:fld id="{27158FDA-0734-4674-A894-C1231886F499}" type="datetime10">
              <a:rPr lang="zh-CN" altLang="en-US" smtClean="0"/>
              <a:t>23:25</a:t>
            </a:fld>
            <a:endParaRPr lang="en-US" dirty="0"/>
          </a:p>
        </p:txBody>
      </p:sp>
      <p:sp>
        <p:nvSpPr>
          <p:cNvPr id="5" name="页脚占位符 4">
            <a:extLst>
              <a:ext uri="{FF2B5EF4-FFF2-40B4-BE49-F238E27FC236}">
                <a16:creationId xmlns:a16="http://schemas.microsoft.com/office/drawing/2014/main" id="{A7480F6D-ACE6-42F8-B53B-E60379A3DEE8}"/>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8A8CD151-E23C-44F3-BA9F-0C595AB50938}"/>
              </a:ext>
            </a:extLst>
          </p:cNvPr>
          <p:cNvSpPr>
            <a:spLocks noGrp="1"/>
          </p:cNvSpPr>
          <p:nvPr>
            <p:ph type="sldNum" sz="quarter" idx="12"/>
          </p:nvPr>
        </p:nvSpPr>
        <p:spPr/>
        <p:txBody>
          <a:bodyPr/>
          <a:lstStyle/>
          <a:p>
            <a:pPr>
              <a:defRPr/>
            </a:pPr>
            <a:fld id="{3A44B40C-2167-40F0-8028-4C9DC49EEB79}" type="slidenum">
              <a:rPr lang="en-US" altLang="zh-CN" smtClean="0"/>
              <a:pPr>
                <a:defRPr/>
              </a:pPr>
              <a:t>24</a:t>
            </a:fld>
            <a:r>
              <a:rPr lang="en-US" altLang="zh-CN" dirty="0"/>
              <a:t>/89</a:t>
            </a:r>
          </a:p>
        </p:txBody>
      </p:sp>
      <p:sp>
        <p:nvSpPr>
          <p:cNvPr id="17" name="矩形 16">
            <a:extLst>
              <a:ext uri="{FF2B5EF4-FFF2-40B4-BE49-F238E27FC236}">
                <a16:creationId xmlns:a16="http://schemas.microsoft.com/office/drawing/2014/main" id="{1B087D9B-045E-49E2-874B-B37212068B40}"/>
              </a:ext>
            </a:extLst>
          </p:cNvPr>
          <p:cNvSpPr/>
          <p:nvPr/>
        </p:nvSpPr>
        <p:spPr>
          <a:xfrm>
            <a:off x="3100112" y="1924831"/>
            <a:ext cx="3611406" cy="4156373"/>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修正前</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第三十条 建设项目安全设施的设计人、设计单位应当对安全设施设计负责。</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矿山、金属冶炼建设项目和用于生产、储存、装卸危险物品的建设项目的安全设施设计应当按照国家有关规定报经有关部门审查，审查部门及其负责审查的人员对审查结果负责。</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92EADF3A-634B-4095-A815-421686095C3B}"/>
              </a:ext>
            </a:extLst>
          </p:cNvPr>
          <p:cNvSpPr/>
          <p:nvPr/>
        </p:nvSpPr>
        <p:spPr>
          <a:xfrm>
            <a:off x="3107179" y="1342531"/>
            <a:ext cx="1500327"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第三十条 </a:t>
            </a:r>
          </a:p>
        </p:txBody>
      </p:sp>
      <p:sp>
        <p:nvSpPr>
          <p:cNvPr id="19" name="矩形 18">
            <a:extLst>
              <a:ext uri="{FF2B5EF4-FFF2-40B4-BE49-F238E27FC236}">
                <a16:creationId xmlns:a16="http://schemas.microsoft.com/office/drawing/2014/main" id="{5D05E00D-3808-4BBB-80F1-3DE540D952CB}"/>
              </a:ext>
            </a:extLst>
          </p:cNvPr>
          <p:cNvSpPr/>
          <p:nvPr/>
        </p:nvSpPr>
        <p:spPr>
          <a:xfrm>
            <a:off x="7016643" y="1921240"/>
            <a:ext cx="4764025" cy="4156373"/>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第三十条 建设项目安全设施的设计人、设计单位应当对安全设施设计负责。</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矿山、金属冶炼建设项目和用于生产、储存、装卸危险物品的建设项目的安全设施设计应当按照国家有关规定报经有关部门审查，审查部门及其负责审查的人员对审查结果负责。</a:t>
            </a:r>
            <a:r>
              <a:rPr lang="zh-CN" altLang="en-US" b="1" dirty="0">
                <a:solidFill>
                  <a:srgbClr val="FF0000"/>
                </a:solidFill>
                <a:latin typeface="微软雅黑" panose="020B0503020204020204" pitchFamily="34" charset="-122"/>
                <a:ea typeface="微软雅黑" panose="020B0503020204020204" pitchFamily="34" charset="-122"/>
              </a:rPr>
              <a:t>矿山建设项目的范围由国务院应急管理部门会同国务院自然资源管理部门确定。</a:t>
            </a:r>
          </a:p>
          <a:p>
            <a:pPr algn="just" eaLnBrk="1">
              <a:lnSpc>
                <a:spcPct val="130000"/>
              </a:lnSpc>
            </a:pP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a16="http://schemas.microsoft.com/office/drawing/2014/main" id="{B096F941-2B1D-4CE5-BF81-F0656024C48F}"/>
              </a:ext>
            </a:extLst>
          </p:cNvPr>
          <p:cNvSpPr/>
          <p:nvPr/>
        </p:nvSpPr>
        <p:spPr>
          <a:xfrm>
            <a:off x="4494320" y="135498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2" name="组合 21">
            <a:extLst>
              <a:ext uri="{FF2B5EF4-FFF2-40B4-BE49-F238E27FC236}">
                <a16:creationId xmlns:a16="http://schemas.microsoft.com/office/drawing/2014/main" id="{D7C788DC-3790-CB61-B99B-DD90A2768896}"/>
              </a:ext>
            </a:extLst>
          </p:cNvPr>
          <p:cNvGrpSpPr/>
          <p:nvPr/>
        </p:nvGrpSpPr>
        <p:grpSpPr>
          <a:xfrm>
            <a:off x="145208" y="693267"/>
            <a:ext cx="7886569" cy="2333497"/>
            <a:chOff x="145208" y="693267"/>
            <a:chExt cx="7886569" cy="2333497"/>
          </a:xfrm>
        </p:grpSpPr>
        <p:grpSp>
          <p:nvGrpSpPr>
            <p:cNvPr id="23" name="组合 22">
              <a:extLst>
                <a:ext uri="{FF2B5EF4-FFF2-40B4-BE49-F238E27FC236}">
                  <a16:creationId xmlns:a16="http://schemas.microsoft.com/office/drawing/2014/main" id="{D6E1E1DA-537B-744D-3631-A4DE5E2A271F}"/>
                </a:ext>
              </a:extLst>
            </p:cNvPr>
            <p:cNvGrpSpPr/>
            <p:nvPr/>
          </p:nvGrpSpPr>
          <p:grpSpPr>
            <a:xfrm>
              <a:off x="145208" y="693267"/>
              <a:ext cx="7886569" cy="2333497"/>
              <a:chOff x="145208" y="693267"/>
              <a:chExt cx="7886569" cy="2333497"/>
            </a:xfrm>
          </p:grpSpPr>
          <p:grpSp>
            <p:nvGrpSpPr>
              <p:cNvPr id="25" name="组合 24">
                <a:extLst>
                  <a:ext uri="{FF2B5EF4-FFF2-40B4-BE49-F238E27FC236}">
                    <a16:creationId xmlns:a16="http://schemas.microsoft.com/office/drawing/2014/main" id="{C5894AE6-86DF-C719-65FE-ADB53890C684}"/>
                  </a:ext>
                </a:extLst>
              </p:cNvPr>
              <p:cNvGrpSpPr/>
              <p:nvPr/>
            </p:nvGrpSpPr>
            <p:grpSpPr>
              <a:xfrm>
                <a:off x="145208" y="693267"/>
                <a:ext cx="7886569" cy="1770365"/>
                <a:chOff x="145208" y="693267"/>
                <a:chExt cx="7886569" cy="1770365"/>
              </a:xfrm>
            </p:grpSpPr>
            <p:grpSp>
              <p:nvGrpSpPr>
                <p:cNvPr id="27" name="组合 26">
                  <a:extLst>
                    <a:ext uri="{FF2B5EF4-FFF2-40B4-BE49-F238E27FC236}">
                      <a16:creationId xmlns:a16="http://schemas.microsoft.com/office/drawing/2014/main" id="{377EEE4E-F65E-4785-3D93-C54A92B010A5}"/>
                    </a:ext>
                  </a:extLst>
                </p:cNvPr>
                <p:cNvGrpSpPr/>
                <p:nvPr/>
              </p:nvGrpSpPr>
              <p:grpSpPr>
                <a:xfrm>
                  <a:off x="145210" y="693267"/>
                  <a:ext cx="7886567" cy="567279"/>
                  <a:chOff x="145210" y="693267"/>
                  <a:chExt cx="7886567" cy="567279"/>
                </a:xfrm>
              </p:grpSpPr>
              <p:sp>
                <p:nvSpPr>
                  <p:cNvPr id="29" name="AutoShape 11">
                    <a:extLst>
                      <a:ext uri="{FF2B5EF4-FFF2-40B4-BE49-F238E27FC236}">
                        <a16:creationId xmlns:a16="http://schemas.microsoft.com/office/drawing/2014/main" id="{90A56E08-5D1D-BDD6-C320-D081FD5EB065}"/>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0" name="AutoShape 11">
                    <a:extLst>
                      <a:ext uri="{FF2B5EF4-FFF2-40B4-BE49-F238E27FC236}">
                        <a16:creationId xmlns:a16="http://schemas.microsoft.com/office/drawing/2014/main" id="{F4AFF949-41C5-E6FF-62D4-5D5D30C96429}"/>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1" name="AutoShape 11">
                    <a:extLst>
                      <a:ext uri="{FF2B5EF4-FFF2-40B4-BE49-F238E27FC236}">
                        <a16:creationId xmlns:a16="http://schemas.microsoft.com/office/drawing/2014/main" id="{56B99CEA-F90E-73DF-3A4A-7FEED8CE85C9}"/>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8" name="矩形 27">
                  <a:extLst>
                    <a:ext uri="{FF2B5EF4-FFF2-40B4-BE49-F238E27FC236}">
                      <a16:creationId xmlns:a16="http://schemas.microsoft.com/office/drawing/2014/main" id="{19B176D1-B4B0-3A70-5B66-963CE9908BB8}"/>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6" name="矩形 25">
                <a:extLst>
                  <a:ext uri="{FF2B5EF4-FFF2-40B4-BE49-F238E27FC236}">
                    <a16:creationId xmlns:a16="http://schemas.microsoft.com/office/drawing/2014/main" id="{0A5E9AAF-AEF7-7068-CF96-DA0D4547F327}"/>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4" name="矩形 23">
              <a:extLst>
                <a:ext uri="{FF2B5EF4-FFF2-40B4-BE49-F238E27FC236}">
                  <a16:creationId xmlns:a16="http://schemas.microsoft.com/office/drawing/2014/main" id="{52FE6059-221B-E131-A080-7C246669E04E}"/>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15235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419A7FBA-F87D-44B5-B915-DF68948FB75A}"/>
              </a:ext>
            </a:extLst>
          </p:cNvPr>
          <p:cNvSpPr>
            <a:spLocks noGrp="1"/>
          </p:cNvSpPr>
          <p:nvPr>
            <p:ph type="dt" sz="half" idx="10"/>
          </p:nvPr>
        </p:nvSpPr>
        <p:spPr/>
        <p:txBody>
          <a:bodyPr/>
          <a:lstStyle/>
          <a:p>
            <a:pPr>
              <a:defRPr/>
            </a:pPr>
            <a:fld id="{27158FDA-0734-4674-A894-C1231886F499}" type="datetime10">
              <a:rPr lang="zh-CN" altLang="en-US" smtClean="0"/>
              <a:t>23:25</a:t>
            </a:fld>
            <a:endParaRPr lang="en-US" dirty="0"/>
          </a:p>
        </p:txBody>
      </p:sp>
      <p:sp>
        <p:nvSpPr>
          <p:cNvPr id="5" name="页脚占位符 4">
            <a:extLst>
              <a:ext uri="{FF2B5EF4-FFF2-40B4-BE49-F238E27FC236}">
                <a16:creationId xmlns:a16="http://schemas.microsoft.com/office/drawing/2014/main" id="{E40ED8F4-6A5D-4DA1-9DC7-8263F9A05670}"/>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94F86527-945E-4532-996F-ABB10D8F6D1A}"/>
              </a:ext>
            </a:extLst>
          </p:cNvPr>
          <p:cNvSpPr>
            <a:spLocks noGrp="1"/>
          </p:cNvSpPr>
          <p:nvPr>
            <p:ph type="sldNum" sz="quarter" idx="12"/>
          </p:nvPr>
        </p:nvSpPr>
        <p:spPr/>
        <p:txBody>
          <a:bodyPr/>
          <a:lstStyle/>
          <a:p>
            <a:pPr>
              <a:defRPr/>
            </a:pPr>
            <a:fld id="{3A44B40C-2167-40F0-8028-4C9DC49EEB79}" type="slidenum">
              <a:rPr lang="en-US" altLang="zh-CN" smtClean="0"/>
              <a:pPr>
                <a:defRPr/>
              </a:pPr>
              <a:t>25</a:t>
            </a:fld>
            <a:r>
              <a:rPr lang="en-US" altLang="zh-CN" dirty="0"/>
              <a:t>/89</a:t>
            </a:r>
          </a:p>
        </p:txBody>
      </p:sp>
      <p:sp>
        <p:nvSpPr>
          <p:cNvPr id="17" name="矩形 16">
            <a:extLst>
              <a:ext uri="{FF2B5EF4-FFF2-40B4-BE49-F238E27FC236}">
                <a16:creationId xmlns:a16="http://schemas.microsoft.com/office/drawing/2014/main" id="{2757372B-CB62-43C6-9693-D084AE64D505}"/>
              </a:ext>
            </a:extLst>
          </p:cNvPr>
          <p:cNvSpPr/>
          <p:nvPr/>
        </p:nvSpPr>
        <p:spPr>
          <a:xfrm>
            <a:off x="2851537" y="1900500"/>
            <a:ext cx="7455438" cy="4156373"/>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修正前</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第三十一条 矿山、金属冶炼建设项目和用于生产、储存、装卸危险物品的建设项目的施工单位必须按照批准的安全设施设计施工，并对安全设施的工程质量负责。</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矿山、金属冶炼建设项目和用于生产、储存危险物品的建设项目竣工投入生产或者使用前，应当由建设单位负责组织对安全设施进行验收；验收合格后，方可投入生产和使用。安全生产监督管理部门应当加强对建设单位验收活动和验收结果的监督核查。</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2159C011-16D1-441C-999A-8B0A380D87D8}"/>
              </a:ext>
            </a:extLst>
          </p:cNvPr>
          <p:cNvSpPr/>
          <p:nvPr/>
        </p:nvSpPr>
        <p:spPr>
          <a:xfrm>
            <a:off x="3107179" y="1342531"/>
            <a:ext cx="1500327"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第三十一条 </a:t>
            </a:r>
          </a:p>
        </p:txBody>
      </p:sp>
      <p:sp>
        <p:nvSpPr>
          <p:cNvPr id="20" name="矩形 19">
            <a:extLst>
              <a:ext uri="{FF2B5EF4-FFF2-40B4-BE49-F238E27FC236}">
                <a16:creationId xmlns:a16="http://schemas.microsoft.com/office/drawing/2014/main" id="{565ACA9A-B93E-4439-8BE8-1FFF65614351}"/>
              </a:ext>
            </a:extLst>
          </p:cNvPr>
          <p:cNvSpPr/>
          <p:nvPr/>
        </p:nvSpPr>
        <p:spPr>
          <a:xfrm>
            <a:off x="4494320" y="135498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19" name="组合 18">
            <a:extLst>
              <a:ext uri="{FF2B5EF4-FFF2-40B4-BE49-F238E27FC236}">
                <a16:creationId xmlns:a16="http://schemas.microsoft.com/office/drawing/2014/main" id="{5DBC81A6-56DA-0C08-34AF-EF6C72F55045}"/>
              </a:ext>
            </a:extLst>
          </p:cNvPr>
          <p:cNvGrpSpPr/>
          <p:nvPr/>
        </p:nvGrpSpPr>
        <p:grpSpPr>
          <a:xfrm>
            <a:off x="145208" y="693267"/>
            <a:ext cx="7886569" cy="2333497"/>
            <a:chOff x="145208" y="693267"/>
            <a:chExt cx="7886569" cy="2333497"/>
          </a:xfrm>
        </p:grpSpPr>
        <p:grpSp>
          <p:nvGrpSpPr>
            <p:cNvPr id="21" name="组合 20">
              <a:extLst>
                <a:ext uri="{FF2B5EF4-FFF2-40B4-BE49-F238E27FC236}">
                  <a16:creationId xmlns:a16="http://schemas.microsoft.com/office/drawing/2014/main" id="{9ADE45BE-55AB-EE9F-88B2-E5B1552FEFB6}"/>
                </a:ext>
              </a:extLst>
            </p:cNvPr>
            <p:cNvGrpSpPr/>
            <p:nvPr/>
          </p:nvGrpSpPr>
          <p:grpSpPr>
            <a:xfrm>
              <a:off x="145208" y="693267"/>
              <a:ext cx="7886569" cy="2333497"/>
              <a:chOff x="145208" y="693267"/>
              <a:chExt cx="7886569" cy="2333497"/>
            </a:xfrm>
          </p:grpSpPr>
          <p:grpSp>
            <p:nvGrpSpPr>
              <p:cNvPr id="23" name="组合 22">
                <a:extLst>
                  <a:ext uri="{FF2B5EF4-FFF2-40B4-BE49-F238E27FC236}">
                    <a16:creationId xmlns:a16="http://schemas.microsoft.com/office/drawing/2014/main" id="{979CDB1E-855B-8D6F-4169-CCE27C9BBFCB}"/>
                  </a:ext>
                </a:extLst>
              </p:cNvPr>
              <p:cNvGrpSpPr/>
              <p:nvPr/>
            </p:nvGrpSpPr>
            <p:grpSpPr>
              <a:xfrm>
                <a:off x="145208" y="693267"/>
                <a:ext cx="7886569" cy="1770365"/>
                <a:chOff x="145208" y="693267"/>
                <a:chExt cx="7886569" cy="1770365"/>
              </a:xfrm>
            </p:grpSpPr>
            <p:grpSp>
              <p:nvGrpSpPr>
                <p:cNvPr id="25" name="组合 24">
                  <a:extLst>
                    <a:ext uri="{FF2B5EF4-FFF2-40B4-BE49-F238E27FC236}">
                      <a16:creationId xmlns:a16="http://schemas.microsoft.com/office/drawing/2014/main" id="{1B63A4A7-E68D-276A-951D-F378D35623E1}"/>
                    </a:ext>
                  </a:extLst>
                </p:cNvPr>
                <p:cNvGrpSpPr/>
                <p:nvPr/>
              </p:nvGrpSpPr>
              <p:grpSpPr>
                <a:xfrm>
                  <a:off x="145210" y="693267"/>
                  <a:ext cx="7886567" cy="567279"/>
                  <a:chOff x="145210" y="693267"/>
                  <a:chExt cx="7886567" cy="567279"/>
                </a:xfrm>
              </p:grpSpPr>
              <p:sp>
                <p:nvSpPr>
                  <p:cNvPr id="27" name="AutoShape 11">
                    <a:extLst>
                      <a:ext uri="{FF2B5EF4-FFF2-40B4-BE49-F238E27FC236}">
                        <a16:creationId xmlns:a16="http://schemas.microsoft.com/office/drawing/2014/main" id="{106A5456-6818-08F7-99C7-6CEAB097F458}"/>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8" name="AutoShape 11">
                    <a:extLst>
                      <a:ext uri="{FF2B5EF4-FFF2-40B4-BE49-F238E27FC236}">
                        <a16:creationId xmlns:a16="http://schemas.microsoft.com/office/drawing/2014/main" id="{E9172205-8F42-F3A6-F332-5E4B4AB56B28}"/>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29" name="AutoShape 11">
                    <a:extLst>
                      <a:ext uri="{FF2B5EF4-FFF2-40B4-BE49-F238E27FC236}">
                        <a16:creationId xmlns:a16="http://schemas.microsoft.com/office/drawing/2014/main" id="{B3870983-D1C3-5C77-CA73-E36DC8771471}"/>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6" name="矩形 25">
                  <a:extLst>
                    <a:ext uri="{FF2B5EF4-FFF2-40B4-BE49-F238E27FC236}">
                      <a16:creationId xmlns:a16="http://schemas.microsoft.com/office/drawing/2014/main" id="{6AEB0167-05B6-D914-758C-6B2C1D7416A8}"/>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4" name="矩形 23">
                <a:extLst>
                  <a:ext uri="{FF2B5EF4-FFF2-40B4-BE49-F238E27FC236}">
                    <a16:creationId xmlns:a16="http://schemas.microsoft.com/office/drawing/2014/main" id="{C1C839E4-043F-36E1-DEDC-00F141FDD44C}"/>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2" name="矩形 21">
              <a:extLst>
                <a:ext uri="{FF2B5EF4-FFF2-40B4-BE49-F238E27FC236}">
                  <a16:creationId xmlns:a16="http://schemas.microsoft.com/office/drawing/2014/main" id="{C61C14F2-5ACA-D007-7B9F-4C43A89C4626}"/>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394141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10DDDA49-9695-4B26-8F81-E4D85C92D743}"/>
              </a:ext>
            </a:extLst>
          </p:cNvPr>
          <p:cNvSpPr>
            <a:spLocks noGrp="1"/>
          </p:cNvSpPr>
          <p:nvPr>
            <p:ph type="dt" sz="half" idx="10"/>
          </p:nvPr>
        </p:nvSpPr>
        <p:spPr/>
        <p:txBody>
          <a:bodyPr/>
          <a:lstStyle/>
          <a:p>
            <a:pPr>
              <a:defRPr/>
            </a:pPr>
            <a:fld id="{27158FDA-0734-4674-A894-C1231886F499}" type="datetime10">
              <a:rPr lang="zh-CN" altLang="en-US" smtClean="0"/>
              <a:t>23:25</a:t>
            </a:fld>
            <a:endParaRPr lang="en-US" dirty="0"/>
          </a:p>
        </p:txBody>
      </p:sp>
      <p:sp>
        <p:nvSpPr>
          <p:cNvPr id="5" name="页脚占位符 4">
            <a:extLst>
              <a:ext uri="{FF2B5EF4-FFF2-40B4-BE49-F238E27FC236}">
                <a16:creationId xmlns:a16="http://schemas.microsoft.com/office/drawing/2014/main" id="{49BED700-8CF0-4F0B-A158-A81D2AB40DD5}"/>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41310FD0-A858-46EE-B219-52E4B8A54F3D}"/>
              </a:ext>
            </a:extLst>
          </p:cNvPr>
          <p:cNvSpPr>
            <a:spLocks noGrp="1"/>
          </p:cNvSpPr>
          <p:nvPr>
            <p:ph type="sldNum" sz="quarter" idx="12"/>
          </p:nvPr>
        </p:nvSpPr>
        <p:spPr/>
        <p:txBody>
          <a:bodyPr/>
          <a:lstStyle/>
          <a:p>
            <a:pPr>
              <a:defRPr/>
            </a:pPr>
            <a:fld id="{3A44B40C-2167-40F0-8028-4C9DC49EEB79}" type="slidenum">
              <a:rPr lang="en-US" altLang="zh-CN" smtClean="0"/>
              <a:pPr>
                <a:defRPr/>
              </a:pPr>
              <a:t>26</a:t>
            </a:fld>
            <a:r>
              <a:rPr lang="en-US" altLang="zh-CN" dirty="0"/>
              <a:t>/89</a:t>
            </a:r>
          </a:p>
        </p:txBody>
      </p:sp>
      <p:sp>
        <p:nvSpPr>
          <p:cNvPr id="7" name="矩形 6">
            <a:extLst>
              <a:ext uri="{FF2B5EF4-FFF2-40B4-BE49-F238E27FC236}">
                <a16:creationId xmlns:a16="http://schemas.microsoft.com/office/drawing/2014/main" id="{11771D55-87C4-4442-B4B1-1F9B5AFAC176}"/>
              </a:ext>
            </a:extLst>
          </p:cNvPr>
          <p:cNvSpPr/>
          <p:nvPr/>
        </p:nvSpPr>
        <p:spPr>
          <a:xfrm>
            <a:off x="2698813" y="2022147"/>
            <a:ext cx="7918881" cy="4091122"/>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第三十一条矿山一</a:t>
            </a:r>
            <a:r>
              <a:rPr lang="zh-CN" altLang="en-US" strike="sngStrike" dirty="0">
                <a:solidFill>
                  <a:srgbClr val="0070C0"/>
                </a:solidFill>
                <a:latin typeface="微软雅黑" panose="020B0503020204020204" pitchFamily="34" charset="-122"/>
                <a:ea typeface="微软雅黑" panose="020B0503020204020204" pitchFamily="34" charset="-122"/>
              </a:rPr>
              <a:t>金属治炼</a:t>
            </a:r>
            <a:r>
              <a:rPr lang="zh-CN" altLang="en-US" dirty="0">
                <a:solidFill>
                  <a:schemeClr val="tx1"/>
                </a:solidFill>
                <a:latin typeface="微软雅黑" panose="020B0503020204020204" pitchFamily="34" charset="-122"/>
                <a:ea typeface="微软雅黑" panose="020B0503020204020204" pitchFamily="34" charset="-122"/>
              </a:rPr>
              <a:t>建设项目和用于生产、储存、装卸危险物品的建设项目的施工单位必须按照批准的安全设施设计施工，并对安全设施的工程质量负责。</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矿山、金属冶炼建设项目和用于生产、储存危险物品的建设项目竣工投入生产或者使用前，应当由建设单位负责组织对安全设施进行验收；验收合格后，方可投入生产和使用。</a:t>
            </a:r>
            <a:r>
              <a:rPr lang="zh-CN" altLang="en-US" strike="sngStrike" dirty="0">
                <a:solidFill>
                  <a:srgbClr val="0070C0"/>
                </a:solidFill>
                <a:latin typeface="微软雅黑" panose="020B0503020204020204" pitchFamily="34" charset="-122"/>
                <a:ea typeface="微软雅黑" panose="020B0503020204020204" pitchFamily="34" charset="-122"/>
              </a:rPr>
              <a:t>安全生产监督管理</a:t>
            </a:r>
            <a:r>
              <a:rPr lang="zh-CN" altLang="en-US" b="1" dirty="0">
                <a:solidFill>
                  <a:srgbClr val="FF0000"/>
                </a:solidFill>
                <a:latin typeface="微软雅黑" panose="020B0503020204020204" pitchFamily="34" charset="-122"/>
                <a:ea typeface="微软雅黑" panose="020B0503020204020204" pitchFamily="34" charset="-122"/>
              </a:rPr>
              <a:t>有关</a:t>
            </a:r>
            <a:r>
              <a:rPr lang="zh-CN" altLang="en-US" dirty="0">
                <a:solidFill>
                  <a:schemeClr val="tx1"/>
                </a:solidFill>
                <a:latin typeface="微软雅黑" panose="020B0503020204020204" pitchFamily="34" charset="-122"/>
                <a:ea typeface="微软雅黑" panose="020B0503020204020204" pitchFamily="34" charset="-122"/>
              </a:rPr>
              <a:t>部门应当加强对建设单位验收活动和验收结果的监督核查</a:t>
            </a:r>
            <a:r>
              <a:rPr lang="zh-CN" altLang="en-US" b="1" dirty="0">
                <a:solidFill>
                  <a:srgbClr val="FF0000"/>
                </a:solidFill>
                <a:latin typeface="微软雅黑" panose="020B0503020204020204" pitchFamily="34" charset="-122"/>
                <a:ea typeface="微软雅黑" panose="020B0503020204020204" pitchFamily="34" charset="-122"/>
              </a:rPr>
              <a:t>进行抽查</a:t>
            </a:r>
            <a:r>
              <a:rPr lang="zh-CN" altLang="en-US" b="1" dirty="0">
                <a:solidFill>
                  <a:schemeClr val="tx1"/>
                </a:solidFill>
                <a:latin typeface="微软雅黑" panose="020B0503020204020204" pitchFamily="34" charset="-122"/>
                <a:ea typeface="微软雅黑" panose="020B0503020204020204" pitchFamily="34" charset="-122"/>
              </a:rPr>
              <a:t>。</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920C20A4-2109-47F7-B6A5-79B554F6B345}"/>
              </a:ext>
            </a:extLst>
          </p:cNvPr>
          <p:cNvSpPr/>
          <p:nvPr/>
        </p:nvSpPr>
        <p:spPr>
          <a:xfrm>
            <a:off x="3107179" y="1342531"/>
            <a:ext cx="1500327"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第三十一条 </a:t>
            </a:r>
          </a:p>
        </p:txBody>
      </p:sp>
      <p:sp>
        <p:nvSpPr>
          <p:cNvPr id="19" name="矩形 18">
            <a:extLst>
              <a:ext uri="{FF2B5EF4-FFF2-40B4-BE49-F238E27FC236}">
                <a16:creationId xmlns:a16="http://schemas.microsoft.com/office/drawing/2014/main" id="{250A2D86-5391-4610-87F0-F20B56BF3092}"/>
              </a:ext>
            </a:extLst>
          </p:cNvPr>
          <p:cNvSpPr/>
          <p:nvPr/>
        </p:nvSpPr>
        <p:spPr>
          <a:xfrm>
            <a:off x="4494320" y="135498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1" name="组合 20">
            <a:extLst>
              <a:ext uri="{FF2B5EF4-FFF2-40B4-BE49-F238E27FC236}">
                <a16:creationId xmlns:a16="http://schemas.microsoft.com/office/drawing/2014/main" id="{2279C92A-17B6-063F-5BD9-1709D6FD7B81}"/>
              </a:ext>
            </a:extLst>
          </p:cNvPr>
          <p:cNvGrpSpPr/>
          <p:nvPr/>
        </p:nvGrpSpPr>
        <p:grpSpPr>
          <a:xfrm>
            <a:off x="145208" y="693267"/>
            <a:ext cx="7886569" cy="2333497"/>
            <a:chOff x="145208" y="693267"/>
            <a:chExt cx="7886569" cy="2333497"/>
          </a:xfrm>
        </p:grpSpPr>
        <p:grpSp>
          <p:nvGrpSpPr>
            <p:cNvPr id="22" name="组合 21">
              <a:extLst>
                <a:ext uri="{FF2B5EF4-FFF2-40B4-BE49-F238E27FC236}">
                  <a16:creationId xmlns:a16="http://schemas.microsoft.com/office/drawing/2014/main" id="{96BDE2E3-6019-4F20-1647-D3B5245DCEC0}"/>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F773DA4B-B3ED-E388-D1B4-5337240D1855}"/>
                  </a:ext>
                </a:extLst>
              </p:cNvPr>
              <p:cNvGrpSpPr/>
              <p:nvPr/>
            </p:nvGrpSpPr>
            <p:grpSpPr>
              <a:xfrm>
                <a:off x="145208" y="693267"/>
                <a:ext cx="7886569" cy="1770365"/>
                <a:chOff x="145208" y="693267"/>
                <a:chExt cx="7886569" cy="1770365"/>
              </a:xfrm>
            </p:grpSpPr>
            <p:grpSp>
              <p:nvGrpSpPr>
                <p:cNvPr id="26" name="组合 25">
                  <a:extLst>
                    <a:ext uri="{FF2B5EF4-FFF2-40B4-BE49-F238E27FC236}">
                      <a16:creationId xmlns:a16="http://schemas.microsoft.com/office/drawing/2014/main" id="{DACC9A85-BC48-D044-68DC-CAD94E792E07}"/>
                    </a:ext>
                  </a:extLst>
                </p:cNvPr>
                <p:cNvGrpSpPr/>
                <p:nvPr/>
              </p:nvGrpSpPr>
              <p:grpSpPr>
                <a:xfrm>
                  <a:off x="145210" y="693267"/>
                  <a:ext cx="7886567" cy="567279"/>
                  <a:chOff x="145210" y="693267"/>
                  <a:chExt cx="7886567" cy="567279"/>
                </a:xfrm>
              </p:grpSpPr>
              <p:sp>
                <p:nvSpPr>
                  <p:cNvPr id="28" name="AutoShape 11">
                    <a:extLst>
                      <a:ext uri="{FF2B5EF4-FFF2-40B4-BE49-F238E27FC236}">
                        <a16:creationId xmlns:a16="http://schemas.microsoft.com/office/drawing/2014/main" id="{64FD4900-BD0B-76E8-F15C-ECAD210F47BD}"/>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9" name="AutoShape 11">
                    <a:extLst>
                      <a:ext uri="{FF2B5EF4-FFF2-40B4-BE49-F238E27FC236}">
                        <a16:creationId xmlns:a16="http://schemas.microsoft.com/office/drawing/2014/main" id="{9436EE94-1E5E-D38B-F033-569241DDA4B2}"/>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0" name="AutoShape 11">
                    <a:extLst>
                      <a:ext uri="{FF2B5EF4-FFF2-40B4-BE49-F238E27FC236}">
                        <a16:creationId xmlns:a16="http://schemas.microsoft.com/office/drawing/2014/main" id="{FDE385FF-2AA5-B209-B4FC-5895529BA2EB}"/>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7" name="矩形 26">
                  <a:extLst>
                    <a:ext uri="{FF2B5EF4-FFF2-40B4-BE49-F238E27FC236}">
                      <a16:creationId xmlns:a16="http://schemas.microsoft.com/office/drawing/2014/main" id="{7B88FB2C-9901-D87A-DF57-4E7E22C2FBC6}"/>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5" name="矩形 24">
                <a:extLst>
                  <a:ext uri="{FF2B5EF4-FFF2-40B4-BE49-F238E27FC236}">
                    <a16:creationId xmlns:a16="http://schemas.microsoft.com/office/drawing/2014/main" id="{597FB9F4-3F1B-CCB5-05BC-8379E4BD6010}"/>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3" name="矩形 22">
              <a:extLst>
                <a:ext uri="{FF2B5EF4-FFF2-40B4-BE49-F238E27FC236}">
                  <a16:creationId xmlns:a16="http://schemas.microsoft.com/office/drawing/2014/main" id="{12B2D25D-8008-B05E-BBC3-87E596855EEC}"/>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65956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9B4A5C89-3610-4620-A3EB-EF1E77EC4F38}"/>
              </a:ext>
            </a:extLst>
          </p:cNvPr>
          <p:cNvSpPr>
            <a:spLocks noGrp="1"/>
          </p:cNvSpPr>
          <p:nvPr>
            <p:ph type="dt" sz="half" idx="10"/>
          </p:nvPr>
        </p:nvSpPr>
        <p:spPr/>
        <p:txBody>
          <a:bodyPr/>
          <a:lstStyle/>
          <a:p>
            <a:pPr>
              <a:defRPr/>
            </a:pPr>
            <a:fld id="{27158FDA-0734-4674-A894-C1231886F499}" type="datetime10">
              <a:rPr lang="zh-CN" altLang="en-US" smtClean="0"/>
              <a:t>23:25</a:t>
            </a:fld>
            <a:endParaRPr lang="en-US" dirty="0"/>
          </a:p>
        </p:txBody>
      </p:sp>
      <p:sp>
        <p:nvSpPr>
          <p:cNvPr id="5" name="页脚占位符 4">
            <a:extLst>
              <a:ext uri="{FF2B5EF4-FFF2-40B4-BE49-F238E27FC236}">
                <a16:creationId xmlns:a16="http://schemas.microsoft.com/office/drawing/2014/main" id="{0AC4EB69-4D62-4821-9826-8F952B501311}"/>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1B401FA8-3B46-4F41-817A-1259FA740678}"/>
              </a:ext>
            </a:extLst>
          </p:cNvPr>
          <p:cNvSpPr>
            <a:spLocks noGrp="1"/>
          </p:cNvSpPr>
          <p:nvPr>
            <p:ph type="sldNum" sz="quarter" idx="12"/>
          </p:nvPr>
        </p:nvSpPr>
        <p:spPr/>
        <p:txBody>
          <a:bodyPr/>
          <a:lstStyle/>
          <a:p>
            <a:pPr>
              <a:defRPr/>
            </a:pPr>
            <a:fld id="{3A44B40C-2167-40F0-8028-4C9DC49EEB79}" type="slidenum">
              <a:rPr lang="en-US" altLang="zh-CN" smtClean="0"/>
              <a:pPr>
                <a:defRPr/>
              </a:pPr>
              <a:t>27</a:t>
            </a:fld>
            <a:r>
              <a:rPr lang="en-US" altLang="zh-CN" dirty="0"/>
              <a:t>/89</a:t>
            </a:r>
          </a:p>
        </p:txBody>
      </p:sp>
      <p:sp>
        <p:nvSpPr>
          <p:cNvPr id="17" name="矩形 16">
            <a:extLst>
              <a:ext uri="{FF2B5EF4-FFF2-40B4-BE49-F238E27FC236}">
                <a16:creationId xmlns:a16="http://schemas.microsoft.com/office/drawing/2014/main" id="{75C67EEF-3060-4D8B-BAC0-EC1E5ABC7542}"/>
              </a:ext>
            </a:extLst>
          </p:cNvPr>
          <p:cNvSpPr/>
          <p:nvPr/>
        </p:nvSpPr>
        <p:spPr>
          <a:xfrm>
            <a:off x="3169322" y="2061466"/>
            <a:ext cx="7242373" cy="3781107"/>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修正前</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第三十四条 经营单位使用的危险物品的容器、运输工具，以及涉及人身安全、危险性较大的海洋石油开采特种设备和矿山井下特种设备，必须按照国家有关规定，由专业生产单位生产，并经具有专业资质的检测、检验机构检测、检验合格，取得安全使用证或者安全标志，方可投入使用。检测、检验机构对检测、检验结果负责。</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7291B08E-6718-48E2-BB0A-2DD560F90175}"/>
              </a:ext>
            </a:extLst>
          </p:cNvPr>
          <p:cNvSpPr/>
          <p:nvPr/>
        </p:nvSpPr>
        <p:spPr>
          <a:xfrm>
            <a:off x="3107179" y="1342531"/>
            <a:ext cx="1500327"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第三十四条 </a:t>
            </a:r>
          </a:p>
        </p:txBody>
      </p:sp>
      <p:sp>
        <p:nvSpPr>
          <p:cNvPr id="20" name="矩形 19">
            <a:extLst>
              <a:ext uri="{FF2B5EF4-FFF2-40B4-BE49-F238E27FC236}">
                <a16:creationId xmlns:a16="http://schemas.microsoft.com/office/drawing/2014/main" id="{74B1C5D9-BB77-4FBB-ABE7-15630C3F2340}"/>
              </a:ext>
            </a:extLst>
          </p:cNvPr>
          <p:cNvSpPr/>
          <p:nvPr/>
        </p:nvSpPr>
        <p:spPr>
          <a:xfrm>
            <a:off x="4494320" y="135498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1" name="组合 20">
            <a:extLst>
              <a:ext uri="{FF2B5EF4-FFF2-40B4-BE49-F238E27FC236}">
                <a16:creationId xmlns:a16="http://schemas.microsoft.com/office/drawing/2014/main" id="{26412E43-0C82-7336-9D80-A9CA82714F1F}"/>
              </a:ext>
            </a:extLst>
          </p:cNvPr>
          <p:cNvGrpSpPr/>
          <p:nvPr/>
        </p:nvGrpSpPr>
        <p:grpSpPr>
          <a:xfrm>
            <a:off x="145208" y="693267"/>
            <a:ext cx="7886569" cy="2333497"/>
            <a:chOff x="145208" y="693267"/>
            <a:chExt cx="7886569" cy="2333497"/>
          </a:xfrm>
        </p:grpSpPr>
        <p:grpSp>
          <p:nvGrpSpPr>
            <p:cNvPr id="22" name="组合 21">
              <a:extLst>
                <a:ext uri="{FF2B5EF4-FFF2-40B4-BE49-F238E27FC236}">
                  <a16:creationId xmlns:a16="http://schemas.microsoft.com/office/drawing/2014/main" id="{44E91DEE-BE75-074C-39CF-B5A7723A151E}"/>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E38D1B3D-72C5-98F0-D356-433AFFC13DEC}"/>
                  </a:ext>
                </a:extLst>
              </p:cNvPr>
              <p:cNvGrpSpPr/>
              <p:nvPr/>
            </p:nvGrpSpPr>
            <p:grpSpPr>
              <a:xfrm>
                <a:off x="145208" y="693267"/>
                <a:ext cx="7886569" cy="1770365"/>
                <a:chOff x="145208" y="693267"/>
                <a:chExt cx="7886569" cy="1770365"/>
              </a:xfrm>
            </p:grpSpPr>
            <p:grpSp>
              <p:nvGrpSpPr>
                <p:cNvPr id="26" name="组合 25">
                  <a:extLst>
                    <a:ext uri="{FF2B5EF4-FFF2-40B4-BE49-F238E27FC236}">
                      <a16:creationId xmlns:a16="http://schemas.microsoft.com/office/drawing/2014/main" id="{ACC86E62-03CC-448D-D5E1-3BF70B7CD782}"/>
                    </a:ext>
                  </a:extLst>
                </p:cNvPr>
                <p:cNvGrpSpPr/>
                <p:nvPr/>
              </p:nvGrpSpPr>
              <p:grpSpPr>
                <a:xfrm>
                  <a:off x="145210" y="693267"/>
                  <a:ext cx="7886567" cy="567279"/>
                  <a:chOff x="145210" y="693267"/>
                  <a:chExt cx="7886567" cy="567279"/>
                </a:xfrm>
              </p:grpSpPr>
              <p:sp>
                <p:nvSpPr>
                  <p:cNvPr id="28" name="AutoShape 11">
                    <a:extLst>
                      <a:ext uri="{FF2B5EF4-FFF2-40B4-BE49-F238E27FC236}">
                        <a16:creationId xmlns:a16="http://schemas.microsoft.com/office/drawing/2014/main" id="{3095B901-719C-F1F3-32F9-F2E706DDC941}"/>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9" name="AutoShape 11">
                    <a:extLst>
                      <a:ext uri="{FF2B5EF4-FFF2-40B4-BE49-F238E27FC236}">
                        <a16:creationId xmlns:a16="http://schemas.microsoft.com/office/drawing/2014/main" id="{B8BD74C3-15C7-6C65-1C71-EB5CEE14951E}"/>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0" name="AutoShape 11">
                    <a:extLst>
                      <a:ext uri="{FF2B5EF4-FFF2-40B4-BE49-F238E27FC236}">
                        <a16:creationId xmlns:a16="http://schemas.microsoft.com/office/drawing/2014/main" id="{D9D2E66B-FF8E-C883-7238-95232B406888}"/>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7" name="矩形 26">
                  <a:extLst>
                    <a:ext uri="{FF2B5EF4-FFF2-40B4-BE49-F238E27FC236}">
                      <a16:creationId xmlns:a16="http://schemas.microsoft.com/office/drawing/2014/main" id="{9139F270-423E-A233-D049-931A76311BF1}"/>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5" name="矩形 24">
                <a:extLst>
                  <a:ext uri="{FF2B5EF4-FFF2-40B4-BE49-F238E27FC236}">
                    <a16:creationId xmlns:a16="http://schemas.microsoft.com/office/drawing/2014/main" id="{1AF3E480-2936-5D69-7D9F-813DE68CDEB1}"/>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3" name="矩形 22">
              <a:extLst>
                <a:ext uri="{FF2B5EF4-FFF2-40B4-BE49-F238E27FC236}">
                  <a16:creationId xmlns:a16="http://schemas.microsoft.com/office/drawing/2014/main" id="{ABAADD32-7A23-F967-C5B1-CD4814E89666}"/>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4126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E7E7857-A928-417E-AB3D-8E15C88D32CC}"/>
              </a:ext>
            </a:extLst>
          </p:cNvPr>
          <p:cNvSpPr>
            <a:spLocks noGrp="1"/>
          </p:cNvSpPr>
          <p:nvPr>
            <p:ph type="dt" sz="half" idx="10"/>
          </p:nvPr>
        </p:nvSpPr>
        <p:spPr/>
        <p:txBody>
          <a:bodyPr/>
          <a:lstStyle/>
          <a:p>
            <a:pPr>
              <a:defRPr/>
            </a:pPr>
            <a:fld id="{27158FDA-0734-4674-A894-C1231886F499}" type="datetime10">
              <a:rPr lang="zh-CN" altLang="en-US" smtClean="0"/>
              <a:t>23:25</a:t>
            </a:fld>
            <a:endParaRPr lang="en-US" dirty="0"/>
          </a:p>
        </p:txBody>
      </p:sp>
      <p:sp>
        <p:nvSpPr>
          <p:cNvPr id="5" name="页脚占位符 4">
            <a:extLst>
              <a:ext uri="{FF2B5EF4-FFF2-40B4-BE49-F238E27FC236}">
                <a16:creationId xmlns:a16="http://schemas.microsoft.com/office/drawing/2014/main" id="{3E93AA12-AC0D-4734-AE3F-1ED3EADBB521}"/>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4B689710-DB8B-4A30-8CCE-1E3F95669400}"/>
              </a:ext>
            </a:extLst>
          </p:cNvPr>
          <p:cNvSpPr>
            <a:spLocks noGrp="1"/>
          </p:cNvSpPr>
          <p:nvPr>
            <p:ph type="sldNum" sz="quarter" idx="12"/>
          </p:nvPr>
        </p:nvSpPr>
        <p:spPr/>
        <p:txBody>
          <a:bodyPr/>
          <a:lstStyle/>
          <a:p>
            <a:pPr>
              <a:defRPr/>
            </a:pPr>
            <a:fld id="{3A44B40C-2167-40F0-8028-4C9DC49EEB79}" type="slidenum">
              <a:rPr lang="en-US" altLang="zh-CN" smtClean="0"/>
              <a:pPr>
                <a:defRPr/>
              </a:pPr>
              <a:t>28</a:t>
            </a:fld>
            <a:r>
              <a:rPr lang="en-US" altLang="zh-CN" dirty="0"/>
              <a:t>/89</a:t>
            </a:r>
          </a:p>
        </p:txBody>
      </p:sp>
      <p:sp>
        <p:nvSpPr>
          <p:cNvPr id="7" name="矩形 6">
            <a:extLst>
              <a:ext uri="{FF2B5EF4-FFF2-40B4-BE49-F238E27FC236}">
                <a16:creationId xmlns:a16="http://schemas.microsoft.com/office/drawing/2014/main" id="{E9B25FF7-E935-4F68-95C8-E985B8D403D3}"/>
              </a:ext>
            </a:extLst>
          </p:cNvPr>
          <p:cNvSpPr/>
          <p:nvPr/>
        </p:nvSpPr>
        <p:spPr>
          <a:xfrm>
            <a:off x="3346529" y="2103783"/>
            <a:ext cx="7084381" cy="3498229"/>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第三十四条 经营单位使用的危险物品的容器、运输工具，以及涉及人身安全、危险性较大的</a:t>
            </a:r>
            <a:r>
              <a:rPr lang="zh-CN" altLang="en-US" strike="sngStrike" dirty="0">
                <a:solidFill>
                  <a:schemeClr val="tx1"/>
                </a:solidFill>
                <a:latin typeface="微软雅黑" panose="020B0503020204020204" pitchFamily="34" charset="-122"/>
                <a:ea typeface="微软雅黑" panose="020B0503020204020204" pitchFamily="34" charset="-122"/>
              </a:rPr>
              <a:t>海洋</a:t>
            </a:r>
            <a:r>
              <a:rPr lang="zh-CN" altLang="en-US" strike="sngStrike" dirty="0">
                <a:solidFill>
                  <a:srgbClr val="0070C0"/>
                </a:solidFill>
                <a:latin typeface="微软雅黑" panose="020B0503020204020204" pitchFamily="34" charset="-122"/>
                <a:ea typeface="微软雅黑" panose="020B0503020204020204" pitchFamily="34" charset="-122"/>
              </a:rPr>
              <a:t>石油开采特种设备</a:t>
            </a:r>
            <a:r>
              <a:rPr lang="zh-CN" altLang="en-US" strike="sngStrike" dirty="0">
                <a:solidFill>
                  <a:schemeClr val="tx1"/>
                </a:solidFill>
                <a:latin typeface="微软雅黑" panose="020B0503020204020204" pitchFamily="34" charset="-122"/>
                <a:ea typeface="微软雅黑" panose="020B0503020204020204" pitchFamily="34" charset="-122"/>
              </a:rPr>
              <a:t>和</a:t>
            </a:r>
            <a:r>
              <a:rPr lang="zh-CN" altLang="en-US" dirty="0">
                <a:solidFill>
                  <a:schemeClr val="tx1"/>
                </a:solidFill>
                <a:latin typeface="微软雅黑" panose="020B0503020204020204" pitchFamily="34" charset="-122"/>
                <a:ea typeface="微软雅黑" panose="020B0503020204020204" pitchFamily="34" charset="-122"/>
              </a:rPr>
              <a:t>矿山井下特种设备，必须按照国家有关规定，由专业生产单位生产，并经具有专业资质的检测、检验机构检测、检验合格，取得安全使用证或者安全标志，方可投入使用。检测、检验机构对检测、检验结果负责。</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E57038D2-063B-403A-9F5A-DC0884EAC85D}"/>
              </a:ext>
            </a:extLst>
          </p:cNvPr>
          <p:cNvSpPr/>
          <p:nvPr/>
        </p:nvSpPr>
        <p:spPr>
          <a:xfrm>
            <a:off x="3107179" y="1342531"/>
            <a:ext cx="1500327"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第三十四条 </a:t>
            </a:r>
          </a:p>
        </p:txBody>
      </p:sp>
      <p:sp>
        <p:nvSpPr>
          <p:cNvPr id="9" name="矩形 8">
            <a:extLst>
              <a:ext uri="{FF2B5EF4-FFF2-40B4-BE49-F238E27FC236}">
                <a16:creationId xmlns:a16="http://schemas.microsoft.com/office/drawing/2014/main" id="{B571A822-6586-401C-BBC3-C7216BBA2920}"/>
              </a:ext>
            </a:extLst>
          </p:cNvPr>
          <p:cNvSpPr/>
          <p:nvPr/>
        </p:nvSpPr>
        <p:spPr>
          <a:xfrm>
            <a:off x="4494320" y="135498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1" name="组合 20">
            <a:extLst>
              <a:ext uri="{FF2B5EF4-FFF2-40B4-BE49-F238E27FC236}">
                <a16:creationId xmlns:a16="http://schemas.microsoft.com/office/drawing/2014/main" id="{F2378F10-2E09-813C-5EBD-6F6BF1E70010}"/>
              </a:ext>
            </a:extLst>
          </p:cNvPr>
          <p:cNvGrpSpPr/>
          <p:nvPr/>
        </p:nvGrpSpPr>
        <p:grpSpPr>
          <a:xfrm>
            <a:off x="145208" y="693267"/>
            <a:ext cx="7886569" cy="2333497"/>
            <a:chOff x="145208" y="693267"/>
            <a:chExt cx="7886569" cy="2333497"/>
          </a:xfrm>
        </p:grpSpPr>
        <p:grpSp>
          <p:nvGrpSpPr>
            <p:cNvPr id="22" name="组合 21">
              <a:extLst>
                <a:ext uri="{FF2B5EF4-FFF2-40B4-BE49-F238E27FC236}">
                  <a16:creationId xmlns:a16="http://schemas.microsoft.com/office/drawing/2014/main" id="{CD5DE3F2-CD55-755C-1DB0-1330AC7C1FB2}"/>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B5A5DB27-D421-1A3A-BB74-FC061DD2F29E}"/>
                  </a:ext>
                </a:extLst>
              </p:cNvPr>
              <p:cNvGrpSpPr/>
              <p:nvPr/>
            </p:nvGrpSpPr>
            <p:grpSpPr>
              <a:xfrm>
                <a:off x="145208" y="693267"/>
                <a:ext cx="7886569" cy="1770365"/>
                <a:chOff x="145208" y="693267"/>
                <a:chExt cx="7886569" cy="1770365"/>
              </a:xfrm>
            </p:grpSpPr>
            <p:grpSp>
              <p:nvGrpSpPr>
                <p:cNvPr id="26" name="组合 25">
                  <a:extLst>
                    <a:ext uri="{FF2B5EF4-FFF2-40B4-BE49-F238E27FC236}">
                      <a16:creationId xmlns:a16="http://schemas.microsoft.com/office/drawing/2014/main" id="{EE101231-6E53-9F84-93DB-5497E77F96D0}"/>
                    </a:ext>
                  </a:extLst>
                </p:cNvPr>
                <p:cNvGrpSpPr/>
                <p:nvPr/>
              </p:nvGrpSpPr>
              <p:grpSpPr>
                <a:xfrm>
                  <a:off x="145210" y="693267"/>
                  <a:ext cx="7886567" cy="567279"/>
                  <a:chOff x="145210" y="693267"/>
                  <a:chExt cx="7886567" cy="567279"/>
                </a:xfrm>
              </p:grpSpPr>
              <p:sp>
                <p:nvSpPr>
                  <p:cNvPr id="28" name="AutoShape 11">
                    <a:extLst>
                      <a:ext uri="{FF2B5EF4-FFF2-40B4-BE49-F238E27FC236}">
                        <a16:creationId xmlns:a16="http://schemas.microsoft.com/office/drawing/2014/main" id="{6BC0F426-6A39-3477-4CD5-AA0A124339DC}"/>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9" name="AutoShape 11">
                    <a:extLst>
                      <a:ext uri="{FF2B5EF4-FFF2-40B4-BE49-F238E27FC236}">
                        <a16:creationId xmlns:a16="http://schemas.microsoft.com/office/drawing/2014/main" id="{439B66DD-6A26-0C7C-4AD5-E404EA3D3BC7}"/>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0" name="AutoShape 11">
                    <a:extLst>
                      <a:ext uri="{FF2B5EF4-FFF2-40B4-BE49-F238E27FC236}">
                        <a16:creationId xmlns:a16="http://schemas.microsoft.com/office/drawing/2014/main" id="{6C60151B-9727-B1D3-F9F9-DEE7089B36D5}"/>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7" name="矩形 26">
                  <a:extLst>
                    <a:ext uri="{FF2B5EF4-FFF2-40B4-BE49-F238E27FC236}">
                      <a16:creationId xmlns:a16="http://schemas.microsoft.com/office/drawing/2014/main" id="{4907F139-6410-8154-984E-166590C9DE65}"/>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5" name="矩形 24">
                <a:extLst>
                  <a:ext uri="{FF2B5EF4-FFF2-40B4-BE49-F238E27FC236}">
                    <a16:creationId xmlns:a16="http://schemas.microsoft.com/office/drawing/2014/main" id="{A6D18F36-1377-C64A-846F-81A288AF1F7B}"/>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3" name="矩形 22">
              <a:extLst>
                <a:ext uri="{FF2B5EF4-FFF2-40B4-BE49-F238E27FC236}">
                  <a16:creationId xmlns:a16="http://schemas.microsoft.com/office/drawing/2014/main" id="{0D5EB9B0-829B-A4D6-76E1-C64A8095F666}"/>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157948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02152625-C742-4D71-914D-F7D2BB9C1872}"/>
              </a:ext>
            </a:extLst>
          </p:cNvPr>
          <p:cNvSpPr>
            <a:spLocks noGrp="1"/>
          </p:cNvSpPr>
          <p:nvPr>
            <p:ph type="dt" sz="half" idx="10"/>
          </p:nvPr>
        </p:nvSpPr>
        <p:spPr/>
        <p:txBody>
          <a:bodyPr/>
          <a:lstStyle/>
          <a:p>
            <a:pPr>
              <a:defRPr/>
            </a:pPr>
            <a:fld id="{27158FDA-0734-4674-A894-C1231886F499}" type="datetime10">
              <a:rPr lang="zh-CN" altLang="en-US" smtClean="0"/>
              <a:t>23:25</a:t>
            </a:fld>
            <a:endParaRPr lang="en-US" dirty="0"/>
          </a:p>
        </p:txBody>
      </p:sp>
      <p:sp>
        <p:nvSpPr>
          <p:cNvPr id="5" name="页脚占位符 4">
            <a:extLst>
              <a:ext uri="{FF2B5EF4-FFF2-40B4-BE49-F238E27FC236}">
                <a16:creationId xmlns:a16="http://schemas.microsoft.com/office/drawing/2014/main" id="{9AAEEBE4-7B91-4E43-902D-C070585E89C5}"/>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520D4E68-77B9-4168-AD42-1FB9A8FB4AEF}"/>
              </a:ext>
            </a:extLst>
          </p:cNvPr>
          <p:cNvSpPr>
            <a:spLocks noGrp="1"/>
          </p:cNvSpPr>
          <p:nvPr>
            <p:ph type="sldNum" sz="quarter" idx="12"/>
          </p:nvPr>
        </p:nvSpPr>
        <p:spPr/>
        <p:txBody>
          <a:bodyPr/>
          <a:lstStyle/>
          <a:p>
            <a:pPr>
              <a:defRPr/>
            </a:pPr>
            <a:fld id="{3A44B40C-2167-40F0-8028-4C9DC49EEB79}" type="slidenum">
              <a:rPr lang="en-US" altLang="zh-CN" smtClean="0"/>
              <a:pPr>
                <a:defRPr/>
              </a:pPr>
              <a:t>29</a:t>
            </a:fld>
            <a:r>
              <a:rPr lang="en-US" altLang="zh-CN" dirty="0"/>
              <a:t>/89</a:t>
            </a:r>
          </a:p>
        </p:txBody>
      </p:sp>
      <p:sp>
        <p:nvSpPr>
          <p:cNvPr id="21" name="矩形 20">
            <a:extLst>
              <a:ext uri="{FF2B5EF4-FFF2-40B4-BE49-F238E27FC236}">
                <a16:creationId xmlns:a16="http://schemas.microsoft.com/office/drawing/2014/main" id="{065D6680-14CE-4ECA-95C2-7C92BC1360DF}"/>
              </a:ext>
            </a:extLst>
          </p:cNvPr>
          <p:cNvSpPr/>
          <p:nvPr/>
        </p:nvSpPr>
        <p:spPr>
          <a:xfrm>
            <a:off x="3183195" y="2032540"/>
            <a:ext cx="7411050" cy="3685856"/>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修正前</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第三十七条 生产经营单位对重大危险源应当登记建档，进行定期检测、评估、监控，并制定应急预案，告知从业人员和相关人员在紧急情况下应当采取的应急措施生产经营单位应当按照国家有关规定将本单位重大危险源及有关安全措施、应急措施报有关地方人民政府安全生产监督管理部门和有关部门备案。</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22" name="矩形 21">
            <a:extLst>
              <a:ext uri="{FF2B5EF4-FFF2-40B4-BE49-F238E27FC236}">
                <a16:creationId xmlns:a16="http://schemas.microsoft.com/office/drawing/2014/main" id="{A1D79525-01C6-4524-8668-D0D3EAA3BA91}"/>
              </a:ext>
            </a:extLst>
          </p:cNvPr>
          <p:cNvSpPr/>
          <p:nvPr/>
        </p:nvSpPr>
        <p:spPr>
          <a:xfrm>
            <a:off x="3107179" y="1342531"/>
            <a:ext cx="1500327"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第三十七条 </a:t>
            </a:r>
          </a:p>
        </p:txBody>
      </p:sp>
      <p:sp>
        <p:nvSpPr>
          <p:cNvPr id="24" name="矩形 23">
            <a:extLst>
              <a:ext uri="{FF2B5EF4-FFF2-40B4-BE49-F238E27FC236}">
                <a16:creationId xmlns:a16="http://schemas.microsoft.com/office/drawing/2014/main" id="{7755F0C4-2CDC-4938-BB39-0A27F5389A83}"/>
              </a:ext>
            </a:extLst>
          </p:cNvPr>
          <p:cNvSpPr/>
          <p:nvPr/>
        </p:nvSpPr>
        <p:spPr>
          <a:xfrm>
            <a:off x="3107179" y="1342531"/>
            <a:ext cx="1500327"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第三十七条 </a:t>
            </a:r>
          </a:p>
        </p:txBody>
      </p:sp>
      <p:sp>
        <p:nvSpPr>
          <p:cNvPr id="25" name="矩形 24">
            <a:extLst>
              <a:ext uri="{FF2B5EF4-FFF2-40B4-BE49-F238E27FC236}">
                <a16:creationId xmlns:a16="http://schemas.microsoft.com/office/drawing/2014/main" id="{338EF3AF-B7DB-4816-A5FA-8120E0B4D9B5}"/>
              </a:ext>
            </a:extLst>
          </p:cNvPr>
          <p:cNvSpPr/>
          <p:nvPr/>
        </p:nvSpPr>
        <p:spPr>
          <a:xfrm>
            <a:off x="4494320" y="135498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18" name="组合 17">
            <a:extLst>
              <a:ext uri="{FF2B5EF4-FFF2-40B4-BE49-F238E27FC236}">
                <a16:creationId xmlns:a16="http://schemas.microsoft.com/office/drawing/2014/main" id="{0EACD904-2B6D-A031-1AE2-88261553EAAC}"/>
              </a:ext>
            </a:extLst>
          </p:cNvPr>
          <p:cNvGrpSpPr/>
          <p:nvPr/>
        </p:nvGrpSpPr>
        <p:grpSpPr>
          <a:xfrm>
            <a:off x="145208" y="693267"/>
            <a:ext cx="7886569" cy="2333497"/>
            <a:chOff x="145208" y="693267"/>
            <a:chExt cx="7886569" cy="2333497"/>
          </a:xfrm>
        </p:grpSpPr>
        <p:grpSp>
          <p:nvGrpSpPr>
            <p:cNvPr id="20" name="组合 19">
              <a:extLst>
                <a:ext uri="{FF2B5EF4-FFF2-40B4-BE49-F238E27FC236}">
                  <a16:creationId xmlns:a16="http://schemas.microsoft.com/office/drawing/2014/main" id="{03F220DD-279D-BF44-B609-1ED6D392551C}"/>
                </a:ext>
              </a:extLst>
            </p:cNvPr>
            <p:cNvGrpSpPr/>
            <p:nvPr/>
          </p:nvGrpSpPr>
          <p:grpSpPr>
            <a:xfrm>
              <a:off x="145208" y="693267"/>
              <a:ext cx="7886569" cy="2333497"/>
              <a:chOff x="145208" y="693267"/>
              <a:chExt cx="7886569" cy="2333497"/>
            </a:xfrm>
          </p:grpSpPr>
          <p:grpSp>
            <p:nvGrpSpPr>
              <p:cNvPr id="26" name="组合 25">
                <a:extLst>
                  <a:ext uri="{FF2B5EF4-FFF2-40B4-BE49-F238E27FC236}">
                    <a16:creationId xmlns:a16="http://schemas.microsoft.com/office/drawing/2014/main" id="{78A1A7AF-1649-0C7F-AD1E-A2E995520F84}"/>
                  </a:ext>
                </a:extLst>
              </p:cNvPr>
              <p:cNvGrpSpPr/>
              <p:nvPr/>
            </p:nvGrpSpPr>
            <p:grpSpPr>
              <a:xfrm>
                <a:off x="145208" y="693267"/>
                <a:ext cx="7886569" cy="1770365"/>
                <a:chOff x="145208" y="693267"/>
                <a:chExt cx="7886569" cy="1770365"/>
              </a:xfrm>
            </p:grpSpPr>
            <p:grpSp>
              <p:nvGrpSpPr>
                <p:cNvPr id="28" name="组合 27">
                  <a:extLst>
                    <a:ext uri="{FF2B5EF4-FFF2-40B4-BE49-F238E27FC236}">
                      <a16:creationId xmlns:a16="http://schemas.microsoft.com/office/drawing/2014/main" id="{52D5C95A-2DEE-6BA2-BACA-0D0B241E338E}"/>
                    </a:ext>
                  </a:extLst>
                </p:cNvPr>
                <p:cNvGrpSpPr/>
                <p:nvPr/>
              </p:nvGrpSpPr>
              <p:grpSpPr>
                <a:xfrm>
                  <a:off x="145210" y="693267"/>
                  <a:ext cx="7886567" cy="567279"/>
                  <a:chOff x="145210" y="693267"/>
                  <a:chExt cx="7886567" cy="567279"/>
                </a:xfrm>
              </p:grpSpPr>
              <p:sp>
                <p:nvSpPr>
                  <p:cNvPr id="30" name="AutoShape 11">
                    <a:extLst>
                      <a:ext uri="{FF2B5EF4-FFF2-40B4-BE49-F238E27FC236}">
                        <a16:creationId xmlns:a16="http://schemas.microsoft.com/office/drawing/2014/main" id="{0DC242D5-EA4E-0176-0AAE-D6495119BB6E}"/>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1" name="AutoShape 11">
                    <a:extLst>
                      <a:ext uri="{FF2B5EF4-FFF2-40B4-BE49-F238E27FC236}">
                        <a16:creationId xmlns:a16="http://schemas.microsoft.com/office/drawing/2014/main" id="{96C73906-E5BD-90CD-AC10-EAACEB57CD82}"/>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2" name="AutoShape 11">
                    <a:extLst>
                      <a:ext uri="{FF2B5EF4-FFF2-40B4-BE49-F238E27FC236}">
                        <a16:creationId xmlns:a16="http://schemas.microsoft.com/office/drawing/2014/main" id="{0A213BF4-AF4A-57CE-6366-32107B9A1B52}"/>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9" name="矩形 28">
                  <a:extLst>
                    <a:ext uri="{FF2B5EF4-FFF2-40B4-BE49-F238E27FC236}">
                      <a16:creationId xmlns:a16="http://schemas.microsoft.com/office/drawing/2014/main" id="{921A838E-6ABA-D796-FE2B-2D0D570D2BB5}"/>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7" name="矩形 26">
                <a:extLst>
                  <a:ext uri="{FF2B5EF4-FFF2-40B4-BE49-F238E27FC236}">
                    <a16:creationId xmlns:a16="http://schemas.microsoft.com/office/drawing/2014/main" id="{5DADCBE5-69E4-A573-6A6A-384126854596}"/>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3" name="矩形 22">
              <a:extLst>
                <a:ext uri="{FF2B5EF4-FFF2-40B4-BE49-F238E27FC236}">
                  <a16:creationId xmlns:a16="http://schemas.microsoft.com/office/drawing/2014/main" id="{ACB24DA3-4897-0398-23AC-9D49552AE9DA}"/>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192812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101C45D-6259-77EB-57F4-E1EA9DE9E900}"/>
              </a:ext>
            </a:extLst>
          </p:cNvPr>
          <p:cNvPicPr>
            <a:picLocks noChangeAspect="1"/>
          </p:cNvPicPr>
          <p:nvPr/>
        </p:nvPicPr>
        <p:blipFill>
          <a:blip r:embed="rId2"/>
          <a:stretch>
            <a:fillRect/>
          </a:stretch>
        </p:blipFill>
        <p:spPr>
          <a:xfrm>
            <a:off x="932716" y="908807"/>
            <a:ext cx="5459290" cy="5181062"/>
          </a:xfrm>
          <a:prstGeom prst="rect">
            <a:avLst/>
          </a:prstGeom>
        </p:spPr>
      </p:pic>
      <p:pic>
        <p:nvPicPr>
          <p:cNvPr id="9" name="图片 8">
            <a:extLst>
              <a:ext uri="{FF2B5EF4-FFF2-40B4-BE49-F238E27FC236}">
                <a16:creationId xmlns:a16="http://schemas.microsoft.com/office/drawing/2014/main" id="{F0088466-8AA9-7456-4B1A-EB1BD55B3CC2}"/>
              </a:ext>
            </a:extLst>
          </p:cNvPr>
          <p:cNvPicPr>
            <a:picLocks noChangeAspect="1"/>
          </p:cNvPicPr>
          <p:nvPr/>
        </p:nvPicPr>
        <p:blipFill>
          <a:blip r:embed="rId3"/>
          <a:stretch>
            <a:fillRect/>
          </a:stretch>
        </p:blipFill>
        <p:spPr>
          <a:xfrm>
            <a:off x="6227882" y="832069"/>
            <a:ext cx="4659299" cy="5257800"/>
          </a:xfrm>
          <a:prstGeom prst="rect">
            <a:avLst/>
          </a:prstGeom>
        </p:spPr>
      </p:pic>
    </p:spTree>
    <p:extLst>
      <p:ext uri="{BB962C8B-B14F-4D97-AF65-F5344CB8AC3E}">
        <p14:creationId xmlns:p14="http://schemas.microsoft.com/office/powerpoint/2010/main" val="2210709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B6C72F95-35FA-4454-8A4E-6E0A4F289A41}"/>
              </a:ext>
            </a:extLst>
          </p:cNvPr>
          <p:cNvSpPr>
            <a:spLocks noGrp="1"/>
          </p:cNvSpPr>
          <p:nvPr>
            <p:ph type="dt" sz="half" idx="10"/>
          </p:nvPr>
        </p:nvSpPr>
        <p:spPr/>
        <p:txBody>
          <a:bodyPr/>
          <a:lstStyle/>
          <a:p>
            <a:pPr>
              <a:defRPr/>
            </a:pPr>
            <a:fld id="{27158FDA-0734-4674-A894-C1231886F499}" type="datetime10">
              <a:rPr lang="zh-CN" altLang="en-US" smtClean="0"/>
              <a:t>23:25</a:t>
            </a:fld>
            <a:endParaRPr lang="en-US" dirty="0"/>
          </a:p>
        </p:txBody>
      </p:sp>
      <p:sp>
        <p:nvSpPr>
          <p:cNvPr id="5" name="页脚占位符 4">
            <a:extLst>
              <a:ext uri="{FF2B5EF4-FFF2-40B4-BE49-F238E27FC236}">
                <a16:creationId xmlns:a16="http://schemas.microsoft.com/office/drawing/2014/main" id="{9F430997-A6C5-4967-A682-9DE3CFEA6642}"/>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D2FDF2FE-A759-40E3-9EA5-25DDE988582E}"/>
              </a:ext>
            </a:extLst>
          </p:cNvPr>
          <p:cNvSpPr>
            <a:spLocks noGrp="1"/>
          </p:cNvSpPr>
          <p:nvPr>
            <p:ph type="sldNum" sz="quarter" idx="12"/>
          </p:nvPr>
        </p:nvSpPr>
        <p:spPr/>
        <p:txBody>
          <a:bodyPr/>
          <a:lstStyle/>
          <a:p>
            <a:pPr>
              <a:defRPr/>
            </a:pPr>
            <a:fld id="{3A44B40C-2167-40F0-8028-4C9DC49EEB79}" type="slidenum">
              <a:rPr lang="en-US" altLang="zh-CN" smtClean="0"/>
              <a:pPr>
                <a:defRPr/>
              </a:pPr>
              <a:t>30</a:t>
            </a:fld>
            <a:r>
              <a:rPr lang="en-US" altLang="zh-CN" dirty="0"/>
              <a:t>/89</a:t>
            </a:r>
          </a:p>
        </p:txBody>
      </p:sp>
      <p:sp>
        <p:nvSpPr>
          <p:cNvPr id="7" name="矩形 6">
            <a:extLst>
              <a:ext uri="{FF2B5EF4-FFF2-40B4-BE49-F238E27FC236}">
                <a16:creationId xmlns:a16="http://schemas.microsoft.com/office/drawing/2014/main" id="{0449765D-D231-4FBC-94A7-1CE46BF2E07E}"/>
              </a:ext>
            </a:extLst>
          </p:cNvPr>
          <p:cNvSpPr/>
          <p:nvPr/>
        </p:nvSpPr>
        <p:spPr>
          <a:xfrm>
            <a:off x="2938503" y="2059366"/>
            <a:ext cx="7332961" cy="3587063"/>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第三十七条 生产经营单位对重大危险源应当登记建档，进行定期检测、评估、监控，并制定应急预案，告知从业人员和相关人员在紧急情况下应当采取的应急措施生产经营单位应当按照国家有关规定将本单位重大危险源及有关安全措施、应急措施报有关地方人民政府</a:t>
            </a:r>
            <a:r>
              <a:rPr lang="zh-CN" altLang="en-US" b="1" dirty="0">
                <a:solidFill>
                  <a:srgbClr val="FF0000"/>
                </a:solidFill>
                <a:latin typeface="微软雅黑" panose="020B0503020204020204" pitchFamily="34" charset="-122"/>
                <a:ea typeface="微软雅黑" panose="020B0503020204020204" pitchFamily="34" charset="-122"/>
              </a:rPr>
              <a:t>主管的负有</a:t>
            </a:r>
            <a:r>
              <a:rPr lang="zh-CN" altLang="en-US" dirty="0">
                <a:solidFill>
                  <a:schemeClr val="tx1"/>
                </a:solidFill>
                <a:latin typeface="微软雅黑" panose="020B0503020204020204" pitchFamily="34" charset="-122"/>
                <a:ea typeface="微软雅黑" panose="020B0503020204020204" pitchFamily="34" charset="-122"/>
              </a:rPr>
              <a:t>安全生产监督管理</a:t>
            </a:r>
            <a:r>
              <a:rPr lang="zh-CN" altLang="en-US" b="1" dirty="0">
                <a:solidFill>
                  <a:srgbClr val="FF0000"/>
                </a:solidFill>
                <a:latin typeface="微软雅黑" panose="020B0503020204020204" pitchFamily="34" charset="-122"/>
                <a:ea typeface="微软雅黑" panose="020B0503020204020204" pitchFamily="34" charset="-122"/>
              </a:rPr>
              <a:t>职责的</a:t>
            </a:r>
            <a:r>
              <a:rPr lang="zh-CN" altLang="en-US" dirty="0">
                <a:solidFill>
                  <a:schemeClr val="tx1"/>
                </a:solidFill>
                <a:latin typeface="微软雅黑" panose="020B0503020204020204" pitchFamily="34" charset="-122"/>
                <a:ea typeface="微软雅黑" panose="020B0503020204020204" pitchFamily="34" charset="-122"/>
              </a:rPr>
              <a:t>部门</a:t>
            </a:r>
            <a:r>
              <a:rPr lang="zh-CN" altLang="en-US" strike="sngStrike" dirty="0">
                <a:solidFill>
                  <a:schemeClr val="tx1"/>
                </a:solidFill>
                <a:latin typeface="微软雅黑" panose="020B0503020204020204" pitchFamily="34" charset="-122"/>
                <a:ea typeface="微软雅黑" panose="020B0503020204020204" pitchFamily="34" charset="-122"/>
              </a:rPr>
              <a:t>和</a:t>
            </a:r>
            <a:r>
              <a:rPr lang="zh-CN" altLang="en-US" strike="sngStrike" dirty="0">
                <a:solidFill>
                  <a:srgbClr val="0070C0"/>
                </a:solidFill>
                <a:latin typeface="微软雅黑" panose="020B0503020204020204" pitchFamily="34" charset="-122"/>
                <a:ea typeface="微软雅黑" panose="020B0503020204020204" pitchFamily="34" charset="-122"/>
              </a:rPr>
              <a:t>有关部门</a:t>
            </a:r>
            <a:r>
              <a:rPr lang="zh-CN" altLang="en-US" dirty="0">
                <a:solidFill>
                  <a:schemeClr val="tx1"/>
                </a:solidFill>
                <a:latin typeface="微软雅黑" panose="020B0503020204020204" pitchFamily="34" charset="-122"/>
                <a:ea typeface="微软雅黑" panose="020B0503020204020204" pitchFamily="34" charset="-122"/>
              </a:rPr>
              <a:t>备案，</a:t>
            </a:r>
            <a:r>
              <a:rPr lang="zh-CN" altLang="en-US" b="1" dirty="0">
                <a:solidFill>
                  <a:srgbClr val="FF0000"/>
                </a:solidFill>
                <a:latin typeface="微软雅黑" panose="020B0503020204020204" pitchFamily="34" charset="-122"/>
                <a:ea typeface="微软雅黑" panose="020B0503020204020204" pitchFamily="34" charset="-122"/>
              </a:rPr>
              <a:t>并按要求提供有关信息。</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9114476F-7589-4651-9484-FE94D4CD6ED1}"/>
              </a:ext>
            </a:extLst>
          </p:cNvPr>
          <p:cNvSpPr/>
          <p:nvPr/>
        </p:nvSpPr>
        <p:spPr>
          <a:xfrm>
            <a:off x="3107179" y="1342531"/>
            <a:ext cx="1500327"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第三十七条 </a:t>
            </a:r>
          </a:p>
        </p:txBody>
      </p:sp>
      <p:sp>
        <p:nvSpPr>
          <p:cNvPr id="19" name="矩形 18">
            <a:extLst>
              <a:ext uri="{FF2B5EF4-FFF2-40B4-BE49-F238E27FC236}">
                <a16:creationId xmlns:a16="http://schemas.microsoft.com/office/drawing/2014/main" id="{DE82CF10-37A9-4A9E-A02E-B0EC2D944221}"/>
              </a:ext>
            </a:extLst>
          </p:cNvPr>
          <p:cNvSpPr/>
          <p:nvPr/>
        </p:nvSpPr>
        <p:spPr>
          <a:xfrm>
            <a:off x="3107179" y="1342531"/>
            <a:ext cx="1500327"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第三十七条 </a:t>
            </a:r>
          </a:p>
        </p:txBody>
      </p:sp>
      <p:sp>
        <p:nvSpPr>
          <p:cNvPr id="20" name="矩形 19">
            <a:extLst>
              <a:ext uri="{FF2B5EF4-FFF2-40B4-BE49-F238E27FC236}">
                <a16:creationId xmlns:a16="http://schemas.microsoft.com/office/drawing/2014/main" id="{44E1AC99-FA2F-44D4-A92A-5C058E905B7E}"/>
              </a:ext>
            </a:extLst>
          </p:cNvPr>
          <p:cNvSpPr/>
          <p:nvPr/>
        </p:nvSpPr>
        <p:spPr>
          <a:xfrm>
            <a:off x="4494320" y="135498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2" name="组合 21">
            <a:extLst>
              <a:ext uri="{FF2B5EF4-FFF2-40B4-BE49-F238E27FC236}">
                <a16:creationId xmlns:a16="http://schemas.microsoft.com/office/drawing/2014/main" id="{C777F395-87B5-12C1-9E75-F0E2E4F85488}"/>
              </a:ext>
            </a:extLst>
          </p:cNvPr>
          <p:cNvGrpSpPr/>
          <p:nvPr/>
        </p:nvGrpSpPr>
        <p:grpSpPr>
          <a:xfrm>
            <a:off x="145208" y="693267"/>
            <a:ext cx="7886569" cy="2333497"/>
            <a:chOff x="145208" y="693267"/>
            <a:chExt cx="7886569" cy="2333497"/>
          </a:xfrm>
        </p:grpSpPr>
        <p:grpSp>
          <p:nvGrpSpPr>
            <p:cNvPr id="23" name="组合 22">
              <a:extLst>
                <a:ext uri="{FF2B5EF4-FFF2-40B4-BE49-F238E27FC236}">
                  <a16:creationId xmlns:a16="http://schemas.microsoft.com/office/drawing/2014/main" id="{A2438F88-66C6-80BE-4CFA-A6F6C06BB509}"/>
                </a:ext>
              </a:extLst>
            </p:cNvPr>
            <p:cNvGrpSpPr/>
            <p:nvPr/>
          </p:nvGrpSpPr>
          <p:grpSpPr>
            <a:xfrm>
              <a:off x="145208" y="693267"/>
              <a:ext cx="7886569" cy="2333497"/>
              <a:chOff x="145208" y="693267"/>
              <a:chExt cx="7886569" cy="2333497"/>
            </a:xfrm>
          </p:grpSpPr>
          <p:grpSp>
            <p:nvGrpSpPr>
              <p:cNvPr id="25" name="组合 24">
                <a:extLst>
                  <a:ext uri="{FF2B5EF4-FFF2-40B4-BE49-F238E27FC236}">
                    <a16:creationId xmlns:a16="http://schemas.microsoft.com/office/drawing/2014/main" id="{9542DE83-909C-6F3C-1687-F59C4F64CE11}"/>
                  </a:ext>
                </a:extLst>
              </p:cNvPr>
              <p:cNvGrpSpPr/>
              <p:nvPr/>
            </p:nvGrpSpPr>
            <p:grpSpPr>
              <a:xfrm>
                <a:off x="145208" y="693267"/>
                <a:ext cx="7886569" cy="1770365"/>
                <a:chOff x="145208" y="693267"/>
                <a:chExt cx="7886569" cy="1770365"/>
              </a:xfrm>
            </p:grpSpPr>
            <p:grpSp>
              <p:nvGrpSpPr>
                <p:cNvPr id="27" name="组合 26">
                  <a:extLst>
                    <a:ext uri="{FF2B5EF4-FFF2-40B4-BE49-F238E27FC236}">
                      <a16:creationId xmlns:a16="http://schemas.microsoft.com/office/drawing/2014/main" id="{0AC2CBBA-C131-34FB-1E9D-B4F0E06C1D02}"/>
                    </a:ext>
                  </a:extLst>
                </p:cNvPr>
                <p:cNvGrpSpPr/>
                <p:nvPr/>
              </p:nvGrpSpPr>
              <p:grpSpPr>
                <a:xfrm>
                  <a:off x="145210" y="693267"/>
                  <a:ext cx="7886567" cy="567279"/>
                  <a:chOff x="145210" y="693267"/>
                  <a:chExt cx="7886567" cy="567279"/>
                </a:xfrm>
              </p:grpSpPr>
              <p:sp>
                <p:nvSpPr>
                  <p:cNvPr id="29" name="AutoShape 11">
                    <a:extLst>
                      <a:ext uri="{FF2B5EF4-FFF2-40B4-BE49-F238E27FC236}">
                        <a16:creationId xmlns:a16="http://schemas.microsoft.com/office/drawing/2014/main" id="{1EC8EE91-1001-DFE5-799D-63AC911A139D}"/>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0" name="AutoShape 11">
                    <a:extLst>
                      <a:ext uri="{FF2B5EF4-FFF2-40B4-BE49-F238E27FC236}">
                        <a16:creationId xmlns:a16="http://schemas.microsoft.com/office/drawing/2014/main" id="{7955582C-E120-9E08-D686-46B219F456E3}"/>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1" name="AutoShape 11">
                    <a:extLst>
                      <a:ext uri="{FF2B5EF4-FFF2-40B4-BE49-F238E27FC236}">
                        <a16:creationId xmlns:a16="http://schemas.microsoft.com/office/drawing/2014/main" id="{00453C49-942E-20EA-9CE7-E2062E83FA09}"/>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8" name="矩形 27">
                  <a:extLst>
                    <a:ext uri="{FF2B5EF4-FFF2-40B4-BE49-F238E27FC236}">
                      <a16:creationId xmlns:a16="http://schemas.microsoft.com/office/drawing/2014/main" id="{F203EE1C-B4FA-3B4E-1FF8-92D0AD6ACDE4}"/>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6" name="矩形 25">
                <a:extLst>
                  <a:ext uri="{FF2B5EF4-FFF2-40B4-BE49-F238E27FC236}">
                    <a16:creationId xmlns:a16="http://schemas.microsoft.com/office/drawing/2014/main" id="{559436E8-07E6-A82C-318E-DE0DA0C33825}"/>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4" name="矩形 23">
              <a:extLst>
                <a:ext uri="{FF2B5EF4-FFF2-40B4-BE49-F238E27FC236}">
                  <a16:creationId xmlns:a16="http://schemas.microsoft.com/office/drawing/2014/main" id="{550B9BC9-6325-DB12-717D-579D1D353269}"/>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072740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5838892D-A8F4-4724-A342-96B6FEEB6E5B}"/>
              </a:ext>
            </a:extLst>
          </p:cNvPr>
          <p:cNvSpPr>
            <a:spLocks noGrp="1"/>
          </p:cNvSpPr>
          <p:nvPr>
            <p:ph type="dt" sz="half" idx="10"/>
          </p:nvPr>
        </p:nvSpPr>
        <p:spPr/>
        <p:txBody>
          <a:bodyPr/>
          <a:lstStyle/>
          <a:p>
            <a:pPr>
              <a:defRPr/>
            </a:pPr>
            <a:fld id="{27158FDA-0734-4674-A894-C1231886F499}" type="datetime10">
              <a:rPr lang="zh-CN" altLang="en-US" smtClean="0"/>
              <a:t>23:25</a:t>
            </a:fld>
            <a:endParaRPr lang="en-US" dirty="0"/>
          </a:p>
        </p:txBody>
      </p:sp>
      <p:sp>
        <p:nvSpPr>
          <p:cNvPr id="5" name="页脚占位符 4">
            <a:extLst>
              <a:ext uri="{FF2B5EF4-FFF2-40B4-BE49-F238E27FC236}">
                <a16:creationId xmlns:a16="http://schemas.microsoft.com/office/drawing/2014/main" id="{EC870CB3-017A-4404-BBBD-0EABD7C89D6C}"/>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37CC939A-70DF-4123-B7D9-ED153F42EAF9}"/>
              </a:ext>
            </a:extLst>
          </p:cNvPr>
          <p:cNvSpPr>
            <a:spLocks noGrp="1"/>
          </p:cNvSpPr>
          <p:nvPr>
            <p:ph type="sldNum" sz="quarter" idx="12"/>
          </p:nvPr>
        </p:nvSpPr>
        <p:spPr/>
        <p:txBody>
          <a:bodyPr/>
          <a:lstStyle/>
          <a:p>
            <a:pPr>
              <a:defRPr/>
            </a:pPr>
            <a:fld id="{3A44B40C-2167-40F0-8028-4C9DC49EEB79}" type="slidenum">
              <a:rPr lang="en-US" altLang="zh-CN" smtClean="0"/>
              <a:pPr>
                <a:defRPr/>
              </a:pPr>
              <a:t>31</a:t>
            </a:fld>
            <a:r>
              <a:rPr lang="en-US" altLang="zh-CN" dirty="0"/>
              <a:t>/89</a:t>
            </a:r>
          </a:p>
        </p:txBody>
      </p:sp>
      <p:sp>
        <p:nvSpPr>
          <p:cNvPr id="17" name="矩形 16">
            <a:extLst>
              <a:ext uri="{FF2B5EF4-FFF2-40B4-BE49-F238E27FC236}">
                <a16:creationId xmlns:a16="http://schemas.microsoft.com/office/drawing/2014/main" id="{6207E44E-1149-4ABC-8892-394BFEF84C46}"/>
              </a:ext>
            </a:extLst>
          </p:cNvPr>
          <p:cNvSpPr/>
          <p:nvPr/>
        </p:nvSpPr>
        <p:spPr>
          <a:xfrm>
            <a:off x="2681057" y="1950179"/>
            <a:ext cx="8123068" cy="3805438"/>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修正前</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第三十八条 生产经营单位应当建立健全生产安全事故隐患排查治理制度，采取技术、管理措施，及时发现并消除事故隐患。事故隐患排查治理情况应当如实记录，并向从业人员通报。</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县级以上地方各级人民政府负有安全生产监督管理职责的部门应当建立健全重大事故隐患治理智办制度，督促生产经营单位消除重大事故隐患。</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BD40C816-46B6-400D-8AA9-38D5AAB97B29}"/>
              </a:ext>
            </a:extLst>
          </p:cNvPr>
          <p:cNvSpPr/>
          <p:nvPr/>
        </p:nvSpPr>
        <p:spPr>
          <a:xfrm>
            <a:off x="3107179" y="1342531"/>
            <a:ext cx="1500327"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第三十八条 </a:t>
            </a:r>
          </a:p>
        </p:txBody>
      </p:sp>
      <p:sp>
        <p:nvSpPr>
          <p:cNvPr id="20" name="矩形 19">
            <a:extLst>
              <a:ext uri="{FF2B5EF4-FFF2-40B4-BE49-F238E27FC236}">
                <a16:creationId xmlns:a16="http://schemas.microsoft.com/office/drawing/2014/main" id="{6DCC00B9-235D-4ABB-B562-073A745AB420}"/>
              </a:ext>
            </a:extLst>
          </p:cNvPr>
          <p:cNvSpPr/>
          <p:nvPr/>
        </p:nvSpPr>
        <p:spPr>
          <a:xfrm>
            <a:off x="4494320" y="135498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1" name="组合 20">
            <a:extLst>
              <a:ext uri="{FF2B5EF4-FFF2-40B4-BE49-F238E27FC236}">
                <a16:creationId xmlns:a16="http://schemas.microsoft.com/office/drawing/2014/main" id="{E7537064-375E-8CC2-E0B1-A156FD0F6777}"/>
              </a:ext>
            </a:extLst>
          </p:cNvPr>
          <p:cNvGrpSpPr/>
          <p:nvPr/>
        </p:nvGrpSpPr>
        <p:grpSpPr>
          <a:xfrm>
            <a:off x="145208" y="693267"/>
            <a:ext cx="7886569" cy="2333497"/>
            <a:chOff x="145208" y="693267"/>
            <a:chExt cx="7886569" cy="2333497"/>
          </a:xfrm>
        </p:grpSpPr>
        <p:grpSp>
          <p:nvGrpSpPr>
            <p:cNvPr id="22" name="组合 21">
              <a:extLst>
                <a:ext uri="{FF2B5EF4-FFF2-40B4-BE49-F238E27FC236}">
                  <a16:creationId xmlns:a16="http://schemas.microsoft.com/office/drawing/2014/main" id="{03FA34C9-8E16-7AEC-5648-14AA0B1A9151}"/>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E22B66CE-BB67-9B18-901B-973ED1604B85}"/>
                  </a:ext>
                </a:extLst>
              </p:cNvPr>
              <p:cNvGrpSpPr/>
              <p:nvPr/>
            </p:nvGrpSpPr>
            <p:grpSpPr>
              <a:xfrm>
                <a:off x="145208" y="693267"/>
                <a:ext cx="7886569" cy="1770365"/>
                <a:chOff x="145208" y="693267"/>
                <a:chExt cx="7886569" cy="1770365"/>
              </a:xfrm>
            </p:grpSpPr>
            <p:grpSp>
              <p:nvGrpSpPr>
                <p:cNvPr id="26" name="组合 25">
                  <a:extLst>
                    <a:ext uri="{FF2B5EF4-FFF2-40B4-BE49-F238E27FC236}">
                      <a16:creationId xmlns:a16="http://schemas.microsoft.com/office/drawing/2014/main" id="{6DD7497A-097B-4923-7CE8-19B4DA18CCAC}"/>
                    </a:ext>
                  </a:extLst>
                </p:cNvPr>
                <p:cNvGrpSpPr/>
                <p:nvPr/>
              </p:nvGrpSpPr>
              <p:grpSpPr>
                <a:xfrm>
                  <a:off x="145210" y="693267"/>
                  <a:ext cx="7886567" cy="567279"/>
                  <a:chOff x="145210" y="693267"/>
                  <a:chExt cx="7886567" cy="567279"/>
                </a:xfrm>
              </p:grpSpPr>
              <p:sp>
                <p:nvSpPr>
                  <p:cNvPr id="28" name="AutoShape 11">
                    <a:extLst>
                      <a:ext uri="{FF2B5EF4-FFF2-40B4-BE49-F238E27FC236}">
                        <a16:creationId xmlns:a16="http://schemas.microsoft.com/office/drawing/2014/main" id="{95075242-C5E7-C01E-E450-F18D2F634ED4}"/>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9" name="AutoShape 11">
                    <a:extLst>
                      <a:ext uri="{FF2B5EF4-FFF2-40B4-BE49-F238E27FC236}">
                        <a16:creationId xmlns:a16="http://schemas.microsoft.com/office/drawing/2014/main" id="{92681B89-952C-7992-740E-5B6B24A92A60}"/>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0" name="AutoShape 11">
                    <a:extLst>
                      <a:ext uri="{FF2B5EF4-FFF2-40B4-BE49-F238E27FC236}">
                        <a16:creationId xmlns:a16="http://schemas.microsoft.com/office/drawing/2014/main" id="{BCF9D63A-64D7-6180-8F8F-4D925974D713}"/>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7" name="矩形 26">
                  <a:extLst>
                    <a:ext uri="{FF2B5EF4-FFF2-40B4-BE49-F238E27FC236}">
                      <a16:creationId xmlns:a16="http://schemas.microsoft.com/office/drawing/2014/main" id="{CCE3984C-E034-4C28-9015-BE1C08D291D3}"/>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5" name="矩形 24">
                <a:extLst>
                  <a:ext uri="{FF2B5EF4-FFF2-40B4-BE49-F238E27FC236}">
                    <a16:creationId xmlns:a16="http://schemas.microsoft.com/office/drawing/2014/main" id="{27855405-5AC7-57AE-C772-55BA5DF4DCDC}"/>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3" name="矩形 22">
              <a:extLst>
                <a:ext uri="{FF2B5EF4-FFF2-40B4-BE49-F238E27FC236}">
                  <a16:creationId xmlns:a16="http://schemas.microsoft.com/office/drawing/2014/main" id="{A7CC5D05-1BC2-5BAE-063B-76B9B3C3C118}"/>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037028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24CCFA5-1AB2-4CCE-B7A2-800FD318DA5D}"/>
              </a:ext>
            </a:extLst>
          </p:cNvPr>
          <p:cNvSpPr>
            <a:spLocks noGrp="1"/>
          </p:cNvSpPr>
          <p:nvPr>
            <p:ph type="dt" sz="half" idx="10"/>
          </p:nvPr>
        </p:nvSpPr>
        <p:spPr/>
        <p:txBody>
          <a:bodyPr/>
          <a:lstStyle/>
          <a:p>
            <a:pPr>
              <a:defRPr/>
            </a:pPr>
            <a:fld id="{27158FDA-0734-4674-A894-C1231886F499}" type="datetime10">
              <a:rPr lang="zh-CN" altLang="en-US" smtClean="0"/>
              <a:t>23:24</a:t>
            </a:fld>
            <a:endParaRPr lang="en-US" dirty="0"/>
          </a:p>
        </p:txBody>
      </p:sp>
      <p:sp>
        <p:nvSpPr>
          <p:cNvPr id="5" name="页脚占位符 4">
            <a:extLst>
              <a:ext uri="{FF2B5EF4-FFF2-40B4-BE49-F238E27FC236}">
                <a16:creationId xmlns:a16="http://schemas.microsoft.com/office/drawing/2014/main" id="{FB795BA4-7E1E-4DA7-81E6-B50652D0ED50}"/>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0B52D24D-4AB9-42E8-881B-B7A24C097845}"/>
              </a:ext>
            </a:extLst>
          </p:cNvPr>
          <p:cNvSpPr>
            <a:spLocks noGrp="1"/>
          </p:cNvSpPr>
          <p:nvPr>
            <p:ph type="sldNum" sz="quarter" idx="12"/>
          </p:nvPr>
        </p:nvSpPr>
        <p:spPr/>
        <p:txBody>
          <a:bodyPr/>
          <a:lstStyle/>
          <a:p>
            <a:pPr>
              <a:defRPr/>
            </a:pPr>
            <a:fld id="{3A44B40C-2167-40F0-8028-4C9DC49EEB79}" type="slidenum">
              <a:rPr lang="en-US" altLang="zh-CN" smtClean="0"/>
              <a:pPr>
                <a:defRPr/>
              </a:pPr>
              <a:t>32</a:t>
            </a:fld>
            <a:r>
              <a:rPr lang="en-US" altLang="zh-CN" dirty="0"/>
              <a:t>/89</a:t>
            </a:r>
          </a:p>
        </p:txBody>
      </p:sp>
      <p:sp>
        <p:nvSpPr>
          <p:cNvPr id="7" name="矩形 6">
            <a:extLst>
              <a:ext uri="{FF2B5EF4-FFF2-40B4-BE49-F238E27FC236}">
                <a16:creationId xmlns:a16="http://schemas.microsoft.com/office/drawing/2014/main" id="{47AEEB6D-EE38-44F7-98FC-C36726E4FC86}"/>
              </a:ext>
            </a:extLst>
          </p:cNvPr>
          <p:cNvSpPr/>
          <p:nvPr/>
        </p:nvSpPr>
        <p:spPr>
          <a:xfrm>
            <a:off x="2485748" y="1918792"/>
            <a:ext cx="8593378" cy="4322747"/>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第三十八条 生产经营单位应当建立健全生产安全事故隐患排查治理制度，采取技术、管理措施，及时发现并消除事故隐患，事故隐患排查治理情况应当如实记录，并向从业人员通报。</a:t>
            </a:r>
            <a:r>
              <a:rPr lang="zh-CN" altLang="en-US" b="1" dirty="0">
                <a:solidFill>
                  <a:srgbClr val="FF0000"/>
                </a:solidFill>
                <a:latin typeface="微软雅黑" panose="020B0503020204020204" pitchFamily="34" charset="-122"/>
                <a:ea typeface="微软雅黑" panose="020B0503020204020204" pitchFamily="34" charset="-122"/>
              </a:rPr>
              <a:t>其中，重大事故隐患排查治理情况应当定期向主管的负有安全生产监督管理职责的部门报告。</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县级以上地方各级人民政府负有安全生产监督管理职责的部门应当</a:t>
            </a:r>
            <a:r>
              <a:rPr lang="zh-CN" altLang="en-US" b="1" dirty="0">
                <a:solidFill>
                  <a:srgbClr val="FF0000"/>
                </a:solidFill>
                <a:latin typeface="微软雅黑" panose="020B0503020204020204" pitchFamily="34" charset="-122"/>
                <a:ea typeface="微软雅黑" panose="020B0503020204020204" pitchFamily="34" charset="-122"/>
              </a:rPr>
              <a:t>将重大事故隐患纳入全国统的应急管理信息系统</a:t>
            </a:r>
            <a:r>
              <a:rPr lang="zh-CN" altLang="en-US" dirty="0">
                <a:solidFill>
                  <a:schemeClr val="tx1"/>
                </a:solidFill>
                <a:latin typeface="微软雅黑" panose="020B0503020204020204" pitchFamily="34" charset="-122"/>
                <a:ea typeface="微软雅黑" panose="020B0503020204020204" pitchFamily="34" charset="-122"/>
              </a:rPr>
              <a:t>，建立健全重大事故隐患治理督办制度，督促生产经营单位消除重大事故。</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7D7F3D0C-E0E2-4ED5-8C31-1345FA2B8681}"/>
              </a:ext>
            </a:extLst>
          </p:cNvPr>
          <p:cNvSpPr/>
          <p:nvPr/>
        </p:nvSpPr>
        <p:spPr>
          <a:xfrm>
            <a:off x="3107179" y="1342531"/>
            <a:ext cx="1500327"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第三十八条 </a:t>
            </a:r>
          </a:p>
        </p:txBody>
      </p:sp>
      <p:sp>
        <p:nvSpPr>
          <p:cNvPr id="19" name="矩形 18">
            <a:extLst>
              <a:ext uri="{FF2B5EF4-FFF2-40B4-BE49-F238E27FC236}">
                <a16:creationId xmlns:a16="http://schemas.microsoft.com/office/drawing/2014/main" id="{998BDE7F-6CF6-49A1-8411-8C0FF9FD248C}"/>
              </a:ext>
            </a:extLst>
          </p:cNvPr>
          <p:cNvSpPr/>
          <p:nvPr/>
        </p:nvSpPr>
        <p:spPr>
          <a:xfrm>
            <a:off x="4494320" y="135498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1" name="组合 20">
            <a:extLst>
              <a:ext uri="{FF2B5EF4-FFF2-40B4-BE49-F238E27FC236}">
                <a16:creationId xmlns:a16="http://schemas.microsoft.com/office/drawing/2014/main" id="{429693B5-8A6C-409D-221D-1AE23C49ED64}"/>
              </a:ext>
            </a:extLst>
          </p:cNvPr>
          <p:cNvGrpSpPr/>
          <p:nvPr/>
        </p:nvGrpSpPr>
        <p:grpSpPr>
          <a:xfrm>
            <a:off x="145208" y="693267"/>
            <a:ext cx="7886569" cy="2333497"/>
            <a:chOff x="145208" y="693267"/>
            <a:chExt cx="7886569" cy="2333497"/>
          </a:xfrm>
        </p:grpSpPr>
        <p:grpSp>
          <p:nvGrpSpPr>
            <p:cNvPr id="22" name="组合 21">
              <a:extLst>
                <a:ext uri="{FF2B5EF4-FFF2-40B4-BE49-F238E27FC236}">
                  <a16:creationId xmlns:a16="http://schemas.microsoft.com/office/drawing/2014/main" id="{53A22312-0B7E-60BC-9F4F-D64BD1862ABA}"/>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58568129-A38E-4DE4-C4C6-31B27DFD8D73}"/>
                  </a:ext>
                </a:extLst>
              </p:cNvPr>
              <p:cNvGrpSpPr/>
              <p:nvPr/>
            </p:nvGrpSpPr>
            <p:grpSpPr>
              <a:xfrm>
                <a:off x="145208" y="693267"/>
                <a:ext cx="7886569" cy="1770365"/>
                <a:chOff x="145208" y="693267"/>
                <a:chExt cx="7886569" cy="1770365"/>
              </a:xfrm>
            </p:grpSpPr>
            <p:grpSp>
              <p:nvGrpSpPr>
                <p:cNvPr id="26" name="组合 25">
                  <a:extLst>
                    <a:ext uri="{FF2B5EF4-FFF2-40B4-BE49-F238E27FC236}">
                      <a16:creationId xmlns:a16="http://schemas.microsoft.com/office/drawing/2014/main" id="{B06F198A-AEA0-1C3E-2051-4D5D54F23DD7}"/>
                    </a:ext>
                  </a:extLst>
                </p:cNvPr>
                <p:cNvGrpSpPr/>
                <p:nvPr/>
              </p:nvGrpSpPr>
              <p:grpSpPr>
                <a:xfrm>
                  <a:off x="145210" y="693267"/>
                  <a:ext cx="7886567" cy="567279"/>
                  <a:chOff x="145210" y="693267"/>
                  <a:chExt cx="7886567" cy="567279"/>
                </a:xfrm>
              </p:grpSpPr>
              <p:sp>
                <p:nvSpPr>
                  <p:cNvPr id="28" name="AutoShape 11">
                    <a:extLst>
                      <a:ext uri="{FF2B5EF4-FFF2-40B4-BE49-F238E27FC236}">
                        <a16:creationId xmlns:a16="http://schemas.microsoft.com/office/drawing/2014/main" id="{0D9B1B8F-7004-9A66-DA33-B48E5C482D97}"/>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9" name="AutoShape 11">
                    <a:extLst>
                      <a:ext uri="{FF2B5EF4-FFF2-40B4-BE49-F238E27FC236}">
                        <a16:creationId xmlns:a16="http://schemas.microsoft.com/office/drawing/2014/main" id="{3E07764A-E75A-8DCF-EB85-29B821323936}"/>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0" name="AutoShape 11">
                    <a:extLst>
                      <a:ext uri="{FF2B5EF4-FFF2-40B4-BE49-F238E27FC236}">
                        <a16:creationId xmlns:a16="http://schemas.microsoft.com/office/drawing/2014/main" id="{D7D172B6-6E61-4065-15D8-BAC749F3D9EF}"/>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7" name="矩形 26">
                  <a:extLst>
                    <a:ext uri="{FF2B5EF4-FFF2-40B4-BE49-F238E27FC236}">
                      <a16:creationId xmlns:a16="http://schemas.microsoft.com/office/drawing/2014/main" id="{F57BC3D6-36BC-AB81-2883-C0E8B201E785}"/>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5" name="矩形 24">
                <a:extLst>
                  <a:ext uri="{FF2B5EF4-FFF2-40B4-BE49-F238E27FC236}">
                    <a16:creationId xmlns:a16="http://schemas.microsoft.com/office/drawing/2014/main" id="{B66D3A42-0AD2-0C39-586C-4A944C41C0EC}"/>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3" name="矩形 22">
              <a:extLst>
                <a:ext uri="{FF2B5EF4-FFF2-40B4-BE49-F238E27FC236}">
                  <a16:creationId xmlns:a16="http://schemas.microsoft.com/office/drawing/2014/main" id="{CB2BC6C8-5B43-F2F4-EC25-1274877E66FA}"/>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452167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A47CF6C5-4F7F-494C-AA39-C5624A3E9576}"/>
              </a:ext>
            </a:extLst>
          </p:cNvPr>
          <p:cNvSpPr>
            <a:spLocks noGrp="1"/>
          </p:cNvSpPr>
          <p:nvPr>
            <p:ph type="dt" sz="half" idx="10"/>
          </p:nvPr>
        </p:nvSpPr>
        <p:spPr/>
        <p:txBody>
          <a:bodyPr/>
          <a:lstStyle/>
          <a:p>
            <a:pPr>
              <a:defRPr/>
            </a:pPr>
            <a:fld id="{27158FDA-0734-4674-A894-C1231886F499}" type="datetime10">
              <a:rPr lang="zh-CN" altLang="en-US" smtClean="0"/>
              <a:t>23:24</a:t>
            </a:fld>
            <a:endParaRPr lang="en-US" dirty="0"/>
          </a:p>
        </p:txBody>
      </p:sp>
      <p:sp>
        <p:nvSpPr>
          <p:cNvPr id="5" name="页脚占位符 4">
            <a:extLst>
              <a:ext uri="{FF2B5EF4-FFF2-40B4-BE49-F238E27FC236}">
                <a16:creationId xmlns:a16="http://schemas.microsoft.com/office/drawing/2014/main" id="{7C33F7A3-C840-4EA8-9CC4-87B59139E821}"/>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EA16B203-B1F5-4956-A7F9-CBA91AC6FB75}"/>
              </a:ext>
            </a:extLst>
          </p:cNvPr>
          <p:cNvSpPr>
            <a:spLocks noGrp="1"/>
          </p:cNvSpPr>
          <p:nvPr>
            <p:ph type="sldNum" sz="quarter" idx="12"/>
          </p:nvPr>
        </p:nvSpPr>
        <p:spPr/>
        <p:txBody>
          <a:bodyPr/>
          <a:lstStyle/>
          <a:p>
            <a:pPr>
              <a:defRPr/>
            </a:pPr>
            <a:fld id="{3A44B40C-2167-40F0-8028-4C9DC49EEB79}" type="slidenum">
              <a:rPr lang="en-US" altLang="zh-CN" smtClean="0"/>
              <a:pPr>
                <a:defRPr/>
              </a:pPr>
              <a:t>33</a:t>
            </a:fld>
            <a:r>
              <a:rPr lang="en-US" altLang="zh-CN" dirty="0"/>
              <a:t>/89</a:t>
            </a:r>
          </a:p>
        </p:txBody>
      </p:sp>
      <p:sp>
        <p:nvSpPr>
          <p:cNvPr id="17" name="矩形 16">
            <a:extLst>
              <a:ext uri="{FF2B5EF4-FFF2-40B4-BE49-F238E27FC236}">
                <a16:creationId xmlns:a16="http://schemas.microsoft.com/office/drawing/2014/main" id="{BD8C2816-EFAF-456C-8B07-B81C0F551954}"/>
              </a:ext>
            </a:extLst>
          </p:cNvPr>
          <p:cNvSpPr/>
          <p:nvPr/>
        </p:nvSpPr>
        <p:spPr>
          <a:xfrm>
            <a:off x="3100112" y="1924831"/>
            <a:ext cx="3220789" cy="3923779"/>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修正前</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30000"/>
              </a:lnSpc>
            </a:pPr>
            <a:r>
              <a:rPr lang="zh-CN" altLang="en-US" dirty="0">
                <a:solidFill>
                  <a:schemeClr val="tx1"/>
                </a:solidFill>
                <a:latin typeface="微软雅黑" panose="020B0503020204020204" pitchFamily="34" charset="-122"/>
                <a:ea typeface="微软雅黑" panose="020B0503020204020204" pitchFamily="34" charset="-122"/>
              </a:rPr>
              <a:t>第四十八条 生产经营单位必须依法参加工伤保险，为从业人员缴纳保险费。</a:t>
            </a:r>
          </a:p>
          <a:p>
            <a:pPr indent="457200" algn="just" eaLnBrk="1">
              <a:lnSpc>
                <a:spcPct val="130000"/>
              </a:lnSpc>
            </a:pPr>
            <a:r>
              <a:rPr lang="zh-CN" altLang="en-US" dirty="0">
                <a:solidFill>
                  <a:schemeClr val="tx1"/>
                </a:solidFill>
                <a:latin typeface="微软雅黑" panose="020B0503020204020204" pitchFamily="34" charset="-122"/>
                <a:ea typeface="微软雅黑" panose="020B0503020204020204" pitchFamily="34" charset="-122"/>
              </a:rPr>
              <a:t>国家鼓励生产经营单位投保安全生产责任保险。</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3A33001B-F55D-4693-B644-EDBEF22F0029}"/>
              </a:ext>
            </a:extLst>
          </p:cNvPr>
          <p:cNvSpPr/>
          <p:nvPr/>
        </p:nvSpPr>
        <p:spPr>
          <a:xfrm>
            <a:off x="3107179" y="1342531"/>
            <a:ext cx="1500327"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第四十八条 </a:t>
            </a:r>
          </a:p>
        </p:txBody>
      </p:sp>
      <p:sp>
        <p:nvSpPr>
          <p:cNvPr id="19" name="矩形 18">
            <a:extLst>
              <a:ext uri="{FF2B5EF4-FFF2-40B4-BE49-F238E27FC236}">
                <a16:creationId xmlns:a16="http://schemas.microsoft.com/office/drawing/2014/main" id="{CE6B2FF1-F4AB-4972-A4E9-5C144FDA32ED}"/>
              </a:ext>
            </a:extLst>
          </p:cNvPr>
          <p:cNvSpPr/>
          <p:nvPr/>
        </p:nvSpPr>
        <p:spPr>
          <a:xfrm>
            <a:off x="6782540" y="1924831"/>
            <a:ext cx="5033640" cy="3881165"/>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30000"/>
              </a:lnSpc>
            </a:pPr>
            <a:r>
              <a:rPr lang="zh-CN" altLang="en-US" dirty="0">
                <a:solidFill>
                  <a:schemeClr val="tx1"/>
                </a:solidFill>
                <a:latin typeface="微软雅黑" panose="020B0503020204020204" pitchFamily="34" charset="-122"/>
                <a:ea typeface="微软雅黑" panose="020B0503020204020204" pitchFamily="34" charset="-122"/>
              </a:rPr>
              <a:t>第四十八条 生产经营单位必须依法参加工伤保险，为从业人员缴纳保险费。</a:t>
            </a:r>
          </a:p>
          <a:p>
            <a:pPr indent="457200" algn="just" eaLnBrk="1">
              <a:lnSpc>
                <a:spcPct val="130000"/>
              </a:lnSpc>
            </a:pPr>
            <a:r>
              <a:rPr lang="zh-CN" altLang="en-US" b="1" dirty="0">
                <a:solidFill>
                  <a:srgbClr val="FF0000"/>
                </a:solidFill>
                <a:latin typeface="微软雅黑" panose="020B0503020204020204" pitchFamily="34" charset="-122"/>
                <a:ea typeface="微软雅黑" panose="020B0503020204020204" pitchFamily="34" charset="-122"/>
              </a:rPr>
              <a:t>国家建立安全生产责任保险制度。矿山、危险化学品、烟花爆竹、建筑施工、民用爆炸物品、金属冶炼等高危行业领域的生产经营单位，应当投保安全生产责任保险。</a:t>
            </a:r>
            <a:r>
              <a:rPr lang="zh-CN" altLang="en-US" dirty="0">
                <a:solidFill>
                  <a:schemeClr val="tx1"/>
                </a:solidFill>
                <a:latin typeface="微软雅黑" panose="020B0503020204020204" pitchFamily="34" charset="-122"/>
                <a:ea typeface="微软雅黑" panose="020B0503020204020204" pitchFamily="34" charset="-122"/>
              </a:rPr>
              <a:t>国家鼓励</a:t>
            </a:r>
            <a:r>
              <a:rPr lang="zh-CN" altLang="en-US" b="1" dirty="0">
                <a:solidFill>
                  <a:srgbClr val="FF0000"/>
                </a:solidFill>
                <a:latin typeface="微软雅黑" panose="020B0503020204020204" pitchFamily="34" charset="-122"/>
                <a:ea typeface="微软雅黑" panose="020B0503020204020204" pitchFamily="34" charset="-122"/>
              </a:rPr>
              <a:t>其他</a:t>
            </a:r>
            <a:r>
              <a:rPr lang="zh-CN" altLang="en-US" dirty="0">
                <a:solidFill>
                  <a:schemeClr val="tx1"/>
                </a:solidFill>
                <a:latin typeface="微软雅黑" panose="020B0503020204020204" pitchFamily="34" charset="-122"/>
                <a:ea typeface="微软雅黑" panose="020B0503020204020204" pitchFamily="34" charset="-122"/>
              </a:rPr>
              <a:t>生产经营单位投保安全生产责任保险。</a:t>
            </a:r>
            <a:r>
              <a:rPr lang="zh-CN" altLang="en-US" b="1" dirty="0">
                <a:solidFill>
                  <a:srgbClr val="FF0000"/>
                </a:solidFill>
                <a:latin typeface="微软雅黑" panose="020B0503020204020204" pitchFamily="34" charset="-122"/>
                <a:ea typeface="微软雅黑" panose="020B0503020204020204" pitchFamily="34" charset="-122"/>
              </a:rPr>
              <a:t>具体办法由国务院应急管理部门会同国务院财政部门和国务院银行保险监督管理机构制定。</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a16="http://schemas.microsoft.com/office/drawing/2014/main" id="{C6EC1D7F-D98A-45D1-BF5A-2EF0B6A83960}"/>
              </a:ext>
            </a:extLst>
          </p:cNvPr>
          <p:cNvSpPr/>
          <p:nvPr/>
        </p:nvSpPr>
        <p:spPr>
          <a:xfrm>
            <a:off x="4494320" y="135498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3" name="组合 22">
            <a:extLst>
              <a:ext uri="{FF2B5EF4-FFF2-40B4-BE49-F238E27FC236}">
                <a16:creationId xmlns:a16="http://schemas.microsoft.com/office/drawing/2014/main" id="{203F9BA4-313C-B27D-8C3A-2A808AB6B309}"/>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FD2302E7-FA5A-6B1A-6D3A-4FCA4301EC9B}"/>
                </a:ext>
              </a:extLst>
            </p:cNvPr>
            <p:cNvGrpSpPr/>
            <p:nvPr/>
          </p:nvGrpSpPr>
          <p:grpSpPr>
            <a:xfrm>
              <a:off x="145208" y="693267"/>
              <a:ext cx="7886569" cy="2333497"/>
              <a:chOff x="145208" y="693267"/>
              <a:chExt cx="7886569" cy="2333497"/>
            </a:xfrm>
          </p:grpSpPr>
          <p:grpSp>
            <p:nvGrpSpPr>
              <p:cNvPr id="26" name="组合 25">
                <a:extLst>
                  <a:ext uri="{FF2B5EF4-FFF2-40B4-BE49-F238E27FC236}">
                    <a16:creationId xmlns:a16="http://schemas.microsoft.com/office/drawing/2014/main" id="{91376B25-784D-D573-6539-F8678EDBB46C}"/>
                  </a:ext>
                </a:extLst>
              </p:cNvPr>
              <p:cNvGrpSpPr/>
              <p:nvPr/>
            </p:nvGrpSpPr>
            <p:grpSpPr>
              <a:xfrm>
                <a:off x="145208" y="693267"/>
                <a:ext cx="7886569" cy="1770365"/>
                <a:chOff x="145208" y="693267"/>
                <a:chExt cx="7886569" cy="1770365"/>
              </a:xfrm>
            </p:grpSpPr>
            <p:grpSp>
              <p:nvGrpSpPr>
                <p:cNvPr id="28" name="组合 27">
                  <a:extLst>
                    <a:ext uri="{FF2B5EF4-FFF2-40B4-BE49-F238E27FC236}">
                      <a16:creationId xmlns:a16="http://schemas.microsoft.com/office/drawing/2014/main" id="{D2E588C9-5692-D8E4-6D24-D95B4B8148DD}"/>
                    </a:ext>
                  </a:extLst>
                </p:cNvPr>
                <p:cNvGrpSpPr/>
                <p:nvPr/>
              </p:nvGrpSpPr>
              <p:grpSpPr>
                <a:xfrm>
                  <a:off x="145210" y="693267"/>
                  <a:ext cx="7886567" cy="567279"/>
                  <a:chOff x="145210" y="693267"/>
                  <a:chExt cx="7886567" cy="567279"/>
                </a:xfrm>
              </p:grpSpPr>
              <p:sp>
                <p:nvSpPr>
                  <p:cNvPr id="30" name="AutoShape 11">
                    <a:extLst>
                      <a:ext uri="{FF2B5EF4-FFF2-40B4-BE49-F238E27FC236}">
                        <a16:creationId xmlns:a16="http://schemas.microsoft.com/office/drawing/2014/main" id="{F7CFCED7-83B4-CB02-FFE0-418D85A5805E}"/>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1" name="AutoShape 11">
                    <a:extLst>
                      <a:ext uri="{FF2B5EF4-FFF2-40B4-BE49-F238E27FC236}">
                        <a16:creationId xmlns:a16="http://schemas.microsoft.com/office/drawing/2014/main" id="{D19F318A-05A3-6649-F99C-1C0882115671}"/>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2" name="AutoShape 11">
                    <a:extLst>
                      <a:ext uri="{FF2B5EF4-FFF2-40B4-BE49-F238E27FC236}">
                        <a16:creationId xmlns:a16="http://schemas.microsoft.com/office/drawing/2014/main" id="{786FB484-2E2E-3398-B0E4-E25EBE55B401}"/>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9" name="矩形 28">
                  <a:extLst>
                    <a:ext uri="{FF2B5EF4-FFF2-40B4-BE49-F238E27FC236}">
                      <a16:creationId xmlns:a16="http://schemas.microsoft.com/office/drawing/2014/main" id="{943BE720-4718-7B65-102D-01C534980E38}"/>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7" name="矩形 26">
                <a:extLst>
                  <a:ext uri="{FF2B5EF4-FFF2-40B4-BE49-F238E27FC236}">
                    <a16:creationId xmlns:a16="http://schemas.microsoft.com/office/drawing/2014/main" id="{9551F642-2CDE-3D0A-3566-F7BE60C6C043}"/>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5" name="矩形 24">
              <a:extLst>
                <a:ext uri="{FF2B5EF4-FFF2-40B4-BE49-F238E27FC236}">
                  <a16:creationId xmlns:a16="http://schemas.microsoft.com/office/drawing/2014/main" id="{EAF3BF3A-BDD5-8C71-ECAF-9621B1E92626}"/>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410690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9B2E687-2FB6-43AA-BFC9-E6323994B6BB}"/>
              </a:ext>
            </a:extLst>
          </p:cNvPr>
          <p:cNvSpPr>
            <a:spLocks noGrp="1"/>
          </p:cNvSpPr>
          <p:nvPr>
            <p:ph type="dt" sz="half" idx="10"/>
          </p:nvPr>
        </p:nvSpPr>
        <p:spPr/>
        <p:txBody>
          <a:bodyPr/>
          <a:lstStyle/>
          <a:p>
            <a:pPr>
              <a:defRPr/>
            </a:pPr>
            <a:fld id="{27158FDA-0734-4674-A894-C1231886F499}" type="datetime10">
              <a:rPr lang="zh-CN" altLang="en-US" smtClean="0"/>
              <a:t>23:24</a:t>
            </a:fld>
            <a:endParaRPr lang="en-US" dirty="0"/>
          </a:p>
        </p:txBody>
      </p:sp>
      <p:sp>
        <p:nvSpPr>
          <p:cNvPr id="5" name="页脚占位符 4">
            <a:extLst>
              <a:ext uri="{FF2B5EF4-FFF2-40B4-BE49-F238E27FC236}">
                <a16:creationId xmlns:a16="http://schemas.microsoft.com/office/drawing/2014/main" id="{85B9AC33-FED0-48A6-8BDD-FEE747702998}"/>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5F995067-FF32-4FD0-845F-E02E28129E1F}"/>
              </a:ext>
            </a:extLst>
          </p:cNvPr>
          <p:cNvSpPr>
            <a:spLocks noGrp="1"/>
          </p:cNvSpPr>
          <p:nvPr>
            <p:ph type="sldNum" sz="quarter" idx="12"/>
          </p:nvPr>
        </p:nvSpPr>
        <p:spPr/>
        <p:txBody>
          <a:bodyPr/>
          <a:lstStyle/>
          <a:p>
            <a:pPr>
              <a:defRPr/>
            </a:pPr>
            <a:fld id="{3A44B40C-2167-40F0-8028-4C9DC49EEB79}" type="slidenum">
              <a:rPr lang="en-US" altLang="zh-CN" smtClean="0"/>
              <a:pPr>
                <a:defRPr/>
              </a:pPr>
              <a:t>34</a:t>
            </a:fld>
            <a:r>
              <a:rPr lang="en-US" altLang="zh-CN" dirty="0"/>
              <a:t>/89</a:t>
            </a:r>
          </a:p>
        </p:txBody>
      </p:sp>
      <p:sp>
        <p:nvSpPr>
          <p:cNvPr id="17" name="矩形 16">
            <a:extLst>
              <a:ext uri="{FF2B5EF4-FFF2-40B4-BE49-F238E27FC236}">
                <a16:creationId xmlns:a16="http://schemas.microsoft.com/office/drawing/2014/main" id="{AE5136EF-A214-478A-B846-7E5E711AC6F1}"/>
              </a:ext>
            </a:extLst>
          </p:cNvPr>
          <p:cNvSpPr/>
          <p:nvPr/>
        </p:nvSpPr>
        <p:spPr>
          <a:xfrm>
            <a:off x="3100112" y="1924831"/>
            <a:ext cx="3220789" cy="3923779"/>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修正前</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第五十三条 因生产安全事故受到损害的从业人员，除依法享有工伤保险外，依照有关民事法律尚有获得赔偿的权利的，有权向本单位提出赔偿要求。</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D429C916-8C91-4993-B844-DF016AB3AADB}"/>
              </a:ext>
            </a:extLst>
          </p:cNvPr>
          <p:cNvSpPr/>
          <p:nvPr/>
        </p:nvSpPr>
        <p:spPr>
          <a:xfrm>
            <a:off x="3107179" y="1342531"/>
            <a:ext cx="1500327"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第五十三条 </a:t>
            </a:r>
          </a:p>
        </p:txBody>
      </p:sp>
      <p:sp>
        <p:nvSpPr>
          <p:cNvPr id="19" name="矩形 18">
            <a:extLst>
              <a:ext uri="{FF2B5EF4-FFF2-40B4-BE49-F238E27FC236}">
                <a16:creationId xmlns:a16="http://schemas.microsoft.com/office/drawing/2014/main" id="{C52FED28-F7D3-4F41-A35C-A8EC97FB6A42}"/>
              </a:ext>
            </a:extLst>
          </p:cNvPr>
          <p:cNvSpPr/>
          <p:nvPr/>
        </p:nvSpPr>
        <p:spPr>
          <a:xfrm>
            <a:off x="6782540" y="1924831"/>
            <a:ext cx="4261281" cy="3881165"/>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第五十三条 </a:t>
            </a:r>
            <a:r>
              <a:rPr lang="zh-CN" altLang="en-US" b="1" dirty="0">
                <a:solidFill>
                  <a:srgbClr val="FF0000"/>
                </a:solidFill>
                <a:latin typeface="微软雅黑" panose="020B0503020204020204" pitchFamily="34" charset="-122"/>
                <a:ea typeface="微软雅黑" panose="020B0503020204020204" pitchFamily="34" charset="-122"/>
              </a:rPr>
              <a:t>生产经营单位发生生产安全事故后，应当及时采取措施救治有关人员。</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因生产安全事故受到损害的从业人员，除依法享有工伤保险</a:t>
            </a:r>
            <a:r>
              <a:rPr lang="zh-CN" altLang="en-US" b="1" dirty="0">
                <a:solidFill>
                  <a:srgbClr val="FF0000"/>
                </a:solidFill>
                <a:latin typeface="微软雅黑" panose="020B0503020204020204" pitchFamily="34" charset="-122"/>
                <a:ea typeface="微软雅黑" panose="020B0503020204020204" pitchFamily="34" charset="-122"/>
              </a:rPr>
              <a:t>和安全生产责任保险外，</a:t>
            </a:r>
            <a:r>
              <a:rPr lang="zh-CN" altLang="en-US" dirty="0">
                <a:solidFill>
                  <a:schemeClr val="tx1"/>
                </a:solidFill>
                <a:latin typeface="微软雅黑" panose="020B0503020204020204" pitchFamily="34" charset="-122"/>
                <a:ea typeface="微软雅黑" panose="020B0503020204020204" pitchFamily="34" charset="-122"/>
              </a:rPr>
              <a:t>依照有关民事法律尚有获得赔偿的权利的，有权向本单位提出赔偿要求。</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a16="http://schemas.microsoft.com/office/drawing/2014/main" id="{02B741D6-F3E1-4458-AF8E-3F5CECFA44DB}"/>
              </a:ext>
            </a:extLst>
          </p:cNvPr>
          <p:cNvSpPr/>
          <p:nvPr/>
        </p:nvSpPr>
        <p:spPr>
          <a:xfrm>
            <a:off x="4494320" y="135498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3" name="组合 22">
            <a:extLst>
              <a:ext uri="{FF2B5EF4-FFF2-40B4-BE49-F238E27FC236}">
                <a16:creationId xmlns:a16="http://schemas.microsoft.com/office/drawing/2014/main" id="{763997A9-B09B-1000-7F91-F29983921210}"/>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9D740DA7-2346-0E5F-5179-4F717B394ED9}"/>
                </a:ext>
              </a:extLst>
            </p:cNvPr>
            <p:cNvGrpSpPr/>
            <p:nvPr/>
          </p:nvGrpSpPr>
          <p:grpSpPr>
            <a:xfrm>
              <a:off x="145208" y="693267"/>
              <a:ext cx="7886569" cy="2333497"/>
              <a:chOff x="145208" y="693267"/>
              <a:chExt cx="7886569" cy="2333497"/>
            </a:xfrm>
          </p:grpSpPr>
          <p:grpSp>
            <p:nvGrpSpPr>
              <p:cNvPr id="26" name="组合 25">
                <a:extLst>
                  <a:ext uri="{FF2B5EF4-FFF2-40B4-BE49-F238E27FC236}">
                    <a16:creationId xmlns:a16="http://schemas.microsoft.com/office/drawing/2014/main" id="{6550CCEE-9E4F-5EF3-E9C7-9DB0E465F122}"/>
                  </a:ext>
                </a:extLst>
              </p:cNvPr>
              <p:cNvGrpSpPr/>
              <p:nvPr/>
            </p:nvGrpSpPr>
            <p:grpSpPr>
              <a:xfrm>
                <a:off x="145208" y="693267"/>
                <a:ext cx="7886569" cy="1770365"/>
                <a:chOff x="145208" y="693267"/>
                <a:chExt cx="7886569" cy="1770365"/>
              </a:xfrm>
            </p:grpSpPr>
            <p:grpSp>
              <p:nvGrpSpPr>
                <p:cNvPr id="28" name="组合 27">
                  <a:extLst>
                    <a:ext uri="{FF2B5EF4-FFF2-40B4-BE49-F238E27FC236}">
                      <a16:creationId xmlns:a16="http://schemas.microsoft.com/office/drawing/2014/main" id="{D9AE3FD4-A738-DFE8-431C-140066C4124C}"/>
                    </a:ext>
                  </a:extLst>
                </p:cNvPr>
                <p:cNvGrpSpPr/>
                <p:nvPr/>
              </p:nvGrpSpPr>
              <p:grpSpPr>
                <a:xfrm>
                  <a:off x="145210" y="693267"/>
                  <a:ext cx="7886567" cy="567279"/>
                  <a:chOff x="145210" y="693267"/>
                  <a:chExt cx="7886567" cy="567279"/>
                </a:xfrm>
              </p:grpSpPr>
              <p:sp>
                <p:nvSpPr>
                  <p:cNvPr id="30" name="AutoShape 11">
                    <a:extLst>
                      <a:ext uri="{FF2B5EF4-FFF2-40B4-BE49-F238E27FC236}">
                        <a16:creationId xmlns:a16="http://schemas.microsoft.com/office/drawing/2014/main" id="{05523B6A-A087-68BB-AF68-AAE9F963984F}"/>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1" name="AutoShape 11">
                    <a:extLst>
                      <a:ext uri="{FF2B5EF4-FFF2-40B4-BE49-F238E27FC236}">
                        <a16:creationId xmlns:a16="http://schemas.microsoft.com/office/drawing/2014/main" id="{97B603C1-E48D-E3E6-3EB5-BFA961747D71}"/>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2" name="AutoShape 11">
                    <a:extLst>
                      <a:ext uri="{FF2B5EF4-FFF2-40B4-BE49-F238E27FC236}">
                        <a16:creationId xmlns:a16="http://schemas.microsoft.com/office/drawing/2014/main" id="{75C756A5-4CAC-CE6B-522B-51F61202421B}"/>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9" name="矩形 28">
                  <a:extLst>
                    <a:ext uri="{FF2B5EF4-FFF2-40B4-BE49-F238E27FC236}">
                      <a16:creationId xmlns:a16="http://schemas.microsoft.com/office/drawing/2014/main" id="{67EDF8BF-7ED1-DAB2-4CE7-DA78F55355D4}"/>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7" name="矩形 26">
                <a:extLst>
                  <a:ext uri="{FF2B5EF4-FFF2-40B4-BE49-F238E27FC236}">
                    <a16:creationId xmlns:a16="http://schemas.microsoft.com/office/drawing/2014/main" id="{9B1A91F2-3E9A-662B-E94E-AFCA3FF8F93A}"/>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5" name="矩形 24">
              <a:extLst>
                <a:ext uri="{FF2B5EF4-FFF2-40B4-BE49-F238E27FC236}">
                  <a16:creationId xmlns:a16="http://schemas.microsoft.com/office/drawing/2014/main" id="{A7AE73F9-AD58-9432-ABB0-9515F7F0F447}"/>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389920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755725C7-F051-4C75-A563-B60D128BC9E1}"/>
              </a:ext>
            </a:extLst>
          </p:cNvPr>
          <p:cNvSpPr>
            <a:spLocks noGrp="1"/>
          </p:cNvSpPr>
          <p:nvPr>
            <p:ph type="dt" sz="half" idx="10"/>
          </p:nvPr>
        </p:nvSpPr>
        <p:spPr/>
        <p:txBody>
          <a:bodyPr/>
          <a:lstStyle/>
          <a:p>
            <a:pPr>
              <a:defRPr/>
            </a:pPr>
            <a:fld id="{27158FDA-0734-4674-A894-C1231886F499}" type="datetime10">
              <a:rPr lang="zh-CN" altLang="en-US" smtClean="0"/>
              <a:t>23:24</a:t>
            </a:fld>
            <a:endParaRPr lang="en-US" dirty="0"/>
          </a:p>
        </p:txBody>
      </p:sp>
      <p:sp>
        <p:nvSpPr>
          <p:cNvPr id="5" name="页脚占位符 4">
            <a:extLst>
              <a:ext uri="{FF2B5EF4-FFF2-40B4-BE49-F238E27FC236}">
                <a16:creationId xmlns:a16="http://schemas.microsoft.com/office/drawing/2014/main" id="{69FADC27-5951-44CB-A68D-34030ECA13D5}"/>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DB9EF43D-0F51-4329-BD82-9E2DFACBC2AD}"/>
              </a:ext>
            </a:extLst>
          </p:cNvPr>
          <p:cNvSpPr>
            <a:spLocks noGrp="1"/>
          </p:cNvSpPr>
          <p:nvPr>
            <p:ph type="sldNum" sz="quarter" idx="12"/>
          </p:nvPr>
        </p:nvSpPr>
        <p:spPr/>
        <p:txBody>
          <a:bodyPr/>
          <a:lstStyle/>
          <a:p>
            <a:pPr>
              <a:defRPr/>
            </a:pPr>
            <a:fld id="{3A44B40C-2167-40F0-8028-4C9DC49EEB79}" type="slidenum">
              <a:rPr lang="en-US" altLang="zh-CN" smtClean="0"/>
              <a:pPr>
                <a:defRPr/>
              </a:pPr>
              <a:t>35</a:t>
            </a:fld>
            <a:r>
              <a:rPr lang="en-US" altLang="zh-CN" dirty="0"/>
              <a:t>/89</a:t>
            </a:r>
          </a:p>
        </p:txBody>
      </p:sp>
      <p:sp>
        <p:nvSpPr>
          <p:cNvPr id="17" name="矩形 16">
            <a:extLst>
              <a:ext uri="{FF2B5EF4-FFF2-40B4-BE49-F238E27FC236}">
                <a16:creationId xmlns:a16="http://schemas.microsoft.com/office/drawing/2014/main" id="{91343C0B-6E91-466F-ADA2-B714F1852D07}"/>
              </a:ext>
            </a:extLst>
          </p:cNvPr>
          <p:cNvSpPr/>
          <p:nvPr/>
        </p:nvSpPr>
        <p:spPr>
          <a:xfrm>
            <a:off x="3107179" y="2024430"/>
            <a:ext cx="7641870" cy="3813898"/>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修正前</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第五十九条 县级以上地方各级人民政府应当根据本行政区域内的安全生产状况，组织有关部门按照职责分工，对本行政区域内容易发生重大生产安全事故的生产经营单位进行严格检查。</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安全生产监督管理部门应当按照分类分级监督管理的要求，制定安全生产年度监督检查计划，并按照年度监督检查计划进行监督检查，发现事故隐患，应当及时处理。</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E00A32A8-2865-4F49-8DB4-0532CEBA2972}"/>
              </a:ext>
            </a:extLst>
          </p:cNvPr>
          <p:cNvSpPr/>
          <p:nvPr/>
        </p:nvSpPr>
        <p:spPr>
          <a:xfrm>
            <a:off x="3107179" y="1342531"/>
            <a:ext cx="1500327"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第五十九条 </a:t>
            </a:r>
          </a:p>
        </p:txBody>
      </p:sp>
      <p:sp>
        <p:nvSpPr>
          <p:cNvPr id="20" name="矩形 19">
            <a:extLst>
              <a:ext uri="{FF2B5EF4-FFF2-40B4-BE49-F238E27FC236}">
                <a16:creationId xmlns:a16="http://schemas.microsoft.com/office/drawing/2014/main" id="{923CD165-84F7-43AB-9520-E77160EF707E}"/>
              </a:ext>
            </a:extLst>
          </p:cNvPr>
          <p:cNvSpPr/>
          <p:nvPr/>
        </p:nvSpPr>
        <p:spPr>
          <a:xfrm>
            <a:off x="4494320" y="135498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1" name="组合 20">
            <a:extLst>
              <a:ext uri="{FF2B5EF4-FFF2-40B4-BE49-F238E27FC236}">
                <a16:creationId xmlns:a16="http://schemas.microsoft.com/office/drawing/2014/main" id="{FF418898-DB28-62E2-2A8D-93EFF0E864A9}"/>
              </a:ext>
            </a:extLst>
          </p:cNvPr>
          <p:cNvGrpSpPr/>
          <p:nvPr/>
        </p:nvGrpSpPr>
        <p:grpSpPr>
          <a:xfrm>
            <a:off x="145208" y="693267"/>
            <a:ext cx="7886569" cy="2333497"/>
            <a:chOff x="145208" y="693267"/>
            <a:chExt cx="7886569" cy="2333497"/>
          </a:xfrm>
        </p:grpSpPr>
        <p:grpSp>
          <p:nvGrpSpPr>
            <p:cNvPr id="22" name="组合 21">
              <a:extLst>
                <a:ext uri="{FF2B5EF4-FFF2-40B4-BE49-F238E27FC236}">
                  <a16:creationId xmlns:a16="http://schemas.microsoft.com/office/drawing/2014/main" id="{EE80C3F0-AE62-4FAE-82C4-52B81B2721C7}"/>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985B15C5-E786-1890-4B46-5F26FDDBE8C9}"/>
                  </a:ext>
                </a:extLst>
              </p:cNvPr>
              <p:cNvGrpSpPr/>
              <p:nvPr/>
            </p:nvGrpSpPr>
            <p:grpSpPr>
              <a:xfrm>
                <a:off x="145208" y="693267"/>
                <a:ext cx="7886569" cy="1770365"/>
                <a:chOff x="145208" y="693267"/>
                <a:chExt cx="7886569" cy="1770365"/>
              </a:xfrm>
            </p:grpSpPr>
            <p:grpSp>
              <p:nvGrpSpPr>
                <p:cNvPr id="26" name="组合 25">
                  <a:extLst>
                    <a:ext uri="{FF2B5EF4-FFF2-40B4-BE49-F238E27FC236}">
                      <a16:creationId xmlns:a16="http://schemas.microsoft.com/office/drawing/2014/main" id="{A207BCB9-C7C6-6FE3-9F8E-4D83085A99D9}"/>
                    </a:ext>
                  </a:extLst>
                </p:cNvPr>
                <p:cNvGrpSpPr/>
                <p:nvPr/>
              </p:nvGrpSpPr>
              <p:grpSpPr>
                <a:xfrm>
                  <a:off x="145210" y="693267"/>
                  <a:ext cx="7886567" cy="567279"/>
                  <a:chOff x="145210" y="693267"/>
                  <a:chExt cx="7886567" cy="567279"/>
                </a:xfrm>
              </p:grpSpPr>
              <p:sp>
                <p:nvSpPr>
                  <p:cNvPr id="28" name="AutoShape 11">
                    <a:extLst>
                      <a:ext uri="{FF2B5EF4-FFF2-40B4-BE49-F238E27FC236}">
                        <a16:creationId xmlns:a16="http://schemas.microsoft.com/office/drawing/2014/main" id="{EB755DF0-B56A-5A09-F46A-54F82EB69DBA}"/>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9" name="AutoShape 11">
                    <a:extLst>
                      <a:ext uri="{FF2B5EF4-FFF2-40B4-BE49-F238E27FC236}">
                        <a16:creationId xmlns:a16="http://schemas.microsoft.com/office/drawing/2014/main" id="{50F5E0B9-1B36-9A0D-993F-49350AF0F50B}"/>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0" name="AutoShape 11">
                    <a:extLst>
                      <a:ext uri="{FF2B5EF4-FFF2-40B4-BE49-F238E27FC236}">
                        <a16:creationId xmlns:a16="http://schemas.microsoft.com/office/drawing/2014/main" id="{2459FBB6-F059-96D0-ABD0-E6D77BCDDE5B}"/>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7" name="矩形 26">
                  <a:extLst>
                    <a:ext uri="{FF2B5EF4-FFF2-40B4-BE49-F238E27FC236}">
                      <a16:creationId xmlns:a16="http://schemas.microsoft.com/office/drawing/2014/main" id="{A269EE1A-B857-F300-73FB-DB9BADB6AA83}"/>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5" name="矩形 24">
                <a:extLst>
                  <a:ext uri="{FF2B5EF4-FFF2-40B4-BE49-F238E27FC236}">
                    <a16:creationId xmlns:a16="http://schemas.microsoft.com/office/drawing/2014/main" id="{FF5EC0BD-8BD1-290F-AD61-583C8EDF454A}"/>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3" name="矩形 22">
              <a:extLst>
                <a:ext uri="{FF2B5EF4-FFF2-40B4-BE49-F238E27FC236}">
                  <a16:creationId xmlns:a16="http://schemas.microsoft.com/office/drawing/2014/main" id="{5B6DE5E6-6F4D-C5E0-C029-4FA5BB8FA56B}"/>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70306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76ED4372-C6AE-485B-B447-D6B8B3631F5E}"/>
              </a:ext>
            </a:extLst>
          </p:cNvPr>
          <p:cNvSpPr>
            <a:spLocks noGrp="1"/>
          </p:cNvSpPr>
          <p:nvPr>
            <p:ph type="dt" sz="half" idx="10"/>
          </p:nvPr>
        </p:nvSpPr>
        <p:spPr/>
        <p:txBody>
          <a:bodyPr/>
          <a:lstStyle/>
          <a:p>
            <a:pPr>
              <a:defRPr/>
            </a:pPr>
            <a:fld id="{27158FDA-0734-4674-A894-C1231886F499}" type="datetime10">
              <a:rPr lang="zh-CN" altLang="en-US" smtClean="0"/>
              <a:t>23:24</a:t>
            </a:fld>
            <a:endParaRPr lang="en-US" dirty="0"/>
          </a:p>
        </p:txBody>
      </p:sp>
      <p:sp>
        <p:nvSpPr>
          <p:cNvPr id="5" name="页脚占位符 4">
            <a:extLst>
              <a:ext uri="{FF2B5EF4-FFF2-40B4-BE49-F238E27FC236}">
                <a16:creationId xmlns:a16="http://schemas.microsoft.com/office/drawing/2014/main" id="{932C143E-DE22-45F5-9B45-29EDD319DF91}"/>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4527509E-5E10-441D-8198-1088D4237065}"/>
              </a:ext>
            </a:extLst>
          </p:cNvPr>
          <p:cNvSpPr>
            <a:spLocks noGrp="1"/>
          </p:cNvSpPr>
          <p:nvPr>
            <p:ph type="sldNum" sz="quarter" idx="12"/>
          </p:nvPr>
        </p:nvSpPr>
        <p:spPr/>
        <p:txBody>
          <a:bodyPr/>
          <a:lstStyle/>
          <a:p>
            <a:pPr>
              <a:defRPr/>
            </a:pPr>
            <a:fld id="{3A44B40C-2167-40F0-8028-4C9DC49EEB79}" type="slidenum">
              <a:rPr lang="en-US" altLang="zh-CN" smtClean="0"/>
              <a:pPr>
                <a:defRPr/>
              </a:pPr>
              <a:t>36</a:t>
            </a:fld>
            <a:r>
              <a:rPr lang="en-US" altLang="zh-CN" dirty="0"/>
              <a:t>/89</a:t>
            </a:r>
          </a:p>
        </p:txBody>
      </p:sp>
      <p:sp>
        <p:nvSpPr>
          <p:cNvPr id="17" name="矩形 16">
            <a:extLst>
              <a:ext uri="{FF2B5EF4-FFF2-40B4-BE49-F238E27FC236}">
                <a16:creationId xmlns:a16="http://schemas.microsoft.com/office/drawing/2014/main" id="{28064E03-0A71-4FE5-AF04-C2B4A2749A8E}"/>
              </a:ext>
            </a:extLst>
          </p:cNvPr>
          <p:cNvSpPr/>
          <p:nvPr/>
        </p:nvSpPr>
        <p:spPr>
          <a:xfrm>
            <a:off x="2538661" y="2135334"/>
            <a:ext cx="8700117" cy="3792816"/>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第五十九条 县级以上地方各级人民政府应当根据本行政区域内的安全生产状况，组织有关部门按照职责分工，对本行政区域内</a:t>
            </a:r>
            <a:r>
              <a:rPr lang="zh-CN" altLang="en-US" strike="sngStrike" dirty="0">
                <a:solidFill>
                  <a:srgbClr val="0070C0"/>
                </a:solidFill>
                <a:latin typeface="微软雅黑" panose="020B0503020204020204" pitchFamily="34" charset="-122"/>
                <a:ea typeface="微软雅黑" panose="020B0503020204020204" pitchFamily="34" charset="-122"/>
              </a:rPr>
              <a:t>容易发生重大生产安全事故</a:t>
            </a:r>
            <a:r>
              <a:rPr lang="zh-CN" altLang="en-US" b="1" dirty="0">
                <a:solidFill>
                  <a:srgbClr val="FF0000"/>
                </a:solidFill>
                <a:latin typeface="微软雅黑" panose="020B0503020204020204" pitchFamily="34" charset="-122"/>
                <a:ea typeface="微软雅黑" panose="020B0503020204020204" pitchFamily="34" charset="-122"/>
              </a:rPr>
              <a:t>发生过重大生产安全事故、存在重大危险源</a:t>
            </a:r>
            <a:r>
              <a:rPr lang="zh-CN" altLang="en-US" dirty="0">
                <a:solidFill>
                  <a:schemeClr val="tx1"/>
                </a:solidFill>
                <a:latin typeface="微软雅黑" panose="020B0503020204020204" pitchFamily="34" charset="-122"/>
                <a:ea typeface="微软雅黑" panose="020B0503020204020204" pitchFamily="34" charset="-122"/>
              </a:rPr>
              <a:t>的生产经营单位</a:t>
            </a:r>
            <a:r>
              <a:rPr lang="zh-CN" altLang="en-US" b="1" dirty="0">
                <a:solidFill>
                  <a:srgbClr val="FF0000"/>
                </a:solidFill>
                <a:latin typeface="微软雅黑" panose="020B0503020204020204" pitchFamily="34" charset="-122"/>
                <a:ea typeface="微软雅黑" panose="020B0503020204020204" pitchFamily="34" charset="-122"/>
              </a:rPr>
              <a:t>执行有关安全生产的法律、法规和国家标准或者行业标准的情况</a:t>
            </a:r>
            <a:r>
              <a:rPr lang="zh-CN" altLang="en-US" dirty="0">
                <a:solidFill>
                  <a:schemeClr val="tx1"/>
                </a:solidFill>
                <a:latin typeface="微软雅黑" panose="020B0503020204020204" pitchFamily="34" charset="-122"/>
                <a:ea typeface="微软雅黑" panose="020B0503020204020204" pitchFamily="34" charset="-122"/>
              </a:rPr>
              <a:t>进行严格检查</a:t>
            </a:r>
            <a:r>
              <a:rPr lang="zh-CN" altLang="en-US" strike="sngStrike" dirty="0">
                <a:solidFill>
                  <a:srgbClr val="0070C0"/>
                </a:solidFill>
                <a:latin typeface="微软雅黑" panose="020B0503020204020204" pitchFamily="34" charset="-122"/>
                <a:ea typeface="微软雅黑" panose="020B0503020204020204" pitchFamily="34" charset="-122"/>
              </a:rPr>
              <a:t>安全生产监督</a:t>
            </a:r>
            <a:r>
              <a:rPr lang="zh-CN" altLang="en-US" b="1" dirty="0">
                <a:solidFill>
                  <a:srgbClr val="FF0000"/>
                </a:solidFill>
                <a:latin typeface="微软雅黑" panose="020B0503020204020204" pitchFamily="34" charset="-122"/>
                <a:ea typeface="微软雅黑" panose="020B0503020204020204" pitchFamily="34" charset="-122"/>
              </a:rPr>
              <a:t>应急</a:t>
            </a:r>
            <a:r>
              <a:rPr lang="zh-CN" altLang="en-US" dirty="0">
                <a:solidFill>
                  <a:schemeClr val="tx1"/>
                </a:solidFill>
                <a:latin typeface="微软雅黑" panose="020B0503020204020204" pitchFamily="34" charset="-122"/>
                <a:ea typeface="微软雅黑" panose="020B0503020204020204" pitchFamily="34" charset="-122"/>
              </a:rPr>
              <a:t>管理部门应当按照分类分级监督管理的全生产年度监督检查</a:t>
            </a:r>
            <a:r>
              <a:rPr lang="zh-CN" altLang="en-US" b="1" dirty="0">
                <a:solidFill>
                  <a:srgbClr val="FF0000"/>
                </a:solidFill>
                <a:latin typeface="微软雅黑" panose="020B0503020204020204" pitchFamily="34" charset="-122"/>
                <a:ea typeface="微软雅黑" panose="020B0503020204020204" pitchFamily="34" charset="-122"/>
              </a:rPr>
              <a:t>执法</a:t>
            </a:r>
            <a:r>
              <a:rPr lang="zh-CN" altLang="en-US" dirty="0">
                <a:solidFill>
                  <a:schemeClr val="tx1"/>
                </a:solidFill>
                <a:latin typeface="微软雅黑" panose="020B0503020204020204" pitchFamily="34" charset="-122"/>
                <a:ea typeface="微软雅黑" panose="020B0503020204020204" pitchFamily="34" charset="-122"/>
              </a:rPr>
              <a:t>计划，并按照年度监督检查</a:t>
            </a:r>
            <a:r>
              <a:rPr lang="zh-CN" altLang="en-US" b="1" dirty="0">
                <a:solidFill>
                  <a:srgbClr val="FF0000"/>
                </a:solidFill>
                <a:latin typeface="微软雅黑" panose="020B0503020204020204" pitchFamily="34" charset="-122"/>
                <a:ea typeface="微软雅黑" panose="020B0503020204020204" pitchFamily="34" charset="-122"/>
              </a:rPr>
              <a:t>执法</a:t>
            </a:r>
            <a:r>
              <a:rPr lang="zh-CN" altLang="en-US" dirty="0">
                <a:solidFill>
                  <a:schemeClr val="tx1"/>
                </a:solidFill>
                <a:latin typeface="微软雅黑" panose="020B0503020204020204" pitchFamily="34" charset="-122"/>
                <a:ea typeface="微软雅黑" panose="020B0503020204020204" pitchFamily="34" charset="-122"/>
              </a:rPr>
              <a:t>计划进行监督检查，发现事故隐患，应当及时处理。</a:t>
            </a:r>
          </a:p>
          <a:p>
            <a:pPr indent="457200" algn="just" eaLnBrk="1">
              <a:lnSpc>
                <a:spcPct val="150000"/>
              </a:lnSpc>
            </a:pPr>
            <a:r>
              <a:rPr lang="zh-CN" altLang="en-US" b="1" dirty="0">
                <a:solidFill>
                  <a:srgbClr val="FF0000"/>
                </a:solidFill>
                <a:latin typeface="微软雅黑" panose="020B0503020204020204" pitchFamily="34" charset="-122"/>
                <a:ea typeface="微软雅黑" panose="020B0503020204020204" pitchFamily="34" charset="-122"/>
              </a:rPr>
              <a:t>应急管理部门安全生产执法人员使用的执法标志标识和制式服装由国务院应急管理部门统一监制。</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09249571-8EBC-4D4C-BF41-523BE4708982}"/>
              </a:ext>
            </a:extLst>
          </p:cNvPr>
          <p:cNvSpPr/>
          <p:nvPr/>
        </p:nvSpPr>
        <p:spPr>
          <a:xfrm>
            <a:off x="2707684" y="1383399"/>
            <a:ext cx="1500327"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第五十九条 </a:t>
            </a:r>
          </a:p>
        </p:txBody>
      </p:sp>
      <p:sp>
        <p:nvSpPr>
          <p:cNvPr id="19" name="矩形 18">
            <a:extLst>
              <a:ext uri="{FF2B5EF4-FFF2-40B4-BE49-F238E27FC236}">
                <a16:creationId xmlns:a16="http://schemas.microsoft.com/office/drawing/2014/main" id="{CE3CBF1E-8710-4827-AD6B-D8253E53CF84}"/>
              </a:ext>
            </a:extLst>
          </p:cNvPr>
          <p:cNvSpPr/>
          <p:nvPr/>
        </p:nvSpPr>
        <p:spPr>
          <a:xfrm>
            <a:off x="4488388" y="143356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1" name="组合 20">
            <a:extLst>
              <a:ext uri="{FF2B5EF4-FFF2-40B4-BE49-F238E27FC236}">
                <a16:creationId xmlns:a16="http://schemas.microsoft.com/office/drawing/2014/main" id="{2111F3BB-7A94-8616-E298-CD2E73B33792}"/>
              </a:ext>
            </a:extLst>
          </p:cNvPr>
          <p:cNvGrpSpPr/>
          <p:nvPr/>
        </p:nvGrpSpPr>
        <p:grpSpPr>
          <a:xfrm>
            <a:off x="145208" y="693267"/>
            <a:ext cx="7886569" cy="2333497"/>
            <a:chOff x="145208" y="693267"/>
            <a:chExt cx="7886569" cy="2333497"/>
          </a:xfrm>
        </p:grpSpPr>
        <p:grpSp>
          <p:nvGrpSpPr>
            <p:cNvPr id="22" name="组合 21">
              <a:extLst>
                <a:ext uri="{FF2B5EF4-FFF2-40B4-BE49-F238E27FC236}">
                  <a16:creationId xmlns:a16="http://schemas.microsoft.com/office/drawing/2014/main" id="{EAB9026B-5FA6-4038-6ACE-2438B1A0E627}"/>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2C039AAB-58F8-97F3-6F28-4AE4C556DF62}"/>
                  </a:ext>
                </a:extLst>
              </p:cNvPr>
              <p:cNvGrpSpPr/>
              <p:nvPr/>
            </p:nvGrpSpPr>
            <p:grpSpPr>
              <a:xfrm>
                <a:off x="145208" y="693267"/>
                <a:ext cx="7886569" cy="1770365"/>
                <a:chOff x="145208" y="693267"/>
                <a:chExt cx="7886569" cy="1770365"/>
              </a:xfrm>
            </p:grpSpPr>
            <p:grpSp>
              <p:nvGrpSpPr>
                <p:cNvPr id="26" name="组合 25">
                  <a:extLst>
                    <a:ext uri="{FF2B5EF4-FFF2-40B4-BE49-F238E27FC236}">
                      <a16:creationId xmlns:a16="http://schemas.microsoft.com/office/drawing/2014/main" id="{391E79B8-1610-5B2A-7E93-0881891DB5FB}"/>
                    </a:ext>
                  </a:extLst>
                </p:cNvPr>
                <p:cNvGrpSpPr/>
                <p:nvPr/>
              </p:nvGrpSpPr>
              <p:grpSpPr>
                <a:xfrm>
                  <a:off x="145210" y="693267"/>
                  <a:ext cx="7886567" cy="567279"/>
                  <a:chOff x="145210" y="693267"/>
                  <a:chExt cx="7886567" cy="567279"/>
                </a:xfrm>
              </p:grpSpPr>
              <p:sp>
                <p:nvSpPr>
                  <p:cNvPr id="28" name="AutoShape 11">
                    <a:extLst>
                      <a:ext uri="{FF2B5EF4-FFF2-40B4-BE49-F238E27FC236}">
                        <a16:creationId xmlns:a16="http://schemas.microsoft.com/office/drawing/2014/main" id="{E01C8AF7-0A7B-AD73-590B-CC05064C571D}"/>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9" name="AutoShape 11">
                    <a:extLst>
                      <a:ext uri="{FF2B5EF4-FFF2-40B4-BE49-F238E27FC236}">
                        <a16:creationId xmlns:a16="http://schemas.microsoft.com/office/drawing/2014/main" id="{422A2DAA-D159-8837-26D6-967A997DD1D9}"/>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0" name="AutoShape 11">
                    <a:extLst>
                      <a:ext uri="{FF2B5EF4-FFF2-40B4-BE49-F238E27FC236}">
                        <a16:creationId xmlns:a16="http://schemas.microsoft.com/office/drawing/2014/main" id="{C27E604D-3989-D543-BAEB-05340C19D6F3}"/>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7" name="矩形 26">
                  <a:extLst>
                    <a:ext uri="{FF2B5EF4-FFF2-40B4-BE49-F238E27FC236}">
                      <a16:creationId xmlns:a16="http://schemas.microsoft.com/office/drawing/2014/main" id="{947529F2-C6A2-90A1-22A8-47D34709B717}"/>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5" name="矩形 24">
                <a:extLst>
                  <a:ext uri="{FF2B5EF4-FFF2-40B4-BE49-F238E27FC236}">
                    <a16:creationId xmlns:a16="http://schemas.microsoft.com/office/drawing/2014/main" id="{8D51B764-7702-9BDA-DE26-3E1A6080C463}"/>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3" name="矩形 22">
              <a:extLst>
                <a:ext uri="{FF2B5EF4-FFF2-40B4-BE49-F238E27FC236}">
                  <a16:creationId xmlns:a16="http://schemas.microsoft.com/office/drawing/2014/main" id="{DB590704-BB3A-78BA-B954-383DC5F1184E}"/>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692673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B675539B-08CB-4ED5-990F-F1456464F771}"/>
              </a:ext>
            </a:extLst>
          </p:cNvPr>
          <p:cNvSpPr>
            <a:spLocks noGrp="1"/>
          </p:cNvSpPr>
          <p:nvPr>
            <p:ph type="dt" sz="half" idx="10"/>
          </p:nvPr>
        </p:nvSpPr>
        <p:spPr/>
        <p:txBody>
          <a:bodyPr/>
          <a:lstStyle/>
          <a:p>
            <a:pPr>
              <a:defRPr/>
            </a:pPr>
            <a:fld id="{27158FDA-0734-4674-A894-C1231886F499}" type="datetime10">
              <a:rPr lang="zh-CN" altLang="en-US" smtClean="0"/>
              <a:t>23:24</a:t>
            </a:fld>
            <a:endParaRPr lang="en-US" dirty="0"/>
          </a:p>
        </p:txBody>
      </p:sp>
      <p:sp>
        <p:nvSpPr>
          <p:cNvPr id="5" name="页脚占位符 4">
            <a:extLst>
              <a:ext uri="{FF2B5EF4-FFF2-40B4-BE49-F238E27FC236}">
                <a16:creationId xmlns:a16="http://schemas.microsoft.com/office/drawing/2014/main" id="{33EC6803-2895-4A89-A6E2-98E0FD2211DA}"/>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18222B17-EADD-494D-B35E-2CC1F833EBFE}"/>
              </a:ext>
            </a:extLst>
          </p:cNvPr>
          <p:cNvSpPr>
            <a:spLocks noGrp="1"/>
          </p:cNvSpPr>
          <p:nvPr>
            <p:ph type="sldNum" sz="quarter" idx="12"/>
          </p:nvPr>
        </p:nvSpPr>
        <p:spPr/>
        <p:txBody>
          <a:bodyPr/>
          <a:lstStyle/>
          <a:p>
            <a:pPr>
              <a:defRPr/>
            </a:pPr>
            <a:fld id="{3A44B40C-2167-40F0-8028-4C9DC49EEB79}" type="slidenum">
              <a:rPr lang="en-US" altLang="zh-CN" smtClean="0"/>
              <a:pPr>
                <a:defRPr/>
              </a:pPr>
              <a:t>37</a:t>
            </a:fld>
            <a:r>
              <a:rPr lang="en-US" altLang="zh-CN" dirty="0"/>
              <a:t>/89</a:t>
            </a:r>
          </a:p>
        </p:txBody>
      </p:sp>
      <p:sp>
        <p:nvSpPr>
          <p:cNvPr id="17" name="矩形 16">
            <a:extLst>
              <a:ext uri="{FF2B5EF4-FFF2-40B4-BE49-F238E27FC236}">
                <a16:creationId xmlns:a16="http://schemas.microsoft.com/office/drawing/2014/main" id="{4268C935-3242-4498-BB47-01D9DAD6992C}"/>
              </a:ext>
            </a:extLst>
          </p:cNvPr>
          <p:cNvSpPr/>
          <p:nvPr/>
        </p:nvSpPr>
        <p:spPr>
          <a:xfrm>
            <a:off x="3400148" y="1931372"/>
            <a:ext cx="8087558" cy="4037645"/>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修正前</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第六十二条 安全生产监督管理部门和其他负有安全生产监督管理职责的部门依法开展安全生产行政执法工作，对生产经营单位执行有关安全生产的法律、法规和国家标准或者行业标准的情况进行监督检查，行使以下职权：</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四）对有根据认为不符合保障安全生产的国家标准或者行业标准的设施、设备、器材以及违法生产、储存、使用、经营、运输的危险物品予以查封或者扣押，对违法生产、储存、使用、经营危险物品的作业场所予以查封，并依法作出处理决定。</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监督检查不得影响被检查单位的正常生产经营活动。</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4CC5F934-EB94-4E59-9EEB-CC3BF1A91477}"/>
              </a:ext>
            </a:extLst>
          </p:cNvPr>
          <p:cNvSpPr/>
          <p:nvPr/>
        </p:nvSpPr>
        <p:spPr>
          <a:xfrm>
            <a:off x="3107179" y="1342531"/>
            <a:ext cx="1500327"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第六十二条 </a:t>
            </a:r>
          </a:p>
        </p:txBody>
      </p:sp>
      <p:sp>
        <p:nvSpPr>
          <p:cNvPr id="19" name="矩形 18">
            <a:extLst>
              <a:ext uri="{FF2B5EF4-FFF2-40B4-BE49-F238E27FC236}">
                <a16:creationId xmlns:a16="http://schemas.microsoft.com/office/drawing/2014/main" id="{D1C76F9F-ACA5-403F-9A5F-D42E4B7B1C71}"/>
              </a:ext>
            </a:extLst>
          </p:cNvPr>
          <p:cNvSpPr/>
          <p:nvPr/>
        </p:nvSpPr>
        <p:spPr>
          <a:xfrm>
            <a:off x="4494320" y="135498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1" name="组合 20">
            <a:extLst>
              <a:ext uri="{FF2B5EF4-FFF2-40B4-BE49-F238E27FC236}">
                <a16:creationId xmlns:a16="http://schemas.microsoft.com/office/drawing/2014/main" id="{F6379805-2E83-0403-2B23-0672D257604F}"/>
              </a:ext>
            </a:extLst>
          </p:cNvPr>
          <p:cNvGrpSpPr/>
          <p:nvPr/>
        </p:nvGrpSpPr>
        <p:grpSpPr>
          <a:xfrm>
            <a:off x="145208" y="693267"/>
            <a:ext cx="7886569" cy="2333497"/>
            <a:chOff x="145208" y="693267"/>
            <a:chExt cx="7886569" cy="2333497"/>
          </a:xfrm>
        </p:grpSpPr>
        <p:grpSp>
          <p:nvGrpSpPr>
            <p:cNvPr id="22" name="组合 21">
              <a:extLst>
                <a:ext uri="{FF2B5EF4-FFF2-40B4-BE49-F238E27FC236}">
                  <a16:creationId xmlns:a16="http://schemas.microsoft.com/office/drawing/2014/main" id="{C238BBA7-7763-3E9C-0ABC-FD257CBB40BA}"/>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98B3ED6E-B293-B733-B1F9-E180C0EEA987}"/>
                  </a:ext>
                </a:extLst>
              </p:cNvPr>
              <p:cNvGrpSpPr/>
              <p:nvPr/>
            </p:nvGrpSpPr>
            <p:grpSpPr>
              <a:xfrm>
                <a:off x="145208" y="693267"/>
                <a:ext cx="7886569" cy="1770365"/>
                <a:chOff x="145208" y="693267"/>
                <a:chExt cx="7886569" cy="1770365"/>
              </a:xfrm>
            </p:grpSpPr>
            <p:grpSp>
              <p:nvGrpSpPr>
                <p:cNvPr id="26" name="组合 25">
                  <a:extLst>
                    <a:ext uri="{FF2B5EF4-FFF2-40B4-BE49-F238E27FC236}">
                      <a16:creationId xmlns:a16="http://schemas.microsoft.com/office/drawing/2014/main" id="{E06AA5C6-8EE2-6AB8-DB97-8FB2A51EF601}"/>
                    </a:ext>
                  </a:extLst>
                </p:cNvPr>
                <p:cNvGrpSpPr/>
                <p:nvPr/>
              </p:nvGrpSpPr>
              <p:grpSpPr>
                <a:xfrm>
                  <a:off x="145210" y="693267"/>
                  <a:ext cx="7886567" cy="567279"/>
                  <a:chOff x="145210" y="693267"/>
                  <a:chExt cx="7886567" cy="567279"/>
                </a:xfrm>
              </p:grpSpPr>
              <p:sp>
                <p:nvSpPr>
                  <p:cNvPr id="28" name="AutoShape 11">
                    <a:extLst>
                      <a:ext uri="{FF2B5EF4-FFF2-40B4-BE49-F238E27FC236}">
                        <a16:creationId xmlns:a16="http://schemas.microsoft.com/office/drawing/2014/main" id="{382BFF7F-1BBB-FA33-F5EF-BED1A9C63960}"/>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9" name="AutoShape 11">
                    <a:extLst>
                      <a:ext uri="{FF2B5EF4-FFF2-40B4-BE49-F238E27FC236}">
                        <a16:creationId xmlns:a16="http://schemas.microsoft.com/office/drawing/2014/main" id="{62673C33-0301-BF48-DF62-74C625BBA525}"/>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0" name="AutoShape 11">
                    <a:extLst>
                      <a:ext uri="{FF2B5EF4-FFF2-40B4-BE49-F238E27FC236}">
                        <a16:creationId xmlns:a16="http://schemas.microsoft.com/office/drawing/2014/main" id="{6BAA3037-84D1-4C40-C820-C640C0B6FB7C}"/>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7" name="矩形 26">
                  <a:extLst>
                    <a:ext uri="{FF2B5EF4-FFF2-40B4-BE49-F238E27FC236}">
                      <a16:creationId xmlns:a16="http://schemas.microsoft.com/office/drawing/2014/main" id="{7A2B4B8B-2809-879C-330C-FD3FF6D7D3BE}"/>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5" name="矩形 24">
                <a:extLst>
                  <a:ext uri="{FF2B5EF4-FFF2-40B4-BE49-F238E27FC236}">
                    <a16:creationId xmlns:a16="http://schemas.microsoft.com/office/drawing/2014/main" id="{C5DF9380-822F-506A-AD56-1C18FF33E14C}"/>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3" name="矩形 22">
              <a:extLst>
                <a:ext uri="{FF2B5EF4-FFF2-40B4-BE49-F238E27FC236}">
                  <a16:creationId xmlns:a16="http://schemas.microsoft.com/office/drawing/2014/main" id="{24AED017-77C5-268D-2878-D051632F637C}"/>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168769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8133355C-4D5E-4F31-AA73-628C7ACD72D3}"/>
              </a:ext>
            </a:extLst>
          </p:cNvPr>
          <p:cNvSpPr>
            <a:spLocks noGrp="1"/>
          </p:cNvSpPr>
          <p:nvPr>
            <p:ph type="dt" sz="half" idx="10"/>
          </p:nvPr>
        </p:nvSpPr>
        <p:spPr/>
        <p:txBody>
          <a:bodyPr/>
          <a:lstStyle/>
          <a:p>
            <a:pPr>
              <a:defRPr/>
            </a:pPr>
            <a:fld id="{27158FDA-0734-4674-A894-C1231886F499}" type="datetime10">
              <a:rPr lang="zh-CN" altLang="en-US" smtClean="0"/>
              <a:t>23:24</a:t>
            </a:fld>
            <a:endParaRPr lang="en-US" dirty="0"/>
          </a:p>
        </p:txBody>
      </p:sp>
      <p:sp>
        <p:nvSpPr>
          <p:cNvPr id="5" name="页脚占位符 4">
            <a:extLst>
              <a:ext uri="{FF2B5EF4-FFF2-40B4-BE49-F238E27FC236}">
                <a16:creationId xmlns:a16="http://schemas.microsoft.com/office/drawing/2014/main" id="{B6E865C2-962A-45D0-85D5-B9152A04D7BE}"/>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3343CE6F-4419-466B-A86A-E470F451C776}"/>
              </a:ext>
            </a:extLst>
          </p:cNvPr>
          <p:cNvSpPr>
            <a:spLocks noGrp="1"/>
          </p:cNvSpPr>
          <p:nvPr>
            <p:ph type="sldNum" sz="quarter" idx="12"/>
          </p:nvPr>
        </p:nvSpPr>
        <p:spPr/>
        <p:txBody>
          <a:bodyPr/>
          <a:lstStyle/>
          <a:p>
            <a:pPr>
              <a:defRPr/>
            </a:pPr>
            <a:fld id="{3A44B40C-2167-40F0-8028-4C9DC49EEB79}" type="slidenum">
              <a:rPr lang="en-US" altLang="zh-CN" smtClean="0"/>
              <a:pPr>
                <a:defRPr/>
              </a:pPr>
              <a:t>38</a:t>
            </a:fld>
            <a:r>
              <a:rPr lang="en-US" altLang="zh-CN" dirty="0"/>
              <a:t>/89</a:t>
            </a:r>
          </a:p>
        </p:txBody>
      </p:sp>
      <p:sp>
        <p:nvSpPr>
          <p:cNvPr id="17" name="矩形 16">
            <a:extLst>
              <a:ext uri="{FF2B5EF4-FFF2-40B4-BE49-F238E27FC236}">
                <a16:creationId xmlns:a16="http://schemas.microsoft.com/office/drawing/2014/main" id="{E32B0AD7-FA72-4012-ABFD-5536E9C16AA7}"/>
              </a:ext>
            </a:extLst>
          </p:cNvPr>
          <p:cNvSpPr/>
          <p:nvPr/>
        </p:nvSpPr>
        <p:spPr>
          <a:xfrm>
            <a:off x="3400148" y="1931372"/>
            <a:ext cx="8087558" cy="4229214"/>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第六十二条 安全生产监督管理部门和其他负有安全生产监督管理职责的部门依法开展安全生产行政执法工作，对生产经营单位执行有关安全生产的法律、法规和国家标准或者行业标准的情况进行监督检查，行使以下职权：</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四）对有根据认为不符合保障安全生产的国家标准或者行业标准的设施、设备、器材以及违法生产、储存、使用、经营、运输的危险物品予以查封或者扣押，对违法生产、储存、使用、经营危险物品的作业场所予以查封，并依法作出处理决定。</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监督检查</a:t>
            </a:r>
            <a:r>
              <a:rPr lang="zh-CN" altLang="en-US" b="1" dirty="0">
                <a:solidFill>
                  <a:srgbClr val="FF0000"/>
                </a:solidFill>
                <a:latin typeface="微软雅黑" panose="020B0503020204020204" pitchFamily="34" charset="-122"/>
                <a:ea typeface="微软雅黑" panose="020B0503020204020204" pitchFamily="34" charset="-122"/>
              </a:rPr>
              <a:t>应当按照国务院有关规定进行随机抽查，</a:t>
            </a:r>
            <a:r>
              <a:rPr lang="zh-CN" altLang="en-US" dirty="0">
                <a:solidFill>
                  <a:schemeClr val="tx1"/>
                </a:solidFill>
                <a:latin typeface="微软雅黑" panose="020B0503020204020204" pitchFamily="34" charset="-122"/>
                <a:ea typeface="微软雅黑" panose="020B0503020204020204" pitchFamily="34" charset="-122"/>
              </a:rPr>
              <a:t>不得影响被检查单位的正常生产经营活动</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2CA67B3E-65D1-4716-AF82-6C653BC83CCF}"/>
              </a:ext>
            </a:extLst>
          </p:cNvPr>
          <p:cNvSpPr/>
          <p:nvPr/>
        </p:nvSpPr>
        <p:spPr>
          <a:xfrm>
            <a:off x="3107179" y="1342531"/>
            <a:ext cx="1500327"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第六十二条 </a:t>
            </a:r>
          </a:p>
        </p:txBody>
      </p:sp>
      <p:sp>
        <p:nvSpPr>
          <p:cNvPr id="19" name="矩形 18">
            <a:extLst>
              <a:ext uri="{FF2B5EF4-FFF2-40B4-BE49-F238E27FC236}">
                <a16:creationId xmlns:a16="http://schemas.microsoft.com/office/drawing/2014/main" id="{B947FC8F-F201-4901-8A3B-CB2CBDA4F9CB}"/>
              </a:ext>
            </a:extLst>
          </p:cNvPr>
          <p:cNvSpPr/>
          <p:nvPr/>
        </p:nvSpPr>
        <p:spPr>
          <a:xfrm>
            <a:off x="4494320" y="135498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1" name="组合 20">
            <a:extLst>
              <a:ext uri="{FF2B5EF4-FFF2-40B4-BE49-F238E27FC236}">
                <a16:creationId xmlns:a16="http://schemas.microsoft.com/office/drawing/2014/main" id="{FBB05F2A-04DE-6633-BBBA-FC6D034647AC}"/>
              </a:ext>
            </a:extLst>
          </p:cNvPr>
          <p:cNvGrpSpPr/>
          <p:nvPr/>
        </p:nvGrpSpPr>
        <p:grpSpPr>
          <a:xfrm>
            <a:off x="145208" y="693267"/>
            <a:ext cx="7886569" cy="2333497"/>
            <a:chOff x="145208" y="693267"/>
            <a:chExt cx="7886569" cy="2333497"/>
          </a:xfrm>
        </p:grpSpPr>
        <p:grpSp>
          <p:nvGrpSpPr>
            <p:cNvPr id="22" name="组合 21">
              <a:extLst>
                <a:ext uri="{FF2B5EF4-FFF2-40B4-BE49-F238E27FC236}">
                  <a16:creationId xmlns:a16="http://schemas.microsoft.com/office/drawing/2014/main" id="{0E76C419-D320-5315-7A51-AF7C9942AA14}"/>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916E05E6-F288-FFF3-0D6B-5A8C8B6C46BC}"/>
                  </a:ext>
                </a:extLst>
              </p:cNvPr>
              <p:cNvGrpSpPr/>
              <p:nvPr/>
            </p:nvGrpSpPr>
            <p:grpSpPr>
              <a:xfrm>
                <a:off x="145208" y="693267"/>
                <a:ext cx="7886569" cy="1770365"/>
                <a:chOff x="145208" y="693267"/>
                <a:chExt cx="7886569" cy="1770365"/>
              </a:xfrm>
            </p:grpSpPr>
            <p:grpSp>
              <p:nvGrpSpPr>
                <p:cNvPr id="26" name="组合 25">
                  <a:extLst>
                    <a:ext uri="{FF2B5EF4-FFF2-40B4-BE49-F238E27FC236}">
                      <a16:creationId xmlns:a16="http://schemas.microsoft.com/office/drawing/2014/main" id="{4AE3D3F1-8CC7-CC5C-C54F-6621D5089592}"/>
                    </a:ext>
                  </a:extLst>
                </p:cNvPr>
                <p:cNvGrpSpPr/>
                <p:nvPr/>
              </p:nvGrpSpPr>
              <p:grpSpPr>
                <a:xfrm>
                  <a:off x="145210" y="693267"/>
                  <a:ext cx="7886567" cy="567279"/>
                  <a:chOff x="145210" y="693267"/>
                  <a:chExt cx="7886567" cy="567279"/>
                </a:xfrm>
              </p:grpSpPr>
              <p:sp>
                <p:nvSpPr>
                  <p:cNvPr id="28" name="AutoShape 11">
                    <a:extLst>
                      <a:ext uri="{FF2B5EF4-FFF2-40B4-BE49-F238E27FC236}">
                        <a16:creationId xmlns:a16="http://schemas.microsoft.com/office/drawing/2014/main" id="{46F6AE99-850C-BD7E-55A9-81811936C4FA}"/>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9" name="AutoShape 11">
                    <a:extLst>
                      <a:ext uri="{FF2B5EF4-FFF2-40B4-BE49-F238E27FC236}">
                        <a16:creationId xmlns:a16="http://schemas.microsoft.com/office/drawing/2014/main" id="{28E181DB-6893-E441-4433-3404C618337D}"/>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0" name="AutoShape 11">
                    <a:extLst>
                      <a:ext uri="{FF2B5EF4-FFF2-40B4-BE49-F238E27FC236}">
                        <a16:creationId xmlns:a16="http://schemas.microsoft.com/office/drawing/2014/main" id="{0A8B56EB-7E0F-DC40-E027-A21B45B2DE95}"/>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7" name="矩形 26">
                  <a:extLst>
                    <a:ext uri="{FF2B5EF4-FFF2-40B4-BE49-F238E27FC236}">
                      <a16:creationId xmlns:a16="http://schemas.microsoft.com/office/drawing/2014/main" id="{6EA4B764-31C4-5850-B4DC-40926466F9F9}"/>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5" name="矩形 24">
                <a:extLst>
                  <a:ext uri="{FF2B5EF4-FFF2-40B4-BE49-F238E27FC236}">
                    <a16:creationId xmlns:a16="http://schemas.microsoft.com/office/drawing/2014/main" id="{67F9CB3C-D4AF-393E-830B-6621C0ACE778}"/>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3" name="矩形 22">
              <a:extLst>
                <a:ext uri="{FF2B5EF4-FFF2-40B4-BE49-F238E27FC236}">
                  <a16:creationId xmlns:a16="http://schemas.microsoft.com/office/drawing/2014/main" id="{9F498049-695C-E92E-0EE9-A92965F09E19}"/>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634881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8D08CAAF-CE79-4DAF-921B-193334C0F901}"/>
              </a:ext>
            </a:extLst>
          </p:cNvPr>
          <p:cNvSpPr>
            <a:spLocks noGrp="1"/>
          </p:cNvSpPr>
          <p:nvPr>
            <p:ph type="dt" sz="half" idx="10"/>
          </p:nvPr>
        </p:nvSpPr>
        <p:spPr/>
        <p:txBody>
          <a:bodyPr/>
          <a:lstStyle/>
          <a:p>
            <a:pPr>
              <a:defRPr/>
            </a:pPr>
            <a:fld id="{27158FDA-0734-4674-A894-C1231886F499}" type="datetime10">
              <a:rPr lang="zh-CN" altLang="en-US" smtClean="0"/>
              <a:t>23:24</a:t>
            </a:fld>
            <a:endParaRPr lang="en-US" dirty="0"/>
          </a:p>
        </p:txBody>
      </p:sp>
      <p:sp>
        <p:nvSpPr>
          <p:cNvPr id="5" name="页脚占位符 4">
            <a:extLst>
              <a:ext uri="{FF2B5EF4-FFF2-40B4-BE49-F238E27FC236}">
                <a16:creationId xmlns:a16="http://schemas.microsoft.com/office/drawing/2014/main" id="{4639190E-8CD5-4157-A56F-4B1BAB3F1E41}"/>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438D018E-C3CB-4FB6-BE9A-815A9F3B6CBE}"/>
              </a:ext>
            </a:extLst>
          </p:cNvPr>
          <p:cNvSpPr>
            <a:spLocks noGrp="1"/>
          </p:cNvSpPr>
          <p:nvPr>
            <p:ph type="sldNum" sz="quarter" idx="12"/>
          </p:nvPr>
        </p:nvSpPr>
        <p:spPr/>
        <p:txBody>
          <a:bodyPr/>
          <a:lstStyle/>
          <a:p>
            <a:pPr>
              <a:defRPr/>
            </a:pPr>
            <a:fld id="{3A44B40C-2167-40F0-8028-4C9DC49EEB79}" type="slidenum">
              <a:rPr lang="en-US" altLang="zh-CN" smtClean="0"/>
              <a:pPr>
                <a:defRPr/>
              </a:pPr>
              <a:t>39</a:t>
            </a:fld>
            <a:r>
              <a:rPr lang="en-US" altLang="zh-CN" dirty="0"/>
              <a:t>/89</a:t>
            </a:r>
          </a:p>
        </p:txBody>
      </p:sp>
      <p:grpSp>
        <p:nvGrpSpPr>
          <p:cNvPr id="17" name="组合 16">
            <a:extLst>
              <a:ext uri="{FF2B5EF4-FFF2-40B4-BE49-F238E27FC236}">
                <a16:creationId xmlns:a16="http://schemas.microsoft.com/office/drawing/2014/main" id="{538C0515-CA02-454F-9383-DDE15634A41A}"/>
              </a:ext>
            </a:extLst>
          </p:cNvPr>
          <p:cNvGrpSpPr/>
          <p:nvPr/>
        </p:nvGrpSpPr>
        <p:grpSpPr>
          <a:xfrm>
            <a:off x="2595757" y="1414363"/>
            <a:ext cx="8448064" cy="3903361"/>
            <a:chOff x="2657880" y="1342531"/>
            <a:chExt cx="8448064" cy="3903361"/>
          </a:xfrm>
        </p:grpSpPr>
        <p:sp>
          <p:nvSpPr>
            <p:cNvPr id="18" name="矩形 17">
              <a:extLst>
                <a:ext uri="{FF2B5EF4-FFF2-40B4-BE49-F238E27FC236}">
                  <a16:creationId xmlns:a16="http://schemas.microsoft.com/office/drawing/2014/main" id="{D15A52E1-C8F6-416D-8E07-98BD7EEF6818}"/>
                </a:ext>
              </a:extLst>
            </p:cNvPr>
            <p:cNvSpPr/>
            <p:nvPr/>
          </p:nvSpPr>
          <p:spPr>
            <a:xfrm>
              <a:off x="2657880" y="2258434"/>
              <a:ext cx="4007026" cy="2987458"/>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修正前</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第六十三条 生产经营单位对负有安全生产监督管理职责的部门的监督检查人员（以下统称安全生产监督检查人员）依法履行监督检查职责，应当予以配合，不得拒绝、阻挠。</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id="{44E39F88-B370-4C1F-BDE8-8298B0F25AD9}"/>
                </a:ext>
              </a:extLst>
            </p:cNvPr>
            <p:cNvSpPr/>
            <p:nvPr/>
          </p:nvSpPr>
          <p:spPr>
            <a:xfrm>
              <a:off x="3107179" y="1342531"/>
              <a:ext cx="1500327"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第六十三条 </a:t>
              </a:r>
            </a:p>
          </p:txBody>
        </p:sp>
        <p:sp>
          <p:nvSpPr>
            <p:cNvPr id="20" name="矩形 19">
              <a:extLst>
                <a:ext uri="{FF2B5EF4-FFF2-40B4-BE49-F238E27FC236}">
                  <a16:creationId xmlns:a16="http://schemas.microsoft.com/office/drawing/2014/main" id="{B2EE60BD-FADC-4F9F-8B3F-1F48E014B975}"/>
                </a:ext>
              </a:extLst>
            </p:cNvPr>
            <p:cNvSpPr/>
            <p:nvPr/>
          </p:nvSpPr>
          <p:spPr>
            <a:xfrm>
              <a:off x="7236780" y="2258434"/>
              <a:ext cx="3869164" cy="2987458"/>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第六十三条 生产经营单位对负有安全生产监督管理职责的部门的监督检查</a:t>
              </a:r>
              <a:r>
                <a:rPr lang="zh-CN" altLang="en-US" b="1" dirty="0">
                  <a:solidFill>
                    <a:srgbClr val="FF0000"/>
                  </a:solidFill>
                  <a:latin typeface="微软雅黑" panose="020B0503020204020204" pitchFamily="34" charset="-122"/>
                  <a:ea typeface="微软雅黑" panose="020B0503020204020204" pitchFamily="34" charset="-122"/>
                </a:rPr>
                <a:t>执法</a:t>
              </a:r>
              <a:r>
                <a:rPr lang="zh-CN" altLang="en-US" dirty="0">
                  <a:solidFill>
                    <a:schemeClr val="tx1"/>
                  </a:solidFill>
                  <a:latin typeface="微软雅黑" panose="020B0503020204020204" pitchFamily="34" charset="-122"/>
                  <a:ea typeface="微软雅黑" panose="020B0503020204020204" pitchFamily="34" charset="-122"/>
                </a:rPr>
                <a:t>人员（以下统称安全生产监督检查</a:t>
              </a:r>
              <a:r>
                <a:rPr lang="zh-CN" altLang="en-US" b="1" dirty="0">
                  <a:solidFill>
                    <a:srgbClr val="FF0000"/>
                  </a:solidFill>
                  <a:latin typeface="微软雅黑" panose="020B0503020204020204" pitchFamily="34" charset="-122"/>
                  <a:ea typeface="微软雅黑" panose="020B0503020204020204" pitchFamily="34" charset="-122"/>
                </a:rPr>
                <a:t>执法</a:t>
              </a:r>
              <a:r>
                <a:rPr lang="zh-CN" altLang="en-US" dirty="0">
                  <a:solidFill>
                    <a:schemeClr val="tx1"/>
                  </a:solidFill>
                  <a:latin typeface="微软雅黑" panose="020B0503020204020204" pitchFamily="34" charset="-122"/>
                  <a:ea typeface="微软雅黑" panose="020B0503020204020204" pitchFamily="34" charset="-122"/>
                </a:rPr>
                <a:t>人员）依法履行监督检查职责，应当予以配合，不得拒绝、阻挠。</a:t>
              </a:r>
              <a:endParaRPr lang="en-US" altLang="zh-CN" b="1" dirty="0">
                <a:solidFill>
                  <a:srgbClr val="FF0000"/>
                </a:solidFill>
                <a:latin typeface="微软雅黑" panose="020B0503020204020204" pitchFamily="34" charset="-122"/>
                <a:ea typeface="微软雅黑" panose="020B0503020204020204" pitchFamily="34" charset="-122"/>
              </a:endParaRPr>
            </a:p>
          </p:txBody>
        </p:sp>
      </p:grpSp>
      <p:sp>
        <p:nvSpPr>
          <p:cNvPr id="21" name="矩形 20">
            <a:extLst>
              <a:ext uri="{FF2B5EF4-FFF2-40B4-BE49-F238E27FC236}">
                <a16:creationId xmlns:a16="http://schemas.microsoft.com/office/drawing/2014/main" id="{ADEBFC4F-C3F6-4E08-A390-7E85696E4ECD}"/>
              </a:ext>
            </a:extLst>
          </p:cNvPr>
          <p:cNvSpPr/>
          <p:nvPr/>
        </p:nvSpPr>
        <p:spPr>
          <a:xfrm>
            <a:off x="4545383" y="141510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3" name="组合 22">
            <a:extLst>
              <a:ext uri="{FF2B5EF4-FFF2-40B4-BE49-F238E27FC236}">
                <a16:creationId xmlns:a16="http://schemas.microsoft.com/office/drawing/2014/main" id="{AA40E0E3-965C-BEE2-0879-6B339ACC2F18}"/>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359BA1FD-773D-CC6C-74E4-355A810E4599}"/>
                </a:ext>
              </a:extLst>
            </p:cNvPr>
            <p:cNvGrpSpPr/>
            <p:nvPr/>
          </p:nvGrpSpPr>
          <p:grpSpPr>
            <a:xfrm>
              <a:off x="145208" y="693267"/>
              <a:ext cx="7886569" cy="2333497"/>
              <a:chOff x="145208" y="693267"/>
              <a:chExt cx="7886569" cy="2333497"/>
            </a:xfrm>
          </p:grpSpPr>
          <p:grpSp>
            <p:nvGrpSpPr>
              <p:cNvPr id="26" name="组合 25">
                <a:extLst>
                  <a:ext uri="{FF2B5EF4-FFF2-40B4-BE49-F238E27FC236}">
                    <a16:creationId xmlns:a16="http://schemas.microsoft.com/office/drawing/2014/main" id="{E460E618-8C51-9029-E9F1-DC74989514DB}"/>
                  </a:ext>
                </a:extLst>
              </p:cNvPr>
              <p:cNvGrpSpPr/>
              <p:nvPr/>
            </p:nvGrpSpPr>
            <p:grpSpPr>
              <a:xfrm>
                <a:off x="145208" y="693267"/>
                <a:ext cx="7886569" cy="1770365"/>
                <a:chOff x="145208" y="693267"/>
                <a:chExt cx="7886569" cy="1770365"/>
              </a:xfrm>
            </p:grpSpPr>
            <p:grpSp>
              <p:nvGrpSpPr>
                <p:cNvPr id="28" name="组合 27">
                  <a:extLst>
                    <a:ext uri="{FF2B5EF4-FFF2-40B4-BE49-F238E27FC236}">
                      <a16:creationId xmlns:a16="http://schemas.microsoft.com/office/drawing/2014/main" id="{67872750-0AA9-4656-FFC6-80929583C373}"/>
                    </a:ext>
                  </a:extLst>
                </p:cNvPr>
                <p:cNvGrpSpPr/>
                <p:nvPr/>
              </p:nvGrpSpPr>
              <p:grpSpPr>
                <a:xfrm>
                  <a:off x="145210" y="693267"/>
                  <a:ext cx="7886567" cy="567279"/>
                  <a:chOff x="145210" y="693267"/>
                  <a:chExt cx="7886567" cy="567279"/>
                </a:xfrm>
              </p:grpSpPr>
              <p:sp>
                <p:nvSpPr>
                  <p:cNvPr id="30" name="AutoShape 11">
                    <a:extLst>
                      <a:ext uri="{FF2B5EF4-FFF2-40B4-BE49-F238E27FC236}">
                        <a16:creationId xmlns:a16="http://schemas.microsoft.com/office/drawing/2014/main" id="{73E3D29A-B56D-731D-8DAC-5AA5E75D6D90}"/>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1" name="AutoShape 11">
                    <a:extLst>
                      <a:ext uri="{FF2B5EF4-FFF2-40B4-BE49-F238E27FC236}">
                        <a16:creationId xmlns:a16="http://schemas.microsoft.com/office/drawing/2014/main" id="{7A37EBAD-782C-A463-85AF-7071731234DB}"/>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2" name="AutoShape 11">
                    <a:extLst>
                      <a:ext uri="{FF2B5EF4-FFF2-40B4-BE49-F238E27FC236}">
                        <a16:creationId xmlns:a16="http://schemas.microsoft.com/office/drawing/2014/main" id="{D809D1C0-C82B-9E68-DF6F-95D97B4FE412}"/>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9" name="矩形 28">
                  <a:extLst>
                    <a:ext uri="{FF2B5EF4-FFF2-40B4-BE49-F238E27FC236}">
                      <a16:creationId xmlns:a16="http://schemas.microsoft.com/office/drawing/2014/main" id="{6A5E078B-F11B-9D94-AF9E-4C5BF0381BFD}"/>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7" name="矩形 26">
                <a:extLst>
                  <a:ext uri="{FF2B5EF4-FFF2-40B4-BE49-F238E27FC236}">
                    <a16:creationId xmlns:a16="http://schemas.microsoft.com/office/drawing/2014/main" id="{BE4AFFBD-BD32-D65E-4707-63C02E8209CE}"/>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5" name="矩形 24">
              <a:extLst>
                <a:ext uri="{FF2B5EF4-FFF2-40B4-BE49-F238E27FC236}">
                  <a16:creationId xmlns:a16="http://schemas.microsoft.com/office/drawing/2014/main" id="{C847CD29-EEF6-3EC8-3F6F-71EB6DF722BC}"/>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121480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9"/>
          <p:cNvSpPr txBox="1"/>
          <p:nvPr/>
        </p:nvSpPr>
        <p:spPr>
          <a:xfrm>
            <a:off x="3789485" y="3574227"/>
            <a:ext cx="6761285" cy="830997"/>
          </a:xfrm>
          <a:prstGeom prst="rect">
            <a:avLst/>
          </a:prstGeom>
          <a:noFill/>
        </p:spPr>
        <p:txBody>
          <a:bodyPr wrap="square" lIns="0" rIns="0" rtlCol="0">
            <a:spAutoFit/>
          </a:bodyPr>
          <a:lstStyle/>
          <a:p>
            <a:pPr algn="l"/>
            <a:r>
              <a:rPr lang="zh-CN" altLang="en-US" sz="4800" b="1" dirty="0">
                <a:solidFill>
                  <a:srgbClr val="FF0000"/>
                </a:solidFill>
                <a:ea typeface="微软雅黑" panose="020B0503020204020204" pitchFamily="34" charset="-122"/>
              </a:rPr>
              <a:t>学习理解新版安全生产法</a:t>
            </a:r>
          </a:p>
        </p:txBody>
      </p:sp>
      <p:grpSp>
        <p:nvGrpSpPr>
          <p:cNvPr id="50" name="组合 49"/>
          <p:cNvGrpSpPr/>
          <p:nvPr/>
        </p:nvGrpSpPr>
        <p:grpSpPr>
          <a:xfrm>
            <a:off x="5115011" y="904252"/>
            <a:ext cx="1963565" cy="1964023"/>
            <a:chOff x="3005751" y="1547508"/>
            <a:chExt cx="1644816" cy="1645200"/>
          </a:xfrm>
        </p:grpSpPr>
        <p:sp>
          <p:nvSpPr>
            <p:cNvPr id="51" name="Freeform 5"/>
            <p:cNvSpPr/>
            <p:nvPr/>
          </p:nvSpPr>
          <p:spPr bwMode="auto">
            <a:xfrm>
              <a:off x="3005751" y="1547508"/>
              <a:ext cx="1644816" cy="1645200"/>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152400" dist="508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52" name="Freeform 5"/>
            <p:cNvSpPr/>
            <p:nvPr/>
          </p:nvSpPr>
          <p:spPr bwMode="auto">
            <a:xfrm>
              <a:off x="3189943" y="1731108"/>
              <a:ext cx="1276432" cy="1278000"/>
            </a:xfrm>
            <a:prstGeom prst="ellipse">
              <a:avLst/>
            </a:prstGeom>
            <a:solidFill>
              <a:srgbClr val="FF0000"/>
            </a:solidFill>
            <a:ln w="38100">
              <a:solidFill>
                <a:srgbClr val="FF0000"/>
              </a:solid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23" name="Freeform 5"/>
          <p:cNvSpPr/>
          <p:nvPr/>
        </p:nvSpPr>
        <p:spPr bwMode="auto">
          <a:xfrm>
            <a:off x="2497502" y="3574541"/>
            <a:ext cx="1117435" cy="834890"/>
          </a:xfrm>
          <a:prstGeom prst="roundRect">
            <a:avLst>
              <a:gd name="adj" fmla="val 12078"/>
            </a:avLst>
          </a:prstGeom>
          <a:solidFill>
            <a:schemeClr val="bg1"/>
          </a:solidFill>
          <a:ln w="38100">
            <a:solidFill>
              <a:srgbClr val="FF0000"/>
            </a:solidFill>
          </a:ln>
          <a:effectLst>
            <a:innerShdw blurRad="38100" dist="254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5399"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solidFill>
                  <a:srgbClr val="FF0000"/>
                </a:solidFill>
                <a:effectLst>
                  <a:innerShdw blurRad="25400" dist="25400" dir="18900000">
                    <a:prstClr val="black">
                      <a:alpha val="50000"/>
                    </a:prstClr>
                  </a:innerShdw>
                </a:effectLst>
                <a:latin typeface="Times New Roman" panose="02020603050405020304" pitchFamily="18" charset="0"/>
                <a:ea typeface="Abraham Lincoln" pitchFamily="2" charset="0"/>
                <a:cs typeface="Times New Roman" panose="02020603050405020304" pitchFamily="18" charset="0"/>
                <a:sym typeface="微软雅黑" panose="020B0503020204020204" pitchFamily="34" charset="-122"/>
              </a:rPr>
              <a:t>0</a:t>
            </a:r>
            <a:r>
              <a:rPr lang="en-US" sz="5399"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solidFill>
                  <a:srgbClr val="FF0000"/>
                </a:solidFill>
                <a:effectLst>
                  <a:innerShdw blurRad="25400" dist="25400" dir="18900000">
                    <a:prstClr val="black">
                      <a:alpha val="50000"/>
                    </a:prstClr>
                  </a:innerShdw>
                </a:effectLst>
                <a:latin typeface="Times New Roman" panose="02020603050405020304" pitchFamily="18" charset="0"/>
                <a:ea typeface="Abraham Lincoln" pitchFamily="2" charset="0"/>
                <a:cs typeface="Times New Roman" panose="02020603050405020304" pitchFamily="18" charset="0"/>
                <a:sym typeface="微软雅黑" panose="020B0503020204020204" pitchFamily="34" charset="-122"/>
              </a:rPr>
              <a:t>1</a:t>
            </a:r>
          </a:p>
        </p:txBody>
      </p:sp>
      <p:sp>
        <p:nvSpPr>
          <p:cNvPr id="21" name="Freeform 91"/>
          <p:cNvSpPr>
            <a:spLocks noEditPoints="1"/>
          </p:cNvSpPr>
          <p:nvPr/>
        </p:nvSpPr>
        <p:spPr bwMode="auto">
          <a:xfrm>
            <a:off x="5753377" y="1568644"/>
            <a:ext cx="748812" cy="754525"/>
          </a:xfrm>
          <a:custGeom>
            <a:avLst/>
            <a:gdLst>
              <a:gd name="T0" fmla="*/ 125 w 131"/>
              <a:gd name="T1" fmla="*/ 73 h 132"/>
              <a:gd name="T2" fmla="*/ 82 w 131"/>
              <a:gd name="T3" fmla="*/ 91 h 132"/>
              <a:gd name="T4" fmla="*/ 81 w 131"/>
              <a:gd name="T5" fmla="*/ 93 h 132"/>
              <a:gd name="T6" fmla="*/ 101 w 131"/>
              <a:gd name="T7" fmla="*/ 107 h 132"/>
              <a:gd name="T8" fmla="*/ 129 w 131"/>
              <a:gd name="T9" fmla="*/ 61 h 132"/>
              <a:gd name="T10" fmla="*/ 110 w 131"/>
              <a:gd name="T11" fmla="*/ 53 h 132"/>
              <a:gd name="T12" fmla="*/ 127 w 131"/>
              <a:gd name="T13" fmla="*/ 71 h 132"/>
              <a:gd name="T14" fmla="*/ 129 w 131"/>
              <a:gd name="T15" fmla="*/ 61 h 132"/>
              <a:gd name="T16" fmla="*/ 24 w 131"/>
              <a:gd name="T17" fmla="*/ 30 h 132"/>
              <a:gd name="T18" fmla="*/ 24 w 131"/>
              <a:gd name="T19" fmla="*/ 38 h 132"/>
              <a:gd name="T20" fmla="*/ 97 w 131"/>
              <a:gd name="T21" fmla="*/ 34 h 132"/>
              <a:gd name="T22" fmla="*/ 97 w 131"/>
              <a:gd name="T23" fmla="*/ 51 h 132"/>
              <a:gd name="T24" fmla="*/ 24 w 131"/>
              <a:gd name="T25" fmla="*/ 47 h 132"/>
              <a:gd name="T26" fmla="*/ 24 w 131"/>
              <a:gd name="T27" fmla="*/ 55 h 132"/>
              <a:gd name="T28" fmla="*/ 97 w 131"/>
              <a:gd name="T29" fmla="*/ 51 h 132"/>
              <a:gd name="T30" fmla="*/ 24 w 131"/>
              <a:gd name="T31" fmla="*/ 64 h 132"/>
              <a:gd name="T32" fmla="*/ 24 w 131"/>
              <a:gd name="T33" fmla="*/ 72 h 132"/>
              <a:gd name="T34" fmla="*/ 79 w 131"/>
              <a:gd name="T35" fmla="*/ 68 h 132"/>
              <a:gd name="T36" fmla="*/ 75 w 131"/>
              <a:gd name="T37" fmla="*/ 81 h 132"/>
              <a:gd name="T38" fmla="*/ 20 w 131"/>
              <a:gd name="T39" fmla="*/ 85 h 132"/>
              <a:gd name="T40" fmla="*/ 75 w 131"/>
              <a:gd name="T41" fmla="*/ 89 h 132"/>
              <a:gd name="T42" fmla="*/ 75 w 131"/>
              <a:gd name="T43" fmla="*/ 81 h 132"/>
              <a:gd name="T44" fmla="*/ 95 w 131"/>
              <a:gd name="T45" fmla="*/ 124 h 132"/>
              <a:gd name="T46" fmla="*/ 69 w 131"/>
              <a:gd name="T47" fmla="*/ 119 h 132"/>
              <a:gd name="T48" fmla="*/ 8 w 131"/>
              <a:gd name="T49" fmla="*/ 98 h 132"/>
              <a:gd name="T50" fmla="*/ 21 w 131"/>
              <a:gd name="T51" fmla="*/ 8 h 132"/>
              <a:gd name="T52" fmla="*/ 108 w 131"/>
              <a:gd name="T53" fmla="*/ 21 h 132"/>
              <a:gd name="T54" fmla="*/ 113 w 131"/>
              <a:gd name="T55" fmla="*/ 49 h 132"/>
              <a:gd name="T56" fmla="*/ 116 w 131"/>
              <a:gd name="T57" fmla="*/ 21 h 132"/>
              <a:gd name="T58" fmla="*/ 21 w 131"/>
              <a:gd name="T59" fmla="*/ 0 h 132"/>
              <a:gd name="T60" fmla="*/ 0 w 131"/>
              <a:gd name="T61" fmla="*/ 102 h 132"/>
              <a:gd name="T62" fmla="*/ 0 w 131"/>
              <a:gd name="T63" fmla="*/ 103 h 132"/>
              <a:gd name="T64" fmla="*/ 1 w 131"/>
              <a:gd name="T65" fmla="*/ 104 h 132"/>
              <a:gd name="T66" fmla="*/ 2 w 131"/>
              <a:gd name="T67" fmla="*/ 105 h 132"/>
              <a:gd name="T68" fmla="*/ 63 w 131"/>
              <a:gd name="T69" fmla="*/ 132 h 132"/>
              <a:gd name="T70" fmla="*/ 65 w 131"/>
              <a:gd name="T71" fmla="*/ 132 h 132"/>
              <a:gd name="T72" fmla="*/ 95 w 131"/>
              <a:gd name="T73" fmla="*/ 132 h 132"/>
              <a:gd name="T74" fmla="*/ 116 w 131"/>
              <a:gd name="T75" fmla="*/ 89 h 132"/>
              <a:gd name="T76" fmla="*/ 108 w 131"/>
              <a:gd name="T77" fmla="*/ 11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 h="132">
                <a:moveTo>
                  <a:pt x="106" y="59"/>
                </a:moveTo>
                <a:cubicBezTo>
                  <a:pt x="125" y="73"/>
                  <a:pt x="125" y="73"/>
                  <a:pt x="125" y="73"/>
                </a:cubicBezTo>
                <a:cubicBezTo>
                  <a:pt x="102" y="105"/>
                  <a:pt x="102" y="105"/>
                  <a:pt x="102" y="105"/>
                </a:cubicBezTo>
                <a:cubicBezTo>
                  <a:pt x="82" y="91"/>
                  <a:pt x="82" y="91"/>
                  <a:pt x="82" y="91"/>
                </a:cubicBezTo>
                <a:lnTo>
                  <a:pt x="106" y="59"/>
                </a:lnTo>
                <a:close/>
                <a:moveTo>
                  <a:pt x="81" y="93"/>
                </a:moveTo>
                <a:cubicBezTo>
                  <a:pt x="82" y="112"/>
                  <a:pt x="82" y="112"/>
                  <a:pt x="82" y="112"/>
                </a:cubicBezTo>
                <a:cubicBezTo>
                  <a:pt x="101" y="107"/>
                  <a:pt x="101" y="107"/>
                  <a:pt x="101" y="107"/>
                </a:cubicBezTo>
                <a:lnTo>
                  <a:pt x="81" y="93"/>
                </a:lnTo>
                <a:close/>
                <a:moveTo>
                  <a:pt x="129" y="61"/>
                </a:moveTo>
                <a:cubicBezTo>
                  <a:pt x="116" y="52"/>
                  <a:pt x="116" y="52"/>
                  <a:pt x="116" y="52"/>
                </a:cubicBezTo>
                <a:cubicBezTo>
                  <a:pt x="114" y="50"/>
                  <a:pt x="111" y="51"/>
                  <a:pt x="110" y="53"/>
                </a:cubicBezTo>
                <a:cubicBezTo>
                  <a:pt x="110" y="53"/>
                  <a:pt x="107" y="57"/>
                  <a:pt x="107" y="57"/>
                </a:cubicBezTo>
                <a:cubicBezTo>
                  <a:pt x="127" y="71"/>
                  <a:pt x="127" y="71"/>
                  <a:pt x="127" y="71"/>
                </a:cubicBezTo>
                <a:cubicBezTo>
                  <a:pt x="127" y="71"/>
                  <a:pt x="129" y="67"/>
                  <a:pt x="130" y="67"/>
                </a:cubicBezTo>
                <a:cubicBezTo>
                  <a:pt x="131" y="65"/>
                  <a:pt x="131" y="62"/>
                  <a:pt x="129" y="61"/>
                </a:cubicBezTo>
                <a:close/>
                <a:moveTo>
                  <a:pt x="93" y="30"/>
                </a:moveTo>
                <a:cubicBezTo>
                  <a:pt x="24" y="30"/>
                  <a:pt x="24" y="30"/>
                  <a:pt x="24" y="30"/>
                </a:cubicBezTo>
                <a:cubicBezTo>
                  <a:pt x="22" y="30"/>
                  <a:pt x="20" y="32"/>
                  <a:pt x="20" y="34"/>
                </a:cubicBezTo>
                <a:cubicBezTo>
                  <a:pt x="20" y="37"/>
                  <a:pt x="22" y="38"/>
                  <a:pt x="24" y="38"/>
                </a:cubicBezTo>
                <a:cubicBezTo>
                  <a:pt x="93" y="38"/>
                  <a:pt x="93" y="38"/>
                  <a:pt x="93" y="38"/>
                </a:cubicBezTo>
                <a:cubicBezTo>
                  <a:pt x="95" y="38"/>
                  <a:pt x="97" y="37"/>
                  <a:pt x="97" y="34"/>
                </a:cubicBezTo>
                <a:cubicBezTo>
                  <a:pt x="97" y="32"/>
                  <a:pt x="95" y="30"/>
                  <a:pt x="93" y="30"/>
                </a:cubicBezTo>
                <a:close/>
                <a:moveTo>
                  <a:pt x="97" y="51"/>
                </a:moveTo>
                <a:cubicBezTo>
                  <a:pt x="97" y="49"/>
                  <a:pt x="95" y="47"/>
                  <a:pt x="93" y="47"/>
                </a:cubicBezTo>
                <a:cubicBezTo>
                  <a:pt x="24" y="47"/>
                  <a:pt x="24" y="47"/>
                  <a:pt x="24" y="47"/>
                </a:cubicBezTo>
                <a:cubicBezTo>
                  <a:pt x="22" y="47"/>
                  <a:pt x="20" y="49"/>
                  <a:pt x="20" y="51"/>
                </a:cubicBezTo>
                <a:cubicBezTo>
                  <a:pt x="20" y="53"/>
                  <a:pt x="22" y="55"/>
                  <a:pt x="24" y="55"/>
                </a:cubicBezTo>
                <a:cubicBezTo>
                  <a:pt x="93" y="55"/>
                  <a:pt x="93" y="55"/>
                  <a:pt x="93" y="55"/>
                </a:cubicBezTo>
                <a:cubicBezTo>
                  <a:pt x="95" y="55"/>
                  <a:pt x="97" y="53"/>
                  <a:pt x="97" y="51"/>
                </a:cubicBezTo>
                <a:close/>
                <a:moveTo>
                  <a:pt x="75" y="64"/>
                </a:moveTo>
                <a:cubicBezTo>
                  <a:pt x="24" y="64"/>
                  <a:pt x="24" y="64"/>
                  <a:pt x="24" y="64"/>
                </a:cubicBezTo>
                <a:cubicBezTo>
                  <a:pt x="22" y="64"/>
                  <a:pt x="20" y="66"/>
                  <a:pt x="20" y="68"/>
                </a:cubicBezTo>
                <a:cubicBezTo>
                  <a:pt x="20" y="70"/>
                  <a:pt x="22" y="72"/>
                  <a:pt x="24" y="72"/>
                </a:cubicBezTo>
                <a:cubicBezTo>
                  <a:pt x="75" y="72"/>
                  <a:pt x="75" y="72"/>
                  <a:pt x="75" y="72"/>
                </a:cubicBezTo>
                <a:cubicBezTo>
                  <a:pt x="77" y="72"/>
                  <a:pt x="79" y="70"/>
                  <a:pt x="79" y="68"/>
                </a:cubicBezTo>
                <a:cubicBezTo>
                  <a:pt x="79" y="66"/>
                  <a:pt x="77" y="64"/>
                  <a:pt x="75" y="64"/>
                </a:cubicBezTo>
                <a:close/>
                <a:moveTo>
                  <a:pt x="75" y="81"/>
                </a:moveTo>
                <a:cubicBezTo>
                  <a:pt x="24" y="81"/>
                  <a:pt x="24" y="81"/>
                  <a:pt x="24" y="81"/>
                </a:cubicBezTo>
                <a:cubicBezTo>
                  <a:pt x="22" y="81"/>
                  <a:pt x="20" y="83"/>
                  <a:pt x="20" y="85"/>
                </a:cubicBezTo>
                <a:cubicBezTo>
                  <a:pt x="20" y="87"/>
                  <a:pt x="22" y="89"/>
                  <a:pt x="24" y="89"/>
                </a:cubicBezTo>
                <a:cubicBezTo>
                  <a:pt x="75" y="89"/>
                  <a:pt x="75" y="89"/>
                  <a:pt x="75" y="89"/>
                </a:cubicBezTo>
                <a:cubicBezTo>
                  <a:pt x="77" y="89"/>
                  <a:pt x="79" y="87"/>
                  <a:pt x="79" y="85"/>
                </a:cubicBezTo>
                <a:cubicBezTo>
                  <a:pt x="79" y="83"/>
                  <a:pt x="77" y="81"/>
                  <a:pt x="75" y="81"/>
                </a:cubicBezTo>
                <a:close/>
                <a:moveTo>
                  <a:pt x="108" y="111"/>
                </a:moveTo>
                <a:cubicBezTo>
                  <a:pt x="108" y="119"/>
                  <a:pt x="103" y="124"/>
                  <a:pt x="95" y="124"/>
                </a:cubicBezTo>
                <a:cubicBezTo>
                  <a:pt x="69" y="124"/>
                  <a:pt x="69" y="124"/>
                  <a:pt x="69" y="124"/>
                </a:cubicBezTo>
                <a:cubicBezTo>
                  <a:pt x="69" y="119"/>
                  <a:pt x="69" y="119"/>
                  <a:pt x="69" y="119"/>
                </a:cubicBezTo>
                <a:cubicBezTo>
                  <a:pt x="69" y="107"/>
                  <a:pt x="59" y="98"/>
                  <a:pt x="48" y="98"/>
                </a:cubicBezTo>
                <a:cubicBezTo>
                  <a:pt x="8" y="98"/>
                  <a:pt x="8" y="98"/>
                  <a:pt x="8" y="98"/>
                </a:cubicBezTo>
                <a:cubicBezTo>
                  <a:pt x="8" y="21"/>
                  <a:pt x="8" y="21"/>
                  <a:pt x="8" y="21"/>
                </a:cubicBezTo>
                <a:cubicBezTo>
                  <a:pt x="8" y="14"/>
                  <a:pt x="14" y="8"/>
                  <a:pt x="21" y="8"/>
                </a:cubicBezTo>
                <a:cubicBezTo>
                  <a:pt x="95" y="8"/>
                  <a:pt x="95" y="8"/>
                  <a:pt x="95" y="8"/>
                </a:cubicBezTo>
                <a:cubicBezTo>
                  <a:pt x="103" y="8"/>
                  <a:pt x="108" y="14"/>
                  <a:pt x="108" y="21"/>
                </a:cubicBezTo>
                <a:cubicBezTo>
                  <a:pt x="108" y="51"/>
                  <a:pt x="108" y="51"/>
                  <a:pt x="108" y="51"/>
                </a:cubicBezTo>
                <a:cubicBezTo>
                  <a:pt x="110" y="49"/>
                  <a:pt x="111" y="49"/>
                  <a:pt x="113" y="49"/>
                </a:cubicBezTo>
                <a:cubicBezTo>
                  <a:pt x="114" y="49"/>
                  <a:pt x="115" y="49"/>
                  <a:pt x="116" y="50"/>
                </a:cubicBezTo>
                <a:cubicBezTo>
                  <a:pt x="116" y="21"/>
                  <a:pt x="116" y="21"/>
                  <a:pt x="116" y="21"/>
                </a:cubicBezTo>
                <a:cubicBezTo>
                  <a:pt x="116" y="10"/>
                  <a:pt x="107" y="0"/>
                  <a:pt x="95" y="0"/>
                </a:cubicBezTo>
                <a:cubicBezTo>
                  <a:pt x="21" y="0"/>
                  <a:pt x="21" y="0"/>
                  <a:pt x="21" y="0"/>
                </a:cubicBezTo>
                <a:cubicBezTo>
                  <a:pt x="10" y="0"/>
                  <a:pt x="0" y="10"/>
                  <a:pt x="0" y="21"/>
                </a:cubicBezTo>
                <a:cubicBezTo>
                  <a:pt x="0" y="102"/>
                  <a:pt x="0" y="102"/>
                  <a:pt x="0" y="102"/>
                </a:cubicBezTo>
                <a:cubicBezTo>
                  <a:pt x="0" y="102"/>
                  <a:pt x="0" y="102"/>
                  <a:pt x="0" y="102"/>
                </a:cubicBezTo>
                <a:cubicBezTo>
                  <a:pt x="0" y="102"/>
                  <a:pt x="0" y="102"/>
                  <a:pt x="0" y="103"/>
                </a:cubicBezTo>
                <a:cubicBezTo>
                  <a:pt x="0" y="103"/>
                  <a:pt x="1" y="103"/>
                  <a:pt x="1" y="103"/>
                </a:cubicBezTo>
                <a:cubicBezTo>
                  <a:pt x="1" y="103"/>
                  <a:pt x="1" y="104"/>
                  <a:pt x="1" y="104"/>
                </a:cubicBezTo>
                <a:cubicBezTo>
                  <a:pt x="1" y="104"/>
                  <a:pt x="1" y="104"/>
                  <a:pt x="1" y="104"/>
                </a:cubicBezTo>
                <a:cubicBezTo>
                  <a:pt x="1" y="104"/>
                  <a:pt x="1" y="105"/>
                  <a:pt x="2" y="105"/>
                </a:cubicBezTo>
                <a:cubicBezTo>
                  <a:pt x="2" y="105"/>
                  <a:pt x="2" y="105"/>
                  <a:pt x="3" y="105"/>
                </a:cubicBezTo>
                <a:cubicBezTo>
                  <a:pt x="63" y="132"/>
                  <a:pt x="63" y="132"/>
                  <a:pt x="63" y="132"/>
                </a:cubicBezTo>
                <a:cubicBezTo>
                  <a:pt x="64" y="132"/>
                  <a:pt x="64" y="132"/>
                  <a:pt x="65" y="132"/>
                </a:cubicBezTo>
                <a:cubicBezTo>
                  <a:pt x="65" y="132"/>
                  <a:pt x="65" y="132"/>
                  <a:pt x="65" y="132"/>
                </a:cubicBezTo>
                <a:cubicBezTo>
                  <a:pt x="65" y="132"/>
                  <a:pt x="65" y="132"/>
                  <a:pt x="65" y="132"/>
                </a:cubicBezTo>
                <a:cubicBezTo>
                  <a:pt x="95" y="132"/>
                  <a:pt x="95" y="132"/>
                  <a:pt x="95" y="132"/>
                </a:cubicBezTo>
                <a:cubicBezTo>
                  <a:pt x="107" y="132"/>
                  <a:pt x="116" y="123"/>
                  <a:pt x="116" y="111"/>
                </a:cubicBezTo>
                <a:cubicBezTo>
                  <a:pt x="116" y="89"/>
                  <a:pt x="116" y="89"/>
                  <a:pt x="116" y="89"/>
                </a:cubicBezTo>
                <a:cubicBezTo>
                  <a:pt x="108" y="100"/>
                  <a:pt x="108" y="100"/>
                  <a:pt x="108" y="100"/>
                </a:cubicBezTo>
                <a:lnTo>
                  <a:pt x="108" y="111"/>
                </a:lnTo>
                <a:close/>
              </a:path>
            </a:pathLst>
          </a:custGeom>
          <a:solidFill>
            <a:schemeClr val="bg1"/>
          </a:solidFill>
          <a:ln>
            <a:noFill/>
          </a:ln>
        </p:spPr>
        <p:txBody>
          <a:bodyPr vert="horz" wrap="square" lIns="91419" tIns="45709" rIns="91419" bIns="45709" numCol="1" anchor="t" anchorCtr="0" compatLnSpc="1"/>
          <a:lstStyle/>
          <a:p>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536D43D1-8F51-4849-85A8-D3C4BAB63B5F}"/>
              </a:ext>
            </a:extLst>
          </p:cNvPr>
          <p:cNvSpPr>
            <a:spLocks noGrp="1"/>
          </p:cNvSpPr>
          <p:nvPr>
            <p:ph type="dt" sz="half" idx="10"/>
          </p:nvPr>
        </p:nvSpPr>
        <p:spPr/>
        <p:txBody>
          <a:bodyPr/>
          <a:lstStyle/>
          <a:p>
            <a:pPr>
              <a:defRPr/>
            </a:pPr>
            <a:fld id="{27158FDA-0734-4674-A894-C1231886F499}" type="datetime10">
              <a:rPr lang="zh-CN" altLang="en-US" smtClean="0"/>
              <a:t>23:24</a:t>
            </a:fld>
            <a:endParaRPr lang="en-US" dirty="0"/>
          </a:p>
        </p:txBody>
      </p:sp>
      <p:sp>
        <p:nvSpPr>
          <p:cNvPr id="5" name="页脚占位符 4">
            <a:extLst>
              <a:ext uri="{FF2B5EF4-FFF2-40B4-BE49-F238E27FC236}">
                <a16:creationId xmlns:a16="http://schemas.microsoft.com/office/drawing/2014/main" id="{E679F444-B29D-4DC6-B7F2-678502D23C3E}"/>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3C7A0A96-A8C2-49DD-B944-8D51466DF8CF}"/>
              </a:ext>
            </a:extLst>
          </p:cNvPr>
          <p:cNvSpPr>
            <a:spLocks noGrp="1"/>
          </p:cNvSpPr>
          <p:nvPr>
            <p:ph type="sldNum" sz="quarter" idx="12"/>
          </p:nvPr>
        </p:nvSpPr>
        <p:spPr/>
        <p:txBody>
          <a:bodyPr/>
          <a:lstStyle/>
          <a:p>
            <a:pPr>
              <a:defRPr/>
            </a:pPr>
            <a:fld id="{3A44B40C-2167-40F0-8028-4C9DC49EEB79}" type="slidenum">
              <a:rPr lang="en-US" altLang="zh-CN" smtClean="0"/>
              <a:pPr>
                <a:defRPr/>
              </a:pPr>
              <a:t>40</a:t>
            </a:fld>
            <a:r>
              <a:rPr lang="en-US" altLang="zh-CN" dirty="0"/>
              <a:t>/89</a:t>
            </a:r>
          </a:p>
        </p:txBody>
      </p:sp>
      <p:sp>
        <p:nvSpPr>
          <p:cNvPr id="18" name="矩形 17">
            <a:extLst>
              <a:ext uri="{FF2B5EF4-FFF2-40B4-BE49-F238E27FC236}">
                <a16:creationId xmlns:a16="http://schemas.microsoft.com/office/drawing/2014/main" id="{18530CFC-791E-4168-9C33-31B982F30823}"/>
              </a:ext>
            </a:extLst>
          </p:cNvPr>
          <p:cNvSpPr/>
          <p:nvPr/>
        </p:nvSpPr>
        <p:spPr>
          <a:xfrm>
            <a:off x="2547891" y="2109784"/>
            <a:ext cx="4007025" cy="3589679"/>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修正前</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第六十四条 安全生产监督检查人员应当忠于职守，坚持原则，秉公执法安全生产监督检查人员执行监督检查任务时，必须出示有效的监督执法证件；对涉及被检查单位的技术秘密和业务秘密，应当为其保密。</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id="{CF293980-E317-4535-ABEA-B084FCE13805}"/>
              </a:ext>
            </a:extLst>
          </p:cNvPr>
          <p:cNvSpPr/>
          <p:nvPr/>
        </p:nvSpPr>
        <p:spPr>
          <a:xfrm>
            <a:off x="2371921" y="1411813"/>
            <a:ext cx="1500327"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第六十四条 </a:t>
            </a:r>
          </a:p>
        </p:txBody>
      </p:sp>
      <p:sp>
        <p:nvSpPr>
          <p:cNvPr id="20" name="矩形 19">
            <a:extLst>
              <a:ext uri="{FF2B5EF4-FFF2-40B4-BE49-F238E27FC236}">
                <a16:creationId xmlns:a16="http://schemas.microsoft.com/office/drawing/2014/main" id="{D210D6E9-8B5B-4738-B5D0-99C65BC72D30}"/>
              </a:ext>
            </a:extLst>
          </p:cNvPr>
          <p:cNvSpPr/>
          <p:nvPr/>
        </p:nvSpPr>
        <p:spPr>
          <a:xfrm>
            <a:off x="7057748" y="2109784"/>
            <a:ext cx="4296052" cy="3589678"/>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第六十四条 安全生产监督检查</a:t>
            </a:r>
            <a:r>
              <a:rPr lang="zh-CN" altLang="en-US" b="1" dirty="0">
                <a:solidFill>
                  <a:srgbClr val="FF0000"/>
                </a:solidFill>
                <a:latin typeface="微软雅黑" panose="020B0503020204020204" pitchFamily="34" charset="-122"/>
                <a:ea typeface="微软雅黑" panose="020B0503020204020204" pitchFamily="34" charset="-122"/>
              </a:rPr>
              <a:t>执法</a:t>
            </a:r>
            <a:r>
              <a:rPr lang="zh-CN" altLang="en-US" dirty="0">
                <a:solidFill>
                  <a:schemeClr val="tx1"/>
                </a:solidFill>
                <a:latin typeface="微软雅黑" panose="020B0503020204020204" pitchFamily="34" charset="-122"/>
                <a:ea typeface="微软雅黑" panose="020B0503020204020204" pitchFamily="34" charset="-122"/>
              </a:rPr>
              <a:t>人员应当忠于职守，坚持原则，秉公执法。</a:t>
            </a:r>
            <a:endParaRPr lang="en-US" altLang="zh-CN" dirty="0">
              <a:solidFill>
                <a:schemeClr val="tx1"/>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安全生产监督检查</a:t>
            </a:r>
            <a:r>
              <a:rPr lang="zh-CN" altLang="en-US" b="1" dirty="0">
                <a:solidFill>
                  <a:srgbClr val="FF0000"/>
                </a:solidFill>
                <a:latin typeface="微软雅黑" panose="020B0503020204020204" pitchFamily="34" charset="-122"/>
                <a:ea typeface="微软雅黑" panose="020B0503020204020204" pitchFamily="34" charset="-122"/>
              </a:rPr>
              <a:t>执法</a:t>
            </a:r>
            <a:r>
              <a:rPr lang="zh-CN" altLang="en-US" dirty="0">
                <a:solidFill>
                  <a:schemeClr val="tx1"/>
                </a:solidFill>
                <a:latin typeface="微软雅黑" panose="020B0503020204020204" pitchFamily="34" charset="-122"/>
                <a:ea typeface="微软雅黑" panose="020B0503020204020204" pitchFamily="34" charset="-122"/>
              </a:rPr>
              <a:t>人员执行监督检查任务时，必须出示有效的监督执法证件；对涉及被检查单位的技术秘密和业务秘密，应当为其保密。</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21" name="矩形 20">
            <a:extLst>
              <a:ext uri="{FF2B5EF4-FFF2-40B4-BE49-F238E27FC236}">
                <a16:creationId xmlns:a16="http://schemas.microsoft.com/office/drawing/2014/main" id="{2D586AED-E9DF-402D-9A25-3A18B587C05A}"/>
              </a:ext>
            </a:extLst>
          </p:cNvPr>
          <p:cNvSpPr/>
          <p:nvPr/>
        </p:nvSpPr>
        <p:spPr>
          <a:xfrm>
            <a:off x="4310842" y="1457974"/>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3" name="组合 22">
            <a:extLst>
              <a:ext uri="{FF2B5EF4-FFF2-40B4-BE49-F238E27FC236}">
                <a16:creationId xmlns:a16="http://schemas.microsoft.com/office/drawing/2014/main" id="{033A6A8B-7354-0237-6EC6-2DA1DCA2901E}"/>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2F37788A-E577-1AE7-F304-B9C8BC55DFE3}"/>
                </a:ext>
              </a:extLst>
            </p:cNvPr>
            <p:cNvGrpSpPr/>
            <p:nvPr/>
          </p:nvGrpSpPr>
          <p:grpSpPr>
            <a:xfrm>
              <a:off x="145208" y="693267"/>
              <a:ext cx="7886569" cy="2333497"/>
              <a:chOff x="145208" y="693267"/>
              <a:chExt cx="7886569" cy="2333497"/>
            </a:xfrm>
          </p:grpSpPr>
          <p:grpSp>
            <p:nvGrpSpPr>
              <p:cNvPr id="26" name="组合 25">
                <a:extLst>
                  <a:ext uri="{FF2B5EF4-FFF2-40B4-BE49-F238E27FC236}">
                    <a16:creationId xmlns:a16="http://schemas.microsoft.com/office/drawing/2014/main" id="{BD5D9B6C-03E8-98EF-7B0A-46B770561013}"/>
                  </a:ext>
                </a:extLst>
              </p:cNvPr>
              <p:cNvGrpSpPr/>
              <p:nvPr/>
            </p:nvGrpSpPr>
            <p:grpSpPr>
              <a:xfrm>
                <a:off x="145208" y="693267"/>
                <a:ext cx="7886569" cy="1770365"/>
                <a:chOff x="145208" y="693267"/>
                <a:chExt cx="7886569" cy="1770365"/>
              </a:xfrm>
            </p:grpSpPr>
            <p:grpSp>
              <p:nvGrpSpPr>
                <p:cNvPr id="28" name="组合 27">
                  <a:extLst>
                    <a:ext uri="{FF2B5EF4-FFF2-40B4-BE49-F238E27FC236}">
                      <a16:creationId xmlns:a16="http://schemas.microsoft.com/office/drawing/2014/main" id="{99AEE93E-B4F5-3FA4-97E8-086B8596394A}"/>
                    </a:ext>
                  </a:extLst>
                </p:cNvPr>
                <p:cNvGrpSpPr/>
                <p:nvPr/>
              </p:nvGrpSpPr>
              <p:grpSpPr>
                <a:xfrm>
                  <a:off x="145210" y="693267"/>
                  <a:ext cx="7886567" cy="567279"/>
                  <a:chOff x="145210" y="693267"/>
                  <a:chExt cx="7886567" cy="567279"/>
                </a:xfrm>
              </p:grpSpPr>
              <p:sp>
                <p:nvSpPr>
                  <p:cNvPr id="30" name="AutoShape 11">
                    <a:extLst>
                      <a:ext uri="{FF2B5EF4-FFF2-40B4-BE49-F238E27FC236}">
                        <a16:creationId xmlns:a16="http://schemas.microsoft.com/office/drawing/2014/main" id="{BFC0BDC3-8104-8D0D-9044-4C806A6E30D8}"/>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1" name="AutoShape 11">
                    <a:extLst>
                      <a:ext uri="{FF2B5EF4-FFF2-40B4-BE49-F238E27FC236}">
                        <a16:creationId xmlns:a16="http://schemas.microsoft.com/office/drawing/2014/main" id="{0B211F28-803C-6768-AA6A-9A60A34872F3}"/>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2" name="AutoShape 11">
                    <a:extLst>
                      <a:ext uri="{FF2B5EF4-FFF2-40B4-BE49-F238E27FC236}">
                        <a16:creationId xmlns:a16="http://schemas.microsoft.com/office/drawing/2014/main" id="{EC76C09E-03FA-AE92-A8E9-3F71AE5982E9}"/>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9" name="矩形 28">
                  <a:extLst>
                    <a:ext uri="{FF2B5EF4-FFF2-40B4-BE49-F238E27FC236}">
                      <a16:creationId xmlns:a16="http://schemas.microsoft.com/office/drawing/2014/main" id="{CC824620-89EC-6B27-2BF7-78FFC0EEBE8E}"/>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7" name="矩形 26">
                <a:extLst>
                  <a:ext uri="{FF2B5EF4-FFF2-40B4-BE49-F238E27FC236}">
                    <a16:creationId xmlns:a16="http://schemas.microsoft.com/office/drawing/2014/main" id="{8EA4CBBF-D7E2-4FAA-288C-3B3F324E3555}"/>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5" name="矩形 24">
              <a:extLst>
                <a:ext uri="{FF2B5EF4-FFF2-40B4-BE49-F238E27FC236}">
                  <a16:creationId xmlns:a16="http://schemas.microsoft.com/office/drawing/2014/main" id="{7C6F5B5E-588A-5801-5843-C465AA4C2520}"/>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55556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08BDA411-05E3-4E6E-A84E-77784526F482}"/>
              </a:ext>
            </a:extLst>
          </p:cNvPr>
          <p:cNvSpPr>
            <a:spLocks noGrp="1"/>
          </p:cNvSpPr>
          <p:nvPr>
            <p:ph type="dt" sz="half" idx="10"/>
          </p:nvPr>
        </p:nvSpPr>
        <p:spPr/>
        <p:txBody>
          <a:bodyPr/>
          <a:lstStyle/>
          <a:p>
            <a:pPr>
              <a:defRPr/>
            </a:pPr>
            <a:fld id="{27158FDA-0734-4674-A894-C1231886F499}" type="datetime10">
              <a:rPr lang="zh-CN" altLang="en-US" smtClean="0"/>
              <a:t>23:24</a:t>
            </a:fld>
            <a:endParaRPr lang="en-US" dirty="0"/>
          </a:p>
        </p:txBody>
      </p:sp>
      <p:sp>
        <p:nvSpPr>
          <p:cNvPr id="5" name="页脚占位符 4">
            <a:extLst>
              <a:ext uri="{FF2B5EF4-FFF2-40B4-BE49-F238E27FC236}">
                <a16:creationId xmlns:a16="http://schemas.microsoft.com/office/drawing/2014/main" id="{2A1CA7A3-3B2D-401A-B57E-DAE23105A9DA}"/>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039F3D44-7266-4AB2-AC1D-F8DE3684672D}"/>
              </a:ext>
            </a:extLst>
          </p:cNvPr>
          <p:cNvSpPr>
            <a:spLocks noGrp="1"/>
          </p:cNvSpPr>
          <p:nvPr>
            <p:ph type="sldNum" sz="quarter" idx="12"/>
          </p:nvPr>
        </p:nvSpPr>
        <p:spPr/>
        <p:txBody>
          <a:bodyPr/>
          <a:lstStyle/>
          <a:p>
            <a:pPr>
              <a:defRPr/>
            </a:pPr>
            <a:fld id="{3A44B40C-2167-40F0-8028-4C9DC49EEB79}" type="slidenum">
              <a:rPr lang="en-US" altLang="zh-CN" smtClean="0"/>
              <a:pPr>
                <a:defRPr/>
              </a:pPr>
              <a:t>41</a:t>
            </a:fld>
            <a:r>
              <a:rPr lang="en-US" altLang="zh-CN" dirty="0"/>
              <a:t>/89</a:t>
            </a:r>
          </a:p>
        </p:txBody>
      </p:sp>
      <p:grpSp>
        <p:nvGrpSpPr>
          <p:cNvPr id="17" name="组合 16">
            <a:extLst>
              <a:ext uri="{FF2B5EF4-FFF2-40B4-BE49-F238E27FC236}">
                <a16:creationId xmlns:a16="http://schemas.microsoft.com/office/drawing/2014/main" id="{AC182D66-8873-43FE-9D9F-A1AEB097F56C}"/>
              </a:ext>
            </a:extLst>
          </p:cNvPr>
          <p:cNvGrpSpPr/>
          <p:nvPr/>
        </p:nvGrpSpPr>
        <p:grpSpPr>
          <a:xfrm>
            <a:off x="2840109" y="1395797"/>
            <a:ext cx="8513691" cy="4596630"/>
            <a:chOff x="3107179" y="1342531"/>
            <a:chExt cx="8513691" cy="4596630"/>
          </a:xfrm>
        </p:grpSpPr>
        <p:sp>
          <p:nvSpPr>
            <p:cNvPr id="18" name="矩形 17">
              <a:extLst>
                <a:ext uri="{FF2B5EF4-FFF2-40B4-BE49-F238E27FC236}">
                  <a16:creationId xmlns:a16="http://schemas.microsoft.com/office/drawing/2014/main" id="{6706AF51-E57F-452E-BC15-3424EB3B5567}"/>
                </a:ext>
              </a:extLst>
            </p:cNvPr>
            <p:cNvSpPr/>
            <p:nvPr/>
          </p:nvSpPr>
          <p:spPr>
            <a:xfrm>
              <a:off x="3226624" y="2017094"/>
              <a:ext cx="4114800" cy="3922067"/>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修正前</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第六十五条 安全生产监督检查人员应当将检查的时间、地点、内容、发现的问题及其处理情况，作出书面记录，并由检查人员和被检查单位的负责人签字；被检查单位的负责人拒绝签字的，检查人员应当将情况记录在案，并向负有安全生产监督管理职责的部门报告。</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id="{6B7F1A68-FBC8-4469-ABF3-552408536537}"/>
                </a:ext>
              </a:extLst>
            </p:cNvPr>
            <p:cNvSpPr/>
            <p:nvPr/>
          </p:nvSpPr>
          <p:spPr>
            <a:xfrm>
              <a:off x="3107179" y="1342531"/>
              <a:ext cx="1500327"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第六十五条 </a:t>
              </a:r>
            </a:p>
          </p:txBody>
        </p:sp>
        <p:sp>
          <p:nvSpPr>
            <p:cNvPr id="20" name="矩形 19">
              <a:extLst>
                <a:ext uri="{FF2B5EF4-FFF2-40B4-BE49-F238E27FC236}">
                  <a16:creationId xmlns:a16="http://schemas.microsoft.com/office/drawing/2014/main" id="{BADD83A0-7BFC-44A8-8407-BDB4EF9E7198}"/>
                </a:ext>
              </a:extLst>
            </p:cNvPr>
            <p:cNvSpPr/>
            <p:nvPr/>
          </p:nvSpPr>
          <p:spPr>
            <a:xfrm>
              <a:off x="7581530" y="2017094"/>
              <a:ext cx="4039340" cy="3922067"/>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第六十五条 安全生产监督检查</a:t>
              </a:r>
              <a:r>
                <a:rPr lang="zh-CN" altLang="en-US" b="1" dirty="0">
                  <a:solidFill>
                    <a:srgbClr val="FF0000"/>
                  </a:solidFill>
                  <a:latin typeface="微软雅黑" panose="020B0503020204020204" pitchFamily="34" charset="-122"/>
                  <a:ea typeface="微软雅黑" panose="020B0503020204020204" pitchFamily="34" charset="-122"/>
                </a:rPr>
                <a:t>执法</a:t>
              </a:r>
              <a:r>
                <a:rPr lang="zh-CN" altLang="en-US" dirty="0">
                  <a:solidFill>
                    <a:schemeClr val="tx1"/>
                  </a:solidFill>
                  <a:latin typeface="微软雅黑" panose="020B0503020204020204" pitchFamily="34" charset="-122"/>
                  <a:ea typeface="微软雅黑" panose="020B0503020204020204" pitchFamily="34" charset="-122"/>
                </a:rPr>
                <a:t>人员应当将检查的时间、地点、内容、发现的问题及其处理情况，作出书面记录，并由检查</a:t>
              </a:r>
              <a:r>
                <a:rPr lang="zh-CN" altLang="en-US" b="1" dirty="0">
                  <a:solidFill>
                    <a:srgbClr val="FF0000"/>
                  </a:solidFill>
                  <a:latin typeface="微软雅黑" panose="020B0503020204020204" pitchFamily="34" charset="-122"/>
                  <a:ea typeface="微软雅黑" panose="020B0503020204020204" pitchFamily="34" charset="-122"/>
                </a:rPr>
                <a:t>执法</a:t>
              </a:r>
              <a:r>
                <a:rPr lang="zh-CN" altLang="en-US" dirty="0">
                  <a:solidFill>
                    <a:schemeClr val="tx1"/>
                  </a:solidFill>
                  <a:latin typeface="微软雅黑" panose="020B0503020204020204" pitchFamily="34" charset="-122"/>
                  <a:ea typeface="微软雅黑" panose="020B0503020204020204" pitchFamily="34" charset="-122"/>
                </a:rPr>
                <a:t>人员和被检查单位的负责人签字；被检查单位的负责人拒绝签字的，检查</a:t>
              </a:r>
              <a:r>
                <a:rPr lang="zh-CN" altLang="en-US" b="1" dirty="0">
                  <a:solidFill>
                    <a:srgbClr val="FF0000"/>
                  </a:solidFill>
                  <a:latin typeface="微软雅黑" panose="020B0503020204020204" pitchFamily="34" charset="-122"/>
                  <a:ea typeface="微软雅黑" panose="020B0503020204020204" pitchFamily="34" charset="-122"/>
                </a:rPr>
                <a:t>执法</a:t>
              </a:r>
              <a:r>
                <a:rPr lang="zh-CN" altLang="en-US" dirty="0">
                  <a:solidFill>
                    <a:schemeClr val="tx1"/>
                  </a:solidFill>
                  <a:latin typeface="微软雅黑" panose="020B0503020204020204" pitchFamily="34" charset="-122"/>
                  <a:ea typeface="微软雅黑" panose="020B0503020204020204" pitchFamily="34" charset="-122"/>
                </a:rPr>
                <a:t>人员应当将情况记录在案，并向负有安全生产监督管理职责的部门报告。</a:t>
              </a:r>
              <a:endParaRPr lang="en-US" altLang="zh-CN" b="1" dirty="0">
                <a:solidFill>
                  <a:srgbClr val="FF0000"/>
                </a:solidFill>
                <a:latin typeface="微软雅黑" panose="020B0503020204020204" pitchFamily="34" charset="-122"/>
                <a:ea typeface="微软雅黑" panose="020B0503020204020204" pitchFamily="34" charset="-122"/>
              </a:endParaRPr>
            </a:p>
          </p:txBody>
        </p:sp>
      </p:grpSp>
      <p:sp>
        <p:nvSpPr>
          <p:cNvPr id="21" name="矩形 20">
            <a:extLst>
              <a:ext uri="{FF2B5EF4-FFF2-40B4-BE49-F238E27FC236}">
                <a16:creationId xmlns:a16="http://schemas.microsoft.com/office/drawing/2014/main" id="{9CAE5FE3-2FFF-4C8F-8E3E-5C9D8F7E8DA2}"/>
              </a:ext>
            </a:extLst>
          </p:cNvPr>
          <p:cNvSpPr/>
          <p:nvPr/>
        </p:nvSpPr>
        <p:spPr>
          <a:xfrm>
            <a:off x="4488388" y="1433311"/>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3" name="组合 22">
            <a:extLst>
              <a:ext uri="{FF2B5EF4-FFF2-40B4-BE49-F238E27FC236}">
                <a16:creationId xmlns:a16="http://schemas.microsoft.com/office/drawing/2014/main" id="{B8294485-6A8E-975B-D482-C36AA18E6847}"/>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582480C4-5D90-B654-B6DF-EB606D90DED6}"/>
                </a:ext>
              </a:extLst>
            </p:cNvPr>
            <p:cNvGrpSpPr/>
            <p:nvPr/>
          </p:nvGrpSpPr>
          <p:grpSpPr>
            <a:xfrm>
              <a:off x="145208" y="693267"/>
              <a:ext cx="7886569" cy="2333497"/>
              <a:chOff x="145208" y="693267"/>
              <a:chExt cx="7886569" cy="2333497"/>
            </a:xfrm>
          </p:grpSpPr>
          <p:grpSp>
            <p:nvGrpSpPr>
              <p:cNvPr id="26" name="组合 25">
                <a:extLst>
                  <a:ext uri="{FF2B5EF4-FFF2-40B4-BE49-F238E27FC236}">
                    <a16:creationId xmlns:a16="http://schemas.microsoft.com/office/drawing/2014/main" id="{28CFDFF4-FC1C-9E2B-37D0-E059D5E0B784}"/>
                  </a:ext>
                </a:extLst>
              </p:cNvPr>
              <p:cNvGrpSpPr/>
              <p:nvPr/>
            </p:nvGrpSpPr>
            <p:grpSpPr>
              <a:xfrm>
                <a:off x="145208" y="693267"/>
                <a:ext cx="7886569" cy="1770365"/>
                <a:chOff x="145208" y="693267"/>
                <a:chExt cx="7886569" cy="1770365"/>
              </a:xfrm>
            </p:grpSpPr>
            <p:grpSp>
              <p:nvGrpSpPr>
                <p:cNvPr id="28" name="组合 27">
                  <a:extLst>
                    <a:ext uri="{FF2B5EF4-FFF2-40B4-BE49-F238E27FC236}">
                      <a16:creationId xmlns:a16="http://schemas.microsoft.com/office/drawing/2014/main" id="{D7980679-E554-B967-F574-E6005DBF49BA}"/>
                    </a:ext>
                  </a:extLst>
                </p:cNvPr>
                <p:cNvGrpSpPr/>
                <p:nvPr/>
              </p:nvGrpSpPr>
              <p:grpSpPr>
                <a:xfrm>
                  <a:off x="145210" y="693267"/>
                  <a:ext cx="7886567" cy="567279"/>
                  <a:chOff x="145210" y="693267"/>
                  <a:chExt cx="7886567" cy="567279"/>
                </a:xfrm>
              </p:grpSpPr>
              <p:sp>
                <p:nvSpPr>
                  <p:cNvPr id="30" name="AutoShape 11">
                    <a:extLst>
                      <a:ext uri="{FF2B5EF4-FFF2-40B4-BE49-F238E27FC236}">
                        <a16:creationId xmlns:a16="http://schemas.microsoft.com/office/drawing/2014/main" id="{EA551FD1-155C-AB05-FC47-024926D55755}"/>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1" name="AutoShape 11">
                    <a:extLst>
                      <a:ext uri="{FF2B5EF4-FFF2-40B4-BE49-F238E27FC236}">
                        <a16:creationId xmlns:a16="http://schemas.microsoft.com/office/drawing/2014/main" id="{C931F120-72F9-F834-C298-A5341555BFBF}"/>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2" name="AutoShape 11">
                    <a:extLst>
                      <a:ext uri="{FF2B5EF4-FFF2-40B4-BE49-F238E27FC236}">
                        <a16:creationId xmlns:a16="http://schemas.microsoft.com/office/drawing/2014/main" id="{93545CC5-9D93-D894-7EBA-2AA67DFEB9E8}"/>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9" name="矩形 28">
                  <a:extLst>
                    <a:ext uri="{FF2B5EF4-FFF2-40B4-BE49-F238E27FC236}">
                      <a16:creationId xmlns:a16="http://schemas.microsoft.com/office/drawing/2014/main" id="{E5AFF9E1-D867-AC54-B7E5-97AD3DE2A3BA}"/>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7" name="矩形 26">
                <a:extLst>
                  <a:ext uri="{FF2B5EF4-FFF2-40B4-BE49-F238E27FC236}">
                    <a16:creationId xmlns:a16="http://schemas.microsoft.com/office/drawing/2014/main" id="{D3920286-E2DA-DD84-805B-DE0213412296}"/>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5" name="矩形 24">
              <a:extLst>
                <a:ext uri="{FF2B5EF4-FFF2-40B4-BE49-F238E27FC236}">
                  <a16:creationId xmlns:a16="http://schemas.microsoft.com/office/drawing/2014/main" id="{45CDC72E-CE8A-2C7A-828E-FEA1A35EB760}"/>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677623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0549BD12-0BF8-470F-945B-16742242014C}"/>
              </a:ext>
            </a:extLst>
          </p:cNvPr>
          <p:cNvSpPr>
            <a:spLocks noGrp="1"/>
          </p:cNvSpPr>
          <p:nvPr>
            <p:ph type="dt" sz="half" idx="10"/>
          </p:nvPr>
        </p:nvSpPr>
        <p:spPr/>
        <p:txBody>
          <a:bodyPr/>
          <a:lstStyle/>
          <a:p>
            <a:pPr>
              <a:defRPr/>
            </a:pPr>
            <a:fld id="{27158FDA-0734-4674-A894-C1231886F499}" type="datetime10">
              <a:rPr lang="zh-CN" altLang="en-US" smtClean="0"/>
              <a:t>23:23</a:t>
            </a:fld>
            <a:endParaRPr lang="en-US" dirty="0"/>
          </a:p>
        </p:txBody>
      </p:sp>
      <p:sp>
        <p:nvSpPr>
          <p:cNvPr id="5" name="页脚占位符 4">
            <a:extLst>
              <a:ext uri="{FF2B5EF4-FFF2-40B4-BE49-F238E27FC236}">
                <a16:creationId xmlns:a16="http://schemas.microsoft.com/office/drawing/2014/main" id="{D249E1A0-C7C6-4ECD-9699-123500AC973B}"/>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CC0BB394-7F41-411A-AB45-22FC06E4FAB7}"/>
              </a:ext>
            </a:extLst>
          </p:cNvPr>
          <p:cNvSpPr>
            <a:spLocks noGrp="1"/>
          </p:cNvSpPr>
          <p:nvPr>
            <p:ph type="sldNum" sz="quarter" idx="12"/>
          </p:nvPr>
        </p:nvSpPr>
        <p:spPr/>
        <p:txBody>
          <a:bodyPr/>
          <a:lstStyle/>
          <a:p>
            <a:pPr>
              <a:defRPr/>
            </a:pPr>
            <a:fld id="{3A44B40C-2167-40F0-8028-4C9DC49EEB79}" type="slidenum">
              <a:rPr lang="en-US" altLang="zh-CN" smtClean="0"/>
              <a:pPr>
                <a:defRPr/>
              </a:pPr>
              <a:t>42</a:t>
            </a:fld>
            <a:r>
              <a:rPr lang="en-US" altLang="zh-CN" dirty="0"/>
              <a:t>/89</a:t>
            </a:r>
          </a:p>
        </p:txBody>
      </p:sp>
      <p:grpSp>
        <p:nvGrpSpPr>
          <p:cNvPr id="17" name="组合 16">
            <a:extLst>
              <a:ext uri="{FF2B5EF4-FFF2-40B4-BE49-F238E27FC236}">
                <a16:creationId xmlns:a16="http://schemas.microsoft.com/office/drawing/2014/main" id="{1B3E8091-E456-4015-8E6A-629D8CBF03FC}"/>
              </a:ext>
            </a:extLst>
          </p:cNvPr>
          <p:cNvGrpSpPr/>
          <p:nvPr/>
        </p:nvGrpSpPr>
        <p:grpSpPr>
          <a:xfrm>
            <a:off x="2254928" y="1413552"/>
            <a:ext cx="9676660" cy="4658775"/>
            <a:chOff x="2801304" y="1342531"/>
            <a:chExt cx="9282888" cy="4658775"/>
          </a:xfrm>
        </p:grpSpPr>
        <p:sp>
          <p:nvSpPr>
            <p:cNvPr id="18" name="矩形 17">
              <a:extLst>
                <a:ext uri="{FF2B5EF4-FFF2-40B4-BE49-F238E27FC236}">
                  <a16:creationId xmlns:a16="http://schemas.microsoft.com/office/drawing/2014/main" id="{3FFF6F73-A925-48EE-B685-3DDE601D12ED}"/>
                </a:ext>
              </a:extLst>
            </p:cNvPr>
            <p:cNvSpPr/>
            <p:nvPr/>
          </p:nvSpPr>
          <p:spPr>
            <a:xfrm>
              <a:off x="2801304" y="1908700"/>
              <a:ext cx="2776351" cy="4092606"/>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修正前</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第六十八条 监察机关依照行政监察法的规定，对负有安全生产监督管理职责的部门及其工作人员履行安全生产监督管理职责实施监察。</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id="{8021BC51-8C04-49DB-A1E7-8579F01903C5}"/>
                </a:ext>
              </a:extLst>
            </p:cNvPr>
            <p:cNvSpPr/>
            <p:nvPr/>
          </p:nvSpPr>
          <p:spPr>
            <a:xfrm>
              <a:off x="3107179" y="1342531"/>
              <a:ext cx="1500327"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第六十八条 </a:t>
              </a:r>
            </a:p>
          </p:txBody>
        </p:sp>
        <p:sp>
          <p:nvSpPr>
            <p:cNvPr id="20" name="矩形 19">
              <a:extLst>
                <a:ext uri="{FF2B5EF4-FFF2-40B4-BE49-F238E27FC236}">
                  <a16:creationId xmlns:a16="http://schemas.microsoft.com/office/drawing/2014/main" id="{45E4A04A-BBB9-4658-BE58-EBA551D65622}"/>
                </a:ext>
              </a:extLst>
            </p:cNvPr>
            <p:cNvSpPr/>
            <p:nvPr/>
          </p:nvSpPr>
          <p:spPr>
            <a:xfrm>
              <a:off x="5824630" y="1908699"/>
              <a:ext cx="6259562" cy="4092605"/>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第六十八条 监察机关依照行政监察法的规定，对负有安全生产监督管理职责的部门及其工作人员履行安全生产监督管理职责实施监察。</a:t>
              </a:r>
            </a:p>
            <a:p>
              <a:pPr indent="457200" algn="just" eaLnBrk="1">
                <a:lnSpc>
                  <a:spcPct val="150000"/>
                </a:lnSpc>
              </a:pPr>
              <a:r>
                <a:rPr lang="zh-CN" altLang="en-US" b="1" dirty="0">
                  <a:solidFill>
                    <a:srgbClr val="FF0000"/>
                  </a:solidFill>
                  <a:latin typeface="微软雅黑" panose="020B0503020204020204" pitchFamily="34" charset="-122"/>
                  <a:ea typeface="微软雅黑" panose="020B0503020204020204" pitchFamily="34" charset="-122"/>
                </a:rPr>
                <a:t>国家建立安全生产执法人员依法履行法定职责制度，激励保证执法人员</a:t>
              </a:r>
              <a:r>
                <a:rPr lang="zh-CN" altLang="en-US" b="1" dirty="0">
                  <a:solidFill>
                    <a:srgbClr val="0070C0"/>
                  </a:solidFill>
                  <a:latin typeface="微软雅黑" panose="020B0503020204020204" pitchFamily="34" charset="-122"/>
                  <a:ea typeface="微软雅黑" panose="020B0503020204020204" pitchFamily="34" charset="-122"/>
                </a:rPr>
                <a:t>忠于职守、履职尽责</a:t>
              </a:r>
              <a:r>
                <a:rPr lang="zh-CN" altLang="en-US" b="1" dirty="0">
                  <a:solidFill>
                    <a:srgbClr val="FF0000"/>
                  </a:solidFill>
                  <a:latin typeface="微软雅黑" panose="020B0503020204020204" pitchFamily="34" charset="-122"/>
                  <a:ea typeface="微软雅黑" panose="020B0503020204020204" pitchFamily="34" charset="-122"/>
                </a:rPr>
                <a:t>。县级以上人民政府应当组织负有安全生产监督管理职责的部门制定</a:t>
              </a:r>
              <a:r>
                <a:rPr lang="zh-CN" altLang="en-US" b="1" dirty="0">
                  <a:solidFill>
                    <a:srgbClr val="0070C0"/>
                  </a:solidFill>
                  <a:latin typeface="微软雅黑" panose="020B0503020204020204" pitchFamily="34" charset="-122"/>
                  <a:ea typeface="微软雅黑" panose="020B0503020204020204" pitchFamily="34" charset="-122"/>
                </a:rPr>
                <a:t>安全生产监督管理权力和责任清单</a:t>
              </a:r>
              <a:r>
                <a:rPr lang="zh-CN" altLang="en-US" b="1" dirty="0">
                  <a:solidFill>
                    <a:srgbClr val="FF0000"/>
                  </a:solidFill>
                  <a:latin typeface="微软雅黑" panose="020B0503020204020204" pitchFamily="34" charset="-122"/>
                  <a:ea typeface="微软雅黑" panose="020B0503020204020204" pitchFamily="34" charset="-122"/>
                </a:rPr>
                <a:t>，有关单位实施安全生产执法责任追究；应当对照权力和责任清单，根据安全生产年度执法计划有关人员的</a:t>
              </a:r>
              <a:r>
                <a:rPr lang="zh-CN" altLang="en-US" b="1" dirty="0">
                  <a:solidFill>
                    <a:srgbClr val="0070C0"/>
                  </a:solidFill>
                  <a:latin typeface="微软雅黑" panose="020B0503020204020204" pitchFamily="34" charset="-122"/>
                  <a:ea typeface="微软雅黑" panose="020B0503020204020204" pitchFamily="34" charset="-122"/>
                </a:rPr>
                <a:t>岗位职责、履职情况、履职条件</a:t>
              </a:r>
              <a:r>
                <a:rPr lang="zh-CN" altLang="en-US" b="1" dirty="0">
                  <a:solidFill>
                    <a:srgbClr val="FF0000"/>
                  </a:solidFill>
                  <a:latin typeface="微软雅黑" panose="020B0503020204020204" pitchFamily="34" charset="-122"/>
                  <a:ea typeface="微软雅黑" panose="020B0503020204020204" pitchFamily="34" charset="-122"/>
                </a:rPr>
                <a:t>等因素合理确定相应责任。</a:t>
              </a:r>
              <a:endParaRPr lang="en-US" altLang="zh-CN" b="1" dirty="0">
                <a:solidFill>
                  <a:srgbClr val="FF0000"/>
                </a:solidFill>
                <a:latin typeface="微软雅黑" panose="020B0503020204020204" pitchFamily="34" charset="-122"/>
                <a:ea typeface="微软雅黑" panose="020B0503020204020204" pitchFamily="34" charset="-122"/>
              </a:endParaRPr>
            </a:p>
          </p:txBody>
        </p:sp>
      </p:grpSp>
      <p:sp>
        <p:nvSpPr>
          <p:cNvPr id="21" name="矩形 20">
            <a:extLst>
              <a:ext uri="{FF2B5EF4-FFF2-40B4-BE49-F238E27FC236}">
                <a16:creationId xmlns:a16="http://schemas.microsoft.com/office/drawing/2014/main" id="{E25A2B56-A881-474E-B012-E1F16F5A21E9}"/>
              </a:ext>
            </a:extLst>
          </p:cNvPr>
          <p:cNvSpPr/>
          <p:nvPr/>
        </p:nvSpPr>
        <p:spPr>
          <a:xfrm>
            <a:off x="4405543" y="1439773"/>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3" name="组合 22">
            <a:extLst>
              <a:ext uri="{FF2B5EF4-FFF2-40B4-BE49-F238E27FC236}">
                <a16:creationId xmlns:a16="http://schemas.microsoft.com/office/drawing/2014/main" id="{4865491E-AD4B-D80E-73DA-FFEEED90D62B}"/>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681B2F49-DBEE-7983-6BAD-BE5F3D53ED4D}"/>
                </a:ext>
              </a:extLst>
            </p:cNvPr>
            <p:cNvGrpSpPr/>
            <p:nvPr/>
          </p:nvGrpSpPr>
          <p:grpSpPr>
            <a:xfrm>
              <a:off x="145208" y="693267"/>
              <a:ext cx="7886569" cy="2333497"/>
              <a:chOff x="145208" y="693267"/>
              <a:chExt cx="7886569" cy="2333497"/>
            </a:xfrm>
          </p:grpSpPr>
          <p:grpSp>
            <p:nvGrpSpPr>
              <p:cNvPr id="26" name="组合 25">
                <a:extLst>
                  <a:ext uri="{FF2B5EF4-FFF2-40B4-BE49-F238E27FC236}">
                    <a16:creationId xmlns:a16="http://schemas.microsoft.com/office/drawing/2014/main" id="{CE68A999-0115-C72C-AF6C-1E634ACB0610}"/>
                  </a:ext>
                </a:extLst>
              </p:cNvPr>
              <p:cNvGrpSpPr/>
              <p:nvPr/>
            </p:nvGrpSpPr>
            <p:grpSpPr>
              <a:xfrm>
                <a:off x="145208" y="693267"/>
                <a:ext cx="7886569" cy="1770365"/>
                <a:chOff x="145208" y="693267"/>
                <a:chExt cx="7886569" cy="1770365"/>
              </a:xfrm>
            </p:grpSpPr>
            <p:grpSp>
              <p:nvGrpSpPr>
                <p:cNvPr id="28" name="组合 27">
                  <a:extLst>
                    <a:ext uri="{FF2B5EF4-FFF2-40B4-BE49-F238E27FC236}">
                      <a16:creationId xmlns:a16="http://schemas.microsoft.com/office/drawing/2014/main" id="{AA8FCC9A-11D6-2960-2729-7D69E211ED53}"/>
                    </a:ext>
                  </a:extLst>
                </p:cNvPr>
                <p:cNvGrpSpPr/>
                <p:nvPr/>
              </p:nvGrpSpPr>
              <p:grpSpPr>
                <a:xfrm>
                  <a:off x="145210" y="693267"/>
                  <a:ext cx="7886567" cy="567279"/>
                  <a:chOff x="145210" y="693267"/>
                  <a:chExt cx="7886567" cy="567279"/>
                </a:xfrm>
              </p:grpSpPr>
              <p:sp>
                <p:nvSpPr>
                  <p:cNvPr id="30" name="AutoShape 11">
                    <a:extLst>
                      <a:ext uri="{FF2B5EF4-FFF2-40B4-BE49-F238E27FC236}">
                        <a16:creationId xmlns:a16="http://schemas.microsoft.com/office/drawing/2014/main" id="{26E76D37-2935-2255-3FE0-DDCAF7D5EEE3}"/>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1" name="AutoShape 11">
                    <a:extLst>
                      <a:ext uri="{FF2B5EF4-FFF2-40B4-BE49-F238E27FC236}">
                        <a16:creationId xmlns:a16="http://schemas.microsoft.com/office/drawing/2014/main" id="{A44A9F6E-21B6-445A-40C1-F2FFB28B06BD}"/>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2" name="AutoShape 11">
                    <a:extLst>
                      <a:ext uri="{FF2B5EF4-FFF2-40B4-BE49-F238E27FC236}">
                        <a16:creationId xmlns:a16="http://schemas.microsoft.com/office/drawing/2014/main" id="{EEF6F4CA-0C46-CB17-20FF-5A24600AFB98}"/>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9" name="矩形 28">
                  <a:extLst>
                    <a:ext uri="{FF2B5EF4-FFF2-40B4-BE49-F238E27FC236}">
                      <a16:creationId xmlns:a16="http://schemas.microsoft.com/office/drawing/2014/main" id="{E2B3C173-C1F4-3A0B-1D24-F385C9BF4E5F}"/>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7" name="矩形 26">
                <a:extLst>
                  <a:ext uri="{FF2B5EF4-FFF2-40B4-BE49-F238E27FC236}">
                    <a16:creationId xmlns:a16="http://schemas.microsoft.com/office/drawing/2014/main" id="{4413DAFD-F14D-5A7D-CD62-F811335C23C1}"/>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5" name="矩形 24">
              <a:extLst>
                <a:ext uri="{FF2B5EF4-FFF2-40B4-BE49-F238E27FC236}">
                  <a16:creationId xmlns:a16="http://schemas.microsoft.com/office/drawing/2014/main" id="{A002E31C-9562-E5BC-4737-E31418D9B951}"/>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91305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91D1440-8BF2-4901-BEF4-1AF522B11A9B}"/>
              </a:ext>
            </a:extLst>
          </p:cNvPr>
          <p:cNvSpPr>
            <a:spLocks noGrp="1"/>
          </p:cNvSpPr>
          <p:nvPr>
            <p:ph type="dt" sz="half" idx="10"/>
          </p:nvPr>
        </p:nvSpPr>
        <p:spPr/>
        <p:txBody>
          <a:bodyPr/>
          <a:lstStyle/>
          <a:p>
            <a:pPr>
              <a:defRPr/>
            </a:pPr>
            <a:fld id="{27158FDA-0734-4674-A894-C1231886F499}" type="datetime10">
              <a:rPr lang="zh-CN" altLang="en-US" smtClean="0"/>
              <a:t>23:23</a:t>
            </a:fld>
            <a:endParaRPr lang="en-US" dirty="0"/>
          </a:p>
        </p:txBody>
      </p:sp>
      <p:sp>
        <p:nvSpPr>
          <p:cNvPr id="5" name="页脚占位符 4">
            <a:extLst>
              <a:ext uri="{FF2B5EF4-FFF2-40B4-BE49-F238E27FC236}">
                <a16:creationId xmlns:a16="http://schemas.microsoft.com/office/drawing/2014/main" id="{6A232970-B534-49B7-9597-C595FA8DDAFB}"/>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D1DF2DF2-29DB-4DDB-B2C7-070B6B6FEFEF}"/>
              </a:ext>
            </a:extLst>
          </p:cNvPr>
          <p:cNvSpPr>
            <a:spLocks noGrp="1"/>
          </p:cNvSpPr>
          <p:nvPr>
            <p:ph type="sldNum" sz="quarter" idx="12"/>
          </p:nvPr>
        </p:nvSpPr>
        <p:spPr/>
        <p:txBody>
          <a:bodyPr/>
          <a:lstStyle/>
          <a:p>
            <a:pPr>
              <a:defRPr/>
            </a:pPr>
            <a:fld id="{3A44B40C-2167-40F0-8028-4C9DC49EEB79}" type="slidenum">
              <a:rPr lang="en-US" altLang="zh-CN" smtClean="0"/>
              <a:pPr>
                <a:defRPr/>
              </a:pPr>
              <a:t>43</a:t>
            </a:fld>
            <a:r>
              <a:rPr lang="en-US" altLang="zh-CN" dirty="0"/>
              <a:t>/89</a:t>
            </a:r>
          </a:p>
        </p:txBody>
      </p:sp>
      <p:grpSp>
        <p:nvGrpSpPr>
          <p:cNvPr id="17" name="组合 16">
            <a:extLst>
              <a:ext uri="{FF2B5EF4-FFF2-40B4-BE49-F238E27FC236}">
                <a16:creationId xmlns:a16="http://schemas.microsoft.com/office/drawing/2014/main" id="{2D839F65-221F-43AC-95A0-2364ACAB8487}"/>
              </a:ext>
            </a:extLst>
          </p:cNvPr>
          <p:cNvGrpSpPr/>
          <p:nvPr/>
        </p:nvGrpSpPr>
        <p:grpSpPr>
          <a:xfrm>
            <a:off x="2609291" y="1493452"/>
            <a:ext cx="8744509" cy="4454588"/>
            <a:chOff x="3107179" y="1342531"/>
            <a:chExt cx="8672687" cy="4454588"/>
          </a:xfrm>
        </p:grpSpPr>
        <p:sp>
          <p:nvSpPr>
            <p:cNvPr id="18" name="矩形 17">
              <a:extLst>
                <a:ext uri="{FF2B5EF4-FFF2-40B4-BE49-F238E27FC236}">
                  <a16:creationId xmlns:a16="http://schemas.microsoft.com/office/drawing/2014/main" id="{521410B5-1BE1-4A80-ACE7-CB5329D0B6AD}"/>
                </a:ext>
              </a:extLst>
            </p:cNvPr>
            <p:cNvSpPr/>
            <p:nvPr/>
          </p:nvSpPr>
          <p:spPr>
            <a:xfrm>
              <a:off x="3648038" y="2017095"/>
              <a:ext cx="3086705" cy="3780024"/>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修正前</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第七十一条 任何单位或者个人对事故隐患或者安全生产违法行为，均有权向负有安全生产监督管理职责的部门报告或者举报。</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id="{6CFDCEFE-05C8-4946-A416-7BC5459C2990}"/>
                </a:ext>
              </a:extLst>
            </p:cNvPr>
            <p:cNvSpPr/>
            <p:nvPr/>
          </p:nvSpPr>
          <p:spPr>
            <a:xfrm>
              <a:off x="3107179" y="1342531"/>
              <a:ext cx="1500327"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第七十一条 </a:t>
              </a:r>
            </a:p>
          </p:txBody>
        </p:sp>
        <p:sp>
          <p:nvSpPr>
            <p:cNvPr id="20" name="矩形 19">
              <a:extLst>
                <a:ext uri="{FF2B5EF4-FFF2-40B4-BE49-F238E27FC236}">
                  <a16:creationId xmlns:a16="http://schemas.microsoft.com/office/drawing/2014/main" id="{79315AB3-27F6-435D-9DA4-9E48CA419789}"/>
                </a:ext>
              </a:extLst>
            </p:cNvPr>
            <p:cNvSpPr/>
            <p:nvPr/>
          </p:nvSpPr>
          <p:spPr>
            <a:xfrm>
              <a:off x="6928448" y="2017094"/>
              <a:ext cx="4851418" cy="3780024"/>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第七十一条 负有安全生产监督管理职责的部门应当建立举报制度，公开举报电话、信箱或者电子邮件地址，受理有关安全生产的举报；受理的举报事项经调查核实后，应当形成书面材料；需要落实整改措施的，报经有关负责人签字并督促落实。</a:t>
              </a:r>
              <a:endParaRPr lang="en-US" altLang="zh-CN" dirty="0">
                <a:solidFill>
                  <a:schemeClr val="tx1"/>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b="1" dirty="0">
                  <a:solidFill>
                    <a:srgbClr val="FF0000"/>
                  </a:solidFill>
                  <a:latin typeface="微软雅黑" panose="020B0503020204020204" pitchFamily="34" charset="-122"/>
                  <a:ea typeface="微软雅黑" panose="020B0503020204020204" pitchFamily="34" charset="-122"/>
                </a:rPr>
                <a:t>涉及事故的举报事项，应当由县级以上人民政府组织核查处理。</a:t>
              </a:r>
              <a:endParaRPr lang="en-US" altLang="zh-CN" b="1" dirty="0">
                <a:solidFill>
                  <a:srgbClr val="FF0000"/>
                </a:solidFill>
                <a:latin typeface="微软雅黑" panose="020B0503020204020204" pitchFamily="34" charset="-122"/>
                <a:ea typeface="微软雅黑" panose="020B0503020204020204" pitchFamily="34" charset="-122"/>
              </a:endParaRPr>
            </a:p>
          </p:txBody>
        </p:sp>
      </p:grpSp>
      <p:sp>
        <p:nvSpPr>
          <p:cNvPr id="21" name="矩形 20">
            <a:extLst>
              <a:ext uri="{FF2B5EF4-FFF2-40B4-BE49-F238E27FC236}">
                <a16:creationId xmlns:a16="http://schemas.microsoft.com/office/drawing/2014/main" id="{9CBF9D8B-19A6-41B9-B9FE-B6E9D4CBBCB4}"/>
              </a:ext>
            </a:extLst>
          </p:cNvPr>
          <p:cNvSpPr/>
          <p:nvPr/>
        </p:nvSpPr>
        <p:spPr>
          <a:xfrm>
            <a:off x="4299012" y="1540863"/>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3" name="组合 22">
            <a:extLst>
              <a:ext uri="{FF2B5EF4-FFF2-40B4-BE49-F238E27FC236}">
                <a16:creationId xmlns:a16="http://schemas.microsoft.com/office/drawing/2014/main" id="{81DF0506-FBA4-971D-5E2A-55E4B0B53187}"/>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CF2BBB90-A842-D926-0BF3-6220122C89BA}"/>
                </a:ext>
              </a:extLst>
            </p:cNvPr>
            <p:cNvGrpSpPr/>
            <p:nvPr/>
          </p:nvGrpSpPr>
          <p:grpSpPr>
            <a:xfrm>
              <a:off x="145208" y="693267"/>
              <a:ext cx="7886569" cy="2333497"/>
              <a:chOff x="145208" y="693267"/>
              <a:chExt cx="7886569" cy="2333497"/>
            </a:xfrm>
          </p:grpSpPr>
          <p:grpSp>
            <p:nvGrpSpPr>
              <p:cNvPr id="26" name="组合 25">
                <a:extLst>
                  <a:ext uri="{FF2B5EF4-FFF2-40B4-BE49-F238E27FC236}">
                    <a16:creationId xmlns:a16="http://schemas.microsoft.com/office/drawing/2014/main" id="{F105D68F-A950-A6F9-3421-48BF065C6D4B}"/>
                  </a:ext>
                </a:extLst>
              </p:cNvPr>
              <p:cNvGrpSpPr/>
              <p:nvPr/>
            </p:nvGrpSpPr>
            <p:grpSpPr>
              <a:xfrm>
                <a:off x="145208" y="693267"/>
                <a:ext cx="7886569" cy="1770365"/>
                <a:chOff x="145208" y="693267"/>
                <a:chExt cx="7886569" cy="1770365"/>
              </a:xfrm>
            </p:grpSpPr>
            <p:grpSp>
              <p:nvGrpSpPr>
                <p:cNvPr id="28" name="组合 27">
                  <a:extLst>
                    <a:ext uri="{FF2B5EF4-FFF2-40B4-BE49-F238E27FC236}">
                      <a16:creationId xmlns:a16="http://schemas.microsoft.com/office/drawing/2014/main" id="{9ACCA94B-23FB-4EA6-3475-D9EB4DF8CE3B}"/>
                    </a:ext>
                  </a:extLst>
                </p:cNvPr>
                <p:cNvGrpSpPr/>
                <p:nvPr/>
              </p:nvGrpSpPr>
              <p:grpSpPr>
                <a:xfrm>
                  <a:off x="145210" y="693267"/>
                  <a:ext cx="7886567" cy="567279"/>
                  <a:chOff x="145210" y="693267"/>
                  <a:chExt cx="7886567" cy="567279"/>
                </a:xfrm>
              </p:grpSpPr>
              <p:sp>
                <p:nvSpPr>
                  <p:cNvPr id="30" name="AutoShape 11">
                    <a:extLst>
                      <a:ext uri="{FF2B5EF4-FFF2-40B4-BE49-F238E27FC236}">
                        <a16:creationId xmlns:a16="http://schemas.microsoft.com/office/drawing/2014/main" id="{EBAF5C30-D4F5-9F58-480B-B2A66AE60F24}"/>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1" name="AutoShape 11">
                    <a:extLst>
                      <a:ext uri="{FF2B5EF4-FFF2-40B4-BE49-F238E27FC236}">
                        <a16:creationId xmlns:a16="http://schemas.microsoft.com/office/drawing/2014/main" id="{C527D4BF-7781-B740-E09D-1C064158AAA2}"/>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2" name="AutoShape 11">
                    <a:extLst>
                      <a:ext uri="{FF2B5EF4-FFF2-40B4-BE49-F238E27FC236}">
                        <a16:creationId xmlns:a16="http://schemas.microsoft.com/office/drawing/2014/main" id="{BCA280B8-6674-77C5-4047-0B27BE666614}"/>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9" name="矩形 28">
                  <a:extLst>
                    <a:ext uri="{FF2B5EF4-FFF2-40B4-BE49-F238E27FC236}">
                      <a16:creationId xmlns:a16="http://schemas.microsoft.com/office/drawing/2014/main" id="{519E33B1-16E8-EFDD-AC19-AADE9D6506BF}"/>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7" name="矩形 26">
                <a:extLst>
                  <a:ext uri="{FF2B5EF4-FFF2-40B4-BE49-F238E27FC236}">
                    <a16:creationId xmlns:a16="http://schemas.microsoft.com/office/drawing/2014/main" id="{D45560E8-3F5C-2AAE-0DB3-44A8319FC514}"/>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5" name="矩形 24">
              <a:extLst>
                <a:ext uri="{FF2B5EF4-FFF2-40B4-BE49-F238E27FC236}">
                  <a16:creationId xmlns:a16="http://schemas.microsoft.com/office/drawing/2014/main" id="{1BC07D87-AC58-635E-E149-2841A5217D1E}"/>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9151251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B75C409D-99A7-4C16-8F84-3422D5CD4B70}"/>
              </a:ext>
            </a:extLst>
          </p:cNvPr>
          <p:cNvSpPr>
            <a:spLocks noGrp="1"/>
          </p:cNvSpPr>
          <p:nvPr>
            <p:ph type="dt" sz="half" idx="10"/>
          </p:nvPr>
        </p:nvSpPr>
        <p:spPr/>
        <p:txBody>
          <a:bodyPr/>
          <a:lstStyle/>
          <a:p>
            <a:pPr>
              <a:defRPr/>
            </a:pPr>
            <a:fld id="{27158FDA-0734-4674-A894-C1231886F499}" type="datetime10">
              <a:rPr lang="zh-CN" altLang="en-US" smtClean="0"/>
              <a:t>23:23</a:t>
            </a:fld>
            <a:endParaRPr lang="en-US" dirty="0"/>
          </a:p>
        </p:txBody>
      </p:sp>
      <p:sp>
        <p:nvSpPr>
          <p:cNvPr id="5" name="页脚占位符 4">
            <a:extLst>
              <a:ext uri="{FF2B5EF4-FFF2-40B4-BE49-F238E27FC236}">
                <a16:creationId xmlns:a16="http://schemas.microsoft.com/office/drawing/2014/main" id="{67DC8035-5F60-4E68-ABB8-B9AFB85593FD}"/>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E3EF0779-AA49-46BB-BC79-92D20429AA90}"/>
              </a:ext>
            </a:extLst>
          </p:cNvPr>
          <p:cNvSpPr>
            <a:spLocks noGrp="1"/>
          </p:cNvSpPr>
          <p:nvPr>
            <p:ph type="sldNum" sz="quarter" idx="12"/>
          </p:nvPr>
        </p:nvSpPr>
        <p:spPr/>
        <p:txBody>
          <a:bodyPr/>
          <a:lstStyle/>
          <a:p>
            <a:pPr>
              <a:defRPr/>
            </a:pPr>
            <a:fld id="{3A44B40C-2167-40F0-8028-4C9DC49EEB79}" type="slidenum">
              <a:rPr lang="en-US" altLang="zh-CN" smtClean="0"/>
              <a:pPr>
                <a:defRPr/>
              </a:pPr>
              <a:t>44</a:t>
            </a:fld>
            <a:r>
              <a:rPr lang="en-US" altLang="zh-CN" dirty="0"/>
              <a:t>/89</a:t>
            </a:r>
          </a:p>
        </p:txBody>
      </p:sp>
      <p:grpSp>
        <p:nvGrpSpPr>
          <p:cNvPr id="17" name="组合 16">
            <a:extLst>
              <a:ext uri="{FF2B5EF4-FFF2-40B4-BE49-F238E27FC236}">
                <a16:creationId xmlns:a16="http://schemas.microsoft.com/office/drawing/2014/main" id="{FE993E0E-507E-4A4A-9830-C422A812C9AA}"/>
              </a:ext>
            </a:extLst>
          </p:cNvPr>
          <p:cNvGrpSpPr/>
          <p:nvPr/>
        </p:nvGrpSpPr>
        <p:grpSpPr>
          <a:xfrm>
            <a:off x="2658507" y="1421914"/>
            <a:ext cx="8460425" cy="4738672"/>
            <a:chOff x="3107179" y="1342531"/>
            <a:chExt cx="8390936" cy="4738672"/>
          </a:xfrm>
        </p:grpSpPr>
        <p:sp>
          <p:nvSpPr>
            <p:cNvPr id="18" name="矩形 17">
              <a:extLst>
                <a:ext uri="{FF2B5EF4-FFF2-40B4-BE49-F238E27FC236}">
                  <a16:creationId xmlns:a16="http://schemas.microsoft.com/office/drawing/2014/main" id="{790DD519-0C57-42B2-AA98-525FE783F49F}"/>
                </a:ext>
              </a:extLst>
            </p:cNvPr>
            <p:cNvSpPr/>
            <p:nvPr/>
          </p:nvSpPr>
          <p:spPr>
            <a:xfrm>
              <a:off x="3318499" y="1868334"/>
              <a:ext cx="3812458" cy="4212869"/>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修正前</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第七十五条 负有安全生产监督管理职责的部门应当建立安全生产违法行为信息库，如实记录生产经营单位的安全生产违法行为信息；对违法行为情节严重的生产经营单位，应当向社会公告，并通报行业主管部门、投资主管部门、国土资源主管部门、证券监督管理机构以及有关金融机构。</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id="{99C2A930-FD3D-4EB4-A50E-00B0AF0D1104}"/>
                </a:ext>
              </a:extLst>
            </p:cNvPr>
            <p:cNvSpPr/>
            <p:nvPr/>
          </p:nvSpPr>
          <p:spPr>
            <a:xfrm>
              <a:off x="3107179" y="1342531"/>
              <a:ext cx="1500327"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第七十五条 </a:t>
              </a:r>
            </a:p>
          </p:txBody>
        </p:sp>
        <p:sp>
          <p:nvSpPr>
            <p:cNvPr id="20" name="矩形 19">
              <a:extLst>
                <a:ext uri="{FF2B5EF4-FFF2-40B4-BE49-F238E27FC236}">
                  <a16:creationId xmlns:a16="http://schemas.microsoft.com/office/drawing/2014/main" id="{010CD34B-3E2E-4510-AF58-85094AC34C57}"/>
                </a:ext>
              </a:extLst>
            </p:cNvPr>
            <p:cNvSpPr/>
            <p:nvPr/>
          </p:nvSpPr>
          <p:spPr>
            <a:xfrm>
              <a:off x="7298248" y="1868334"/>
              <a:ext cx="4199867" cy="4212868"/>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第七十五条 负有安全生产监督管理职责的部门应当建立安全生产违法行为信息库，如实记录生产经营单位的安全生产违法行为信息；对违法行为情节严重的生产经营单位，应当向社会公告，并通报行业主管部门、投资主管部门国土资源主管部门、证券监督管理机构以及有关金融机构。</a:t>
              </a:r>
              <a:r>
                <a:rPr lang="zh-CN" altLang="en-US" b="1" dirty="0">
                  <a:solidFill>
                    <a:srgbClr val="FF0000"/>
                  </a:solidFill>
                  <a:latin typeface="微软雅黑" panose="020B0503020204020204" pitchFamily="34" charset="-122"/>
                  <a:ea typeface="微软雅黑" panose="020B0503020204020204" pitchFamily="34" charset="-122"/>
                </a:rPr>
                <a:t>有关部门和机构应当对违法行为实施联合惩戒。</a:t>
              </a:r>
              <a:endParaRPr lang="en-US" altLang="zh-CN" b="1" dirty="0">
                <a:solidFill>
                  <a:srgbClr val="FF0000"/>
                </a:solidFill>
                <a:latin typeface="微软雅黑" panose="020B0503020204020204" pitchFamily="34" charset="-122"/>
                <a:ea typeface="微软雅黑" panose="020B0503020204020204" pitchFamily="34" charset="-122"/>
              </a:endParaRPr>
            </a:p>
          </p:txBody>
        </p:sp>
      </p:grpSp>
      <p:sp>
        <p:nvSpPr>
          <p:cNvPr id="21" name="矩形 20">
            <a:extLst>
              <a:ext uri="{FF2B5EF4-FFF2-40B4-BE49-F238E27FC236}">
                <a16:creationId xmlns:a16="http://schemas.microsoft.com/office/drawing/2014/main" id="{F9C8DC9B-5104-4C81-91B2-4004ED2DB64F}"/>
              </a:ext>
            </a:extLst>
          </p:cNvPr>
          <p:cNvSpPr/>
          <p:nvPr/>
        </p:nvSpPr>
        <p:spPr>
          <a:xfrm>
            <a:off x="4254623" y="1446829"/>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4" name="组合 23">
            <a:extLst>
              <a:ext uri="{FF2B5EF4-FFF2-40B4-BE49-F238E27FC236}">
                <a16:creationId xmlns:a16="http://schemas.microsoft.com/office/drawing/2014/main" id="{21430BE3-3E58-2C6F-D86F-7F2DF239C702}"/>
              </a:ext>
            </a:extLst>
          </p:cNvPr>
          <p:cNvGrpSpPr/>
          <p:nvPr/>
        </p:nvGrpSpPr>
        <p:grpSpPr>
          <a:xfrm>
            <a:off x="145208" y="693267"/>
            <a:ext cx="7886569" cy="2333497"/>
            <a:chOff x="145208" y="693267"/>
            <a:chExt cx="7886569" cy="2333497"/>
          </a:xfrm>
        </p:grpSpPr>
        <p:grpSp>
          <p:nvGrpSpPr>
            <p:cNvPr id="25" name="组合 24">
              <a:extLst>
                <a:ext uri="{FF2B5EF4-FFF2-40B4-BE49-F238E27FC236}">
                  <a16:creationId xmlns:a16="http://schemas.microsoft.com/office/drawing/2014/main" id="{DBB3E4B1-8CF1-4908-B0FD-39E2ADBBD47D}"/>
                </a:ext>
              </a:extLst>
            </p:cNvPr>
            <p:cNvGrpSpPr/>
            <p:nvPr/>
          </p:nvGrpSpPr>
          <p:grpSpPr>
            <a:xfrm>
              <a:off x="145208" y="693267"/>
              <a:ext cx="7886569" cy="2333497"/>
              <a:chOff x="145208" y="693267"/>
              <a:chExt cx="7886569" cy="2333497"/>
            </a:xfrm>
          </p:grpSpPr>
          <p:grpSp>
            <p:nvGrpSpPr>
              <p:cNvPr id="27" name="组合 26">
                <a:extLst>
                  <a:ext uri="{FF2B5EF4-FFF2-40B4-BE49-F238E27FC236}">
                    <a16:creationId xmlns:a16="http://schemas.microsoft.com/office/drawing/2014/main" id="{7A09E400-59EE-6FD2-3351-2B5F37E5C49A}"/>
                  </a:ext>
                </a:extLst>
              </p:cNvPr>
              <p:cNvGrpSpPr/>
              <p:nvPr/>
            </p:nvGrpSpPr>
            <p:grpSpPr>
              <a:xfrm>
                <a:off x="145208" y="693267"/>
                <a:ext cx="7886569" cy="1770365"/>
                <a:chOff x="145208" y="693267"/>
                <a:chExt cx="7886569" cy="1770365"/>
              </a:xfrm>
            </p:grpSpPr>
            <p:grpSp>
              <p:nvGrpSpPr>
                <p:cNvPr id="29" name="组合 28">
                  <a:extLst>
                    <a:ext uri="{FF2B5EF4-FFF2-40B4-BE49-F238E27FC236}">
                      <a16:creationId xmlns:a16="http://schemas.microsoft.com/office/drawing/2014/main" id="{1C6F34C6-9E0D-FE91-487D-7100AC16D2F1}"/>
                    </a:ext>
                  </a:extLst>
                </p:cNvPr>
                <p:cNvGrpSpPr/>
                <p:nvPr/>
              </p:nvGrpSpPr>
              <p:grpSpPr>
                <a:xfrm>
                  <a:off x="145210" y="693267"/>
                  <a:ext cx="7886567" cy="567279"/>
                  <a:chOff x="145210" y="693267"/>
                  <a:chExt cx="7886567" cy="567279"/>
                </a:xfrm>
              </p:grpSpPr>
              <p:sp>
                <p:nvSpPr>
                  <p:cNvPr id="31" name="AutoShape 11">
                    <a:extLst>
                      <a:ext uri="{FF2B5EF4-FFF2-40B4-BE49-F238E27FC236}">
                        <a16:creationId xmlns:a16="http://schemas.microsoft.com/office/drawing/2014/main" id="{E7F6C996-8AAB-83B2-96DB-D93FAF3301FD}"/>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2" name="AutoShape 11">
                    <a:extLst>
                      <a:ext uri="{FF2B5EF4-FFF2-40B4-BE49-F238E27FC236}">
                        <a16:creationId xmlns:a16="http://schemas.microsoft.com/office/drawing/2014/main" id="{12FE510D-5ED8-9DB0-D97D-CBE9C7A39467}"/>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3" name="AutoShape 11">
                    <a:extLst>
                      <a:ext uri="{FF2B5EF4-FFF2-40B4-BE49-F238E27FC236}">
                        <a16:creationId xmlns:a16="http://schemas.microsoft.com/office/drawing/2014/main" id="{9AD37B3C-11D9-3754-FA5D-9FC99B1D0020}"/>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30" name="矩形 29">
                  <a:extLst>
                    <a:ext uri="{FF2B5EF4-FFF2-40B4-BE49-F238E27FC236}">
                      <a16:creationId xmlns:a16="http://schemas.microsoft.com/office/drawing/2014/main" id="{11EAFFA9-6028-72A2-CFFB-D1DBE1DBEB6E}"/>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8" name="矩形 27">
                <a:extLst>
                  <a:ext uri="{FF2B5EF4-FFF2-40B4-BE49-F238E27FC236}">
                    <a16:creationId xmlns:a16="http://schemas.microsoft.com/office/drawing/2014/main" id="{C9624774-6DAE-CEE2-B1EC-55A7A30D51CC}"/>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6" name="矩形 25">
              <a:extLst>
                <a:ext uri="{FF2B5EF4-FFF2-40B4-BE49-F238E27FC236}">
                  <a16:creationId xmlns:a16="http://schemas.microsoft.com/office/drawing/2014/main" id="{1B1F4211-7E3D-8728-A1B4-8F5CB6A32427}"/>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601315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11EBAAF5-F801-4394-BC75-AEAD193589F3}"/>
              </a:ext>
            </a:extLst>
          </p:cNvPr>
          <p:cNvSpPr>
            <a:spLocks noGrp="1"/>
          </p:cNvSpPr>
          <p:nvPr>
            <p:ph type="dt" sz="half" idx="10"/>
          </p:nvPr>
        </p:nvSpPr>
        <p:spPr/>
        <p:txBody>
          <a:bodyPr/>
          <a:lstStyle/>
          <a:p>
            <a:pPr>
              <a:defRPr/>
            </a:pPr>
            <a:fld id="{27158FDA-0734-4674-A894-C1231886F499}" type="datetime10">
              <a:rPr lang="zh-CN" altLang="en-US" smtClean="0"/>
              <a:t>23:23</a:t>
            </a:fld>
            <a:endParaRPr lang="en-US" dirty="0"/>
          </a:p>
        </p:txBody>
      </p:sp>
      <p:sp>
        <p:nvSpPr>
          <p:cNvPr id="5" name="页脚占位符 4">
            <a:extLst>
              <a:ext uri="{FF2B5EF4-FFF2-40B4-BE49-F238E27FC236}">
                <a16:creationId xmlns:a16="http://schemas.microsoft.com/office/drawing/2014/main" id="{33472254-FD75-43FE-8038-495590743DAD}"/>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83AA4D35-B063-40C4-AA9D-71C94A38698B}"/>
              </a:ext>
            </a:extLst>
          </p:cNvPr>
          <p:cNvSpPr>
            <a:spLocks noGrp="1"/>
          </p:cNvSpPr>
          <p:nvPr>
            <p:ph type="sldNum" sz="quarter" idx="12"/>
          </p:nvPr>
        </p:nvSpPr>
        <p:spPr/>
        <p:txBody>
          <a:bodyPr/>
          <a:lstStyle/>
          <a:p>
            <a:pPr>
              <a:defRPr/>
            </a:pPr>
            <a:fld id="{3A44B40C-2167-40F0-8028-4C9DC49EEB79}" type="slidenum">
              <a:rPr lang="en-US" altLang="zh-CN" smtClean="0"/>
              <a:pPr>
                <a:defRPr/>
              </a:pPr>
              <a:t>45</a:t>
            </a:fld>
            <a:r>
              <a:rPr lang="en-US" altLang="zh-CN" dirty="0"/>
              <a:t>/89</a:t>
            </a:r>
          </a:p>
        </p:txBody>
      </p:sp>
      <p:sp>
        <p:nvSpPr>
          <p:cNvPr id="17" name="矩形 16">
            <a:extLst>
              <a:ext uri="{FF2B5EF4-FFF2-40B4-BE49-F238E27FC236}">
                <a16:creationId xmlns:a16="http://schemas.microsoft.com/office/drawing/2014/main" id="{48A96BCB-775B-41B5-8C02-CDDD47F4E03F}"/>
              </a:ext>
            </a:extLst>
          </p:cNvPr>
          <p:cNvSpPr/>
          <p:nvPr/>
        </p:nvSpPr>
        <p:spPr>
          <a:xfrm>
            <a:off x="2840855" y="2010878"/>
            <a:ext cx="7386221" cy="3842661"/>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修正前</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第七十六条 国家加强生产安全事故应急能力建设，在重点行业、领域建立应急救援基地和应急救援队伍，鼓励生产经营单位和其他社会力量建立应急救援队伍，配备相应的应急救援装备和物资，提高应急救援的专业化水平国务院安全生产监督管理部门建立全国统一的生产安全事故应急救援信息系统，国务院有关部门建立健全相关行业、领域的生产安全事故应急救援信息系统。</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6F78B048-54A9-478A-A56A-86F48AAFCC39}"/>
              </a:ext>
            </a:extLst>
          </p:cNvPr>
          <p:cNvSpPr/>
          <p:nvPr/>
        </p:nvSpPr>
        <p:spPr>
          <a:xfrm>
            <a:off x="3142690" y="1360287"/>
            <a:ext cx="1512752"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第七十六条 </a:t>
            </a:r>
          </a:p>
        </p:txBody>
      </p:sp>
      <p:sp>
        <p:nvSpPr>
          <p:cNvPr id="19" name="矩形 18">
            <a:extLst>
              <a:ext uri="{FF2B5EF4-FFF2-40B4-BE49-F238E27FC236}">
                <a16:creationId xmlns:a16="http://schemas.microsoft.com/office/drawing/2014/main" id="{499AE159-882E-4EC3-A382-37575E61F1CC}"/>
              </a:ext>
            </a:extLst>
          </p:cNvPr>
          <p:cNvSpPr/>
          <p:nvPr/>
        </p:nvSpPr>
        <p:spPr>
          <a:xfrm>
            <a:off x="4488388" y="1392459"/>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1" name="组合 20">
            <a:extLst>
              <a:ext uri="{FF2B5EF4-FFF2-40B4-BE49-F238E27FC236}">
                <a16:creationId xmlns:a16="http://schemas.microsoft.com/office/drawing/2014/main" id="{06E216B1-BF00-B038-B0C6-CE8DBC1396C9}"/>
              </a:ext>
            </a:extLst>
          </p:cNvPr>
          <p:cNvGrpSpPr/>
          <p:nvPr/>
        </p:nvGrpSpPr>
        <p:grpSpPr>
          <a:xfrm>
            <a:off x="145208" y="693267"/>
            <a:ext cx="7886569" cy="2333497"/>
            <a:chOff x="145208" y="693267"/>
            <a:chExt cx="7886569" cy="2333497"/>
          </a:xfrm>
        </p:grpSpPr>
        <p:grpSp>
          <p:nvGrpSpPr>
            <p:cNvPr id="22" name="组合 21">
              <a:extLst>
                <a:ext uri="{FF2B5EF4-FFF2-40B4-BE49-F238E27FC236}">
                  <a16:creationId xmlns:a16="http://schemas.microsoft.com/office/drawing/2014/main" id="{5D05B7E3-A6D6-E179-F97A-1E6B4E0BEA28}"/>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B07D492F-D018-6F51-5D6F-FC6C1D18F5E6}"/>
                  </a:ext>
                </a:extLst>
              </p:cNvPr>
              <p:cNvGrpSpPr/>
              <p:nvPr/>
            </p:nvGrpSpPr>
            <p:grpSpPr>
              <a:xfrm>
                <a:off x="145208" y="693267"/>
                <a:ext cx="7886569" cy="1770365"/>
                <a:chOff x="145208" y="693267"/>
                <a:chExt cx="7886569" cy="1770365"/>
              </a:xfrm>
            </p:grpSpPr>
            <p:grpSp>
              <p:nvGrpSpPr>
                <p:cNvPr id="26" name="组合 25">
                  <a:extLst>
                    <a:ext uri="{FF2B5EF4-FFF2-40B4-BE49-F238E27FC236}">
                      <a16:creationId xmlns:a16="http://schemas.microsoft.com/office/drawing/2014/main" id="{56582545-7002-9965-064B-720A0B4A0381}"/>
                    </a:ext>
                  </a:extLst>
                </p:cNvPr>
                <p:cNvGrpSpPr/>
                <p:nvPr/>
              </p:nvGrpSpPr>
              <p:grpSpPr>
                <a:xfrm>
                  <a:off x="145210" y="693267"/>
                  <a:ext cx="7886567" cy="567279"/>
                  <a:chOff x="145210" y="693267"/>
                  <a:chExt cx="7886567" cy="567279"/>
                </a:xfrm>
              </p:grpSpPr>
              <p:sp>
                <p:nvSpPr>
                  <p:cNvPr id="28" name="AutoShape 11">
                    <a:extLst>
                      <a:ext uri="{FF2B5EF4-FFF2-40B4-BE49-F238E27FC236}">
                        <a16:creationId xmlns:a16="http://schemas.microsoft.com/office/drawing/2014/main" id="{8D4AD350-303E-F635-A0BF-36CF3039424C}"/>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9" name="AutoShape 11">
                    <a:extLst>
                      <a:ext uri="{FF2B5EF4-FFF2-40B4-BE49-F238E27FC236}">
                        <a16:creationId xmlns:a16="http://schemas.microsoft.com/office/drawing/2014/main" id="{23A416B6-4C1B-B78C-3803-67138C689D9F}"/>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0" name="AutoShape 11">
                    <a:extLst>
                      <a:ext uri="{FF2B5EF4-FFF2-40B4-BE49-F238E27FC236}">
                        <a16:creationId xmlns:a16="http://schemas.microsoft.com/office/drawing/2014/main" id="{03DF27B6-062F-2C1D-01E3-38A6F064F76A}"/>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7" name="矩形 26">
                  <a:extLst>
                    <a:ext uri="{FF2B5EF4-FFF2-40B4-BE49-F238E27FC236}">
                      <a16:creationId xmlns:a16="http://schemas.microsoft.com/office/drawing/2014/main" id="{5A161839-99BC-73DE-5FD5-149F0737F7EC}"/>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5" name="矩形 24">
                <a:extLst>
                  <a:ext uri="{FF2B5EF4-FFF2-40B4-BE49-F238E27FC236}">
                    <a16:creationId xmlns:a16="http://schemas.microsoft.com/office/drawing/2014/main" id="{86D5AD28-387B-25DD-2C51-DF66880537F5}"/>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3" name="矩形 22">
              <a:extLst>
                <a:ext uri="{FF2B5EF4-FFF2-40B4-BE49-F238E27FC236}">
                  <a16:creationId xmlns:a16="http://schemas.microsoft.com/office/drawing/2014/main" id="{1E56719B-086B-2DD9-653D-B8BD7657AD09}"/>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5195178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DE22F0F4-0371-4441-90D3-FA9B7F7A96B4}"/>
              </a:ext>
            </a:extLst>
          </p:cNvPr>
          <p:cNvSpPr>
            <a:spLocks noGrp="1"/>
          </p:cNvSpPr>
          <p:nvPr>
            <p:ph type="dt" sz="half" idx="10"/>
          </p:nvPr>
        </p:nvSpPr>
        <p:spPr/>
        <p:txBody>
          <a:bodyPr/>
          <a:lstStyle/>
          <a:p>
            <a:pPr>
              <a:defRPr/>
            </a:pPr>
            <a:fld id="{27158FDA-0734-4674-A894-C1231886F499}" type="datetime10">
              <a:rPr lang="zh-CN" altLang="en-US" smtClean="0"/>
              <a:t>23:23</a:t>
            </a:fld>
            <a:endParaRPr lang="en-US" dirty="0"/>
          </a:p>
        </p:txBody>
      </p:sp>
      <p:sp>
        <p:nvSpPr>
          <p:cNvPr id="5" name="页脚占位符 4">
            <a:extLst>
              <a:ext uri="{FF2B5EF4-FFF2-40B4-BE49-F238E27FC236}">
                <a16:creationId xmlns:a16="http://schemas.microsoft.com/office/drawing/2014/main" id="{310D53EE-F815-4015-9FA4-C42263C1A644}"/>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FB280686-EE69-4352-9DF4-19B9CB8EAB50}"/>
              </a:ext>
            </a:extLst>
          </p:cNvPr>
          <p:cNvSpPr>
            <a:spLocks noGrp="1"/>
          </p:cNvSpPr>
          <p:nvPr>
            <p:ph type="sldNum" sz="quarter" idx="12"/>
          </p:nvPr>
        </p:nvSpPr>
        <p:spPr/>
        <p:txBody>
          <a:bodyPr/>
          <a:lstStyle/>
          <a:p>
            <a:pPr>
              <a:defRPr/>
            </a:pPr>
            <a:fld id="{3A44B40C-2167-40F0-8028-4C9DC49EEB79}" type="slidenum">
              <a:rPr lang="en-US" altLang="zh-CN" smtClean="0"/>
              <a:pPr>
                <a:defRPr/>
              </a:pPr>
              <a:t>46</a:t>
            </a:fld>
            <a:r>
              <a:rPr lang="en-US" altLang="zh-CN" dirty="0"/>
              <a:t>/89</a:t>
            </a:r>
          </a:p>
        </p:txBody>
      </p:sp>
      <p:sp>
        <p:nvSpPr>
          <p:cNvPr id="17" name="矩形 16">
            <a:extLst>
              <a:ext uri="{FF2B5EF4-FFF2-40B4-BE49-F238E27FC236}">
                <a16:creationId xmlns:a16="http://schemas.microsoft.com/office/drawing/2014/main" id="{B74906DC-86C2-4CF8-84DD-C7F252FF55BE}"/>
              </a:ext>
            </a:extLst>
          </p:cNvPr>
          <p:cNvSpPr/>
          <p:nvPr/>
        </p:nvSpPr>
        <p:spPr>
          <a:xfrm>
            <a:off x="2358265" y="1852257"/>
            <a:ext cx="9419208" cy="4495270"/>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第七十六条 国家加强生产安全事故应急能力建设，在重点行业、领域建立应急救援基地和应急救援队伍，鼓励生产经营单位和其他社会力量建立应急救援队伍，配备相应的应急救援装备和物资，提高应急救援的专业化水平国务院</a:t>
            </a:r>
            <a:r>
              <a:rPr lang="zh-CN" altLang="en-US" strike="sngStrike" dirty="0">
                <a:solidFill>
                  <a:srgbClr val="0070C0"/>
                </a:solidFill>
                <a:latin typeface="微软雅黑" panose="020B0503020204020204" pitchFamily="34" charset="-122"/>
                <a:ea typeface="微软雅黑" panose="020B0503020204020204" pitchFamily="34" charset="-122"/>
              </a:rPr>
              <a:t>安全生产监督</a:t>
            </a:r>
            <a:r>
              <a:rPr lang="zh-CN" altLang="en-US" b="1" dirty="0">
                <a:solidFill>
                  <a:srgbClr val="FF0000"/>
                </a:solidFill>
                <a:latin typeface="微软雅黑" panose="020B0503020204020204" pitchFamily="34" charset="-122"/>
                <a:ea typeface="微软雅黑" panose="020B0503020204020204" pitchFamily="34" charset="-122"/>
              </a:rPr>
              <a:t>应急</a:t>
            </a:r>
            <a:r>
              <a:rPr lang="zh-CN" altLang="en-US" dirty="0">
                <a:solidFill>
                  <a:schemeClr val="tx1"/>
                </a:solidFill>
                <a:latin typeface="微软雅黑" panose="020B0503020204020204" pitchFamily="34" charset="-122"/>
                <a:ea typeface="微软雅黑" panose="020B0503020204020204" pitchFamily="34" charset="-122"/>
              </a:rPr>
              <a:t>管理部门</a:t>
            </a:r>
            <a:r>
              <a:rPr lang="zh-CN" altLang="en-US" b="1" dirty="0">
                <a:solidFill>
                  <a:srgbClr val="FF0000"/>
                </a:solidFill>
                <a:latin typeface="微软雅黑" panose="020B0503020204020204" pitchFamily="34" charset="-122"/>
                <a:ea typeface="微软雅黑" panose="020B0503020204020204" pitchFamily="34" charset="-122"/>
              </a:rPr>
              <a:t>根据实际情况</a:t>
            </a:r>
            <a:r>
              <a:rPr lang="zh-CN" altLang="en-US" dirty="0">
                <a:solidFill>
                  <a:schemeClr val="tx1"/>
                </a:solidFill>
                <a:latin typeface="微软雅黑" panose="020B0503020204020204" pitchFamily="34" charset="-122"/>
                <a:ea typeface="微软雅黑" panose="020B0503020204020204" pitchFamily="34" charset="-122"/>
              </a:rPr>
              <a:t>建立全国统一的</a:t>
            </a:r>
            <a:r>
              <a:rPr lang="zh-CN" altLang="en-US" strike="sngStrike" dirty="0">
                <a:solidFill>
                  <a:srgbClr val="0070C0"/>
                </a:solidFill>
                <a:latin typeface="微软雅黑" panose="020B0503020204020204" pitchFamily="34" charset="-122"/>
                <a:ea typeface="微软雅黑" panose="020B0503020204020204" pitchFamily="34" charset="-122"/>
              </a:rPr>
              <a:t>生产安全事故</a:t>
            </a:r>
            <a:r>
              <a:rPr lang="zh-CN" altLang="en-US" dirty="0">
                <a:solidFill>
                  <a:schemeClr val="tx1"/>
                </a:solidFill>
                <a:latin typeface="微软雅黑" panose="020B0503020204020204" pitchFamily="34" charset="-122"/>
                <a:ea typeface="微软雅黑" panose="020B0503020204020204" pitchFamily="34" charset="-122"/>
              </a:rPr>
              <a:t>应急</a:t>
            </a:r>
            <a:r>
              <a:rPr lang="zh-CN" altLang="en-US" b="1" dirty="0">
                <a:solidFill>
                  <a:srgbClr val="FF0000"/>
                </a:solidFill>
                <a:latin typeface="微软雅黑" panose="020B0503020204020204" pitchFamily="34" charset="-122"/>
                <a:ea typeface="微软雅黑" panose="020B0503020204020204" pitchFamily="34" charset="-122"/>
              </a:rPr>
              <a:t>管理</a:t>
            </a:r>
            <a:r>
              <a:rPr lang="zh-CN" altLang="en-US" dirty="0">
                <a:solidFill>
                  <a:schemeClr val="tx1"/>
                </a:solidFill>
                <a:latin typeface="微软雅黑" panose="020B0503020204020204" pitchFamily="34" charset="-122"/>
                <a:ea typeface="微软雅黑" panose="020B0503020204020204" pitchFamily="34" charset="-122"/>
              </a:rPr>
              <a:t>救援信息系统，</a:t>
            </a:r>
            <a:r>
              <a:rPr lang="zh-CN" altLang="en-US" b="1" dirty="0">
                <a:solidFill>
                  <a:srgbClr val="FF0000"/>
                </a:solidFill>
                <a:latin typeface="微软雅黑" panose="020B0503020204020204" pitchFamily="34" charset="-122"/>
                <a:ea typeface="微软雅黑" panose="020B0503020204020204" pitchFamily="34" charset="-122"/>
              </a:rPr>
              <a:t>对具备条件的有关部门、行业、地区逐步推行实行网上安全信息采集安全监管和监测预警。</a:t>
            </a:r>
            <a:r>
              <a:rPr lang="zh-CN" altLang="en-US" dirty="0">
                <a:solidFill>
                  <a:schemeClr val="tx1"/>
                </a:solidFill>
                <a:latin typeface="微软雅黑" panose="020B0503020204020204" pitchFamily="34" charset="-122"/>
                <a:ea typeface="微软雅黑" panose="020B0503020204020204" pitchFamily="34" charset="-122"/>
              </a:rPr>
              <a:t>国务院有关部门和地方人民政府建立健全相关行业、领域、地区的</a:t>
            </a:r>
            <a:r>
              <a:rPr lang="zh-CN" altLang="en-US" strike="sngStrike" dirty="0">
                <a:solidFill>
                  <a:schemeClr val="tx1"/>
                </a:solidFill>
                <a:latin typeface="微软雅黑" panose="020B0503020204020204" pitchFamily="34" charset="-122"/>
                <a:ea typeface="微软雅黑" panose="020B0503020204020204" pitchFamily="34" charset="-122"/>
              </a:rPr>
              <a:t>生产安全事故</a:t>
            </a:r>
            <a:r>
              <a:rPr lang="zh-CN" altLang="en-US" dirty="0">
                <a:solidFill>
                  <a:schemeClr val="tx1"/>
                </a:solidFill>
                <a:latin typeface="微软雅黑" panose="020B0503020204020204" pitchFamily="34" charset="-122"/>
                <a:ea typeface="微软雅黑" panose="020B0503020204020204" pitchFamily="34" charset="-122"/>
              </a:rPr>
              <a:t>应急</a:t>
            </a:r>
            <a:r>
              <a:rPr lang="zh-CN" altLang="en-US" b="1" dirty="0">
                <a:solidFill>
                  <a:srgbClr val="FF0000"/>
                </a:solidFill>
                <a:latin typeface="微软雅黑" panose="020B0503020204020204" pitchFamily="34" charset="-122"/>
                <a:ea typeface="微软雅黑" panose="020B0503020204020204" pitchFamily="34" charset="-122"/>
              </a:rPr>
              <a:t>管理</a:t>
            </a:r>
            <a:r>
              <a:rPr lang="zh-CN" altLang="en-US" dirty="0">
                <a:solidFill>
                  <a:schemeClr val="tx1"/>
                </a:solidFill>
                <a:latin typeface="微软雅黑" panose="020B0503020204020204" pitchFamily="34" charset="-122"/>
                <a:ea typeface="微软雅黑" panose="020B0503020204020204" pitchFamily="34" charset="-122"/>
              </a:rPr>
              <a:t>救援信息系统，</a:t>
            </a:r>
            <a:r>
              <a:rPr lang="zh-CN" altLang="en-US" b="1" dirty="0">
                <a:solidFill>
                  <a:srgbClr val="FF0000"/>
                </a:solidFill>
                <a:latin typeface="微软雅黑" panose="020B0503020204020204" pitchFamily="34" charset="-122"/>
                <a:ea typeface="微软雅黑" panose="020B0503020204020204" pitchFamily="34" charset="-122"/>
              </a:rPr>
              <a:t>全国应急管理信息系统应当</a:t>
            </a:r>
            <a:r>
              <a:rPr lang="zh-CN" altLang="en-US" b="1" dirty="0">
                <a:solidFill>
                  <a:srgbClr val="0070C0"/>
                </a:solidFill>
                <a:latin typeface="微软雅黑" panose="020B0503020204020204" pitchFamily="34" charset="-122"/>
                <a:ea typeface="微软雅黑" panose="020B0503020204020204" pitchFamily="34" charset="-122"/>
              </a:rPr>
              <a:t>互联互通、资源共享</a:t>
            </a:r>
            <a:r>
              <a:rPr lang="zh-CN" altLang="en-US" b="1" dirty="0">
                <a:solidFill>
                  <a:srgbClr val="FF0000"/>
                </a:solidFill>
                <a:latin typeface="微软雅黑" panose="020B0503020204020204" pitchFamily="34" charset="-122"/>
                <a:ea typeface="微软雅黑" panose="020B0503020204020204" pitchFamily="34" charset="-122"/>
              </a:rPr>
              <a:t>。</a:t>
            </a:r>
          </a:p>
          <a:p>
            <a:pPr indent="457200" algn="just" eaLnBrk="1">
              <a:lnSpc>
                <a:spcPct val="150000"/>
              </a:lnSpc>
            </a:pPr>
            <a:r>
              <a:rPr lang="zh-CN" altLang="en-US" b="1" dirty="0">
                <a:solidFill>
                  <a:srgbClr val="FF0000"/>
                </a:solidFill>
                <a:latin typeface="微软雅黑" panose="020B0503020204020204" pitchFamily="34" charset="-122"/>
                <a:ea typeface="微软雅黑" panose="020B0503020204020204" pitchFamily="34" charset="-122"/>
              </a:rPr>
              <a:t>具备条件的国务院有关部门和地方人民政府及其有关部门建立应急管理信息系统，推行</a:t>
            </a:r>
            <a:r>
              <a:rPr lang="zh-CN" altLang="en-US" b="1" dirty="0">
                <a:solidFill>
                  <a:srgbClr val="0070C0"/>
                </a:solidFill>
                <a:latin typeface="微软雅黑" panose="020B0503020204020204" pitchFamily="34" charset="-122"/>
                <a:ea typeface="微软雅黑" panose="020B0503020204020204" pitchFamily="34" charset="-122"/>
              </a:rPr>
              <a:t>网上安全信息采集、安全监管和监测预警</a:t>
            </a:r>
            <a:r>
              <a:rPr lang="zh-CN" altLang="en-US" b="1" dirty="0">
                <a:solidFill>
                  <a:srgbClr val="FF0000"/>
                </a:solidFill>
                <a:latin typeface="微软雅黑" panose="020B0503020204020204" pitchFamily="34" charset="-122"/>
                <a:ea typeface="微软雅黑" panose="020B0503020204020204" pitchFamily="34" charset="-122"/>
              </a:rPr>
              <a:t>，不替代生产经营单位承担安全生产主体责任，不作为追究安全生产执法责任的依据。</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4EB125F2-8FC6-44A5-AF76-5B1F5E11F21A}"/>
              </a:ext>
            </a:extLst>
          </p:cNvPr>
          <p:cNvSpPr/>
          <p:nvPr/>
        </p:nvSpPr>
        <p:spPr>
          <a:xfrm>
            <a:off x="2929626" y="1360287"/>
            <a:ext cx="1512752"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第七十六条 </a:t>
            </a:r>
          </a:p>
        </p:txBody>
      </p:sp>
      <p:sp>
        <p:nvSpPr>
          <p:cNvPr id="19" name="矩形 18">
            <a:extLst>
              <a:ext uri="{FF2B5EF4-FFF2-40B4-BE49-F238E27FC236}">
                <a16:creationId xmlns:a16="http://schemas.microsoft.com/office/drawing/2014/main" id="{8DB0432B-CD32-47B3-A8D6-2D6417D27588}"/>
              </a:ext>
            </a:extLst>
          </p:cNvPr>
          <p:cNvSpPr/>
          <p:nvPr/>
        </p:nvSpPr>
        <p:spPr>
          <a:xfrm>
            <a:off x="4494320" y="135498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1" name="组合 20">
            <a:extLst>
              <a:ext uri="{FF2B5EF4-FFF2-40B4-BE49-F238E27FC236}">
                <a16:creationId xmlns:a16="http://schemas.microsoft.com/office/drawing/2014/main" id="{C161568C-3B20-F97C-98F8-F2535206F10E}"/>
              </a:ext>
            </a:extLst>
          </p:cNvPr>
          <p:cNvGrpSpPr/>
          <p:nvPr/>
        </p:nvGrpSpPr>
        <p:grpSpPr>
          <a:xfrm>
            <a:off x="145208" y="693267"/>
            <a:ext cx="7886569" cy="2333497"/>
            <a:chOff x="145208" y="693267"/>
            <a:chExt cx="7886569" cy="2333497"/>
          </a:xfrm>
        </p:grpSpPr>
        <p:grpSp>
          <p:nvGrpSpPr>
            <p:cNvPr id="22" name="组合 21">
              <a:extLst>
                <a:ext uri="{FF2B5EF4-FFF2-40B4-BE49-F238E27FC236}">
                  <a16:creationId xmlns:a16="http://schemas.microsoft.com/office/drawing/2014/main" id="{761C6123-4CD1-F5E4-BE4F-6FC07244E677}"/>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662FE09A-92E9-3701-E97B-9CC0E447A3AB}"/>
                  </a:ext>
                </a:extLst>
              </p:cNvPr>
              <p:cNvGrpSpPr/>
              <p:nvPr/>
            </p:nvGrpSpPr>
            <p:grpSpPr>
              <a:xfrm>
                <a:off x="145208" y="693267"/>
                <a:ext cx="7886569" cy="1770365"/>
                <a:chOff x="145208" y="693267"/>
                <a:chExt cx="7886569" cy="1770365"/>
              </a:xfrm>
            </p:grpSpPr>
            <p:grpSp>
              <p:nvGrpSpPr>
                <p:cNvPr id="26" name="组合 25">
                  <a:extLst>
                    <a:ext uri="{FF2B5EF4-FFF2-40B4-BE49-F238E27FC236}">
                      <a16:creationId xmlns:a16="http://schemas.microsoft.com/office/drawing/2014/main" id="{42BAC29F-9F59-A7F1-83E6-0C1FF773C5CE}"/>
                    </a:ext>
                  </a:extLst>
                </p:cNvPr>
                <p:cNvGrpSpPr/>
                <p:nvPr/>
              </p:nvGrpSpPr>
              <p:grpSpPr>
                <a:xfrm>
                  <a:off x="145210" y="693267"/>
                  <a:ext cx="7886567" cy="567279"/>
                  <a:chOff x="145210" y="693267"/>
                  <a:chExt cx="7886567" cy="567279"/>
                </a:xfrm>
              </p:grpSpPr>
              <p:sp>
                <p:nvSpPr>
                  <p:cNvPr id="28" name="AutoShape 11">
                    <a:extLst>
                      <a:ext uri="{FF2B5EF4-FFF2-40B4-BE49-F238E27FC236}">
                        <a16:creationId xmlns:a16="http://schemas.microsoft.com/office/drawing/2014/main" id="{5B469F41-B69F-ED7D-5D75-C5209FAA93A9}"/>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9" name="AutoShape 11">
                    <a:extLst>
                      <a:ext uri="{FF2B5EF4-FFF2-40B4-BE49-F238E27FC236}">
                        <a16:creationId xmlns:a16="http://schemas.microsoft.com/office/drawing/2014/main" id="{2131E616-9880-8D2B-8453-30435495C0BE}"/>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0" name="AutoShape 11">
                    <a:extLst>
                      <a:ext uri="{FF2B5EF4-FFF2-40B4-BE49-F238E27FC236}">
                        <a16:creationId xmlns:a16="http://schemas.microsoft.com/office/drawing/2014/main" id="{1E31D6B3-BB85-F8A0-C1EC-422403CEF4A7}"/>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7" name="矩形 26">
                  <a:extLst>
                    <a:ext uri="{FF2B5EF4-FFF2-40B4-BE49-F238E27FC236}">
                      <a16:creationId xmlns:a16="http://schemas.microsoft.com/office/drawing/2014/main" id="{6C9B8472-745B-C468-D887-57C7BE4E87A8}"/>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5" name="矩形 24">
                <a:extLst>
                  <a:ext uri="{FF2B5EF4-FFF2-40B4-BE49-F238E27FC236}">
                    <a16:creationId xmlns:a16="http://schemas.microsoft.com/office/drawing/2014/main" id="{7D12762C-BFCB-D08E-802D-FBBC16A9708C}"/>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3" name="矩形 22">
              <a:extLst>
                <a:ext uri="{FF2B5EF4-FFF2-40B4-BE49-F238E27FC236}">
                  <a16:creationId xmlns:a16="http://schemas.microsoft.com/office/drawing/2014/main" id="{911DEF97-38BF-B231-1677-4626AA651A64}"/>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0671155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03D92B8E-E5EC-411B-8A54-3177FA8BA86E}"/>
              </a:ext>
            </a:extLst>
          </p:cNvPr>
          <p:cNvSpPr>
            <a:spLocks noGrp="1"/>
          </p:cNvSpPr>
          <p:nvPr>
            <p:ph type="dt" sz="half" idx="10"/>
          </p:nvPr>
        </p:nvSpPr>
        <p:spPr/>
        <p:txBody>
          <a:bodyPr/>
          <a:lstStyle/>
          <a:p>
            <a:pPr>
              <a:defRPr/>
            </a:pPr>
            <a:fld id="{27158FDA-0734-4674-A894-C1231886F499}" type="datetime10">
              <a:rPr lang="zh-CN" altLang="en-US" smtClean="0"/>
              <a:t>23:23</a:t>
            </a:fld>
            <a:endParaRPr lang="en-US" dirty="0"/>
          </a:p>
        </p:txBody>
      </p:sp>
      <p:sp>
        <p:nvSpPr>
          <p:cNvPr id="5" name="页脚占位符 4">
            <a:extLst>
              <a:ext uri="{FF2B5EF4-FFF2-40B4-BE49-F238E27FC236}">
                <a16:creationId xmlns:a16="http://schemas.microsoft.com/office/drawing/2014/main" id="{DDFFFC40-ADA5-4767-8468-D82C738C2F51}"/>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4E5D34A0-19E8-458D-98D9-FCD68D2E889E}"/>
              </a:ext>
            </a:extLst>
          </p:cNvPr>
          <p:cNvSpPr>
            <a:spLocks noGrp="1"/>
          </p:cNvSpPr>
          <p:nvPr>
            <p:ph type="sldNum" sz="quarter" idx="12"/>
          </p:nvPr>
        </p:nvSpPr>
        <p:spPr/>
        <p:txBody>
          <a:bodyPr/>
          <a:lstStyle/>
          <a:p>
            <a:pPr>
              <a:defRPr/>
            </a:pPr>
            <a:fld id="{3A44B40C-2167-40F0-8028-4C9DC49EEB79}" type="slidenum">
              <a:rPr lang="en-US" altLang="zh-CN" smtClean="0"/>
              <a:pPr>
                <a:defRPr/>
              </a:pPr>
              <a:t>47</a:t>
            </a:fld>
            <a:r>
              <a:rPr lang="en-US" altLang="zh-CN" dirty="0"/>
              <a:t>/89</a:t>
            </a:r>
          </a:p>
        </p:txBody>
      </p:sp>
      <p:sp>
        <p:nvSpPr>
          <p:cNvPr id="17" name="矩形 16">
            <a:extLst>
              <a:ext uri="{FF2B5EF4-FFF2-40B4-BE49-F238E27FC236}">
                <a16:creationId xmlns:a16="http://schemas.microsoft.com/office/drawing/2014/main" id="{F78B8C44-328D-4D5A-9FE4-C2F9A8F22F4C}"/>
              </a:ext>
            </a:extLst>
          </p:cNvPr>
          <p:cNvSpPr/>
          <p:nvPr/>
        </p:nvSpPr>
        <p:spPr>
          <a:xfrm>
            <a:off x="3142690" y="1360287"/>
            <a:ext cx="1512752"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第七十八条 </a:t>
            </a:r>
          </a:p>
        </p:txBody>
      </p:sp>
      <p:sp>
        <p:nvSpPr>
          <p:cNvPr id="18" name="矩形 17">
            <a:extLst>
              <a:ext uri="{FF2B5EF4-FFF2-40B4-BE49-F238E27FC236}">
                <a16:creationId xmlns:a16="http://schemas.microsoft.com/office/drawing/2014/main" id="{F2020EC9-C06D-41AD-B1C5-CFB7C5C40C4F}"/>
              </a:ext>
            </a:extLst>
          </p:cNvPr>
          <p:cNvSpPr/>
          <p:nvPr/>
        </p:nvSpPr>
        <p:spPr>
          <a:xfrm>
            <a:off x="2516182" y="1888446"/>
            <a:ext cx="2869376" cy="4226929"/>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修正前</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第七十八条 生产经营单位应当制定本单位生产安全事故应急救援预案，与所在地县级以上地方人民政府组织制定的生产安全事故应急救援预案相衔接，并定期组织演练。</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id="{F0EDC434-2005-467C-B6B1-581C7F57BA9C}"/>
              </a:ext>
            </a:extLst>
          </p:cNvPr>
          <p:cNvSpPr/>
          <p:nvPr/>
        </p:nvSpPr>
        <p:spPr>
          <a:xfrm>
            <a:off x="5685510" y="1888446"/>
            <a:ext cx="5850179" cy="4226930"/>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第七十八条 </a:t>
            </a:r>
            <a:r>
              <a:rPr lang="zh-CN" altLang="en-US" b="1" dirty="0">
                <a:solidFill>
                  <a:srgbClr val="FF0000"/>
                </a:solidFill>
                <a:latin typeface="微软雅黑" panose="020B0503020204020204" pitchFamily="34" charset="-122"/>
                <a:ea typeface="微软雅黑" panose="020B0503020204020204" pitchFamily="34" charset="-122"/>
              </a:rPr>
              <a:t>易燃易爆物品、危险化学品等危险物品的生产、经营、储存、运输单位和矿山、金属冶炼、城市轨道交通运营、建筑施工单位</a:t>
            </a:r>
            <a:r>
              <a:rPr lang="zh-CN" altLang="en-US" strike="sngStrike" dirty="0">
                <a:solidFill>
                  <a:srgbClr val="0070C0"/>
                </a:solidFill>
                <a:latin typeface="微软雅黑" panose="020B0503020204020204" pitchFamily="34" charset="-122"/>
                <a:ea typeface="微软雅黑" panose="020B0503020204020204" pitchFamily="34" charset="-122"/>
              </a:rPr>
              <a:t>生产经营单位</a:t>
            </a:r>
            <a:r>
              <a:rPr lang="zh-CN" altLang="en-US" b="1" dirty="0">
                <a:solidFill>
                  <a:srgbClr val="FF0000"/>
                </a:solidFill>
                <a:latin typeface="微软雅黑" panose="020B0503020204020204" pitchFamily="34" charset="-122"/>
                <a:ea typeface="微软雅黑" panose="020B0503020204020204" pitchFamily="34" charset="-122"/>
              </a:rPr>
              <a:t>以及学校、医院、大型商场等容易发生群死群防的人员密集场所管理单位</a:t>
            </a:r>
            <a:r>
              <a:rPr lang="zh-CN" altLang="en-US" dirty="0">
                <a:solidFill>
                  <a:schemeClr val="tx1"/>
                </a:solidFill>
                <a:latin typeface="微软雅黑" panose="020B0503020204020204" pitchFamily="34" charset="-122"/>
                <a:ea typeface="微软雅黑" panose="020B0503020204020204" pitchFamily="34" charset="-122"/>
              </a:rPr>
              <a:t>应当制定本单位生产安全事故应急救援预案，与所在地县级以上地方人民政府组织制定的生产安全事故应急救援预案相衔接，并定期组织演练。</a:t>
            </a:r>
          </a:p>
          <a:p>
            <a:pPr indent="457200" algn="just" eaLnBrk="1">
              <a:lnSpc>
                <a:spcPct val="150000"/>
              </a:lnSpc>
            </a:pPr>
            <a:r>
              <a:rPr lang="zh-CN" altLang="en-US" b="1" dirty="0">
                <a:solidFill>
                  <a:srgbClr val="FF0000"/>
                </a:solidFill>
                <a:latin typeface="微软雅黑" panose="020B0503020204020204" pitchFamily="34" charset="-122"/>
                <a:ea typeface="微软雅黑" panose="020B0503020204020204" pitchFamily="34" charset="-122"/>
              </a:rPr>
              <a:t>本条第一款规定的其他生产经营单位应当制定本单位应急救援现场处置方案。</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a16="http://schemas.microsoft.com/office/drawing/2014/main" id="{14DBACB5-6721-4DB7-8C31-B63255CFAF5E}"/>
              </a:ext>
            </a:extLst>
          </p:cNvPr>
          <p:cNvSpPr/>
          <p:nvPr/>
        </p:nvSpPr>
        <p:spPr>
          <a:xfrm>
            <a:off x="4494320" y="135498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2" name="组合 21">
            <a:extLst>
              <a:ext uri="{FF2B5EF4-FFF2-40B4-BE49-F238E27FC236}">
                <a16:creationId xmlns:a16="http://schemas.microsoft.com/office/drawing/2014/main" id="{C7A45264-4101-194C-AF1C-FD101B47C60F}"/>
              </a:ext>
            </a:extLst>
          </p:cNvPr>
          <p:cNvGrpSpPr/>
          <p:nvPr/>
        </p:nvGrpSpPr>
        <p:grpSpPr>
          <a:xfrm>
            <a:off x="145208" y="693267"/>
            <a:ext cx="7886569" cy="2333497"/>
            <a:chOff x="145208" y="693267"/>
            <a:chExt cx="7886569" cy="2333497"/>
          </a:xfrm>
        </p:grpSpPr>
        <p:grpSp>
          <p:nvGrpSpPr>
            <p:cNvPr id="23" name="组合 22">
              <a:extLst>
                <a:ext uri="{FF2B5EF4-FFF2-40B4-BE49-F238E27FC236}">
                  <a16:creationId xmlns:a16="http://schemas.microsoft.com/office/drawing/2014/main" id="{BA699A36-4640-F4EA-9A22-25178BE5E279}"/>
                </a:ext>
              </a:extLst>
            </p:cNvPr>
            <p:cNvGrpSpPr/>
            <p:nvPr/>
          </p:nvGrpSpPr>
          <p:grpSpPr>
            <a:xfrm>
              <a:off x="145208" y="693267"/>
              <a:ext cx="7886569" cy="2333497"/>
              <a:chOff x="145208" y="693267"/>
              <a:chExt cx="7886569" cy="2333497"/>
            </a:xfrm>
          </p:grpSpPr>
          <p:grpSp>
            <p:nvGrpSpPr>
              <p:cNvPr id="25" name="组合 24">
                <a:extLst>
                  <a:ext uri="{FF2B5EF4-FFF2-40B4-BE49-F238E27FC236}">
                    <a16:creationId xmlns:a16="http://schemas.microsoft.com/office/drawing/2014/main" id="{4F82A1AA-071D-3385-BEE4-9E27F1CB6E11}"/>
                  </a:ext>
                </a:extLst>
              </p:cNvPr>
              <p:cNvGrpSpPr/>
              <p:nvPr/>
            </p:nvGrpSpPr>
            <p:grpSpPr>
              <a:xfrm>
                <a:off x="145208" y="693267"/>
                <a:ext cx="7886569" cy="1770365"/>
                <a:chOff x="145208" y="693267"/>
                <a:chExt cx="7886569" cy="1770365"/>
              </a:xfrm>
            </p:grpSpPr>
            <p:grpSp>
              <p:nvGrpSpPr>
                <p:cNvPr id="27" name="组合 26">
                  <a:extLst>
                    <a:ext uri="{FF2B5EF4-FFF2-40B4-BE49-F238E27FC236}">
                      <a16:creationId xmlns:a16="http://schemas.microsoft.com/office/drawing/2014/main" id="{52F1791C-A44E-D718-0E23-0856AF47FA93}"/>
                    </a:ext>
                  </a:extLst>
                </p:cNvPr>
                <p:cNvGrpSpPr/>
                <p:nvPr/>
              </p:nvGrpSpPr>
              <p:grpSpPr>
                <a:xfrm>
                  <a:off x="145210" y="693267"/>
                  <a:ext cx="7886567" cy="567279"/>
                  <a:chOff x="145210" y="693267"/>
                  <a:chExt cx="7886567" cy="567279"/>
                </a:xfrm>
              </p:grpSpPr>
              <p:sp>
                <p:nvSpPr>
                  <p:cNvPr id="29" name="AutoShape 11">
                    <a:extLst>
                      <a:ext uri="{FF2B5EF4-FFF2-40B4-BE49-F238E27FC236}">
                        <a16:creationId xmlns:a16="http://schemas.microsoft.com/office/drawing/2014/main" id="{16D3866B-53FE-6441-FACA-13287CA0466E}"/>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0" name="AutoShape 11">
                    <a:extLst>
                      <a:ext uri="{FF2B5EF4-FFF2-40B4-BE49-F238E27FC236}">
                        <a16:creationId xmlns:a16="http://schemas.microsoft.com/office/drawing/2014/main" id="{E4D40A8D-07AF-FC21-FB59-2FABD6627AA7}"/>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1" name="AutoShape 11">
                    <a:extLst>
                      <a:ext uri="{FF2B5EF4-FFF2-40B4-BE49-F238E27FC236}">
                        <a16:creationId xmlns:a16="http://schemas.microsoft.com/office/drawing/2014/main" id="{77CE9A11-2189-BBB6-5B91-70A0943A1072}"/>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8" name="矩形 27">
                  <a:extLst>
                    <a:ext uri="{FF2B5EF4-FFF2-40B4-BE49-F238E27FC236}">
                      <a16:creationId xmlns:a16="http://schemas.microsoft.com/office/drawing/2014/main" id="{DE6CD1C4-83AA-DE1A-2CE8-B87DE82B6DF3}"/>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6" name="矩形 25">
                <a:extLst>
                  <a:ext uri="{FF2B5EF4-FFF2-40B4-BE49-F238E27FC236}">
                    <a16:creationId xmlns:a16="http://schemas.microsoft.com/office/drawing/2014/main" id="{79C0F7C5-9F58-AA4D-F973-33A32CDEC0E0}"/>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4" name="矩形 23">
              <a:extLst>
                <a:ext uri="{FF2B5EF4-FFF2-40B4-BE49-F238E27FC236}">
                  <a16:creationId xmlns:a16="http://schemas.microsoft.com/office/drawing/2014/main" id="{6B41D344-706F-BFAC-4774-E693C05482E9}"/>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6186606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D9E7EB89-33D9-4505-9202-BBAC02957DCA}"/>
              </a:ext>
            </a:extLst>
          </p:cNvPr>
          <p:cNvSpPr>
            <a:spLocks noGrp="1"/>
          </p:cNvSpPr>
          <p:nvPr>
            <p:ph type="dt" sz="half" idx="10"/>
          </p:nvPr>
        </p:nvSpPr>
        <p:spPr/>
        <p:txBody>
          <a:bodyPr/>
          <a:lstStyle/>
          <a:p>
            <a:pPr>
              <a:defRPr/>
            </a:pPr>
            <a:fld id="{27158FDA-0734-4674-A894-C1231886F499}" type="datetime10">
              <a:rPr lang="zh-CN" altLang="en-US" smtClean="0"/>
              <a:t>23:23</a:t>
            </a:fld>
            <a:endParaRPr lang="en-US" dirty="0"/>
          </a:p>
        </p:txBody>
      </p:sp>
      <p:sp>
        <p:nvSpPr>
          <p:cNvPr id="5" name="页脚占位符 4">
            <a:extLst>
              <a:ext uri="{FF2B5EF4-FFF2-40B4-BE49-F238E27FC236}">
                <a16:creationId xmlns:a16="http://schemas.microsoft.com/office/drawing/2014/main" id="{0E6B1376-7314-40B8-9887-1805EE09BD11}"/>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E33D2771-E53E-45E0-B2CE-53C305B05A3F}"/>
              </a:ext>
            </a:extLst>
          </p:cNvPr>
          <p:cNvSpPr>
            <a:spLocks noGrp="1"/>
          </p:cNvSpPr>
          <p:nvPr>
            <p:ph type="sldNum" sz="quarter" idx="12"/>
          </p:nvPr>
        </p:nvSpPr>
        <p:spPr/>
        <p:txBody>
          <a:bodyPr/>
          <a:lstStyle/>
          <a:p>
            <a:pPr>
              <a:defRPr/>
            </a:pPr>
            <a:fld id="{3A44B40C-2167-40F0-8028-4C9DC49EEB79}" type="slidenum">
              <a:rPr lang="en-US" altLang="zh-CN" smtClean="0"/>
              <a:pPr>
                <a:defRPr/>
              </a:pPr>
              <a:t>48</a:t>
            </a:fld>
            <a:r>
              <a:rPr lang="en-US" altLang="zh-CN" dirty="0"/>
              <a:t>/89</a:t>
            </a:r>
          </a:p>
        </p:txBody>
      </p:sp>
      <p:sp>
        <p:nvSpPr>
          <p:cNvPr id="17" name="矩形 16">
            <a:extLst>
              <a:ext uri="{FF2B5EF4-FFF2-40B4-BE49-F238E27FC236}">
                <a16:creationId xmlns:a16="http://schemas.microsoft.com/office/drawing/2014/main" id="{CF79E8CA-FD2C-47B7-B1ED-25B55E8F0989}"/>
              </a:ext>
            </a:extLst>
          </p:cNvPr>
          <p:cNvSpPr/>
          <p:nvPr/>
        </p:nvSpPr>
        <p:spPr>
          <a:xfrm>
            <a:off x="3142690" y="1360287"/>
            <a:ext cx="1512752"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第八十一条 </a:t>
            </a:r>
          </a:p>
        </p:txBody>
      </p:sp>
      <p:sp>
        <p:nvSpPr>
          <p:cNvPr id="18" name="矩形 17">
            <a:extLst>
              <a:ext uri="{FF2B5EF4-FFF2-40B4-BE49-F238E27FC236}">
                <a16:creationId xmlns:a16="http://schemas.microsoft.com/office/drawing/2014/main" id="{4F58C764-215F-4630-83E3-EFF911EA16B0}"/>
              </a:ext>
            </a:extLst>
          </p:cNvPr>
          <p:cNvSpPr/>
          <p:nvPr/>
        </p:nvSpPr>
        <p:spPr>
          <a:xfrm>
            <a:off x="2933330" y="1914346"/>
            <a:ext cx="2943687" cy="4067130"/>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修正前</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第八十一条 负有安全生产监督管理职责的部门接到事故报告后，应当立即按照国家有关规定上报事故情况。负有安全生产监督管理职责的部门和有关地方人民政府对事故情况不得隐瞒不报、谎报或者迟报。</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id="{F13C8671-60E1-4378-B648-6315801010D0}"/>
              </a:ext>
            </a:extLst>
          </p:cNvPr>
          <p:cNvSpPr/>
          <p:nvPr/>
        </p:nvSpPr>
        <p:spPr>
          <a:xfrm>
            <a:off x="6255059" y="1914345"/>
            <a:ext cx="4185082" cy="4067131"/>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第八十一条 负有安全生产监督管理职责的部门接到事故报告后，应当立即按照国家有关规定上报事故情况，</a:t>
            </a:r>
            <a:r>
              <a:rPr lang="zh-CN" altLang="en-US" b="1" dirty="0">
                <a:solidFill>
                  <a:srgbClr val="FF0000"/>
                </a:solidFill>
                <a:latin typeface="微软雅黑" panose="020B0503020204020204" pitchFamily="34" charset="-122"/>
                <a:ea typeface="微软雅黑" panose="020B0503020204020204" pitchFamily="34" charset="-122"/>
              </a:rPr>
              <a:t>并通报监察机关</a:t>
            </a:r>
            <a:r>
              <a:rPr lang="zh-CN" altLang="en-US" dirty="0">
                <a:solidFill>
                  <a:schemeClr val="tx1"/>
                </a:solidFill>
                <a:latin typeface="微软雅黑" panose="020B0503020204020204" pitchFamily="34" charset="-122"/>
                <a:ea typeface="微软雅黑" panose="020B0503020204020204" pitchFamily="34" charset="-122"/>
              </a:rPr>
              <a:t>。负有安全生产监督管理职责的部门和有关地方人民政府对事故情况不得隐瞒不报、谎报或者迟报。</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a16="http://schemas.microsoft.com/office/drawing/2014/main" id="{D0E86146-EF3A-4B01-8F38-DDDFD18790CF}"/>
              </a:ext>
            </a:extLst>
          </p:cNvPr>
          <p:cNvSpPr/>
          <p:nvPr/>
        </p:nvSpPr>
        <p:spPr>
          <a:xfrm>
            <a:off x="4494320" y="135498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2" name="组合 21">
            <a:extLst>
              <a:ext uri="{FF2B5EF4-FFF2-40B4-BE49-F238E27FC236}">
                <a16:creationId xmlns:a16="http://schemas.microsoft.com/office/drawing/2014/main" id="{BA948335-85DE-AC61-7B79-528BAE1B2829}"/>
              </a:ext>
            </a:extLst>
          </p:cNvPr>
          <p:cNvGrpSpPr/>
          <p:nvPr/>
        </p:nvGrpSpPr>
        <p:grpSpPr>
          <a:xfrm>
            <a:off x="145208" y="693267"/>
            <a:ext cx="7886569" cy="2333497"/>
            <a:chOff x="145208" y="693267"/>
            <a:chExt cx="7886569" cy="2333497"/>
          </a:xfrm>
        </p:grpSpPr>
        <p:grpSp>
          <p:nvGrpSpPr>
            <p:cNvPr id="23" name="组合 22">
              <a:extLst>
                <a:ext uri="{FF2B5EF4-FFF2-40B4-BE49-F238E27FC236}">
                  <a16:creationId xmlns:a16="http://schemas.microsoft.com/office/drawing/2014/main" id="{9A7D75C9-E0E6-C73F-C8BB-238C5414124E}"/>
                </a:ext>
              </a:extLst>
            </p:cNvPr>
            <p:cNvGrpSpPr/>
            <p:nvPr/>
          </p:nvGrpSpPr>
          <p:grpSpPr>
            <a:xfrm>
              <a:off x="145208" y="693267"/>
              <a:ext cx="7886569" cy="2333497"/>
              <a:chOff x="145208" y="693267"/>
              <a:chExt cx="7886569" cy="2333497"/>
            </a:xfrm>
          </p:grpSpPr>
          <p:grpSp>
            <p:nvGrpSpPr>
              <p:cNvPr id="25" name="组合 24">
                <a:extLst>
                  <a:ext uri="{FF2B5EF4-FFF2-40B4-BE49-F238E27FC236}">
                    <a16:creationId xmlns:a16="http://schemas.microsoft.com/office/drawing/2014/main" id="{1749EA6A-8737-9239-8664-47B0686949D3}"/>
                  </a:ext>
                </a:extLst>
              </p:cNvPr>
              <p:cNvGrpSpPr/>
              <p:nvPr/>
            </p:nvGrpSpPr>
            <p:grpSpPr>
              <a:xfrm>
                <a:off x="145208" y="693267"/>
                <a:ext cx="7886569" cy="1770365"/>
                <a:chOff x="145208" y="693267"/>
                <a:chExt cx="7886569" cy="1770365"/>
              </a:xfrm>
            </p:grpSpPr>
            <p:grpSp>
              <p:nvGrpSpPr>
                <p:cNvPr id="27" name="组合 26">
                  <a:extLst>
                    <a:ext uri="{FF2B5EF4-FFF2-40B4-BE49-F238E27FC236}">
                      <a16:creationId xmlns:a16="http://schemas.microsoft.com/office/drawing/2014/main" id="{3FD76842-32E5-29ED-84BF-3B0BAFE79FA1}"/>
                    </a:ext>
                  </a:extLst>
                </p:cNvPr>
                <p:cNvGrpSpPr/>
                <p:nvPr/>
              </p:nvGrpSpPr>
              <p:grpSpPr>
                <a:xfrm>
                  <a:off x="145210" y="693267"/>
                  <a:ext cx="7886567" cy="567279"/>
                  <a:chOff x="145210" y="693267"/>
                  <a:chExt cx="7886567" cy="567279"/>
                </a:xfrm>
              </p:grpSpPr>
              <p:sp>
                <p:nvSpPr>
                  <p:cNvPr id="29" name="AutoShape 11">
                    <a:extLst>
                      <a:ext uri="{FF2B5EF4-FFF2-40B4-BE49-F238E27FC236}">
                        <a16:creationId xmlns:a16="http://schemas.microsoft.com/office/drawing/2014/main" id="{03B18B37-F3C6-43E9-B3F7-74D8241612AB}"/>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0" name="AutoShape 11">
                    <a:extLst>
                      <a:ext uri="{FF2B5EF4-FFF2-40B4-BE49-F238E27FC236}">
                        <a16:creationId xmlns:a16="http://schemas.microsoft.com/office/drawing/2014/main" id="{60495502-4FF1-E62A-5C20-6BD1E7F4AB60}"/>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1" name="AutoShape 11">
                    <a:extLst>
                      <a:ext uri="{FF2B5EF4-FFF2-40B4-BE49-F238E27FC236}">
                        <a16:creationId xmlns:a16="http://schemas.microsoft.com/office/drawing/2014/main" id="{2A890B1F-28E1-3CF5-55E4-4829D1FE53ED}"/>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8" name="矩形 27">
                  <a:extLst>
                    <a:ext uri="{FF2B5EF4-FFF2-40B4-BE49-F238E27FC236}">
                      <a16:creationId xmlns:a16="http://schemas.microsoft.com/office/drawing/2014/main" id="{4840ADCA-0D37-33DF-AB09-FCE8E104356A}"/>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6" name="矩形 25">
                <a:extLst>
                  <a:ext uri="{FF2B5EF4-FFF2-40B4-BE49-F238E27FC236}">
                    <a16:creationId xmlns:a16="http://schemas.microsoft.com/office/drawing/2014/main" id="{E0925787-70A7-B591-B16D-EC7755CA1D0D}"/>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4" name="矩形 23">
              <a:extLst>
                <a:ext uri="{FF2B5EF4-FFF2-40B4-BE49-F238E27FC236}">
                  <a16:creationId xmlns:a16="http://schemas.microsoft.com/office/drawing/2014/main" id="{4451B101-544E-8909-BDDD-4DE3717FE2A9}"/>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779551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D5F2F03D-4EFC-4FC6-B0E7-A938B1E142F4}"/>
              </a:ext>
            </a:extLst>
          </p:cNvPr>
          <p:cNvSpPr>
            <a:spLocks noGrp="1"/>
          </p:cNvSpPr>
          <p:nvPr>
            <p:ph type="dt" sz="half" idx="10"/>
          </p:nvPr>
        </p:nvSpPr>
        <p:spPr/>
        <p:txBody>
          <a:bodyPr/>
          <a:lstStyle/>
          <a:p>
            <a:pPr>
              <a:defRPr/>
            </a:pPr>
            <a:fld id="{27158FDA-0734-4674-A894-C1231886F499}" type="datetime10">
              <a:rPr lang="zh-CN" altLang="en-US" smtClean="0"/>
              <a:t>23:23</a:t>
            </a:fld>
            <a:endParaRPr lang="en-US" dirty="0"/>
          </a:p>
        </p:txBody>
      </p:sp>
      <p:sp>
        <p:nvSpPr>
          <p:cNvPr id="5" name="页脚占位符 4">
            <a:extLst>
              <a:ext uri="{FF2B5EF4-FFF2-40B4-BE49-F238E27FC236}">
                <a16:creationId xmlns:a16="http://schemas.microsoft.com/office/drawing/2014/main" id="{1DAD8FB7-10E0-4348-8E9C-B635199C1737}"/>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85EBC691-11CC-43BF-A777-A8CEFDA5B11B}"/>
              </a:ext>
            </a:extLst>
          </p:cNvPr>
          <p:cNvSpPr>
            <a:spLocks noGrp="1"/>
          </p:cNvSpPr>
          <p:nvPr>
            <p:ph type="sldNum" sz="quarter" idx="12"/>
          </p:nvPr>
        </p:nvSpPr>
        <p:spPr/>
        <p:txBody>
          <a:bodyPr/>
          <a:lstStyle/>
          <a:p>
            <a:pPr>
              <a:defRPr/>
            </a:pPr>
            <a:fld id="{3A44B40C-2167-40F0-8028-4C9DC49EEB79}" type="slidenum">
              <a:rPr lang="en-US" altLang="zh-CN" smtClean="0"/>
              <a:pPr>
                <a:defRPr/>
              </a:pPr>
              <a:t>49</a:t>
            </a:fld>
            <a:r>
              <a:rPr lang="en-US" altLang="zh-CN" dirty="0"/>
              <a:t>/89</a:t>
            </a:r>
          </a:p>
        </p:txBody>
      </p:sp>
      <p:sp>
        <p:nvSpPr>
          <p:cNvPr id="17" name="矩形 16">
            <a:extLst>
              <a:ext uri="{FF2B5EF4-FFF2-40B4-BE49-F238E27FC236}">
                <a16:creationId xmlns:a16="http://schemas.microsoft.com/office/drawing/2014/main" id="{ACCFF5E4-E4F8-45E4-AC06-455C2E172FEE}"/>
              </a:ext>
            </a:extLst>
          </p:cNvPr>
          <p:cNvSpPr/>
          <p:nvPr/>
        </p:nvSpPr>
        <p:spPr>
          <a:xfrm>
            <a:off x="3142690" y="1360287"/>
            <a:ext cx="1512752"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第八十三条 </a:t>
            </a:r>
          </a:p>
        </p:txBody>
      </p:sp>
      <p:sp>
        <p:nvSpPr>
          <p:cNvPr id="18" name="矩形 17">
            <a:extLst>
              <a:ext uri="{FF2B5EF4-FFF2-40B4-BE49-F238E27FC236}">
                <a16:creationId xmlns:a16="http://schemas.microsoft.com/office/drawing/2014/main" id="{17309474-366D-461B-B745-30C72777A19E}"/>
              </a:ext>
            </a:extLst>
          </p:cNvPr>
          <p:cNvSpPr/>
          <p:nvPr/>
        </p:nvSpPr>
        <p:spPr>
          <a:xfrm>
            <a:off x="3204094" y="1920048"/>
            <a:ext cx="7204969" cy="4067130"/>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修正前</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第八十三条 事故调查处理应当按照科学严谨、农法依规、实事求是、注重实效的原则，及时、准确地查清事故原因，查明事故性质和责任，总结事故教训，提出整改措施，并对事故责任者提出处理意见。事故调查报告应当依法及时向社会公布，事故调查和处理的具体办法由国务院制定。</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事故发生单位应当及时全面落实整改措施，负有安全生产监督管理职责的部门应当加强监督检查。</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id="{7C6F4740-061A-4D41-BF48-D62BA84F74F0}"/>
              </a:ext>
            </a:extLst>
          </p:cNvPr>
          <p:cNvSpPr/>
          <p:nvPr/>
        </p:nvSpPr>
        <p:spPr>
          <a:xfrm>
            <a:off x="4494320" y="135498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1" name="组合 20">
            <a:extLst>
              <a:ext uri="{FF2B5EF4-FFF2-40B4-BE49-F238E27FC236}">
                <a16:creationId xmlns:a16="http://schemas.microsoft.com/office/drawing/2014/main" id="{26002A52-D56C-C902-C449-8FB195AC7372}"/>
              </a:ext>
            </a:extLst>
          </p:cNvPr>
          <p:cNvGrpSpPr/>
          <p:nvPr/>
        </p:nvGrpSpPr>
        <p:grpSpPr>
          <a:xfrm>
            <a:off x="145208" y="693267"/>
            <a:ext cx="7886569" cy="2333497"/>
            <a:chOff x="145208" y="693267"/>
            <a:chExt cx="7886569" cy="2333497"/>
          </a:xfrm>
        </p:grpSpPr>
        <p:grpSp>
          <p:nvGrpSpPr>
            <p:cNvPr id="22" name="组合 21">
              <a:extLst>
                <a:ext uri="{FF2B5EF4-FFF2-40B4-BE49-F238E27FC236}">
                  <a16:creationId xmlns:a16="http://schemas.microsoft.com/office/drawing/2014/main" id="{B2F5C721-8E9F-2A15-8A38-E906DA3ACE53}"/>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0886FEAA-75FF-D4E3-7F73-81F3209B94E9}"/>
                  </a:ext>
                </a:extLst>
              </p:cNvPr>
              <p:cNvGrpSpPr/>
              <p:nvPr/>
            </p:nvGrpSpPr>
            <p:grpSpPr>
              <a:xfrm>
                <a:off x="145208" y="693267"/>
                <a:ext cx="7886569" cy="1770365"/>
                <a:chOff x="145208" y="693267"/>
                <a:chExt cx="7886569" cy="1770365"/>
              </a:xfrm>
            </p:grpSpPr>
            <p:grpSp>
              <p:nvGrpSpPr>
                <p:cNvPr id="26" name="组合 25">
                  <a:extLst>
                    <a:ext uri="{FF2B5EF4-FFF2-40B4-BE49-F238E27FC236}">
                      <a16:creationId xmlns:a16="http://schemas.microsoft.com/office/drawing/2014/main" id="{0D2D7741-C7D2-3EDB-6639-E8B7E3ED96ED}"/>
                    </a:ext>
                  </a:extLst>
                </p:cNvPr>
                <p:cNvGrpSpPr/>
                <p:nvPr/>
              </p:nvGrpSpPr>
              <p:grpSpPr>
                <a:xfrm>
                  <a:off x="145210" y="693267"/>
                  <a:ext cx="7886567" cy="567279"/>
                  <a:chOff x="145210" y="693267"/>
                  <a:chExt cx="7886567" cy="567279"/>
                </a:xfrm>
              </p:grpSpPr>
              <p:sp>
                <p:nvSpPr>
                  <p:cNvPr id="28" name="AutoShape 11">
                    <a:extLst>
                      <a:ext uri="{FF2B5EF4-FFF2-40B4-BE49-F238E27FC236}">
                        <a16:creationId xmlns:a16="http://schemas.microsoft.com/office/drawing/2014/main" id="{63736210-2147-A079-3FF5-50F542F72D3D}"/>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9" name="AutoShape 11">
                    <a:extLst>
                      <a:ext uri="{FF2B5EF4-FFF2-40B4-BE49-F238E27FC236}">
                        <a16:creationId xmlns:a16="http://schemas.microsoft.com/office/drawing/2014/main" id="{A430A8F3-4B22-18E5-2676-4424AAA68756}"/>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0" name="AutoShape 11">
                    <a:extLst>
                      <a:ext uri="{FF2B5EF4-FFF2-40B4-BE49-F238E27FC236}">
                        <a16:creationId xmlns:a16="http://schemas.microsoft.com/office/drawing/2014/main" id="{6943E2C0-375E-9421-2191-8AE8DA2587B1}"/>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7" name="矩形 26">
                  <a:extLst>
                    <a:ext uri="{FF2B5EF4-FFF2-40B4-BE49-F238E27FC236}">
                      <a16:creationId xmlns:a16="http://schemas.microsoft.com/office/drawing/2014/main" id="{A44F7953-C315-DE26-E82F-BC0F2CC7B887}"/>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5" name="矩形 24">
                <a:extLst>
                  <a:ext uri="{FF2B5EF4-FFF2-40B4-BE49-F238E27FC236}">
                    <a16:creationId xmlns:a16="http://schemas.microsoft.com/office/drawing/2014/main" id="{8FB9BB94-C117-6843-BF26-DA678D82063D}"/>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3" name="矩形 22">
              <a:extLst>
                <a:ext uri="{FF2B5EF4-FFF2-40B4-BE49-F238E27FC236}">
                  <a16:creationId xmlns:a16="http://schemas.microsoft.com/office/drawing/2014/main" id="{87A3BCA9-8EC6-180E-866F-68AF3F1EC270}"/>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943455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B123B4E6-9DBF-4043-A720-4EB29F0672ED}"/>
              </a:ext>
            </a:extLst>
          </p:cNvPr>
          <p:cNvSpPr>
            <a:spLocks noGrp="1"/>
          </p:cNvSpPr>
          <p:nvPr>
            <p:ph type="dt" sz="half" idx="10"/>
          </p:nvPr>
        </p:nvSpPr>
        <p:spPr/>
        <p:txBody>
          <a:bodyPr/>
          <a:lstStyle/>
          <a:p>
            <a:pPr>
              <a:defRPr/>
            </a:pPr>
            <a:fld id="{27158FDA-0734-4674-A894-C1231886F499}" type="datetime10">
              <a:rPr lang="zh-CN" altLang="en-US" smtClean="0"/>
              <a:t>23:29</a:t>
            </a:fld>
            <a:endParaRPr lang="en-US" dirty="0"/>
          </a:p>
        </p:txBody>
      </p:sp>
      <p:sp>
        <p:nvSpPr>
          <p:cNvPr id="5" name="页脚占位符 4">
            <a:extLst>
              <a:ext uri="{FF2B5EF4-FFF2-40B4-BE49-F238E27FC236}">
                <a16:creationId xmlns:a16="http://schemas.microsoft.com/office/drawing/2014/main" id="{5BF103EF-8EB4-46B9-B2F8-404D8E24AC59}"/>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07A0F1BA-1316-4564-A674-6B863ECC799B}"/>
              </a:ext>
            </a:extLst>
          </p:cNvPr>
          <p:cNvSpPr>
            <a:spLocks noGrp="1"/>
          </p:cNvSpPr>
          <p:nvPr>
            <p:ph type="sldNum" sz="quarter" idx="12"/>
          </p:nvPr>
        </p:nvSpPr>
        <p:spPr/>
        <p:txBody>
          <a:bodyPr/>
          <a:lstStyle/>
          <a:p>
            <a:pPr>
              <a:defRPr/>
            </a:pPr>
            <a:fld id="{3A44B40C-2167-40F0-8028-4C9DC49EEB79}" type="slidenum">
              <a:rPr lang="en-US" altLang="zh-CN" smtClean="0"/>
              <a:pPr>
                <a:defRPr/>
              </a:pPr>
              <a:t>5</a:t>
            </a:fld>
            <a:r>
              <a:rPr lang="en-US" altLang="zh-CN" dirty="0"/>
              <a:t>/89</a:t>
            </a:r>
          </a:p>
        </p:txBody>
      </p:sp>
      <p:graphicFrame>
        <p:nvGraphicFramePr>
          <p:cNvPr id="15" name="图示 14">
            <a:extLst>
              <a:ext uri="{FF2B5EF4-FFF2-40B4-BE49-F238E27FC236}">
                <a16:creationId xmlns:a16="http://schemas.microsoft.com/office/drawing/2014/main" id="{2B1C62E4-9E1A-4877-934F-CD3BC059EE1E}"/>
              </a:ext>
            </a:extLst>
          </p:cNvPr>
          <p:cNvGraphicFramePr/>
          <p:nvPr/>
        </p:nvGraphicFramePr>
        <p:xfrm>
          <a:off x="2032000" y="1473693"/>
          <a:ext cx="8789880" cy="4379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组合 15">
            <a:extLst>
              <a:ext uri="{FF2B5EF4-FFF2-40B4-BE49-F238E27FC236}">
                <a16:creationId xmlns:a16="http://schemas.microsoft.com/office/drawing/2014/main" id="{7F86F5FE-40E9-7FA6-7B90-C49713ED1490}"/>
              </a:ext>
            </a:extLst>
          </p:cNvPr>
          <p:cNvGrpSpPr/>
          <p:nvPr/>
        </p:nvGrpSpPr>
        <p:grpSpPr>
          <a:xfrm>
            <a:off x="145208" y="693267"/>
            <a:ext cx="7886569" cy="1770365"/>
            <a:chOff x="145208" y="693267"/>
            <a:chExt cx="7886569" cy="1770365"/>
          </a:xfrm>
        </p:grpSpPr>
        <p:grpSp>
          <p:nvGrpSpPr>
            <p:cNvPr id="17" name="组合 16">
              <a:extLst>
                <a:ext uri="{FF2B5EF4-FFF2-40B4-BE49-F238E27FC236}">
                  <a16:creationId xmlns:a16="http://schemas.microsoft.com/office/drawing/2014/main" id="{54FA5196-0C30-CC74-B4AB-8919651DE567}"/>
                </a:ext>
              </a:extLst>
            </p:cNvPr>
            <p:cNvGrpSpPr/>
            <p:nvPr/>
          </p:nvGrpSpPr>
          <p:grpSpPr>
            <a:xfrm>
              <a:off x="145210" y="693267"/>
              <a:ext cx="7886567" cy="567279"/>
              <a:chOff x="145210" y="693267"/>
              <a:chExt cx="7886567" cy="567279"/>
            </a:xfrm>
          </p:grpSpPr>
          <p:sp>
            <p:nvSpPr>
              <p:cNvPr id="21" name="AutoShape 11">
                <a:extLst>
                  <a:ext uri="{FF2B5EF4-FFF2-40B4-BE49-F238E27FC236}">
                    <a16:creationId xmlns:a16="http://schemas.microsoft.com/office/drawing/2014/main" id="{6357C3CA-6916-3C3A-8B44-C226E6463FDF}"/>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2" name="AutoShape 11">
                <a:extLst>
                  <a:ext uri="{FF2B5EF4-FFF2-40B4-BE49-F238E27FC236}">
                    <a16:creationId xmlns:a16="http://schemas.microsoft.com/office/drawing/2014/main" id="{12B620E6-FF73-5AFA-8F69-43696023AED9}"/>
                  </a:ext>
                </a:extLst>
              </p:cNvPr>
              <p:cNvSpPr>
                <a:spLocks noChangeArrowheads="1"/>
              </p:cNvSpPr>
              <p:nvPr/>
            </p:nvSpPr>
            <p:spPr bwMode="auto">
              <a:xfrm>
                <a:off x="2020913" y="697414"/>
                <a:ext cx="400702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2">
                        <a:lumMod val="75000"/>
                      </a:schemeClr>
                    </a:solidFill>
                    <a:latin typeface="微软雅黑" panose="020B0503020204020204" pitchFamily="34" charset="-122"/>
                    <a:ea typeface="微软雅黑" panose="020B0503020204020204" pitchFamily="34" charset="-122"/>
                  </a:rPr>
                  <a:t>二、</a:t>
                </a:r>
                <a:r>
                  <a:rPr kumimoji="1" lang="en-US" altLang="zh-CN"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23" name="AutoShape 11">
                <a:extLst>
                  <a:ext uri="{FF2B5EF4-FFF2-40B4-BE49-F238E27FC236}">
                    <a16:creationId xmlns:a16="http://schemas.microsoft.com/office/drawing/2014/main" id="{4E60B93C-212A-CB91-378A-DFAC7A991A12}"/>
                  </a:ext>
                </a:extLst>
              </p:cNvPr>
              <p:cNvSpPr>
                <a:spLocks noChangeArrowheads="1"/>
              </p:cNvSpPr>
              <p:nvPr/>
            </p:nvSpPr>
            <p:spPr bwMode="auto">
              <a:xfrm>
                <a:off x="145210" y="697414"/>
                <a:ext cx="219849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8" name="组合 17">
              <a:extLst>
                <a:ext uri="{FF2B5EF4-FFF2-40B4-BE49-F238E27FC236}">
                  <a16:creationId xmlns:a16="http://schemas.microsoft.com/office/drawing/2014/main" id="{FD66A7D9-93D3-7B79-F263-FC2267CE4820}"/>
                </a:ext>
              </a:extLst>
            </p:cNvPr>
            <p:cNvGrpSpPr/>
            <p:nvPr/>
          </p:nvGrpSpPr>
          <p:grpSpPr>
            <a:xfrm>
              <a:off x="145208" y="1289125"/>
              <a:ext cx="1976555" cy="1174507"/>
              <a:chOff x="132508" y="1204621"/>
              <a:chExt cx="1507539" cy="1174507"/>
            </a:xfrm>
          </p:grpSpPr>
          <p:sp>
            <p:nvSpPr>
              <p:cNvPr id="19" name="矩形 18">
                <a:extLst>
                  <a:ext uri="{FF2B5EF4-FFF2-40B4-BE49-F238E27FC236}">
                    <a16:creationId xmlns:a16="http://schemas.microsoft.com/office/drawing/2014/main" id="{759D65BB-BFD3-8821-B27D-E6E8CF695867}"/>
                  </a:ext>
                </a:extLst>
              </p:cNvPr>
              <p:cNvSpPr/>
              <p:nvPr/>
            </p:nvSpPr>
            <p:spPr>
              <a:xfrm>
                <a:off x="132508" y="1815996"/>
                <a:ext cx="1507539"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修订的历程</a:t>
                </a:r>
              </a:p>
            </p:txBody>
          </p:sp>
          <p:sp>
            <p:nvSpPr>
              <p:cNvPr id="20" name="矩形 19">
                <a:extLst>
                  <a:ext uri="{FF2B5EF4-FFF2-40B4-BE49-F238E27FC236}">
                    <a16:creationId xmlns:a16="http://schemas.microsoft.com/office/drawing/2014/main" id="{626F6F42-B85F-6615-DADB-762F7C4AD1FC}"/>
                  </a:ext>
                </a:extLst>
              </p:cNvPr>
              <p:cNvSpPr/>
              <p:nvPr/>
            </p:nvSpPr>
            <p:spPr>
              <a:xfrm>
                <a:off x="132508" y="1204621"/>
                <a:ext cx="1507539"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1. </a:t>
                </a:r>
                <a:r>
                  <a:rPr lang="zh-CN" altLang="en-US" b="1" dirty="0">
                    <a:solidFill>
                      <a:schemeClr val="bg1"/>
                    </a:solidFill>
                    <a:latin typeface="微软雅黑" panose="020B0503020204020204" pitchFamily="34" charset="-122"/>
                    <a:ea typeface="微软雅黑" panose="020B0503020204020204" pitchFamily="34" charset="-122"/>
                  </a:rPr>
                  <a:t>修订的背景</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38871028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80BCF480-AE66-416C-BDD4-86866C7213FA}"/>
              </a:ext>
            </a:extLst>
          </p:cNvPr>
          <p:cNvSpPr>
            <a:spLocks noGrp="1"/>
          </p:cNvSpPr>
          <p:nvPr>
            <p:ph type="dt" sz="half" idx="10"/>
          </p:nvPr>
        </p:nvSpPr>
        <p:spPr/>
        <p:txBody>
          <a:bodyPr/>
          <a:lstStyle/>
          <a:p>
            <a:pPr>
              <a:defRPr/>
            </a:pPr>
            <a:fld id="{27158FDA-0734-4674-A894-C1231886F499}" type="datetime10">
              <a:rPr lang="zh-CN" altLang="en-US" smtClean="0"/>
              <a:t>23:23</a:t>
            </a:fld>
            <a:endParaRPr lang="en-US" dirty="0"/>
          </a:p>
        </p:txBody>
      </p:sp>
      <p:sp>
        <p:nvSpPr>
          <p:cNvPr id="5" name="页脚占位符 4">
            <a:extLst>
              <a:ext uri="{FF2B5EF4-FFF2-40B4-BE49-F238E27FC236}">
                <a16:creationId xmlns:a16="http://schemas.microsoft.com/office/drawing/2014/main" id="{295055E0-8B01-4CF6-A703-603704ADEC28}"/>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1AF08C14-1EBB-4328-98CE-BFB26C3F0945}"/>
              </a:ext>
            </a:extLst>
          </p:cNvPr>
          <p:cNvSpPr>
            <a:spLocks noGrp="1"/>
          </p:cNvSpPr>
          <p:nvPr>
            <p:ph type="sldNum" sz="quarter" idx="12"/>
          </p:nvPr>
        </p:nvSpPr>
        <p:spPr/>
        <p:txBody>
          <a:bodyPr/>
          <a:lstStyle/>
          <a:p>
            <a:pPr>
              <a:defRPr/>
            </a:pPr>
            <a:fld id="{3A44B40C-2167-40F0-8028-4C9DC49EEB79}" type="slidenum">
              <a:rPr lang="en-US" altLang="zh-CN" smtClean="0"/>
              <a:pPr>
                <a:defRPr/>
              </a:pPr>
              <a:t>50</a:t>
            </a:fld>
            <a:r>
              <a:rPr lang="en-US" altLang="zh-CN" dirty="0"/>
              <a:t>/89</a:t>
            </a:r>
          </a:p>
        </p:txBody>
      </p:sp>
      <p:sp>
        <p:nvSpPr>
          <p:cNvPr id="17" name="矩形 16">
            <a:extLst>
              <a:ext uri="{FF2B5EF4-FFF2-40B4-BE49-F238E27FC236}">
                <a16:creationId xmlns:a16="http://schemas.microsoft.com/office/drawing/2014/main" id="{B502AEE6-BC41-4E16-A7B6-6A8B664E9B0F}"/>
              </a:ext>
            </a:extLst>
          </p:cNvPr>
          <p:cNvSpPr/>
          <p:nvPr/>
        </p:nvSpPr>
        <p:spPr>
          <a:xfrm>
            <a:off x="2121763" y="1788289"/>
            <a:ext cx="9842924" cy="4372297"/>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30000"/>
              </a:lnSpc>
            </a:pPr>
            <a:r>
              <a:rPr lang="zh-CN" altLang="en-US" dirty="0">
                <a:solidFill>
                  <a:schemeClr val="tx1"/>
                </a:solidFill>
                <a:latin typeface="微软雅黑" panose="020B0503020204020204" pitchFamily="34" charset="-122"/>
                <a:ea typeface="微软雅黑" panose="020B0503020204020204" pitchFamily="34" charset="-122"/>
              </a:rPr>
              <a:t>第八十三条 </a:t>
            </a:r>
            <a:r>
              <a:rPr lang="zh-CN" altLang="en-US" b="1" dirty="0">
                <a:solidFill>
                  <a:srgbClr val="FF0000"/>
                </a:solidFill>
                <a:latin typeface="微软雅黑" panose="020B0503020204020204" pitchFamily="34" charset="-122"/>
                <a:ea typeface="微软雅黑" panose="020B0503020204020204" pitchFamily="34" charset="-122"/>
              </a:rPr>
              <a:t>事故调查组由县级以上人民政府按照国务院的规定成立，事故调查由事故调查组组长负责。事故调查组长由负责事故调查的人民政府指定。事故调查组组长主持事故调查工作，有权对事故原因、事故性质和事故责任提出结论性意见。</a:t>
            </a:r>
            <a:r>
              <a:rPr lang="zh-CN" altLang="en-US" dirty="0">
                <a:solidFill>
                  <a:schemeClr val="tx1"/>
                </a:solidFill>
                <a:latin typeface="微软雅黑" panose="020B0503020204020204" pitchFamily="34" charset="-122"/>
                <a:ea typeface="微软雅黑" panose="020B0503020204020204" pitchFamily="34" charset="-122"/>
              </a:rPr>
              <a:t>事故调查处理应当按照科学严谨、依法依规、实事求是注重实效的原则，及时、准确地查清故原因，查明事故性质和责任，</a:t>
            </a:r>
            <a:r>
              <a:rPr lang="zh-CN" altLang="en-US" b="1" dirty="0">
                <a:solidFill>
                  <a:srgbClr val="FF0000"/>
                </a:solidFill>
                <a:latin typeface="微软雅黑" panose="020B0503020204020204" pitchFamily="34" charset="-122"/>
                <a:ea typeface="微软雅黑" panose="020B0503020204020204" pitchFamily="34" charset="-122"/>
              </a:rPr>
              <a:t>评估应急处置工作</a:t>
            </a:r>
            <a:r>
              <a:rPr lang="zh-CN" altLang="en-US" dirty="0">
                <a:solidFill>
                  <a:schemeClr val="tx1"/>
                </a:solidFill>
                <a:latin typeface="微软雅黑" panose="020B0503020204020204" pitchFamily="34" charset="-122"/>
                <a:ea typeface="微软雅黑" panose="020B0503020204020204" pitchFamily="34" charset="-122"/>
              </a:rPr>
              <a:t>，总结事故教训，提出整改措施，并对事故责任者提出处理意见；</a:t>
            </a:r>
            <a:r>
              <a:rPr lang="zh-CN" altLang="en-US" b="1" dirty="0">
                <a:solidFill>
                  <a:srgbClr val="FF0000"/>
                </a:solidFill>
                <a:latin typeface="微软雅黑" panose="020B0503020204020204" pitchFamily="34" charset="-122"/>
                <a:ea typeface="微软雅黑" panose="020B0503020204020204" pitchFamily="34" charset="-122"/>
              </a:rPr>
              <a:t>其中，监察机关对公职人员提出责任追究意见</a:t>
            </a:r>
            <a:r>
              <a:rPr lang="zh-CN" altLang="en-US" dirty="0">
                <a:solidFill>
                  <a:schemeClr val="tx1"/>
                </a:solidFill>
                <a:latin typeface="微软雅黑" panose="020B0503020204020204" pitchFamily="34" charset="-122"/>
                <a:ea typeface="微软雅黑" panose="020B0503020204020204" pitchFamily="34" charset="-122"/>
              </a:rPr>
              <a:t>。事故调查报告应当依法及时向社会公布。</a:t>
            </a:r>
            <a:r>
              <a:rPr lang="zh-CN" altLang="en-US" b="1" dirty="0">
                <a:solidFill>
                  <a:srgbClr val="FF0000"/>
                </a:solidFill>
                <a:latin typeface="微软雅黑" panose="020B0503020204020204" pitchFamily="34" charset="-122"/>
                <a:ea typeface="微软雅黑" panose="020B0503020204020204" pitchFamily="34" charset="-122"/>
              </a:rPr>
              <a:t>有关单位应当根据事故原因的调查结果，对事故责任人员依法予以追究。</a:t>
            </a:r>
            <a:r>
              <a:rPr lang="zh-CN" altLang="en-US" dirty="0">
                <a:solidFill>
                  <a:schemeClr val="tx1"/>
                </a:solidFill>
                <a:latin typeface="微软雅黑" panose="020B0503020204020204" pitchFamily="34" charset="-122"/>
                <a:ea typeface="微软雅黑" panose="020B0503020204020204" pitchFamily="34" charset="-122"/>
              </a:rPr>
              <a:t>事故调查和处理的具体办法由国务院制定。事故发生单位应当及时全面落实整改措施，负有安全生产监督管理职责的部门应当加强监督检查。</a:t>
            </a:r>
            <a:endParaRPr lang="en-US" altLang="zh-CN" dirty="0">
              <a:solidFill>
                <a:schemeClr val="tx1"/>
              </a:solidFill>
              <a:latin typeface="微软雅黑" panose="020B0503020204020204" pitchFamily="34" charset="-122"/>
              <a:ea typeface="微软雅黑" panose="020B0503020204020204" pitchFamily="34" charset="-122"/>
            </a:endParaRPr>
          </a:p>
          <a:p>
            <a:pPr indent="457200" algn="just" eaLnBrk="1">
              <a:lnSpc>
                <a:spcPct val="130000"/>
              </a:lnSpc>
            </a:pPr>
            <a:r>
              <a:rPr lang="zh-CN" altLang="en-US" b="1" dirty="0">
                <a:solidFill>
                  <a:srgbClr val="FF0000"/>
                </a:solidFill>
                <a:latin typeface="微软雅黑" panose="020B0503020204020204" pitchFamily="34" charset="-122"/>
                <a:ea typeface="微软雅黑" panose="020B0503020204020204" pitchFamily="34" charset="-122"/>
              </a:rPr>
              <a:t>负责事故调查处理的人民政府应当在批复事故调查报告后一年内，组织有关部门对事故整改和防范措施落实情况进行评估，并及时向社会公开评估结果；对不履行职责导致没有落实事故整改措施的有关单位和人员，应当按照有关规定追究责任。</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7CBB0D3E-258E-4B27-ADEE-D55C5195A2EF}"/>
              </a:ext>
            </a:extLst>
          </p:cNvPr>
          <p:cNvSpPr/>
          <p:nvPr/>
        </p:nvSpPr>
        <p:spPr>
          <a:xfrm>
            <a:off x="3142690" y="1360287"/>
            <a:ext cx="1512752"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第八十三条 </a:t>
            </a:r>
          </a:p>
        </p:txBody>
      </p:sp>
      <p:sp>
        <p:nvSpPr>
          <p:cNvPr id="19" name="矩形 18">
            <a:extLst>
              <a:ext uri="{FF2B5EF4-FFF2-40B4-BE49-F238E27FC236}">
                <a16:creationId xmlns:a16="http://schemas.microsoft.com/office/drawing/2014/main" id="{F2DA9554-41A8-4ED2-8396-085DDEFB2B67}"/>
              </a:ext>
            </a:extLst>
          </p:cNvPr>
          <p:cNvSpPr/>
          <p:nvPr/>
        </p:nvSpPr>
        <p:spPr>
          <a:xfrm>
            <a:off x="4494320" y="135498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sp>
        <p:nvSpPr>
          <p:cNvPr id="20" name="箭头: 左 19">
            <a:hlinkClick r:id="rId2" action="ppaction://hlinksldjump"/>
            <a:extLst>
              <a:ext uri="{FF2B5EF4-FFF2-40B4-BE49-F238E27FC236}">
                <a16:creationId xmlns:a16="http://schemas.microsoft.com/office/drawing/2014/main" id="{FE753DE7-D45E-450D-97E5-4239C4C1DA95}"/>
              </a:ext>
            </a:extLst>
          </p:cNvPr>
          <p:cNvSpPr/>
          <p:nvPr/>
        </p:nvSpPr>
        <p:spPr>
          <a:xfrm>
            <a:off x="587508" y="5600552"/>
            <a:ext cx="1091954" cy="563132"/>
          </a:xfrm>
          <a:prstGeom prst="leftArrow">
            <a:avLst/>
          </a:prstGeom>
          <a:solidFill>
            <a:srgbClr val="00B0F0"/>
          </a:solid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a:extLst>
              <a:ext uri="{FF2B5EF4-FFF2-40B4-BE49-F238E27FC236}">
                <a16:creationId xmlns:a16="http://schemas.microsoft.com/office/drawing/2014/main" id="{504686F2-F18B-0601-F1A6-29B0D0B0EDB9}"/>
              </a:ext>
            </a:extLst>
          </p:cNvPr>
          <p:cNvGrpSpPr/>
          <p:nvPr/>
        </p:nvGrpSpPr>
        <p:grpSpPr>
          <a:xfrm>
            <a:off x="145208" y="693267"/>
            <a:ext cx="7886569" cy="2333497"/>
            <a:chOff x="145208" y="693267"/>
            <a:chExt cx="7886569" cy="2333497"/>
          </a:xfrm>
        </p:grpSpPr>
        <p:grpSp>
          <p:nvGrpSpPr>
            <p:cNvPr id="23" name="组合 22">
              <a:extLst>
                <a:ext uri="{FF2B5EF4-FFF2-40B4-BE49-F238E27FC236}">
                  <a16:creationId xmlns:a16="http://schemas.microsoft.com/office/drawing/2014/main" id="{43FAA2B5-53E8-1E0D-8793-4A408EA2BD69}"/>
                </a:ext>
              </a:extLst>
            </p:cNvPr>
            <p:cNvGrpSpPr/>
            <p:nvPr/>
          </p:nvGrpSpPr>
          <p:grpSpPr>
            <a:xfrm>
              <a:off x="145208" y="693267"/>
              <a:ext cx="7886569" cy="2333497"/>
              <a:chOff x="145208" y="693267"/>
              <a:chExt cx="7886569" cy="2333497"/>
            </a:xfrm>
          </p:grpSpPr>
          <p:grpSp>
            <p:nvGrpSpPr>
              <p:cNvPr id="25" name="组合 24">
                <a:extLst>
                  <a:ext uri="{FF2B5EF4-FFF2-40B4-BE49-F238E27FC236}">
                    <a16:creationId xmlns:a16="http://schemas.microsoft.com/office/drawing/2014/main" id="{21766EA3-9FA8-1CCB-1556-8A4B039C5879}"/>
                  </a:ext>
                </a:extLst>
              </p:cNvPr>
              <p:cNvGrpSpPr/>
              <p:nvPr/>
            </p:nvGrpSpPr>
            <p:grpSpPr>
              <a:xfrm>
                <a:off x="145208" y="693267"/>
                <a:ext cx="7886569" cy="1770365"/>
                <a:chOff x="145208" y="693267"/>
                <a:chExt cx="7886569" cy="1770365"/>
              </a:xfrm>
            </p:grpSpPr>
            <p:grpSp>
              <p:nvGrpSpPr>
                <p:cNvPr id="27" name="组合 26">
                  <a:extLst>
                    <a:ext uri="{FF2B5EF4-FFF2-40B4-BE49-F238E27FC236}">
                      <a16:creationId xmlns:a16="http://schemas.microsoft.com/office/drawing/2014/main" id="{2A7F148C-A80E-DD6D-F6DC-9732FC32C134}"/>
                    </a:ext>
                  </a:extLst>
                </p:cNvPr>
                <p:cNvGrpSpPr/>
                <p:nvPr/>
              </p:nvGrpSpPr>
              <p:grpSpPr>
                <a:xfrm>
                  <a:off x="145210" y="693267"/>
                  <a:ext cx="7886567" cy="567279"/>
                  <a:chOff x="145210" y="693267"/>
                  <a:chExt cx="7886567" cy="567279"/>
                </a:xfrm>
              </p:grpSpPr>
              <p:sp>
                <p:nvSpPr>
                  <p:cNvPr id="29" name="AutoShape 11">
                    <a:extLst>
                      <a:ext uri="{FF2B5EF4-FFF2-40B4-BE49-F238E27FC236}">
                        <a16:creationId xmlns:a16="http://schemas.microsoft.com/office/drawing/2014/main" id="{EE5EF936-31FB-2D2C-64CD-3FBBCD149BAB}"/>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0" name="AutoShape 11">
                    <a:extLst>
                      <a:ext uri="{FF2B5EF4-FFF2-40B4-BE49-F238E27FC236}">
                        <a16:creationId xmlns:a16="http://schemas.microsoft.com/office/drawing/2014/main" id="{B3D31DED-CCDE-3595-D625-C179FD8EAFF5}"/>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1" name="AutoShape 11">
                    <a:extLst>
                      <a:ext uri="{FF2B5EF4-FFF2-40B4-BE49-F238E27FC236}">
                        <a16:creationId xmlns:a16="http://schemas.microsoft.com/office/drawing/2014/main" id="{427D9383-A210-1334-07E9-2648B59CB1AE}"/>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8" name="矩形 27">
                  <a:extLst>
                    <a:ext uri="{FF2B5EF4-FFF2-40B4-BE49-F238E27FC236}">
                      <a16:creationId xmlns:a16="http://schemas.microsoft.com/office/drawing/2014/main" id="{C19632F4-BCAC-207F-7CD9-B3AEBDB784BE}"/>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6" name="矩形 25">
                <a:extLst>
                  <a:ext uri="{FF2B5EF4-FFF2-40B4-BE49-F238E27FC236}">
                    <a16:creationId xmlns:a16="http://schemas.microsoft.com/office/drawing/2014/main" id="{44EB5D32-5F8E-6B38-AD2B-E962A60F9379}"/>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4" name="矩形 23">
              <a:extLst>
                <a:ext uri="{FF2B5EF4-FFF2-40B4-BE49-F238E27FC236}">
                  <a16:creationId xmlns:a16="http://schemas.microsoft.com/office/drawing/2014/main" id="{436F3A51-FD32-2697-C3AB-1742FDD3578D}"/>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202443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7438FDAE-4357-4709-B8AB-109133BBFC96}"/>
              </a:ext>
            </a:extLst>
          </p:cNvPr>
          <p:cNvSpPr>
            <a:spLocks noGrp="1"/>
          </p:cNvSpPr>
          <p:nvPr>
            <p:ph type="dt" sz="half" idx="10"/>
          </p:nvPr>
        </p:nvSpPr>
        <p:spPr/>
        <p:txBody>
          <a:bodyPr/>
          <a:lstStyle/>
          <a:p>
            <a:pPr>
              <a:defRPr/>
            </a:pPr>
            <a:fld id="{27158FDA-0734-4674-A894-C1231886F499}" type="datetime10">
              <a:rPr lang="zh-CN" altLang="en-US" smtClean="0"/>
              <a:t>23:22</a:t>
            </a:fld>
            <a:endParaRPr lang="en-US" dirty="0"/>
          </a:p>
        </p:txBody>
      </p:sp>
      <p:sp>
        <p:nvSpPr>
          <p:cNvPr id="5" name="页脚占位符 4">
            <a:extLst>
              <a:ext uri="{FF2B5EF4-FFF2-40B4-BE49-F238E27FC236}">
                <a16:creationId xmlns:a16="http://schemas.microsoft.com/office/drawing/2014/main" id="{B6B57CBD-7404-4DA3-B56D-587BDDA3E1FB}"/>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FFDBA6EB-59F3-4733-8BC0-C5EF1C23C2FD}"/>
              </a:ext>
            </a:extLst>
          </p:cNvPr>
          <p:cNvSpPr>
            <a:spLocks noGrp="1"/>
          </p:cNvSpPr>
          <p:nvPr>
            <p:ph type="sldNum" sz="quarter" idx="12"/>
          </p:nvPr>
        </p:nvSpPr>
        <p:spPr/>
        <p:txBody>
          <a:bodyPr/>
          <a:lstStyle/>
          <a:p>
            <a:pPr>
              <a:defRPr/>
            </a:pPr>
            <a:fld id="{3A44B40C-2167-40F0-8028-4C9DC49EEB79}" type="slidenum">
              <a:rPr lang="en-US" altLang="zh-CN" smtClean="0"/>
              <a:pPr>
                <a:defRPr/>
              </a:pPr>
              <a:t>51</a:t>
            </a:fld>
            <a:r>
              <a:rPr lang="en-US" altLang="zh-CN" dirty="0"/>
              <a:t>/89</a:t>
            </a:r>
          </a:p>
        </p:txBody>
      </p:sp>
      <p:sp>
        <p:nvSpPr>
          <p:cNvPr id="17" name="矩形 16">
            <a:extLst>
              <a:ext uri="{FF2B5EF4-FFF2-40B4-BE49-F238E27FC236}">
                <a16:creationId xmlns:a16="http://schemas.microsoft.com/office/drawing/2014/main" id="{0156D54C-1E04-465C-864D-E1A8FCF1EEE2}"/>
              </a:ext>
            </a:extLst>
          </p:cNvPr>
          <p:cNvSpPr/>
          <p:nvPr/>
        </p:nvSpPr>
        <p:spPr>
          <a:xfrm>
            <a:off x="3142690" y="2053897"/>
            <a:ext cx="7951433" cy="3799642"/>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修正前</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第八十九条 承担安全评价，认证检测、检验工作的机构，出具虚假证明的，没收违法所得；违法所得在十万元以上的，并处违法所得二倍以上五倍以下的罚款；没有违法所得或者违法所得不足十万元的，单处或者并处十万元以上二十万元以下的罚款；对其直接负责的主管人员和其他直接责任人员处二万元以上五万元以下的罚款；给他人造成损害的，与生产经营单位承担连带赔偿责任；构成犯罪的，依照刑法有关规定追究刑事责任。对有前款违法行为的机构，吊销其相应资质。</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09962641-1C69-46CF-AEDF-6AA9204B4CF1}"/>
              </a:ext>
            </a:extLst>
          </p:cNvPr>
          <p:cNvSpPr/>
          <p:nvPr/>
        </p:nvSpPr>
        <p:spPr>
          <a:xfrm>
            <a:off x="3142690" y="1360287"/>
            <a:ext cx="1512752"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第八十九条 </a:t>
            </a:r>
          </a:p>
        </p:txBody>
      </p:sp>
      <p:sp>
        <p:nvSpPr>
          <p:cNvPr id="19" name="矩形 18">
            <a:extLst>
              <a:ext uri="{FF2B5EF4-FFF2-40B4-BE49-F238E27FC236}">
                <a16:creationId xmlns:a16="http://schemas.microsoft.com/office/drawing/2014/main" id="{B9311C97-8A6D-4C6D-AC7D-EF6666F9554C}"/>
              </a:ext>
            </a:extLst>
          </p:cNvPr>
          <p:cNvSpPr/>
          <p:nvPr/>
        </p:nvSpPr>
        <p:spPr>
          <a:xfrm>
            <a:off x="4488388" y="140673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1" name="组合 20">
            <a:extLst>
              <a:ext uri="{FF2B5EF4-FFF2-40B4-BE49-F238E27FC236}">
                <a16:creationId xmlns:a16="http://schemas.microsoft.com/office/drawing/2014/main" id="{8F6C9CEB-A205-E407-F087-30B65417F8BE}"/>
              </a:ext>
            </a:extLst>
          </p:cNvPr>
          <p:cNvGrpSpPr/>
          <p:nvPr/>
        </p:nvGrpSpPr>
        <p:grpSpPr>
          <a:xfrm>
            <a:off x="145208" y="693267"/>
            <a:ext cx="7886569" cy="2333497"/>
            <a:chOff x="145208" y="693267"/>
            <a:chExt cx="7886569" cy="2333497"/>
          </a:xfrm>
        </p:grpSpPr>
        <p:grpSp>
          <p:nvGrpSpPr>
            <p:cNvPr id="22" name="组合 21">
              <a:extLst>
                <a:ext uri="{FF2B5EF4-FFF2-40B4-BE49-F238E27FC236}">
                  <a16:creationId xmlns:a16="http://schemas.microsoft.com/office/drawing/2014/main" id="{DECCC121-B036-4893-165C-5CEA97EA8459}"/>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B7D06221-AE33-B091-530E-8F13600EA949}"/>
                  </a:ext>
                </a:extLst>
              </p:cNvPr>
              <p:cNvGrpSpPr/>
              <p:nvPr/>
            </p:nvGrpSpPr>
            <p:grpSpPr>
              <a:xfrm>
                <a:off x="145208" y="693267"/>
                <a:ext cx="7886569" cy="1770365"/>
                <a:chOff x="145208" y="693267"/>
                <a:chExt cx="7886569" cy="1770365"/>
              </a:xfrm>
            </p:grpSpPr>
            <p:grpSp>
              <p:nvGrpSpPr>
                <p:cNvPr id="26" name="组合 25">
                  <a:extLst>
                    <a:ext uri="{FF2B5EF4-FFF2-40B4-BE49-F238E27FC236}">
                      <a16:creationId xmlns:a16="http://schemas.microsoft.com/office/drawing/2014/main" id="{87EA9F51-B673-60E2-AC25-9D21AAC4A648}"/>
                    </a:ext>
                  </a:extLst>
                </p:cNvPr>
                <p:cNvGrpSpPr/>
                <p:nvPr/>
              </p:nvGrpSpPr>
              <p:grpSpPr>
                <a:xfrm>
                  <a:off x="145210" y="693267"/>
                  <a:ext cx="7886567" cy="567279"/>
                  <a:chOff x="145210" y="693267"/>
                  <a:chExt cx="7886567" cy="567279"/>
                </a:xfrm>
              </p:grpSpPr>
              <p:sp>
                <p:nvSpPr>
                  <p:cNvPr id="28" name="AutoShape 11">
                    <a:extLst>
                      <a:ext uri="{FF2B5EF4-FFF2-40B4-BE49-F238E27FC236}">
                        <a16:creationId xmlns:a16="http://schemas.microsoft.com/office/drawing/2014/main" id="{77A8DA58-3B29-DB2E-13FB-5FF999B2F8BB}"/>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9" name="AutoShape 11">
                    <a:extLst>
                      <a:ext uri="{FF2B5EF4-FFF2-40B4-BE49-F238E27FC236}">
                        <a16:creationId xmlns:a16="http://schemas.microsoft.com/office/drawing/2014/main" id="{6731581D-087B-19CE-ABA5-79D2B25F178C}"/>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0" name="AutoShape 11">
                    <a:extLst>
                      <a:ext uri="{FF2B5EF4-FFF2-40B4-BE49-F238E27FC236}">
                        <a16:creationId xmlns:a16="http://schemas.microsoft.com/office/drawing/2014/main" id="{93E5BB69-DEDD-E0F6-7B76-A765FB6C579F}"/>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7" name="矩形 26">
                  <a:extLst>
                    <a:ext uri="{FF2B5EF4-FFF2-40B4-BE49-F238E27FC236}">
                      <a16:creationId xmlns:a16="http://schemas.microsoft.com/office/drawing/2014/main" id="{778FA74B-1CDC-BD1C-BE44-20149EC75C5E}"/>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5" name="矩形 24">
                <a:extLst>
                  <a:ext uri="{FF2B5EF4-FFF2-40B4-BE49-F238E27FC236}">
                    <a16:creationId xmlns:a16="http://schemas.microsoft.com/office/drawing/2014/main" id="{D6A421DA-4346-C9FA-AF6F-87AA77C6EE59}"/>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3" name="矩形 22">
              <a:extLst>
                <a:ext uri="{FF2B5EF4-FFF2-40B4-BE49-F238E27FC236}">
                  <a16:creationId xmlns:a16="http://schemas.microsoft.com/office/drawing/2014/main" id="{FF45C5D5-8D9F-F438-F0EE-C29DC57237B1}"/>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0577203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2633B54C-89AD-4033-A32A-5C745A07C153}"/>
              </a:ext>
            </a:extLst>
          </p:cNvPr>
          <p:cNvSpPr>
            <a:spLocks noGrp="1"/>
          </p:cNvSpPr>
          <p:nvPr>
            <p:ph type="dt" sz="half" idx="10"/>
          </p:nvPr>
        </p:nvSpPr>
        <p:spPr/>
        <p:txBody>
          <a:bodyPr/>
          <a:lstStyle/>
          <a:p>
            <a:pPr>
              <a:defRPr/>
            </a:pPr>
            <a:fld id="{27158FDA-0734-4674-A894-C1231886F499}" type="datetime10">
              <a:rPr lang="zh-CN" altLang="en-US" smtClean="0"/>
              <a:t>23:22</a:t>
            </a:fld>
            <a:endParaRPr lang="en-US" dirty="0"/>
          </a:p>
        </p:txBody>
      </p:sp>
      <p:sp>
        <p:nvSpPr>
          <p:cNvPr id="5" name="页脚占位符 4">
            <a:extLst>
              <a:ext uri="{FF2B5EF4-FFF2-40B4-BE49-F238E27FC236}">
                <a16:creationId xmlns:a16="http://schemas.microsoft.com/office/drawing/2014/main" id="{23ECBFCF-EA2D-41F0-9A1E-5A1DA761808D}"/>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B157C66F-904B-47E6-9ABE-765888430284}"/>
              </a:ext>
            </a:extLst>
          </p:cNvPr>
          <p:cNvSpPr>
            <a:spLocks noGrp="1"/>
          </p:cNvSpPr>
          <p:nvPr>
            <p:ph type="sldNum" sz="quarter" idx="12"/>
          </p:nvPr>
        </p:nvSpPr>
        <p:spPr/>
        <p:txBody>
          <a:bodyPr/>
          <a:lstStyle/>
          <a:p>
            <a:pPr>
              <a:defRPr/>
            </a:pPr>
            <a:fld id="{3A44B40C-2167-40F0-8028-4C9DC49EEB79}" type="slidenum">
              <a:rPr lang="en-US" altLang="zh-CN" smtClean="0"/>
              <a:pPr>
                <a:defRPr/>
              </a:pPr>
              <a:t>52</a:t>
            </a:fld>
            <a:r>
              <a:rPr lang="en-US" altLang="zh-CN" dirty="0"/>
              <a:t>/89</a:t>
            </a:r>
          </a:p>
        </p:txBody>
      </p:sp>
      <p:sp>
        <p:nvSpPr>
          <p:cNvPr id="17" name="矩形 16">
            <a:extLst>
              <a:ext uri="{FF2B5EF4-FFF2-40B4-BE49-F238E27FC236}">
                <a16:creationId xmlns:a16="http://schemas.microsoft.com/office/drawing/2014/main" id="{FF5A47B8-2B2D-46FF-BD1A-09E1A431E034}"/>
              </a:ext>
            </a:extLst>
          </p:cNvPr>
          <p:cNvSpPr/>
          <p:nvPr/>
        </p:nvSpPr>
        <p:spPr>
          <a:xfrm>
            <a:off x="3056878" y="1977287"/>
            <a:ext cx="8296922" cy="4150628"/>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第八十九条 承担安全评价，认证检测、检验工作的机构，</a:t>
            </a:r>
            <a:r>
              <a:rPr lang="zh-CN" altLang="en-US" b="1" dirty="0">
                <a:solidFill>
                  <a:srgbClr val="FF0000"/>
                </a:solidFill>
                <a:latin typeface="微软雅黑" panose="020B0503020204020204" pitchFamily="34" charset="-122"/>
                <a:ea typeface="微软雅黑" panose="020B0503020204020204" pitchFamily="34" charset="-122"/>
              </a:rPr>
              <a:t>租借资质、违法挂靠</a:t>
            </a:r>
            <a:r>
              <a:rPr lang="zh-CN" altLang="en-US" dirty="0">
                <a:solidFill>
                  <a:schemeClr val="tx1"/>
                </a:solidFill>
                <a:latin typeface="微软雅黑" panose="020B0503020204020204" pitchFamily="34" charset="-122"/>
                <a:ea typeface="微软雅黑" panose="020B0503020204020204" pitchFamily="34" charset="-122"/>
              </a:rPr>
              <a:t>、出具虚假</a:t>
            </a:r>
            <a:r>
              <a:rPr lang="zh-CN" altLang="en-US" strike="sngStrike" dirty="0">
                <a:solidFill>
                  <a:srgbClr val="0070C0"/>
                </a:solidFill>
                <a:latin typeface="微软雅黑" panose="020B0503020204020204" pitchFamily="34" charset="-122"/>
                <a:ea typeface="微软雅黑" panose="020B0503020204020204" pitchFamily="34" charset="-122"/>
              </a:rPr>
              <a:t>证明</a:t>
            </a:r>
            <a:r>
              <a:rPr lang="zh-CN" altLang="en-US" b="1" dirty="0">
                <a:solidFill>
                  <a:srgbClr val="FF0000"/>
                </a:solidFill>
                <a:latin typeface="微软雅黑" panose="020B0503020204020204" pitchFamily="34" charset="-122"/>
                <a:ea typeface="微软雅黑" panose="020B0503020204020204" pitchFamily="34" charset="-122"/>
              </a:rPr>
              <a:t>报告</a:t>
            </a:r>
            <a:r>
              <a:rPr lang="zh-CN" altLang="en-US" dirty="0">
                <a:solidFill>
                  <a:schemeClr val="tx1"/>
                </a:solidFill>
                <a:latin typeface="微软雅黑" panose="020B0503020204020204" pitchFamily="34" charset="-122"/>
                <a:ea typeface="微软雅黑" panose="020B0503020204020204" pitchFamily="34" charset="-122"/>
              </a:rPr>
              <a:t>的，没收违法所得；违法所得在十万元以上的，并处违法所得二倍以上五倍以下的罚款；没有违法所得或者违法所得不足十万元的，单处或者并处十万元以上二十万元以下的罚款；对其直接负责的主管人员和其他直接责任人员处二万元以上五万元以下的罚款；给他人造成损害的，与生产经营单位承担连带赔偿责任；构成犯罪的，依照刑法有关规定追究刑事责任。</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对有前款违法行为的机构</a:t>
            </a:r>
            <a:r>
              <a:rPr lang="zh-CN" altLang="en-US" b="1" dirty="0">
                <a:solidFill>
                  <a:srgbClr val="FF0000"/>
                </a:solidFill>
                <a:latin typeface="微软雅黑" panose="020B0503020204020204" pitchFamily="34" charset="-122"/>
                <a:ea typeface="微软雅黑" panose="020B0503020204020204" pitchFamily="34" charset="-122"/>
              </a:rPr>
              <a:t>及其直接责任人员，吊销其相应资质和资格，五年内不得从事安全评价、认证、检测、检验工作；构成犯罪的，依照刑法有关规定追究刑事责任。</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2C44D392-4FA6-4D56-B358-3C1004F83F04}"/>
              </a:ext>
            </a:extLst>
          </p:cNvPr>
          <p:cNvSpPr/>
          <p:nvPr/>
        </p:nvSpPr>
        <p:spPr>
          <a:xfrm>
            <a:off x="3142690" y="1360287"/>
            <a:ext cx="1512752"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第八十九条 </a:t>
            </a:r>
          </a:p>
        </p:txBody>
      </p:sp>
      <p:sp>
        <p:nvSpPr>
          <p:cNvPr id="19" name="矩形 18">
            <a:extLst>
              <a:ext uri="{FF2B5EF4-FFF2-40B4-BE49-F238E27FC236}">
                <a16:creationId xmlns:a16="http://schemas.microsoft.com/office/drawing/2014/main" id="{620D5A3A-D6B8-4477-9C8C-96C22DEF3801}"/>
              </a:ext>
            </a:extLst>
          </p:cNvPr>
          <p:cNvSpPr/>
          <p:nvPr/>
        </p:nvSpPr>
        <p:spPr>
          <a:xfrm>
            <a:off x="4494320" y="135498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1" name="组合 20">
            <a:extLst>
              <a:ext uri="{FF2B5EF4-FFF2-40B4-BE49-F238E27FC236}">
                <a16:creationId xmlns:a16="http://schemas.microsoft.com/office/drawing/2014/main" id="{57EAE613-355B-4C9F-1F33-9615B407EF89}"/>
              </a:ext>
            </a:extLst>
          </p:cNvPr>
          <p:cNvGrpSpPr/>
          <p:nvPr/>
        </p:nvGrpSpPr>
        <p:grpSpPr>
          <a:xfrm>
            <a:off x="145208" y="693267"/>
            <a:ext cx="7886569" cy="2333497"/>
            <a:chOff x="145208" y="693267"/>
            <a:chExt cx="7886569" cy="2333497"/>
          </a:xfrm>
        </p:grpSpPr>
        <p:grpSp>
          <p:nvGrpSpPr>
            <p:cNvPr id="22" name="组合 21">
              <a:extLst>
                <a:ext uri="{FF2B5EF4-FFF2-40B4-BE49-F238E27FC236}">
                  <a16:creationId xmlns:a16="http://schemas.microsoft.com/office/drawing/2014/main" id="{33697300-CB74-FB57-6711-AB4D01FAB724}"/>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B003EDF4-67CC-A84A-3E3D-A5E61CD6C358}"/>
                  </a:ext>
                </a:extLst>
              </p:cNvPr>
              <p:cNvGrpSpPr/>
              <p:nvPr/>
            </p:nvGrpSpPr>
            <p:grpSpPr>
              <a:xfrm>
                <a:off x="145208" y="693267"/>
                <a:ext cx="7886569" cy="1770365"/>
                <a:chOff x="145208" y="693267"/>
                <a:chExt cx="7886569" cy="1770365"/>
              </a:xfrm>
            </p:grpSpPr>
            <p:grpSp>
              <p:nvGrpSpPr>
                <p:cNvPr id="26" name="组合 25">
                  <a:extLst>
                    <a:ext uri="{FF2B5EF4-FFF2-40B4-BE49-F238E27FC236}">
                      <a16:creationId xmlns:a16="http://schemas.microsoft.com/office/drawing/2014/main" id="{E2ED1B59-ABAB-DF5D-4939-B735B677EE2C}"/>
                    </a:ext>
                  </a:extLst>
                </p:cNvPr>
                <p:cNvGrpSpPr/>
                <p:nvPr/>
              </p:nvGrpSpPr>
              <p:grpSpPr>
                <a:xfrm>
                  <a:off x="145210" y="693267"/>
                  <a:ext cx="7886567" cy="567279"/>
                  <a:chOff x="145210" y="693267"/>
                  <a:chExt cx="7886567" cy="567279"/>
                </a:xfrm>
              </p:grpSpPr>
              <p:sp>
                <p:nvSpPr>
                  <p:cNvPr id="28" name="AutoShape 11">
                    <a:extLst>
                      <a:ext uri="{FF2B5EF4-FFF2-40B4-BE49-F238E27FC236}">
                        <a16:creationId xmlns:a16="http://schemas.microsoft.com/office/drawing/2014/main" id="{E28B89D1-D63E-03BB-4193-E070FB58055C}"/>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9" name="AutoShape 11">
                    <a:extLst>
                      <a:ext uri="{FF2B5EF4-FFF2-40B4-BE49-F238E27FC236}">
                        <a16:creationId xmlns:a16="http://schemas.microsoft.com/office/drawing/2014/main" id="{5314DE4C-D0E2-BD4A-BE92-B36931FE6825}"/>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0" name="AutoShape 11">
                    <a:extLst>
                      <a:ext uri="{FF2B5EF4-FFF2-40B4-BE49-F238E27FC236}">
                        <a16:creationId xmlns:a16="http://schemas.microsoft.com/office/drawing/2014/main" id="{A9F477FA-6606-4E95-7B57-D83BA0977F0C}"/>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7" name="矩形 26">
                  <a:extLst>
                    <a:ext uri="{FF2B5EF4-FFF2-40B4-BE49-F238E27FC236}">
                      <a16:creationId xmlns:a16="http://schemas.microsoft.com/office/drawing/2014/main" id="{47A33633-BAC8-8E27-8FAC-40338647CFCB}"/>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5" name="矩形 24">
                <a:extLst>
                  <a:ext uri="{FF2B5EF4-FFF2-40B4-BE49-F238E27FC236}">
                    <a16:creationId xmlns:a16="http://schemas.microsoft.com/office/drawing/2014/main" id="{BDD5920A-8764-3DE2-408D-C67CED7F1B8A}"/>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3" name="矩形 22">
              <a:extLst>
                <a:ext uri="{FF2B5EF4-FFF2-40B4-BE49-F238E27FC236}">
                  <a16:creationId xmlns:a16="http://schemas.microsoft.com/office/drawing/2014/main" id="{7C6457C2-0BA9-BC04-6B44-86B8CC55F75A}"/>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1455112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3329A688-2055-4186-8379-EB7DF5899F53}"/>
              </a:ext>
            </a:extLst>
          </p:cNvPr>
          <p:cNvSpPr>
            <a:spLocks noGrp="1"/>
          </p:cNvSpPr>
          <p:nvPr>
            <p:ph type="dt" sz="half" idx="10"/>
          </p:nvPr>
        </p:nvSpPr>
        <p:spPr/>
        <p:txBody>
          <a:bodyPr/>
          <a:lstStyle/>
          <a:p>
            <a:pPr>
              <a:defRPr/>
            </a:pPr>
            <a:fld id="{27158FDA-0734-4674-A894-C1231886F499}" type="datetime10">
              <a:rPr lang="zh-CN" altLang="en-US" smtClean="0"/>
              <a:t>23:22</a:t>
            </a:fld>
            <a:endParaRPr lang="en-US" dirty="0"/>
          </a:p>
        </p:txBody>
      </p:sp>
      <p:sp>
        <p:nvSpPr>
          <p:cNvPr id="5" name="页脚占位符 4">
            <a:extLst>
              <a:ext uri="{FF2B5EF4-FFF2-40B4-BE49-F238E27FC236}">
                <a16:creationId xmlns:a16="http://schemas.microsoft.com/office/drawing/2014/main" id="{92BD43FD-4DDC-404F-9ED1-92E0B5409800}"/>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9255EFE8-1C48-48DE-B08B-4D16EFDDD4DF}"/>
              </a:ext>
            </a:extLst>
          </p:cNvPr>
          <p:cNvSpPr>
            <a:spLocks noGrp="1"/>
          </p:cNvSpPr>
          <p:nvPr>
            <p:ph type="sldNum" sz="quarter" idx="12"/>
          </p:nvPr>
        </p:nvSpPr>
        <p:spPr/>
        <p:txBody>
          <a:bodyPr/>
          <a:lstStyle/>
          <a:p>
            <a:pPr>
              <a:defRPr/>
            </a:pPr>
            <a:fld id="{3A44B40C-2167-40F0-8028-4C9DC49EEB79}" type="slidenum">
              <a:rPr lang="en-US" altLang="zh-CN" smtClean="0"/>
              <a:pPr>
                <a:defRPr/>
              </a:pPr>
              <a:t>53</a:t>
            </a:fld>
            <a:r>
              <a:rPr lang="en-US" altLang="zh-CN" dirty="0"/>
              <a:t>/89</a:t>
            </a:r>
          </a:p>
        </p:txBody>
      </p:sp>
      <p:sp>
        <p:nvSpPr>
          <p:cNvPr id="17" name="矩形 16">
            <a:extLst>
              <a:ext uri="{FF2B5EF4-FFF2-40B4-BE49-F238E27FC236}">
                <a16:creationId xmlns:a16="http://schemas.microsoft.com/office/drawing/2014/main" id="{00022F66-E4B0-475E-A6BC-4F2C91C720FD}"/>
              </a:ext>
            </a:extLst>
          </p:cNvPr>
          <p:cNvSpPr/>
          <p:nvPr/>
        </p:nvSpPr>
        <p:spPr>
          <a:xfrm>
            <a:off x="3358718" y="1921698"/>
            <a:ext cx="3370556" cy="4150628"/>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修正前</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第九十一条 生产经营单位的主要负责人未履行本法规定的安全生产管理职责的，责令限期改正；逾期未改正的，处二万元以上五万元以下的罚款，责令生产经营单位停产停业整顿。</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671F2FA6-7459-4D99-B7AA-1A8662E06136}"/>
              </a:ext>
            </a:extLst>
          </p:cNvPr>
          <p:cNvSpPr/>
          <p:nvPr/>
        </p:nvSpPr>
        <p:spPr>
          <a:xfrm>
            <a:off x="3142690" y="1360287"/>
            <a:ext cx="1512752"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第九十一条 </a:t>
            </a:r>
          </a:p>
        </p:txBody>
      </p:sp>
      <p:sp>
        <p:nvSpPr>
          <p:cNvPr id="19" name="矩形 18">
            <a:extLst>
              <a:ext uri="{FF2B5EF4-FFF2-40B4-BE49-F238E27FC236}">
                <a16:creationId xmlns:a16="http://schemas.microsoft.com/office/drawing/2014/main" id="{68806FAB-E3F6-4D0A-B561-3E5573963465}"/>
              </a:ext>
            </a:extLst>
          </p:cNvPr>
          <p:cNvSpPr/>
          <p:nvPr/>
        </p:nvSpPr>
        <p:spPr>
          <a:xfrm>
            <a:off x="7199585" y="1921698"/>
            <a:ext cx="3586783" cy="4150628"/>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第九十一条 生产经营单位的主要负责人未履行本法规定的安全生产管理职责的，责令限期改正，</a:t>
            </a:r>
            <a:r>
              <a:rPr lang="zh-CN" altLang="en-US" b="1" dirty="0">
                <a:solidFill>
                  <a:srgbClr val="FF0000"/>
                </a:solidFill>
                <a:latin typeface="微软雅黑" panose="020B0503020204020204" pitchFamily="34" charset="-122"/>
                <a:ea typeface="微软雅黑" panose="020B0503020204020204" pitchFamily="34" charset="-122"/>
              </a:rPr>
              <a:t>处二万元以上五万元以下的罚款；逾期未改正</a:t>
            </a:r>
            <a:r>
              <a:rPr lang="zh-CN" altLang="en-US" dirty="0">
                <a:solidFill>
                  <a:schemeClr val="tx1"/>
                </a:solidFill>
                <a:latin typeface="微软雅黑" panose="020B0503020204020204" pitchFamily="34" charset="-122"/>
                <a:ea typeface="微软雅黑" panose="020B0503020204020204" pitchFamily="34" charset="-122"/>
              </a:rPr>
              <a:t>的</a:t>
            </a:r>
            <a:r>
              <a:rPr lang="zh-CN" altLang="en-US" strike="sngStrike" dirty="0">
                <a:solidFill>
                  <a:srgbClr val="0070C0"/>
                </a:solidFill>
                <a:latin typeface="微软雅黑" panose="020B0503020204020204" pitchFamily="34" charset="-122"/>
                <a:ea typeface="微软雅黑" panose="020B0503020204020204" pitchFamily="34" charset="-122"/>
              </a:rPr>
              <a:t>处二万元以上五万元以下的罚款</a:t>
            </a:r>
            <a:r>
              <a:rPr lang="zh-CN" altLang="en-US" dirty="0">
                <a:solidFill>
                  <a:schemeClr val="tx1"/>
                </a:solidFill>
                <a:latin typeface="微软雅黑" panose="020B0503020204020204" pitchFamily="34" charset="-122"/>
                <a:ea typeface="微软雅黑" panose="020B0503020204020204" pitchFamily="34" charset="-122"/>
              </a:rPr>
              <a:t>，责令生产经营单位停产停业整顿。</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a16="http://schemas.microsoft.com/office/drawing/2014/main" id="{C77A4FA6-54AB-4A30-9C30-75EF80ACF9E8}"/>
              </a:ext>
            </a:extLst>
          </p:cNvPr>
          <p:cNvSpPr/>
          <p:nvPr/>
        </p:nvSpPr>
        <p:spPr>
          <a:xfrm>
            <a:off x="4488388" y="1384891"/>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2" name="组合 21">
            <a:extLst>
              <a:ext uri="{FF2B5EF4-FFF2-40B4-BE49-F238E27FC236}">
                <a16:creationId xmlns:a16="http://schemas.microsoft.com/office/drawing/2014/main" id="{267255EA-B497-681B-9A8A-8791262E138F}"/>
              </a:ext>
            </a:extLst>
          </p:cNvPr>
          <p:cNvGrpSpPr/>
          <p:nvPr/>
        </p:nvGrpSpPr>
        <p:grpSpPr>
          <a:xfrm>
            <a:off x="145208" y="693267"/>
            <a:ext cx="7886569" cy="2333497"/>
            <a:chOff x="145208" y="693267"/>
            <a:chExt cx="7886569" cy="2333497"/>
          </a:xfrm>
        </p:grpSpPr>
        <p:grpSp>
          <p:nvGrpSpPr>
            <p:cNvPr id="23" name="组合 22">
              <a:extLst>
                <a:ext uri="{FF2B5EF4-FFF2-40B4-BE49-F238E27FC236}">
                  <a16:creationId xmlns:a16="http://schemas.microsoft.com/office/drawing/2014/main" id="{BBB2F894-1E2B-A753-A30E-E226AA2602DD}"/>
                </a:ext>
              </a:extLst>
            </p:cNvPr>
            <p:cNvGrpSpPr/>
            <p:nvPr/>
          </p:nvGrpSpPr>
          <p:grpSpPr>
            <a:xfrm>
              <a:off x="145208" y="693267"/>
              <a:ext cx="7886569" cy="2333497"/>
              <a:chOff x="145208" y="693267"/>
              <a:chExt cx="7886569" cy="2333497"/>
            </a:xfrm>
          </p:grpSpPr>
          <p:grpSp>
            <p:nvGrpSpPr>
              <p:cNvPr id="25" name="组合 24">
                <a:extLst>
                  <a:ext uri="{FF2B5EF4-FFF2-40B4-BE49-F238E27FC236}">
                    <a16:creationId xmlns:a16="http://schemas.microsoft.com/office/drawing/2014/main" id="{05D640B8-5CCB-6FE5-9D6E-44869B48B0B6}"/>
                  </a:ext>
                </a:extLst>
              </p:cNvPr>
              <p:cNvGrpSpPr/>
              <p:nvPr/>
            </p:nvGrpSpPr>
            <p:grpSpPr>
              <a:xfrm>
                <a:off x="145208" y="693267"/>
                <a:ext cx="7886569" cy="1770365"/>
                <a:chOff x="145208" y="693267"/>
                <a:chExt cx="7886569" cy="1770365"/>
              </a:xfrm>
            </p:grpSpPr>
            <p:grpSp>
              <p:nvGrpSpPr>
                <p:cNvPr id="27" name="组合 26">
                  <a:extLst>
                    <a:ext uri="{FF2B5EF4-FFF2-40B4-BE49-F238E27FC236}">
                      <a16:creationId xmlns:a16="http://schemas.microsoft.com/office/drawing/2014/main" id="{1B4A8977-284F-5DEC-CE3D-DDFB5EF8DE9D}"/>
                    </a:ext>
                  </a:extLst>
                </p:cNvPr>
                <p:cNvGrpSpPr/>
                <p:nvPr/>
              </p:nvGrpSpPr>
              <p:grpSpPr>
                <a:xfrm>
                  <a:off x="145210" y="693267"/>
                  <a:ext cx="7886567" cy="567279"/>
                  <a:chOff x="145210" y="693267"/>
                  <a:chExt cx="7886567" cy="567279"/>
                </a:xfrm>
              </p:grpSpPr>
              <p:sp>
                <p:nvSpPr>
                  <p:cNvPr id="29" name="AutoShape 11">
                    <a:extLst>
                      <a:ext uri="{FF2B5EF4-FFF2-40B4-BE49-F238E27FC236}">
                        <a16:creationId xmlns:a16="http://schemas.microsoft.com/office/drawing/2014/main" id="{B9954AF3-BA82-CE65-B8B3-CC092904B4BC}"/>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0" name="AutoShape 11">
                    <a:extLst>
                      <a:ext uri="{FF2B5EF4-FFF2-40B4-BE49-F238E27FC236}">
                        <a16:creationId xmlns:a16="http://schemas.microsoft.com/office/drawing/2014/main" id="{6AB3554B-6CE5-8AF7-3FD6-F9F976868E98}"/>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1" name="AutoShape 11">
                    <a:extLst>
                      <a:ext uri="{FF2B5EF4-FFF2-40B4-BE49-F238E27FC236}">
                        <a16:creationId xmlns:a16="http://schemas.microsoft.com/office/drawing/2014/main" id="{CDD87EF3-C8F4-4008-5B4E-F9F6F8766D51}"/>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8" name="矩形 27">
                  <a:extLst>
                    <a:ext uri="{FF2B5EF4-FFF2-40B4-BE49-F238E27FC236}">
                      <a16:creationId xmlns:a16="http://schemas.microsoft.com/office/drawing/2014/main" id="{F16F0984-67ED-6F1A-7F9A-4A9291792035}"/>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6" name="矩形 25">
                <a:extLst>
                  <a:ext uri="{FF2B5EF4-FFF2-40B4-BE49-F238E27FC236}">
                    <a16:creationId xmlns:a16="http://schemas.microsoft.com/office/drawing/2014/main" id="{3E6D6FAF-C2A8-F715-6E7E-5D6E5E2F583D}"/>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4" name="矩形 23">
              <a:extLst>
                <a:ext uri="{FF2B5EF4-FFF2-40B4-BE49-F238E27FC236}">
                  <a16:creationId xmlns:a16="http://schemas.microsoft.com/office/drawing/2014/main" id="{3BAFB0FF-0578-8D7F-A9B8-C13853A83BD8}"/>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2851561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5F049538-647A-4D08-93D8-9A415015E7CF}"/>
              </a:ext>
            </a:extLst>
          </p:cNvPr>
          <p:cNvSpPr>
            <a:spLocks noGrp="1"/>
          </p:cNvSpPr>
          <p:nvPr>
            <p:ph type="dt" sz="half" idx="10"/>
          </p:nvPr>
        </p:nvSpPr>
        <p:spPr/>
        <p:txBody>
          <a:bodyPr/>
          <a:lstStyle/>
          <a:p>
            <a:pPr>
              <a:defRPr/>
            </a:pPr>
            <a:fld id="{27158FDA-0734-4674-A894-C1231886F499}" type="datetime10">
              <a:rPr lang="zh-CN" altLang="en-US" smtClean="0"/>
              <a:t>23:22</a:t>
            </a:fld>
            <a:endParaRPr lang="en-US" dirty="0"/>
          </a:p>
        </p:txBody>
      </p:sp>
      <p:sp>
        <p:nvSpPr>
          <p:cNvPr id="5" name="页脚占位符 4">
            <a:extLst>
              <a:ext uri="{FF2B5EF4-FFF2-40B4-BE49-F238E27FC236}">
                <a16:creationId xmlns:a16="http://schemas.microsoft.com/office/drawing/2014/main" id="{0AB51076-4954-4CF4-A741-82C41DEBFDA9}"/>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A91A669F-D04D-409C-9381-1C7BCF51EB43}"/>
              </a:ext>
            </a:extLst>
          </p:cNvPr>
          <p:cNvSpPr>
            <a:spLocks noGrp="1"/>
          </p:cNvSpPr>
          <p:nvPr>
            <p:ph type="sldNum" sz="quarter" idx="12"/>
          </p:nvPr>
        </p:nvSpPr>
        <p:spPr/>
        <p:txBody>
          <a:bodyPr/>
          <a:lstStyle/>
          <a:p>
            <a:pPr>
              <a:defRPr/>
            </a:pPr>
            <a:fld id="{3A44B40C-2167-40F0-8028-4C9DC49EEB79}" type="slidenum">
              <a:rPr lang="en-US" altLang="zh-CN" smtClean="0"/>
              <a:pPr>
                <a:defRPr/>
              </a:pPr>
              <a:t>54</a:t>
            </a:fld>
            <a:r>
              <a:rPr lang="en-US" altLang="zh-CN" dirty="0"/>
              <a:t>/89</a:t>
            </a:r>
          </a:p>
        </p:txBody>
      </p:sp>
      <p:sp>
        <p:nvSpPr>
          <p:cNvPr id="17" name="矩形 16">
            <a:extLst>
              <a:ext uri="{FF2B5EF4-FFF2-40B4-BE49-F238E27FC236}">
                <a16:creationId xmlns:a16="http://schemas.microsoft.com/office/drawing/2014/main" id="{D6B936FC-3095-4203-BE23-A94D3F016E1E}"/>
              </a:ext>
            </a:extLst>
          </p:cNvPr>
          <p:cNvSpPr/>
          <p:nvPr/>
        </p:nvSpPr>
        <p:spPr>
          <a:xfrm>
            <a:off x="3358717" y="1921698"/>
            <a:ext cx="8182253" cy="4150628"/>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修正前</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第九十四条 生产经营单位有下列行为之一的，责令限期改正，可以处五万元以下的罚款；逾期未改正的，责令停产停业整顿，并处五万元以上十万元以下的罚款，对其直接负责的主管人员和其他直接责任人员处一万元以上二万元以下的罚款</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（一）未按照规定设置安全生产管理机构或者配备安全生产管理人员的；</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（二）危险物品的生产、经营、储存单位以及矿山、金属冶炼、建筑施工道路运输单位的主要负责人和安全生产管理人员未按照规定经考核合格的；</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（三）未按照规定对从业人员、被派遣劳动者、实习学生进行安全生产教育和培训，或者未按照规定如实告知有关的安全生产事项的。</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4734918F-E930-4238-B3FB-4F1F82F5412A}"/>
              </a:ext>
            </a:extLst>
          </p:cNvPr>
          <p:cNvSpPr/>
          <p:nvPr/>
        </p:nvSpPr>
        <p:spPr>
          <a:xfrm>
            <a:off x="3142690" y="1360287"/>
            <a:ext cx="1512752"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第九十四条 </a:t>
            </a:r>
          </a:p>
        </p:txBody>
      </p:sp>
      <p:sp>
        <p:nvSpPr>
          <p:cNvPr id="19" name="矩形 18">
            <a:extLst>
              <a:ext uri="{FF2B5EF4-FFF2-40B4-BE49-F238E27FC236}">
                <a16:creationId xmlns:a16="http://schemas.microsoft.com/office/drawing/2014/main" id="{CAB1C080-BF6A-47A1-B009-C16A0F1AC2CD}"/>
              </a:ext>
            </a:extLst>
          </p:cNvPr>
          <p:cNvSpPr/>
          <p:nvPr/>
        </p:nvSpPr>
        <p:spPr>
          <a:xfrm>
            <a:off x="4494320" y="135498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1" name="组合 20">
            <a:extLst>
              <a:ext uri="{FF2B5EF4-FFF2-40B4-BE49-F238E27FC236}">
                <a16:creationId xmlns:a16="http://schemas.microsoft.com/office/drawing/2014/main" id="{51356550-9567-2B0A-C621-F7B8811C956F}"/>
              </a:ext>
            </a:extLst>
          </p:cNvPr>
          <p:cNvGrpSpPr/>
          <p:nvPr/>
        </p:nvGrpSpPr>
        <p:grpSpPr>
          <a:xfrm>
            <a:off x="145208" y="693267"/>
            <a:ext cx="7886569" cy="2333497"/>
            <a:chOff x="145208" y="693267"/>
            <a:chExt cx="7886569" cy="2333497"/>
          </a:xfrm>
        </p:grpSpPr>
        <p:grpSp>
          <p:nvGrpSpPr>
            <p:cNvPr id="22" name="组合 21">
              <a:extLst>
                <a:ext uri="{FF2B5EF4-FFF2-40B4-BE49-F238E27FC236}">
                  <a16:creationId xmlns:a16="http://schemas.microsoft.com/office/drawing/2014/main" id="{52421FF0-0069-AB0D-40D4-8A2FFCC0DC7C}"/>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D0525CA8-50A8-CA03-DF35-489D3EACC2C1}"/>
                  </a:ext>
                </a:extLst>
              </p:cNvPr>
              <p:cNvGrpSpPr/>
              <p:nvPr/>
            </p:nvGrpSpPr>
            <p:grpSpPr>
              <a:xfrm>
                <a:off x="145208" y="693267"/>
                <a:ext cx="7886569" cy="1770365"/>
                <a:chOff x="145208" y="693267"/>
                <a:chExt cx="7886569" cy="1770365"/>
              </a:xfrm>
            </p:grpSpPr>
            <p:grpSp>
              <p:nvGrpSpPr>
                <p:cNvPr id="26" name="组合 25">
                  <a:extLst>
                    <a:ext uri="{FF2B5EF4-FFF2-40B4-BE49-F238E27FC236}">
                      <a16:creationId xmlns:a16="http://schemas.microsoft.com/office/drawing/2014/main" id="{64887063-9E5E-6B2B-DC1F-0896C8B0A5D8}"/>
                    </a:ext>
                  </a:extLst>
                </p:cNvPr>
                <p:cNvGrpSpPr/>
                <p:nvPr/>
              </p:nvGrpSpPr>
              <p:grpSpPr>
                <a:xfrm>
                  <a:off x="145210" y="693267"/>
                  <a:ext cx="7886567" cy="567279"/>
                  <a:chOff x="145210" y="693267"/>
                  <a:chExt cx="7886567" cy="567279"/>
                </a:xfrm>
              </p:grpSpPr>
              <p:sp>
                <p:nvSpPr>
                  <p:cNvPr id="28" name="AutoShape 11">
                    <a:extLst>
                      <a:ext uri="{FF2B5EF4-FFF2-40B4-BE49-F238E27FC236}">
                        <a16:creationId xmlns:a16="http://schemas.microsoft.com/office/drawing/2014/main" id="{99AEF1E5-6704-3F67-DA99-FF0B08A6187F}"/>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9" name="AutoShape 11">
                    <a:extLst>
                      <a:ext uri="{FF2B5EF4-FFF2-40B4-BE49-F238E27FC236}">
                        <a16:creationId xmlns:a16="http://schemas.microsoft.com/office/drawing/2014/main" id="{24AFE386-25EB-82E3-BA92-133E5C530561}"/>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0" name="AutoShape 11">
                    <a:extLst>
                      <a:ext uri="{FF2B5EF4-FFF2-40B4-BE49-F238E27FC236}">
                        <a16:creationId xmlns:a16="http://schemas.microsoft.com/office/drawing/2014/main" id="{FB765F76-0B69-F95A-9817-3AD2C2F8267E}"/>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7" name="矩形 26">
                  <a:extLst>
                    <a:ext uri="{FF2B5EF4-FFF2-40B4-BE49-F238E27FC236}">
                      <a16:creationId xmlns:a16="http://schemas.microsoft.com/office/drawing/2014/main" id="{8F2BF933-68E4-9D53-CB24-8FBBCABF3F75}"/>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25" name="矩形 24">
                <a:extLst>
                  <a:ext uri="{FF2B5EF4-FFF2-40B4-BE49-F238E27FC236}">
                    <a16:creationId xmlns:a16="http://schemas.microsoft.com/office/drawing/2014/main" id="{33875771-E9E0-92DD-BB74-BE019DB554E4}"/>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3" name="矩形 22">
              <a:extLst>
                <a:ext uri="{FF2B5EF4-FFF2-40B4-BE49-F238E27FC236}">
                  <a16:creationId xmlns:a16="http://schemas.microsoft.com/office/drawing/2014/main" id="{5F4D74C8-DCAB-6161-7D07-3B44BFA8EDE5}"/>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5944111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8AECEF1-9040-43E7-B07C-E4E26EE7D296}"/>
              </a:ext>
            </a:extLst>
          </p:cNvPr>
          <p:cNvSpPr>
            <a:spLocks noGrp="1"/>
          </p:cNvSpPr>
          <p:nvPr>
            <p:ph type="dt" sz="half" idx="10"/>
          </p:nvPr>
        </p:nvSpPr>
        <p:spPr/>
        <p:txBody>
          <a:bodyPr/>
          <a:lstStyle/>
          <a:p>
            <a:pPr>
              <a:defRPr/>
            </a:pPr>
            <a:fld id="{27158FDA-0734-4674-A894-C1231886F499}" type="datetime10">
              <a:rPr lang="zh-CN" altLang="en-US" smtClean="0"/>
              <a:t>23:22</a:t>
            </a:fld>
            <a:endParaRPr lang="en-US" dirty="0"/>
          </a:p>
        </p:txBody>
      </p:sp>
      <p:sp>
        <p:nvSpPr>
          <p:cNvPr id="5" name="页脚占位符 4">
            <a:extLst>
              <a:ext uri="{FF2B5EF4-FFF2-40B4-BE49-F238E27FC236}">
                <a16:creationId xmlns:a16="http://schemas.microsoft.com/office/drawing/2014/main" id="{D834AB5B-8BC6-4167-947F-0D71840CDF6E}"/>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855FCA01-CB0B-41CB-A99A-38669A34BF32}"/>
              </a:ext>
            </a:extLst>
          </p:cNvPr>
          <p:cNvSpPr>
            <a:spLocks noGrp="1"/>
          </p:cNvSpPr>
          <p:nvPr>
            <p:ph type="sldNum" sz="quarter" idx="12"/>
          </p:nvPr>
        </p:nvSpPr>
        <p:spPr/>
        <p:txBody>
          <a:bodyPr/>
          <a:lstStyle/>
          <a:p>
            <a:pPr>
              <a:defRPr/>
            </a:pPr>
            <a:fld id="{3A44B40C-2167-40F0-8028-4C9DC49EEB79}" type="slidenum">
              <a:rPr lang="en-US" altLang="zh-CN" smtClean="0"/>
              <a:pPr>
                <a:defRPr/>
              </a:pPr>
              <a:t>55</a:t>
            </a:fld>
            <a:r>
              <a:rPr lang="en-US" altLang="zh-CN" dirty="0"/>
              <a:t>/89</a:t>
            </a:r>
          </a:p>
        </p:txBody>
      </p:sp>
      <p:sp>
        <p:nvSpPr>
          <p:cNvPr id="17" name="矩形 16">
            <a:extLst>
              <a:ext uri="{FF2B5EF4-FFF2-40B4-BE49-F238E27FC236}">
                <a16:creationId xmlns:a16="http://schemas.microsoft.com/office/drawing/2014/main" id="{0ECDB82C-BD2B-40BA-B355-A316934DEA68}"/>
              </a:ext>
            </a:extLst>
          </p:cNvPr>
          <p:cNvSpPr/>
          <p:nvPr/>
        </p:nvSpPr>
        <p:spPr>
          <a:xfrm>
            <a:off x="2681057" y="1852256"/>
            <a:ext cx="8859914" cy="4379867"/>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第九十四条 生产经营单位有下列行为之一的，责令限期改正，可以处五万元以下的罚款；逾期未改正的，责令停产停业整顿，并处五万元以上十万元以下的罚款，对其直接负责的主管人员和其他直接责任人员处一万元以上二万元以下的罚款</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（一）未按照规定设置安全生产管理机构或者配备安全生产管理人员</a:t>
            </a:r>
            <a:r>
              <a:rPr lang="zh-CN" altLang="en-US" b="1" dirty="0">
                <a:solidFill>
                  <a:srgbClr val="FF0000"/>
                </a:solidFill>
                <a:latin typeface="微软雅黑" panose="020B0503020204020204" pitchFamily="34" charset="-122"/>
                <a:ea typeface="微软雅黑" panose="020B0503020204020204" pitchFamily="34" charset="-122"/>
              </a:rPr>
              <a:t>或者无注册安全工程师从事安全生产管理工作的；</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（二）危险物品的生产、经营、储存单位以及矿山、金属冶炼、建筑施工道路运输单位的主要负责人和安全生产管理人员未按照规定经考核合格的；</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（三）未按照规定对从业人员、被派遣劳动者、实习学生进行安全生产教育和培训，或者未按照规定如实告知有关的安全生产事项的。</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440DCE60-C58C-491C-A11D-11CF6F23A6EB}"/>
              </a:ext>
            </a:extLst>
          </p:cNvPr>
          <p:cNvSpPr/>
          <p:nvPr/>
        </p:nvSpPr>
        <p:spPr>
          <a:xfrm>
            <a:off x="3142690" y="1360287"/>
            <a:ext cx="1512752"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第九十四条 </a:t>
            </a:r>
          </a:p>
        </p:txBody>
      </p:sp>
      <p:sp>
        <p:nvSpPr>
          <p:cNvPr id="19" name="矩形 18">
            <a:extLst>
              <a:ext uri="{FF2B5EF4-FFF2-40B4-BE49-F238E27FC236}">
                <a16:creationId xmlns:a16="http://schemas.microsoft.com/office/drawing/2014/main" id="{7F560B88-B2A9-44B6-B038-2CA215436AF0}"/>
              </a:ext>
            </a:extLst>
          </p:cNvPr>
          <p:cNvSpPr/>
          <p:nvPr/>
        </p:nvSpPr>
        <p:spPr>
          <a:xfrm>
            <a:off x="4488388" y="1395857"/>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9" name="组合 28">
            <a:extLst>
              <a:ext uri="{FF2B5EF4-FFF2-40B4-BE49-F238E27FC236}">
                <a16:creationId xmlns:a16="http://schemas.microsoft.com/office/drawing/2014/main" id="{A5F357E5-3653-F770-1C00-CF2F1FD837E3}"/>
              </a:ext>
            </a:extLst>
          </p:cNvPr>
          <p:cNvGrpSpPr/>
          <p:nvPr/>
        </p:nvGrpSpPr>
        <p:grpSpPr>
          <a:xfrm>
            <a:off x="145208" y="693267"/>
            <a:ext cx="7886569" cy="2333497"/>
            <a:chOff x="145208" y="693267"/>
            <a:chExt cx="7886569" cy="2333497"/>
          </a:xfrm>
        </p:grpSpPr>
        <p:grpSp>
          <p:nvGrpSpPr>
            <p:cNvPr id="30" name="组合 29">
              <a:extLst>
                <a:ext uri="{FF2B5EF4-FFF2-40B4-BE49-F238E27FC236}">
                  <a16:creationId xmlns:a16="http://schemas.microsoft.com/office/drawing/2014/main" id="{0BD2FBB2-E3C7-15F2-1F02-E783E4DE3AB9}"/>
                </a:ext>
              </a:extLst>
            </p:cNvPr>
            <p:cNvGrpSpPr/>
            <p:nvPr/>
          </p:nvGrpSpPr>
          <p:grpSpPr>
            <a:xfrm>
              <a:off x="145208" y="693267"/>
              <a:ext cx="7886569" cy="2333497"/>
              <a:chOff x="145208" y="693267"/>
              <a:chExt cx="7886569" cy="2333497"/>
            </a:xfrm>
          </p:grpSpPr>
          <p:grpSp>
            <p:nvGrpSpPr>
              <p:cNvPr id="32" name="组合 31">
                <a:extLst>
                  <a:ext uri="{FF2B5EF4-FFF2-40B4-BE49-F238E27FC236}">
                    <a16:creationId xmlns:a16="http://schemas.microsoft.com/office/drawing/2014/main" id="{689F232E-CFBA-F730-863E-4981BF5EA8C3}"/>
                  </a:ext>
                </a:extLst>
              </p:cNvPr>
              <p:cNvGrpSpPr/>
              <p:nvPr/>
            </p:nvGrpSpPr>
            <p:grpSpPr>
              <a:xfrm>
                <a:off x="145208" y="693267"/>
                <a:ext cx="7886569" cy="1770365"/>
                <a:chOff x="145208" y="693267"/>
                <a:chExt cx="7886569" cy="1770365"/>
              </a:xfrm>
            </p:grpSpPr>
            <p:grpSp>
              <p:nvGrpSpPr>
                <p:cNvPr id="34" name="组合 33">
                  <a:extLst>
                    <a:ext uri="{FF2B5EF4-FFF2-40B4-BE49-F238E27FC236}">
                      <a16:creationId xmlns:a16="http://schemas.microsoft.com/office/drawing/2014/main" id="{C31F2505-7407-F28D-EE67-45A6B535F750}"/>
                    </a:ext>
                  </a:extLst>
                </p:cNvPr>
                <p:cNvGrpSpPr/>
                <p:nvPr/>
              </p:nvGrpSpPr>
              <p:grpSpPr>
                <a:xfrm>
                  <a:off x="145210" y="693267"/>
                  <a:ext cx="7886567" cy="567279"/>
                  <a:chOff x="145210" y="693267"/>
                  <a:chExt cx="7886567" cy="567279"/>
                </a:xfrm>
              </p:grpSpPr>
              <p:sp>
                <p:nvSpPr>
                  <p:cNvPr id="36" name="AutoShape 11">
                    <a:extLst>
                      <a:ext uri="{FF2B5EF4-FFF2-40B4-BE49-F238E27FC236}">
                        <a16:creationId xmlns:a16="http://schemas.microsoft.com/office/drawing/2014/main" id="{B9EE4612-ABFB-F0E5-A775-88695056BEBA}"/>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7" name="AutoShape 11">
                    <a:extLst>
                      <a:ext uri="{FF2B5EF4-FFF2-40B4-BE49-F238E27FC236}">
                        <a16:creationId xmlns:a16="http://schemas.microsoft.com/office/drawing/2014/main" id="{1066A134-74F3-FED1-9924-15170C7C9623}"/>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8" name="AutoShape 11">
                    <a:extLst>
                      <a:ext uri="{FF2B5EF4-FFF2-40B4-BE49-F238E27FC236}">
                        <a16:creationId xmlns:a16="http://schemas.microsoft.com/office/drawing/2014/main" id="{074D133E-0A79-971E-3D59-B5013E439205}"/>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35" name="矩形 34">
                  <a:extLst>
                    <a:ext uri="{FF2B5EF4-FFF2-40B4-BE49-F238E27FC236}">
                      <a16:creationId xmlns:a16="http://schemas.microsoft.com/office/drawing/2014/main" id="{1D51AAF1-F4C2-FF48-4B10-1BEDBCB37541}"/>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33" name="矩形 32">
                <a:extLst>
                  <a:ext uri="{FF2B5EF4-FFF2-40B4-BE49-F238E27FC236}">
                    <a16:creationId xmlns:a16="http://schemas.microsoft.com/office/drawing/2014/main" id="{148469ED-5156-A1B1-5BEF-9EFC0445FC0D}"/>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31" name="矩形 30">
              <a:extLst>
                <a:ext uri="{FF2B5EF4-FFF2-40B4-BE49-F238E27FC236}">
                  <a16:creationId xmlns:a16="http://schemas.microsoft.com/office/drawing/2014/main" id="{3C9FFD7A-8EB1-F1DB-261E-0DA562915023}"/>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43836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99BFE49D-E3DD-45B5-87CF-3DB3164BE9EB}"/>
              </a:ext>
            </a:extLst>
          </p:cNvPr>
          <p:cNvSpPr>
            <a:spLocks noGrp="1"/>
          </p:cNvSpPr>
          <p:nvPr>
            <p:ph type="dt" sz="half" idx="10"/>
          </p:nvPr>
        </p:nvSpPr>
        <p:spPr/>
        <p:txBody>
          <a:bodyPr/>
          <a:lstStyle/>
          <a:p>
            <a:pPr>
              <a:defRPr/>
            </a:pPr>
            <a:fld id="{27158FDA-0734-4674-A894-C1231886F499}" type="datetime10">
              <a:rPr lang="zh-CN" altLang="en-US" smtClean="0"/>
              <a:t>23:17</a:t>
            </a:fld>
            <a:endParaRPr lang="en-US" dirty="0"/>
          </a:p>
        </p:txBody>
      </p:sp>
      <p:sp>
        <p:nvSpPr>
          <p:cNvPr id="5" name="页脚占位符 4">
            <a:extLst>
              <a:ext uri="{FF2B5EF4-FFF2-40B4-BE49-F238E27FC236}">
                <a16:creationId xmlns:a16="http://schemas.microsoft.com/office/drawing/2014/main" id="{DDC14A08-A79A-431F-9389-E827413837DC}"/>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3FD1C92E-32B8-4424-8741-4A1DDB02EB95}"/>
              </a:ext>
            </a:extLst>
          </p:cNvPr>
          <p:cNvSpPr>
            <a:spLocks noGrp="1"/>
          </p:cNvSpPr>
          <p:nvPr>
            <p:ph type="sldNum" sz="quarter" idx="12"/>
          </p:nvPr>
        </p:nvSpPr>
        <p:spPr/>
        <p:txBody>
          <a:bodyPr/>
          <a:lstStyle/>
          <a:p>
            <a:pPr>
              <a:defRPr/>
            </a:pPr>
            <a:fld id="{3A44B40C-2167-40F0-8028-4C9DC49EEB79}" type="slidenum">
              <a:rPr lang="en-US" altLang="zh-CN" smtClean="0"/>
              <a:pPr>
                <a:defRPr/>
              </a:pPr>
              <a:t>56</a:t>
            </a:fld>
            <a:r>
              <a:rPr lang="en-US" altLang="zh-CN" dirty="0"/>
              <a:t>/89</a:t>
            </a:r>
          </a:p>
        </p:txBody>
      </p:sp>
      <p:sp>
        <p:nvSpPr>
          <p:cNvPr id="17" name="矩形 16">
            <a:extLst>
              <a:ext uri="{FF2B5EF4-FFF2-40B4-BE49-F238E27FC236}">
                <a16:creationId xmlns:a16="http://schemas.microsoft.com/office/drawing/2014/main" id="{3CFEA6AF-CC0C-4C50-857C-5466D421F2E3}"/>
              </a:ext>
            </a:extLst>
          </p:cNvPr>
          <p:cNvSpPr/>
          <p:nvPr/>
        </p:nvSpPr>
        <p:spPr>
          <a:xfrm>
            <a:off x="2343705" y="1852257"/>
            <a:ext cx="9561250" cy="4308329"/>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修正前</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第九十五条 生产经营单位有下列行为之一的，责令停止建设或者停产停业整顿，限期改正；逾期未改正的，处五十万元以上一百万元以下的罚款，对其直接负责的主管人员和其他直接责任人员处二万元以上五万元以下的罚款；构成犯罪的，依照刑法有关规定追究刑事责任：</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（一）未按照规定对矿山、金属冶炼建设项目或者用于生产、储存、装卸危险物品的建设项目进行安全评价的；</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（二）矿山、金属冶炼建设项目或者用于生产、储存、装卸危险物品的建设项目没有安全设施设计或者安全设施设计未按照规定报经有关部门审查同意的；</a:t>
            </a: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（三）矿山、金属冶炼建设项目或者用于生产、储存、装卸危险物品的建设项目的施工单位未按照批准的安全设施设计施工的；</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DF6620D4-50A0-4DDD-B89F-54B5FC8C2D50}"/>
              </a:ext>
            </a:extLst>
          </p:cNvPr>
          <p:cNvSpPr/>
          <p:nvPr/>
        </p:nvSpPr>
        <p:spPr>
          <a:xfrm>
            <a:off x="3142690" y="1360287"/>
            <a:ext cx="1512752"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第九十五条 </a:t>
            </a:r>
          </a:p>
        </p:txBody>
      </p:sp>
      <p:sp>
        <p:nvSpPr>
          <p:cNvPr id="19" name="矩形 18">
            <a:extLst>
              <a:ext uri="{FF2B5EF4-FFF2-40B4-BE49-F238E27FC236}">
                <a16:creationId xmlns:a16="http://schemas.microsoft.com/office/drawing/2014/main" id="{05919C63-6D55-45BE-9C80-9F3F3105D914}"/>
              </a:ext>
            </a:extLst>
          </p:cNvPr>
          <p:cNvSpPr/>
          <p:nvPr/>
        </p:nvSpPr>
        <p:spPr>
          <a:xfrm>
            <a:off x="4494320" y="135498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grpSp>
        <p:nvGrpSpPr>
          <p:cNvPr id="2" name="组合 1">
            <a:extLst>
              <a:ext uri="{FF2B5EF4-FFF2-40B4-BE49-F238E27FC236}">
                <a16:creationId xmlns:a16="http://schemas.microsoft.com/office/drawing/2014/main" id="{0B36ED9F-08EC-995E-0AC0-463F851F7EA7}"/>
              </a:ext>
            </a:extLst>
          </p:cNvPr>
          <p:cNvGrpSpPr/>
          <p:nvPr/>
        </p:nvGrpSpPr>
        <p:grpSpPr>
          <a:xfrm>
            <a:off x="145208" y="693267"/>
            <a:ext cx="7886569" cy="2333497"/>
            <a:chOff x="145208" y="693267"/>
            <a:chExt cx="7886569" cy="2333497"/>
          </a:xfrm>
        </p:grpSpPr>
        <p:grpSp>
          <p:nvGrpSpPr>
            <p:cNvPr id="7" name="组合 6">
              <a:extLst>
                <a:ext uri="{FF2B5EF4-FFF2-40B4-BE49-F238E27FC236}">
                  <a16:creationId xmlns:a16="http://schemas.microsoft.com/office/drawing/2014/main" id="{3BAAFB4A-7547-4E32-A9AA-FC373F651603}"/>
                </a:ext>
              </a:extLst>
            </p:cNvPr>
            <p:cNvGrpSpPr/>
            <p:nvPr/>
          </p:nvGrpSpPr>
          <p:grpSpPr>
            <a:xfrm>
              <a:off x="145208" y="693267"/>
              <a:ext cx="7886569" cy="2333497"/>
              <a:chOff x="145208" y="693267"/>
              <a:chExt cx="7886569" cy="2333497"/>
            </a:xfrm>
          </p:grpSpPr>
          <p:grpSp>
            <p:nvGrpSpPr>
              <p:cNvPr id="8" name="组合 7">
                <a:extLst>
                  <a:ext uri="{FF2B5EF4-FFF2-40B4-BE49-F238E27FC236}">
                    <a16:creationId xmlns:a16="http://schemas.microsoft.com/office/drawing/2014/main" id="{60EEB185-F757-44FB-BFA1-7AF8CDA6CA7D}"/>
                  </a:ext>
                </a:extLst>
              </p:cNvPr>
              <p:cNvGrpSpPr/>
              <p:nvPr/>
            </p:nvGrpSpPr>
            <p:grpSpPr>
              <a:xfrm>
                <a:off x="145208" y="693267"/>
                <a:ext cx="7886569" cy="1770365"/>
                <a:chOff x="145208" y="693267"/>
                <a:chExt cx="7886569" cy="1770365"/>
              </a:xfrm>
            </p:grpSpPr>
            <p:grpSp>
              <p:nvGrpSpPr>
                <p:cNvPr id="10" name="组合 9">
                  <a:extLst>
                    <a:ext uri="{FF2B5EF4-FFF2-40B4-BE49-F238E27FC236}">
                      <a16:creationId xmlns:a16="http://schemas.microsoft.com/office/drawing/2014/main" id="{14C557B6-EBA7-43E1-BB14-7FB68EBDC288}"/>
                    </a:ext>
                  </a:extLst>
                </p:cNvPr>
                <p:cNvGrpSpPr/>
                <p:nvPr/>
              </p:nvGrpSpPr>
              <p:grpSpPr>
                <a:xfrm>
                  <a:off x="145210" y="693267"/>
                  <a:ext cx="7886567" cy="567279"/>
                  <a:chOff x="145210" y="693267"/>
                  <a:chExt cx="7886567" cy="567279"/>
                </a:xfrm>
              </p:grpSpPr>
              <p:sp>
                <p:nvSpPr>
                  <p:cNvPr id="14" name="AutoShape 11">
                    <a:extLst>
                      <a:ext uri="{FF2B5EF4-FFF2-40B4-BE49-F238E27FC236}">
                        <a16:creationId xmlns:a16="http://schemas.microsoft.com/office/drawing/2014/main" id="{8D6BE117-299F-4228-89E4-B6E6A2914260}"/>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15" name="AutoShape 11">
                    <a:extLst>
                      <a:ext uri="{FF2B5EF4-FFF2-40B4-BE49-F238E27FC236}">
                        <a16:creationId xmlns:a16="http://schemas.microsoft.com/office/drawing/2014/main" id="{2C77A98E-B83B-453D-B12E-999DD61840C8}"/>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16" name="AutoShape 11">
                    <a:extLst>
                      <a:ext uri="{FF2B5EF4-FFF2-40B4-BE49-F238E27FC236}">
                        <a16:creationId xmlns:a16="http://schemas.microsoft.com/office/drawing/2014/main" id="{F06D0016-46DB-448B-9460-81FD4F29D55B}"/>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2" name="矩形 11">
                  <a:extLst>
                    <a:ext uri="{FF2B5EF4-FFF2-40B4-BE49-F238E27FC236}">
                      <a16:creationId xmlns:a16="http://schemas.microsoft.com/office/drawing/2014/main" id="{E0034AD7-86AB-4C44-9EE7-CACE7B660CE7}"/>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9" name="矩形 8">
                <a:extLst>
                  <a:ext uri="{FF2B5EF4-FFF2-40B4-BE49-F238E27FC236}">
                    <a16:creationId xmlns:a16="http://schemas.microsoft.com/office/drawing/2014/main" id="{B701CA9B-8A58-4322-9099-5767F8F1F6A6}"/>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20" name="矩形 19">
              <a:extLst>
                <a:ext uri="{FF2B5EF4-FFF2-40B4-BE49-F238E27FC236}">
                  <a16:creationId xmlns:a16="http://schemas.microsoft.com/office/drawing/2014/main" id="{90E9EBFB-9E5E-45D2-B298-ED604A8C83CD}"/>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0657275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B85AA80A-7483-406B-94B0-2C751F60AB5B}"/>
              </a:ext>
            </a:extLst>
          </p:cNvPr>
          <p:cNvSpPr>
            <a:spLocks noGrp="1"/>
          </p:cNvSpPr>
          <p:nvPr>
            <p:ph type="dt" sz="half" idx="10"/>
          </p:nvPr>
        </p:nvSpPr>
        <p:spPr/>
        <p:txBody>
          <a:bodyPr/>
          <a:lstStyle/>
          <a:p>
            <a:pPr>
              <a:defRPr/>
            </a:pPr>
            <a:fld id="{27158FDA-0734-4674-A894-C1231886F499}" type="datetime10">
              <a:rPr lang="zh-CN" altLang="en-US" smtClean="0"/>
              <a:t>23:17</a:t>
            </a:fld>
            <a:endParaRPr lang="en-US" dirty="0"/>
          </a:p>
        </p:txBody>
      </p:sp>
      <p:sp>
        <p:nvSpPr>
          <p:cNvPr id="5" name="页脚占位符 4">
            <a:extLst>
              <a:ext uri="{FF2B5EF4-FFF2-40B4-BE49-F238E27FC236}">
                <a16:creationId xmlns:a16="http://schemas.microsoft.com/office/drawing/2014/main" id="{F305A98B-5998-429A-AD59-51930A60406A}"/>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79A759BB-293F-4226-A84F-3584413208EE}"/>
              </a:ext>
            </a:extLst>
          </p:cNvPr>
          <p:cNvSpPr>
            <a:spLocks noGrp="1"/>
          </p:cNvSpPr>
          <p:nvPr>
            <p:ph type="sldNum" sz="quarter" idx="12"/>
          </p:nvPr>
        </p:nvSpPr>
        <p:spPr/>
        <p:txBody>
          <a:bodyPr/>
          <a:lstStyle/>
          <a:p>
            <a:pPr>
              <a:defRPr/>
            </a:pPr>
            <a:fld id="{3A44B40C-2167-40F0-8028-4C9DC49EEB79}" type="slidenum">
              <a:rPr lang="en-US" altLang="zh-CN" smtClean="0"/>
              <a:pPr>
                <a:defRPr/>
              </a:pPr>
              <a:t>57</a:t>
            </a:fld>
            <a:r>
              <a:rPr lang="en-US" altLang="zh-CN" dirty="0"/>
              <a:t>/89</a:t>
            </a:r>
          </a:p>
        </p:txBody>
      </p:sp>
      <p:grpSp>
        <p:nvGrpSpPr>
          <p:cNvPr id="7" name="组合 6">
            <a:extLst>
              <a:ext uri="{FF2B5EF4-FFF2-40B4-BE49-F238E27FC236}">
                <a16:creationId xmlns:a16="http://schemas.microsoft.com/office/drawing/2014/main" id="{427F4AC9-0BDA-4783-9618-90808BBE0FC7}"/>
              </a:ext>
            </a:extLst>
          </p:cNvPr>
          <p:cNvGrpSpPr/>
          <p:nvPr/>
        </p:nvGrpSpPr>
        <p:grpSpPr>
          <a:xfrm>
            <a:off x="145208" y="693267"/>
            <a:ext cx="7886569" cy="2333497"/>
            <a:chOff x="145208" y="693267"/>
            <a:chExt cx="7886569" cy="2333497"/>
          </a:xfrm>
        </p:grpSpPr>
        <p:grpSp>
          <p:nvGrpSpPr>
            <p:cNvPr id="8" name="组合 7">
              <a:extLst>
                <a:ext uri="{FF2B5EF4-FFF2-40B4-BE49-F238E27FC236}">
                  <a16:creationId xmlns:a16="http://schemas.microsoft.com/office/drawing/2014/main" id="{EE675242-C891-42AC-A106-DF61F0579963}"/>
                </a:ext>
              </a:extLst>
            </p:cNvPr>
            <p:cNvGrpSpPr/>
            <p:nvPr/>
          </p:nvGrpSpPr>
          <p:grpSpPr>
            <a:xfrm>
              <a:off x="145208" y="693267"/>
              <a:ext cx="7886569" cy="1770365"/>
              <a:chOff x="145208" y="693267"/>
              <a:chExt cx="7886569" cy="1770365"/>
            </a:xfrm>
          </p:grpSpPr>
          <p:grpSp>
            <p:nvGrpSpPr>
              <p:cNvPr id="10" name="组合 9">
                <a:extLst>
                  <a:ext uri="{FF2B5EF4-FFF2-40B4-BE49-F238E27FC236}">
                    <a16:creationId xmlns:a16="http://schemas.microsoft.com/office/drawing/2014/main" id="{A9BF46E3-1352-4384-A46C-68865FC64221}"/>
                  </a:ext>
                </a:extLst>
              </p:cNvPr>
              <p:cNvGrpSpPr/>
              <p:nvPr/>
            </p:nvGrpSpPr>
            <p:grpSpPr>
              <a:xfrm>
                <a:off x="145210" y="693267"/>
                <a:ext cx="7886567" cy="567279"/>
                <a:chOff x="145210" y="693267"/>
                <a:chExt cx="7886567" cy="567279"/>
              </a:xfrm>
            </p:grpSpPr>
            <p:sp>
              <p:nvSpPr>
                <p:cNvPr id="14" name="AutoShape 11">
                  <a:extLst>
                    <a:ext uri="{FF2B5EF4-FFF2-40B4-BE49-F238E27FC236}">
                      <a16:creationId xmlns:a16="http://schemas.microsoft.com/office/drawing/2014/main" id="{2137FF7C-0B41-41FA-B2F0-0E367F32E227}"/>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15" name="AutoShape 11">
                  <a:extLst>
                    <a:ext uri="{FF2B5EF4-FFF2-40B4-BE49-F238E27FC236}">
                      <a16:creationId xmlns:a16="http://schemas.microsoft.com/office/drawing/2014/main" id="{F28724AF-BD5F-4EFF-BC53-4DAFA2CC1AAC}"/>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16" name="AutoShape 11">
                  <a:extLst>
                    <a:ext uri="{FF2B5EF4-FFF2-40B4-BE49-F238E27FC236}">
                      <a16:creationId xmlns:a16="http://schemas.microsoft.com/office/drawing/2014/main" id="{1149D3C0-7805-4988-AB8E-09ACD9F5F7A0}"/>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2" name="矩形 11">
                <a:extLst>
                  <a:ext uri="{FF2B5EF4-FFF2-40B4-BE49-F238E27FC236}">
                    <a16:creationId xmlns:a16="http://schemas.microsoft.com/office/drawing/2014/main" id="{13A6B7A1-477A-4D59-9EA5-55DC850BE04F}"/>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9" name="矩形 8">
              <a:extLst>
                <a:ext uri="{FF2B5EF4-FFF2-40B4-BE49-F238E27FC236}">
                  <a16:creationId xmlns:a16="http://schemas.microsoft.com/office/drawing/2014/main" id="{22741275-9139-4ABB-9211-936272CFAC75}"/>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17" name="矩形 16">
            <a:extLst>
              <a:ext uri="{FF2B5EF4-FFF2-40B4-BE49-F238E27FC236}">
                <a16:creationId xmlns:a16="http://schemas.microsoft.com/office/drawing/2014/main" id="{CC0C9ACF-B890-42DD-85D7-C4169D37962D}"/>
              </a:ext>
            </a:extLst>
          </p:cNvPr>
          <p:cNvSpPr/>
          <p:nvPr/>
        </p:nvSpPr>
        <p:spPr>
          <a:xfrm>
            <a:off x="2246050" y="1900499"/>
            <a:ext cx="9800741" cy="4376013"/>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30000"/>
              </a:lnSpc>
            </a:pPr>
            <a:r>
              <a:rPr lang="zh-CN" altLang="en-US" dirty="0">
                <a:solidFill>
                  <a:schemeClr val="tx1"/>
                </a:solidFill>
                <a:latin typeface="微软雅黑" panose="020B0503020204020204" pitchFamily="34" charset="-122"/>
                <a:ea typeface="微软雅黑" panose="020B0503020204020204" pitchFamily="34" charset="-122"/>
              </a:rPr>
              <a:t>第九十五条 生产经营单位有下列行为之一的，责令停止建设或者停产停业整顿，限期改正，</a:t>
            </a:r>
            <a:r>
              <a:rPr lang="zh-CN" altLang="en-US" b="1" dirty="0">
                <a:solidFill>
                  <a:srgbClr val="FF0000"/>
                </a:solidFill>
                <a:latin typeface="微软雅黑" panose="020B0503020204020204" pitchFamily="34" charset="-122"/>
                <a:ea typeface="微软雅黑" panose="020B0503020204020204" pitchFamily="34" charset="-122"/>
              </a:rPr>
              <a:t>并处五十万元以上百万元以下的罚款，对其直接负责的主管人员和其他直接责任人员处二万元以上五万元以下的罚款；</a:t>
            </a:r>
            <a:r>
              <a:rPr lang="zh-CN" altLang="en-US" dirty="0">
                <a:solidFill>
                  <a:schemeClr val="tx1"/>
                </a:solidFill>
                <a:latin typeface="微软雅黑" panose="020B0503020204020204" pitchFamily="34" charset="-122"/>
                <a:ea typeface="微软雅黑" panose="020B0503020204020204" pitchFamily="34" charset="-122"/>
              </a:rPr>
              <a:t>逾期未改正的，</a:t>
            </a:r>
            <a:r>
              <a:rPr lang="zh-CN" altLang="en-US" strike="sngStrike" dirty="0">
                <a:solidFill>
                  <a:srgbClr val="0070C0"/>
                </a:solidFill>
                <a:latin typeface="微软雅黑" panose="020B0503020204020204" pitchFamily="34" charset="-122"/>
                <a:ea typeface="微软雅黑" panose="020B0503020204020204" pitchFamily="34" charset="-122"/>
              </a:rPr>
              <a:t>处五十万元以上一百万元以下的罚款对其直接负责的主管人员和其他直责任人员处二万元以五万元以的罚款</a:t>
            </a:r>
            <a:r>
              <a:rPr lang="zh-CN" altLang="en-US" b="1" dirty="0">
                <a:solidFill>
                  <a:srgbClr val="FF0000"/>
                </a:solidFill>
                <a:latin typeface="微软雅黑" panose="020B0503020204020204" pitchFamily="34" charset="-122"/>
                <a:ea typeface="微软雅黑" panose="020B0503020204020204" pitchFamily="34" charset="-122"/>
              </a:rPr>
              <a:t>由原审批机关撤销其安全设施设计审批意见</a:t>
            </a:r>
            <a:r>
              <a:rPr lang="zh-CN" altLang="en-US" b="1"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构成犯罪的，依照刑法有关规定追究刑事责任：</a:t>
            </a:r>
          </a:p>
          <a:p>
            <a:pPr indent="457200" algn="just" eaLnBrk="1">
              <a:lnSpc>
                <a:spcPct val="130000"/>
              </a:lnSpc>
            </a:pPr>
            <a:r>
              <a:rPr lang="zh-CN" altLang="en-US" dirty="0">
                <a:solidFill>
                  <a:schemeClr val="tx1"/>
                </a:solidFill>
                <a:latin typeface="微软雅黑" panose="020B0503020204020204" pitchFamily="34" charset="-122"/>
                <a:ea typeface="微软雅黑" panose="020B0503020204020204" pitchFamily="34" charset="-122"/>
              </a:rPr>
              <a:t>（一）未按照规定对矿山、金属冶炼建设项目或者用于生产、储存、装卸危险物品的建设项目进行安全评价的；</a:t>
            </a:r>
          </a:p>
          <a:p>
            <a:pPr indent="457200" algn="just" eaLnBrk="1">
              <a:lnSpc>
                <a:spcPct val="130000"/>
              </a:lnSpc>
            </a:pPr>
            <a:r>
              <a:rPr lang="zh-CN" altLang="en-US" dirty="0">
                <a:solidFill>
                  <a:schemeClr val="tx1"/>
                </a:solidFill>
                <a:latin typeface="微软雅黑" panose="020B0503020204020204" pitchFamily="34" charset="-122"/>
                <a:ea typeface="微软雅黑" panose="020B0503020204020204" pitchFamily="34" charset="-122"/>
              </a:rPr>
              <a:t>（二）矿山</a:t>
            </a:r>
            <a:r>
              <a:rPr lang="zh-CN" altLang="en-US" strike="sngStrike" dirty="0">
                <a:solidFill>
                  <a:srgbClr val="0070C0"/>
                </a:solidFill>
                <a:latin typeface="微软雅黑" panose="020B0503020204020204" pitchFamily="34" charset="-122"/>
                <a:ea typeface="微软雅黑" panose="020B0503020204020204" pitchFamily="34" charset="-122"/>
              </a:rPr>
              <a:t>、金属冶炼</a:t>
            </a:r>
            <a:r>
              <a:rPr lang="zh-CN" altLang="en-US" dirty="0">
                <a:solidFill>
                  <a:schemeClr val="tx1"/>
                </a:solidFill>
                <a:latin typeface="微软雅黑" panose="020B0503020204020204" pitchFamily="34" charset="-122"/>
                <a:ea typeface="微软雅黑" panose="020B0503020204020204" pitchFamily="34" charset="-122"/>
              </a:rPr>
              <a:t>建设项目或者用于生产、储存、装卸危险物品的建设项目没有安全设施设计或者安全设施设计未按照规定报经有关</a:t>
            </a: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门审查同意的</a:t>
            </a:r>
          </a:p>
          <a:p>
            <a:pPr indent="457200" algn="just" eaLnBrk="1">
              <a:lnSpc>
                <a:spcPct val="130000"/>
              </a:lnSpc>
            </a:pPr>
            <a:r>
              <a:rPr lang="zh-CN" altLang="en-US" dirty="0">
                <a:solidFill>
                  <a:schemeClr val="tx1"/>
                </a:solidFill>
                <a:latin typeface="微软雅黑" panose="020B0503020204020204" pitchFamily="34" charset="-122"/>
                <a:ea typeface="微软雅黑" panose="020B0503020204020204" pitchFamily="34" charset="-122"/>
              </a:rPr>
              <a:t>（三）矿山</a:t>
            </a:r>
            <a:r>
              <a:rPr lang="zh-CN" altLang="en-US" strike="sngStrike" dirty="0">
                <a:solidFill>
                  <a:srgbClr val="0070C0"/>
                </a:solidFill>
                <a:latin typeface="微软雅黑" panose="020B0503020204020204" pitchFamily="34" charset="-122"/>
                <a:ea typeface="微软雅黑" panose="020B0503020204020204" pitchFamily="34" charset="-122"/>
              </a:rPr>
              <a:t>、金属冶炼</a:t>
            </a:r>
            <a:r>
              <a:rPr lang="zh-CN" altLang="en-US" dirty="0">
                <a:solidFill>
                  <a:schemeClr val="tx1"/>
                </a:solidFill>
                <a:latin typeface="微软雅黑" panose="020B0503020204020204" pitchFamily="34" charset="-122"/>
                <a:ea typeface="微软雅黑" panose="020B0503020204020204" pitchFamily="34" charset="-122"/>
              </a:rPr>
              <a:t>建设项目或者用于生产、储存、装卸危险物品的建设项目的施工单位未按照批准的安全设施设计施工的。</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B97E5002-21D9-430E-9AF6-C1C9881FE703}"/>
              </a:ext>
            </a:extLst>
          </p:cNvPr>
          <p:cNvSpPr/>
          <p:nvPr/>
        </p:nvSpPr>
        <p:spPr>
          <a:xfrm>
            <a:off x="3142690" y="1360287"/>
            <a:ext cx="1512752"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第九十五条 </a:t>
            </a:r>
          </a:p>
        </p:txBody>
      </p:sp>
      <p:sp>
        <p:nvSpPr>
          <p:cNvPr id="19" name="矩形 18">
            <a:extLst>
              <a:ext uri="{FF2B5EF4-FFF2-40B4-BE49-F238E27FC236}">
                <a16:creationId xmlns:a16="http://schemas.microsoft.com/office/drawing/2014/main" id="{EA8BE33C-057D-42CB-9B1B-B45AA40861B0}"/>
              </a:ext>
            </a:extLst>
          </p:cNvPr>
          <p:cNvSpPr/>
          <p:nvPr/>
        </p:nvSpPr>
        <p:spPr>
          <a:xfrm>
            <a:off x="4488388" y="1418233"/>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sp>
        <p:nvSpPr>
          <p:cNvPr id="20" name="矩形 19">
            <a:extLst>
              <a:ext uri="{FF2B5EF4-FFF2-40B4-BE49-F238E27FC236}">
                <a16:creationId xmlns:a16="http://schemas.microsoft.com/office/drawing/2014/main" id="{C9ACD388-709E-4499-B46B-15D4B20483C5}"/>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613257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428130C1-632E-4843-AF46-45537AA226D6}"/>
              </a:ext>
            </a:extLst>
          </p:cNvPr>
          <p:cNvSpPr>
            <a:spLocks noGrp="1"/>
          </p:cNvSpPr>
          <p:nvPr>
            <p:ph type="dt" sz="half" idx="10"/>
          </p:nvPr>
        </p:nvSpPr>
        <p:spPr/>
        <p:txBody>
          <a:bodyPr/>
          <a:lstStyle/>
          <a:p>
            <a:pPr>
              <a:defRPr/>
            </a:pPr>
            <a:fld id="{27158FDA-0734-4674-A894-C1231886F499}" type="datetime10">
              <a:rPr lang="zh-CN" altLang="en-US" smtClean="0"/>
              <a:t>23:17</a:t>
            </a:fld>
            <a:endParaRPr lang="en-US" dirty="0"/>
          </a:p>
        </p:txBody>
      </p:sp>
      <p:sp>
        <p:nvSpPr>
          <p:cNvPr id="5" name="页脚占位符 4">
            <a:extLst>
              <a:ext uri="{FF2B5EF4-FFF2-40B4-BE49-F238E27FC236}">
                <a16:creationId xmlns:a16="http://schemas.microsoft.com/office/drawing/2014/main" id="{8DF3DEFA-00EB-4354-86FB-21F58568B8DB}"/>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6F773D1C-A634-48B2-9DD1-53FF66EFE16A}"/>
              </a:ext>
            </a:extLst>
          </p:cNvPr>
          <p:cNvSpPr>
            <a:spLocks noGrp="1"/>
          </p:cNvSpPr>
          <p:nvPr>
            <p:ph type="sldNum" sz="quarter" idx="12"/>
          </p:nvPr>
        </p:nvSpPr>
        <p:spPr/>
        <p:txBody>
          <a:bodyPr/>
          <a:lstStyle/>
          <a:p>
            <a:pPr>
              <a:defRPr/>
            </a:pPr>
            <a:fld id="{3A44B40C-2167-40F0-8028-4C9DC49EEB79}" type="slidenum">
              <a:rPr lang="en-US" altLang="zh-CN" smtClean="0"/>
              <a:pPr>
                <a:defRPr/>
              </a:pPr>
              <a:t>58</a:t>
            </a:fld>
            <a:r>
              <a:rPr lang="en-US" altLang="zh-CN" dirty="0"/>
              <a:t>/89</a:t>
            </a:r>
          </a:p>
        </p:txBody>
      </p:sp>
      <p:grpSp>
        <p:nvGrpSpPr>
          <p:cNvPr id="7" name="组合 6">
            <a:extLst>
              <a:ext uri="{FF2B5EF4-FFF2-40B4-BE49-F238E27FC236}">
                <a16:creationId xmlns:a16="http://schemas.microsoft.com/office/drawing/2014/main" id="{4E4FE948-F532-4C38-9946-D40FE1A40F29}"/>
              </a:ext>
            </a:extLst>
          </p:cNvPr>
          <p:cNvGrpSpPr/>
          <p:nvPr/>
        </p:nvGrpSpPr>
        <p:grpSpPr>
          <a:xfrm>
            <a:off x="145208" y="693267"/>
            <a:ext cx="7886569" cy="2333497"/>
            <a:chOff x="145208" y="693267"/>
            <a:chExt cx="7886569" cy="2333497"/>
          </a:xfrm>
        </p:grpSpPr>
        <p:grpSp>
          <p:nvGrpSpPr>
            <p:cNvPr id="8" name="组合 7">
              <a:extLst>
                <a:ext uri="{FF2B5EF4-FFF2-40B4-BE49-F238E27FC236}">
                  <a16:creationId xmlns:a16="http://schemas.microsoft.com/office/drawing/2014/main" id="{51D898DB-3650-4A21-89D7-91D4034A2487}"/>
                </a:ext>
              </a:extLst>
            </p:cNvPr>
            <p:cNvGrpSpPr/>
            <p:nvPr/>
          </p:nvGrpSpPr>
          <p:grpSpPr>
            <a:xfrm>
              <a:off x="145208" y="693267"/>
              <a:ext cx="7886569" cy="1770365"/>
              <a:chOff x="145208" y="693267"/>
              <a:chExt cx="7886569" cy="1770365"/>
            </a:xfrm>
          </p:grpSpPr>
          <p:grpSp>
            <p:nvGrpSpPr>
              <p:cNvPr id="10" name="组合 9">
                <a:extLst>
                  <a:ext uri="{FF2B5EF4-FFF2-40B4-BE49-F238E27FC236}">
                    <a16:creationId xmlns:a16="http://schemas.microsoft.com/office/drawing/2014/main" id="{D8F688C6-BC83-40BB-B361-27CDD2E62C16}"/>
                  </a:ext>
                </a:extLst>
              </p:cNvPr>
              <p:cNvGrpSpPr/>
              <p:nvPr/>
            </p:nvGrpSpPr>
            <p:grpSpPr>
              <a:xfrm>
                <a:off x="145210" y="693267"/>
                <a:ext cx="7886567" cy="567279"/>
                <a:chOff x="145210" y="693267"/>
                <a:chExt cx="7886567" cy="567279"/>
              </a:xfrm>
            </p:grpSpPr>
            <p:sp>
              <p:nvSpPr>
                <p:cNvPr id="14" name="AutoShape 11">
                  <a:extLst>
                    <a:ext uri="{FF2B5EF4-FFF2-40B4-BE49-F238E27FC236}">
                      <a16:creationId xmlns:a16="http://schemas.microsoft.com/office/drawing/2014/main" id="{4B399DAC-EC1E-402F-9DB3-FFB56598F1DE}"/>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15" name="AutoShape 11">
                  <a:extLst>
                    <a:ext uri="{FF2B5EF4-FFF2-40B4-BE49-F238E27FC236}">
                      <a16:creationId xmlns:a16="http://schemas.microsoft.com/office/drawing/2014/main" id="{C5968F5B-3C13-4A5C-B08F-F333CBA3FA0C}"/>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16" name="AutoShape 11">
                  <a:extLst>
                    <a:ext uri="{FF2B5EF4-FFF2-40B4-BE49-F238E27FC236}">
                      <a16:creationId xmlns:a16="http://schemas.microsoft.com/office/drawing/2014/main" id="{A491D617-4ABB-4C36-9680-4A2C36E413F6}"/>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2" name="矩形 11">
                <a:extLst>
                  <a:ext uri="{FF2B5EF4-FFF2-40B4-BE49-F238E27FC236}">
                    <a16:creationId xmlns:a16="http://schemas.microsoft.com/office/drawing/2014/main" id="{B2C8B0EC-49F3-4DB4-8146-BB32F08EAC5A}"/>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9" name="矩形 8">
              <a:extLst>
                <a:ext uri="{FF2B5EF4-FFF2-40B4-BE49-F238E27FC236}">
                  <a16:creationId xmlns:a16="http://schemas.microsoft.com/office/drawing/2014/main" id="{8334E4E3-29A6-41B3-B6C7-AD45C20487B6}"/>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17" name="矩形 16">
            <a:extLst>
              <a:ext uri="{FF2B5EF4-FFF2-40B4-BE49-F238E27FC236}">
                <a16:creationId xmlns:a16="http://schemas.microsoft.com/office/drawing/2014/main" id="{DB8E43DC-9B13-457F-8A63-74B9D4DB336B}"/>
              </a:ext>
            </a:extLst>
          </p:cNvPr>
          <p:cNvSpPr/>
          <p:nvPr/>
        </p:nvSpPr>
        <p:spPr>
          <a:xfrm>
            <a:off x="3358718" y="1921698"/>
            <a:ext cx="3370556" cy="4150628"/>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修正前</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第九十九条 生产经营单位未采取措施消除事故隐患的，责令立即消除或者限期消除；生产经营单位拒不执行的，责令停产停业整顿，并处十万元以上五十万元以下的罚款，对其直接负责的主管人员和其他直接责任人员处二万元以上五万元以下的罚款。</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5E436DC9-C850-4BE8-942A-BB7E3ABCC17A}"/>
              </a:ext>
            </a:extLst>
          </p:cNvPr>
          <p:cNvSpPr/>
          <p:nvPr/>
        </p:nvSpPr>
        <p:spPr>
          <a:xfrm>
            <a:off x="3142690" y="1360287"/>
            <a:ext cx="1512752"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第九十九条 </a:t>
            </a:r>
          </a:p>
        </p:txBody>
      </p:sp>
      <p:sp>
        <p:nvSpPr>
          <p:cNvPr id="19" name="矩形 18">
            <a:extLst>
              <a:ext uri="{FF2B5EF4-FFF2-40B4-BE49-F238E27FC236}">
                <a16:creationId xmlns:a16="http://schemas.microsoft.com/office/drawing/2014/main" id="{CA24FF08-FEE0-4339-8708-61D45F82332C}"/>
              </a:ext>
            </a:extLst>
          </p:cNvPr>
          <p:cNvSpPr/>
          <p:nvPr/>
        </p:nvSpPr>
        <p:spPr>
          <a:xfrm>
            <a:off x="7199584" y="1921698"/>
            <a:ext cx="4048423" cy="4150628"/>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第九十九条 生产经营单位未采取措施消除事故隐患的，责令立即消除或者限期消除；</a:t>
            </a:r>
            <a:r>
              <a:rPr lang="zh-CN" altLang="en-US" b="1" dirty="0">
                <a:solidFill>
                  <a:srgbClr val="FF0000"/>
                </a:solidFill>
                <a:latin typeface="微软雅黑" panose="020B0503020204020204" pitchFamily="34" charset="-122"/>
                <a:ea typeface="微软雅黑" panose="020B0503020204020204" pitchFamily="34" charset="-122"/>
              </a:rPr>
              <a:t>可以处五万元以下的罚款</a:t>
            </a:r>
            <a:r>
              <a:rPr lang="zh-CN" altLang="en-US" dirty="0">
                <a:solidFill>
                  <a:schemeClr val="tx1"/>
                </a:solidFill>
                <a:latin typeface="微软雅黑" panose="020B0503020204020204" pitchFamily="34" charset="-122"/>
                <a:ea typeface="微软雅黑" panose="020B0503020204020204" pitchFamily="34" charset="-122"/>
              </a:rPr>
              <a:t>；生产经营单位拒不执行的，责令停产停业整顿，并处十万元以上五十万元以下的罚款，对其直接负责的主管人员和其他直接责任人员处三万元以上五万元以下的罚款。</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a16="http://schemas.microsoft.com/office/drawing/2014/main" id="{1D952B74-F860-4F6A-B4C0-97540059BDB9}"/>
              </a:ext>
            </a:extLst>
          </p:cNvPr>
          <p:cNvSpPr/>
          <p:nvPr/>
        </p:nvSpPr>
        <p:spPr>
          <a:xfrm>
            <a:off x="4494320" y="1354988"/>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sp>
        <p:nvSpPr>
          <p:cNvPr id="21" name="矩形 20">
            <a:extLst>
              <a:ext uri="{FF2B5EF4-FFF2-40B4-BE49-F238E27FC236}">
                <a16:creationId xmlns:a16="http://schemas.microsoft.com/office/drawing/2014/main" id="{97EC9EB7-B626-4F6F-A809-032C829C5A2F}"/>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63398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99F6F844-B3AE-49C6-B54E-0782038BDB01}"/>
              </a:ext>
            </a:extLst>
          </p:cNvPr>
          <p:cNvSpPr>
            <a:spLocks noGrp="1"/>
          </p:cNvSpPr>
          <p:nvPr>
            <p:ph type="dt" sz="half" idx="10"/>
          </p:nvPr>
        </p:nvSpPr>
        <p:spPr/>
        <p:txBody>
          <a:bodyPr/>
          <a:lstStyle/>
          <a:p>
            <a:pPr>
              <a:defRPr/>
            </a:pPr>
            <a:fld id="{27158FDA-0734-4674-A894-C1231886F499}" type="datetime10">
              <a:rPr lang="zh-CN" altLang="en-US" smtClean="0"/>
              <a:t>23:17</a:t>
            </a:fld>
            <a:endParaRPr lang="en-US" dirty="0"/>
          </a:p>
        </p:txBody>
      </p:sp>
      <p:sp>
        <p:nvSpPr>
          <p:cNvPr id="5" name="页脚占位符 4">
            <a:extLst>
              <a:ext uri="{FF2B5EF4-FFF2-40B4-BE49-F238E27FC236}">
                <a16:creationId xmlns:a16="http://schemas.microsoft.com/office/drawing/2014/main" id="{A01D1E88-7F9B-48EF-A750-97F7E6A57B0C}"/>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C39CCF4A-604C-4CF0-95E6-AEB23FF3F150}"/>
              </a:ext>
            </a:extLst>
          </p:cNvPr>
          <p:cNvSpPr>
            <a:spLocks noGrp="1"/>
          </p:cNvSpPr>
          <p:nvPr>
            <p:ph type="sldNum" sz="quarter" idx="12"/>
          </p:nvPr>
        </p:nvSpPr>
        <p:spPr/>
        <p:txBody>
          <a:bodyPr/>
          <a:lstStyle/>
          <a:p>
            <a:pPr>
              <a:defRPr/>
            </a:pPr>
            <a:fld id="{3A44B40C-2167-40F0-8028-4C9DC49EEB79}" type="slidenum">
              <a:rPr lang="en-US" altLang="zh-CN" smtClean="0"/>
              <a:pPr>
                <a:defRPr/>
              </a:pPr>
              <a:t>59</a:t>
            </a:fld>
            <a:r>
              <a:rPr lang="en-US" altLang="zh-CN" dirty="0"/>
              <a:t>/89</a:t>
            </a:r>
          </a:p>
        </p:txBody>
      </p:sp>
      <p:grpSp>
        <p:nvGrpSpPr>
          <p:cNvPr id="7" name="组合 6">
            <a:extLst>
              <a:ext uri="{FF2B5EF4-FFF2-40B4-BE49-F238E27FC236}">
                <a16:creationId xmlns:a16="http://schemas.microsoft.com/office/drawing/2014/main" id="{1D56DF23-D010-42B5-821C-116021BA764B}"/>
              </a:ext>
            </a:extLst>
          </p:cNvPr>
          <p:cNvGrpSpPr/>
          <p:nvPr/>
        </p:nvGrpSpPr>
        <p:grpSpPr>
          <a:xfrm>
            <a:off x="145208" y="693267"/>
            <a:ext cx="7886569" cy="2333497"/>
            <a:chOff x="145208" y="693267"/>
            <a:chExt cx="7886569" cy="2333497"/>
          </a:xfrm>
        </p:grpSpPr>
        <p:grpSp>
          <p:nvGrpSpPr>
            <p:cNvPr id="8" name="组合 7">
              <a:extLst>
                <a:ext uri="{FF2B5EF4-FFF2-40B4-BE49-F238E27FC236}">
                  <a16:creationId xmlns:a16="http://schemas.microsoft.com/office/drawing/2014/main" id="{B9F98733-CC76-43E4-8778-DA8F50F13830}"/>
                </a:ext>
              </a:extLst>
            </p:cNvPr>
            <p:cNvGrpSpPr/>
            <p:nvPr/>
          </p:nvGrpSpPr>
          <p:grpSpPr>
            <a:xfrm>
              <a:off x="145208" y="693267"/>
              <a:ext cx="7886569" cy="1770365"/>
              <a:chOff x="145208" y="693267"/>
              <a:chExt cx="7886569" cy="1770365"/>
            </a:xfrm>
          </p:grpSpPr>
          <p:grpSp>
            <p:nvGrpSpPr>
              <p:cNvPr id="10" name="组合 9">
                <a:extLst>
                  <a:ext uri="{FF2B5EF4-FFF2-40B4-BE49-F238E27FC236}">
                    <a16:creationId xmlns:a16="http://schemas.microsoft.com/office/drawing/2014/main" id="{DB0CA07E-59CA-4CFB-8DA2-3931DDE86358}"/>
                  </a:ext>
                </a:extLst>
              </p:cNvPr>
              <p:cNvGrpSpPr/>
              <p:nvPr/>
            </p:nvGrpSpPr>
            <p:grpSpPr>
              <a:xfrm>
                <a:off x="145210" y="693267"/>
                <a:ext cx="7886567" cy="567279"/>
                <a:chOff x="145210" y="693267"/>
                <a:chExt cx="7886567" cy="567279"/>
              </a:xfrm>
            </p:grpSpPr>
            <p:sp>
              <p:nvSpPr>
                <p:cNvPr id="14" name="AutoShape 11">
                  <a:extLst>
                    <a:ext uri="{FF2B5EF4-FFF2-40B4-BE49-F238E27FC236}">
                      <a16:creationId xmlns:a16="http://schemas.microsoft.com/office/drawing/2014/main" id="{4E034DD1-E6F1-43B9-9CD9-34C16BD8092F}"/>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15" name="AutoShape 11">
                  <a:extLst>
                    <a:ext uri="{FF2B5EF4-FFF2-40B4-BE49-F238E27FC236}">
                      <a16:creationId xmlns:a16="http://schemas.microsoft.com/office/drawing/2014/main" id="{F7E45575-A51E-4ECB-A153-9CC9AFF184E1}"/>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16" name="AutoShape 11">
                  <a:extLst>
                    <a:ext uri="{FF2B5EF4-FFF2-40B4-BE49-F238E27FC236}">
                      <a16:creationId xmlns:a16="http://schemas.microsoft.com/office/drawing/2014/main" id="{EC604BD2-A304-4FE6-8AF0-D74D56227FF4}"/>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2" name="矩形 11">
                <a:extLst>
                  <a:ext uri="{FF2B5EF4-FFF2-40B4-BE49-F238E27FC236}">
                    <a16:creationId xmlns:a16="http://schemas.microsoft.com/office/drawing/2014/main" id="{CE0D3E98-98B4-451B-A9DE-93B448ADCF89}"/>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9" name="矩形 8">
              <a:extLst>
                <a:ext uri="{FF2B5EF4-FFF2-40B4-BE49-F238E27FC236}">
                  <a16:creationId xmlns:a16="http://schemas.microsoft.com/office/drawing/2014/main" id="{54FE4E89-525E-46C7-80BE-584C5E238E12}"/>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17" name="矩形 16">
            <a:extLst>
              <a:ext uri="{FF2B5EF4-FFF2-40B4-BE49-F238E27FC236}">
                <a16:creationId xmlns:a16="http://schemas.microsoft.com/office/drawing/2014/main" id="{B165EEA6-A4E3-4428-92C8-D109F89DF7AD}"/>
              </a:ext>
            </a:extLst>
          </p:cNvPr>
          <p:cNvSpPr/>
          <p:nvPr/>
        </p:nvSpPr>
        <p:spPr>
          <a:xfrm>
            <a:off x="3142690" y="1360287"/>
            <a:ext cx="1793294"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第一百零四条 </a:t>
            </a:r>
          </a:p>
        </p:txBody>
      </p:sp>
      <p:sp>
        <p:nvSpPr>
          <p:cNvPr id="18" name="矩形 17">
            <a:extLst>
              <a:ext uri="{FF2B5EF4-FFF2-40B4-BE49-F238E27FC236}">
                <a16:creationId xmlns:a16="http://schemas.microsoft.com/office/drawing/2014/main" id="{902D0FB9-6543-4D38-A448-9D040DD706EE}"/>
              </a:ext>
            </a:extLst>
          </p:cNvPr>
          <p:cNvSpPr/>
          <p:nvPr/>
        </p:nvSpPr>
        <p:spPr>
          <a:xfrm>
            <a:off x="3581400" y="1868334"/>
            <a:ext cx="7497932" cy="4047320"/>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b="1" dirty="0">
                <a:solidFill>
                  <a:srgbClr val="FF0000"/>
                </a:solidFill>
                <a:latin typeface="微软雅黑" panose="020B0503020204020204" pitchFamily="34" charset="-122"/>
                <a:ea typeface="微软雅黑" panose="020B0503020204020204" pitchFamily="34" charset="-122"/>
              </a:rPr>
              <a:t>第一百零四条 矿山、危险化学品、烟花爆竹、建筑施工、民用爆炸物品、金属冶炼等高危行业领域的生产经营单位未按照国家规定投保安全生产责任保险的，责令限期改正，并处五万元以上十万元以下的罚款；逾期未改正的处十万元以上二十万元以下的罚款，并责令停产停业整顿直至其投保安全生产责任保险。</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id="{79308D39-8875-44E8-B8AC-D4627E35AD06}"/>
              </a:ext>
            </a:extLst>
          </p:cNvPr>
          <p:cNvSpPr/>
          <p:nvPr/>
        </p:nvSpPr>
        <p:spPr>
          <a:xfrm>
            <a:off x="4935984" y="1390655"/>
            <a:ext cx="2031325"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（为新增的一条）</a:t>
            </a:r>
            <a:endParaRPr lang="zh-CN" altLang="en-US" dirty="0"/>
          </a:p>
        </p:txBody>
      </p:sp>
      <p:sp>
        <p:nvSpPr>
          <p:cNvPr id="20" name="矩形 19">
            <a:extLst>
              <a:ext uri="{FF2B5EF4-FFF2-40B4-BE49-F238E27FC236}">
                <a16:creationId xmlns:a16="http://schemas.microsoft.com/office/drawing/2014/main" id="{370033CD-6FE3-48FE-9546-DFDDEEA3EF19}"/>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27055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A914474A-343D-4F5D-9051-D3807CB2F164}"/>
              </a:ext>
            </a:extLst>
          </p:cNvPr>
          <p:cNvSpPr>
            <a:spLocks noGrp="1"/>
          </p:cNvSpPr>
          <p:nvPr>
            <p:ph type="dt" sz="half" idx="10"/>
          </p:nvPr>
        </p:nvSpPr>
        <p:spPr/>
        <p:txBody>
          <a:bodyPr/>
          <a:lstStyle/>
          <a:p>
            <a:pPr>
              <a:defRPr/>
            </a:pPr>
            <a:fld id="{27158FDA-0734-4674-A894-C1231886F499}" type="datetime10">
              <a:rPr lang="zh-CN" altLang="en-US" smtClean="0"/>
              <a:t>23:29</a:t>
            </a:fld>
            <a:endParaRPr lang="en-US" dirty="0"/>
          </a:p>
        </p:txBody>
      </p:sp>
      <p:sp>
        <p:nvSpPr>
          <p:cNvPr id="5" name="页脚占位符 4">
            <a:extLst>
              <a:ext uri="{FF2B5EF4-FFF2-40B4-BE49-F238E27FC236}">
                <a16:creationId xmlns:a16="http://schemas.microsoft.com/office/drawing/2014/main" id="{07BFA98B-47CC-4A70-AEC6-F75DF019E9D6}"/>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46105834-55BD-4F3E-AE8B-B540A12B7779}"/>
              </a:ext>
            </a:extLst>
          </p:cNvPr>
          <p:cNvSpPr>
            <a:spLocks noGrp="1"/>
          </p:cNvSpPr>
          <p:nvPr>
            <p:ph type="sldNum" sz="quarter" idx="12"/>
          </p:nvPr>
        </p:nvSpPr>
        <p:spPr/>
        <p:txBody>
          <a:bodyPr/>
          <a:lstStyle/>
          <a:p>
            <a:pPr>
              <a:defRPr/>
            </a:pPr>
            <a:fld id="{3A44B40C-2167-40F0-8028-4C9DC49EEB79}" type="slidenum">
              <a:rPr lang="en-US" altLang="zh-CN" smtClean="0"/>
              <a:pPr>
                <a:defRPr/>
              </a:pPr>
              <a:t>6</a:t>
            </a:fld>
            <a:r>
              <a:rPr lang="en-US" altLang="zh-CN" dirty="0"/>
              <a:t>/89</a:t>
            </a:r>
          </a:p>
        </p:txBody>
      </p:sp>
      <p:sp>
        <p:nvSpPr>
          <p:cNvPr id="15" name="矩形 14">
            <a:extLst>
              <a:ext uri="{FF2B5EF4-FFF2-40B4-BE49-F238E27FC236}">
                <a16:creationId xmlns:a16="http://schemas.microsoft.com/office/drawing/2014/main" id="{77A4F2B0-0A89-4CDA-9127-EADA5763B76F}"/>
              </a:ext>
            </a:extLst>
          </p:cNvPr>
          <p:cNvSpPr/>
          <p:nvPr/>
        </p:nvSpPr>
        <p:spPr>
          <a:xfrm>
            <a:off x="2576741" y="1921198"/>
            <a:ext cx="3959442" cy="1990767"/>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pPr>
            <a:r>
              <a:rPr lang="en-US" altLang="zh-CN" dirty="0">
                <a:latin typeface="微软雅黑" panose="020B0503020204020204" pitchFamily="34" charset="-122"/>
                <a:ea typeface="微软雅黑" panose="020B0503020204020204" pitchFamily="34" charset="-122"/>
              </a:rPr>
              <a:t>2019</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月，</a:t>
            </a:r>
            <a:r>
              <a:rPr lang="zh-CN" altLang="en-US" b="1" dirty="0">
                <a:solidFill>
                  <a:srgbClr val="0070C0"/>
                </a:solidFill>
                <a:latin typeface="微软雅黑" panose="020B0503020204020204" pitchFamily="34" charset="-122"/>
                <a:ea typeface="微软雅黑" panose="020B0503020204020204" pitchFamily="34" charset="-122"/>
              </a:rPr>
              <a:t>应急管理部党组成员、副部长尚勇</a:t>
            </a:r>
            <a:r>
              <a:rPr lang="zh-CN" altLang="en-US" dirty="0">
                <a:latin typeface="微软雅黑" panose="020B0503020204020204" pitchFamily="34" charset="-122"/>
                <a:ea typeface="微软雅黑" panose="020B0503020204020204" pitchFamily="34" charset="-122"/>
              </a:rPr>
              <a:t>带队前往</a:t>
            </a:r>
            <a:r>
              <a:rPr lang="zh-CN" altLang="en-US" dirty="0">
                <a:solidFill>
                  <a:schemeClr val="tx1"/>
                </a:solidFill>
                <a:latin typeface="微软雅黑" panose="020B0503020204020204" pitchFamily="34" charset="-122"/>
                <a:ea typeface="微软雅黑" panose="020B0503020204020204" pitchFamily="34" charset="-122"/>
              </a:rPr>
              <a:t>全国人大常委会法工委</a:t>
            </a:r>
            <a:r>
              <a:rPr lang="zh-CN" altLang="en-US" dirty="0">
                <a:latin typeface="微软雅黑" panose="020B0503020204020204" pitchFamily="34" charset="-122"/>
                <a:ea typeface="微软雅黑" panose="020B0503020204020204" pitchFamily="34" charset="-122"/>
              </a:rPr>
              <a:t>就我部近期立法修法工作进行沟通汇报，</a:t>
            </a:r>
            <a:r>
              <a:rPr lang="zh-CN" altLang="en-US" b="1" dirty="0">
                <a:solidFill>
                  <a:srgbClr val="0070C0"/>
                </a:solidFill>
                <a:latin typeface="微软雅黑" panose="020B0503020204020204" pitchFamily="34" charset="-122"/>
                <a:ea typeface="微软雅黑" panose="020B0503020204020204" pitchFamily="34" charset="-122"/>
              </a:rPr>
              <a:t>全国人大常委会法工委主任沈春耀</a:t>
            </a:r>
            <a:r>
              <a:rPr lang="zh-CN" altLang="en-US" dirty="0">
                <a:solidFill>
                  <a:schemeClr val="tx1"/>
                </a:solidFill>
                <a:latin typeface="微软雅黑" panose="020B0503020204020204" pitchFamily="34" charset="-122"/>
                <a:ea typeface="微软雅黑" panose="020B0503020204020204" pitchFamily="34" charset="-122"/>
              </a:rPr>
              <a:t>主持会议</a:t>
            </a:r>
            <a:r>
              <a:rPr lang="zh-CN" altLang="en-US" dirty="0">
                <a:latin typeface="微软雅黑" panose="020B0503020204020204" pitchFamily="34" charset="-122"/>
                <a:ea typeface="微软雅黑" panose="020B0503020204020204" pitchFamily="34" charset="-122"/>
              </a:rPr>
              <a:t>。</a:t>
            </a:r>
          </a:p>
        </p:txBody>
      </p:sp>
      <p:pic>
        <p:nvPicPr>
          <p:cNvPr id="16" name="图片 15">
            <a:extLst>
              <a:ext uri="{FF2B5EF4-FFF2-40B4-BE49-F238E27FC236}">
                <a16:creationId xmlns:a16="http://schemas.microsoft.com/office/drawing/2014/main" id="{53797971-F3F8-413E-8C2D-E62699D4651F}"/>
              </a:ext>
            </a:extLst>
          </p:cNvPr>
          <p:cNvPicPr>
            <a:picLocks noChangeAspect="1"/>
          </p:cNvPicPr>
          <p:nvPr/>
        </p:nvPicPr>
        <p:blipFill>
          <a:blip r:embed="rId2"/>
          <a:stretch>
            <a:fillRect/>
          </a:stretch>
        </p:blipFill>
        <p:spPr>
          <a:xfrm>
            <a:off x="6897947" y="1847532"/>
            <a:ext cx="4527613" cy="1935333"/>
          </a:xfrm>
          <a:prstGeom prst="rect">
            <a:avLst/>
          </a:prstGeom>
        </p:spPr>
      </p:pic>
      <p:sp>
        <p:nvSpPr>
          <p:cNvPr id="17" name="矩形 16">
            <a:extLst>
              <a:ext uri="{FF2B5EF4-FFF2-40B4-BE49-F238E27FC236}">
                <a16:creationId xmlns:a16="http://schemas.microsoft.com/office/drawing/2014/main" id="{59B71688-61B5-45D3-9DD4-4BE26B071D8B}"/>
              </a:ext>
            </a:extLst>
          </p:cNvPr>
          <p:cNvSpPr/>
          <p:nvPr/>
        </p:nvSpPr>
        <p:spPr>
          <a:xfrm>
            <a:off x="6906086" y="4039432"/>
            <a:ext cx="4447713" cy="2000621"/>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zh-CN" altLang="en-US" dirty="0">
                <a:latin typeface="微软雅黑" panose="020B0503020204020204" pitchFamily="34" charset="-122"/>
                <a:ea typeface="微软雅黑" panose="020B0503020204020204" pitchFamily="34" charset="-122"/>
              </a:rPr>
              <a:t>会上，尚勇介绍了应急管理部成立以来法治建设工作情况，并就</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刑法</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修改主要考虑、修改背景和修改建议，</a:t>
            </a:r>
            <a:r>
              <a:rPr lang="en-US" altLang="zh-CN" b="1" dirty="0">
                <a:solidFill>
                  <a:srgbClr val="FF0000"/>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安全生产法</a:t>
            </a:r>
            <a:r>
              <a:rPr lang="en-US" altLang="zh-CN" b="1" dirty="0">
                <a:solidFill>
                  <a:srgbClr val="FF0000"/>
                </a:solidFill>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危险化学品安全法</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等立法修法工作进展情况等进行了沟通汇报。</a:t>
            </a:r>
          </a:p>
        </p:txBody>
      </p:sp>
      <p:pic>
        <p:nvPicPr>
          <p:cNvPr id="18" name="图片 17">
            <a:extLst>
              <a:ext uri="{FF2B5EF4-FFF2-40B4-BE49-F238E27FC236}">
                <a16:creationId xmlns:a16="http://schemas.microsoft.com/office/drawing/2014/main" id="{5EE426A5-E7D7-44D8-97E1-567173C7762F}"/>
              </a:ext>
            </a:extLst>
          </p:cNvPr>
          <p:cNvPicPr>
            <a:picLocks noChangeAspect="1"/>
          </p:cNvPicPr>
          <p:nvPr/>
        </p:nvPicPr>
        <p:blipFill rotWithShape="1">
          <a:blip r:embed="rId3">
            <a:extLst>
              <a:ext uri="{28A0092B-C50C-407E-A947-70E740481C1C}">
                <a14:useLocalDpi xmlns:a14="http://schemas.microsoft.com/office/drawing/2010/main" val="0"/>
              </a:ext>
            </a:extLst>
          </a:blip>
          <a:srcRect t="8010" b="6705"/>
          <a:stretch/>
        </p:blipFill>
        <p:spPr>
          <a:xfrm>
            <a:off x="2576741" y="4035752"/>
            <a:ext cx="3959442" cy="2000621"/>
          </a:xfrm>
          <a:prstGeom prst="rect">
            <a:avLst/>
          </a:prstGeom>
        </p:spPr>
      </p:pic>
      <p:sp>
        <p:nvSpPr>
          <p:cNvPr id="19" name="矩形 18">
            <a:extLst>
              <a:ext uri="{FF2B5EF4-FFF2-40B4-BE49-F238E27FC236}">
                <a16:creationId xmlns:a16="http://schemas.microsoft.com/office/drawing/2014/main" id="{E56ADBA2-7535-4C2E-AE0C-C49153559F33}"/>
              </a:ext>
            </a:extLst>
          </p:cNvPr>
          <p:cNvSpPr/>
          <p:nvPr/>
        </p:nvSpPr>
        <p:spPr>
          <a:xfrm>
            <a:off x="2576741" y="1348501"/>
            <a:ext cx="8885071" cy="400110"/>
          </a:xfrm>
          <a:prstGeom prst="rect">
            <a:avLst/>
          </a:prstGeom>
          <a:solidFill>
            <a:schemeClr val="bg2">
              <a:lumMod val="75000"/>
            </a:schemeClr>
          </a:solidFill>
        </p:spPr>
        <p:txBody>
          <a:bodyPr wrap="square">
            <a:spAutoFit/>
          </a:bodyPr>
          <a:lstStyle/>
          <a:p>
            <a:pPr lvl="0"/>
            <a:r>
              <a:rPr lang="en-US" altLang="zh-CN" sz="2000" b="1" dirty="0">
                <a:solidFill>
                  <a:schemeClr val="bg1"/>
                </a:solidFill>
                <a:latin typeface="微软雅黑" panose="020B0503020204020204" pitchFamily="34" charset="-122"/>
                <a:ea typeface="微软雅黑" panose="020B0503020204020204" pitchFamily="34" charset="-122"/>
              </a:rPr>
              <a:t>2019</a:t>
            </a:r>
            <a:r>
              <a:rPr lang="zh-CN" altLang="en-US" sz="2000" b="1" dirty="0">
                <a:solidFill>
                  <a:schemeClr val="bg1"/>
                </a:solidFill>
                <a:latin typeface="微软雅黑" panose="020B0503020204020204" pitchFamily="34" charset="-122"/>
                <a:ea typeface="微软雅黑" panose="020B0503020204020204" pitchFamily="34" charset="-122"/>
              </a:rPr>
              <a:t>年</a:t>
            </a:r>
            <a:r>
              <a:rPr lang="en-US" altLang="zh-CN" sz="2000" b="1" dirty="0">
                <a:solidFill>
                  <a:schemeClr val="bg1"/>
                </a:solidFill>
                <a:latin typeface="微软雅黑" panose="020B0503020204020204" pitchFamily="34" charset="-122"/>
                <a:ea typeface="微软雅黑" panose="020B0503020204020204" pitchFamily="34" charset="-122"/>
              </a:rPr>
              <a:t>6</a:t>
            </a:r>
            <a:r>
              <a:rPr lang="zh-CN" altLang="en-US" sz="2000" b="1" dirty="0">
                <a:solidFill>
                  <a:schemeClr val="bg1"/>
                </a:solidFill>
                <a:latin typeface="微软雅黑" panose="020B0503020204020204" pitchFamily="34" charset="-122"/>
                <a:ea typeface="微软雅黑" panose="020B0503020204020204" pitchFamily="34" charset="-122"/>
              </a:rPr>
              <a:t>月尚勇赴全国人大常委会法工委就应急管理部立法相关工作沟通汇报</a:t>
            </a:r>
          </a:p>
        </p:txBody>
      </p:sp>
      <p:grpSp>
        <p:nvGrpSpPr>
          <p:cNvPr id="20" name="组合 19">
            <a:extLst>
              <a:ext uri="{FF2B5EF4-FFF2-40B4-BE49-F238E27FC236}">
                <a16:creationId xmlns:a16="http://schemas.microsoft.com/office/drawing/2014/main" id="{374D67F8-61CB-9387-6BE3-FE070EA6548D}"/>
              </a:ext>
            </a:extLst>
          </p:cNvPr>
          <p:cNvGrpSpPr/>
          <p:nvPr/>
        </p:nvGrpSpPr>
        <p:grpSpPr>
          <a:xfrm>
            <a:off x="145208" y="693267"/>
            <a:ext cx="7886569" cy="1770365"/>
            <a:chOff x="145208" y="693267"/>
            <a:chExt cx="7886569" cy="1770365"/>
          </a:xfrm>
        </p:grpSpPr>
        <p:grpSp>
          <p:nvGrpSpPr>
            <p:cNvPr id="21" name="组合 20">
              <a:extLst>
                <a:ext uri="{FF2B5EF4-FFF2-40B4-BE49-F238E27FC236}">
                  <a16:creationId xmlns:a16="http://schemas.microsoft.com/office/drawing/2014/main" id="{5E91F0A1-22B2-FAAF-EBC5-28C15CE2B184}"/>
                </a:ext>
              </a:extLst>
            </p:cNvPr>
            <p:cNvGrpSpPr/>
            <p:nvPr/>
          </p:nvGrpSpPr>
          <p:grpSpPr>
            <a:xfrm>
              <a:off x="145210" y="693267"/>
              <a:ext cx="7886567" cy="567279"/>
              <a:chOff x="145210" y="693267"/>
              <a:chExt cx="7886567" cy="567279"/>
            </a:xfrm>
          </p:grpSpPr>
          <p:sp>
            <p:nvSpPr>
              <p:cNvPr id="25" name="AutoShape 11">
                <a:extLst>
                  <a:ext uri="{FF2B5EF4-FFF2-40B4-BE49-F238E27FC236}">
                    <a16:creationId xmlns:a16="http://schemas.microsoft.com/office/drawing/2014/main" id="{9D13B9B9-725D-924E-97C0-58796EA27B57}"/>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6" name="AutoShape 11">
                <a:extLst>
                  <a:ext uri="{FF2B5EF4-FFF2-40B4-BE49-F238E27FC236}">
                    <a16:creationId xmlns:a16="http://schemas.microsoft.com/office/drawing/2014/main" id="{34D611CE-EB75-876F-1842-566EF0E4EF64}"/>
                  </a:ext>
                </a:extLst>
              </p:cNvPr>
              <p:cNvSpPr>
                <a:spLocks noChangeArrowheads="1"/>
              </p:cNvSpPr>
              <p:nvPr/>
            </p:nvSpPr>
            <p:spPr bwMode="auto">
              <a:xfrm>
                <a:off x="2020913" y="697414"/>
                <a:ext cx="400702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2">
                        <a:lumMod val="75000"/>
                      </a:schemeClr>
                    </a:solidFill>
                    <a:latin typeface="微软雅黑" panose="020B0503020204020204" pitchFamily="34" charset="-122"/>
                    <a:ea typeface="微软雅黑" panose="020B0503020204020204" pitchFamily="34" charset="-122"/>
                  </a:rPr>
                  <a:t>二、</a:t>
                </a:r>
                <a:r>
                  <a:rPr kumimoji="1" lang="en-US" altLang="zh-CN"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27" name="AutoShape 11">
                <a:extLst>
                  <a:ext uri="{FF2B5EF4-FFF2-40B4-BE49-F238E27FC236}">
                    <a16:creationId xmlns:a16="http://schemas.microsoft.com/office/drawing/2014/main" id="{6FA716B8-E1E4-EC71-ECB3-2BD3A374E1F0}"/>
                  </a:ext>
                </a:extLst>
              </p:cNvPr>
              <p:cNvSpPr>
                <a:spLocks noChangeArrowheads="1"/>
              </p:cNvSpPr>
              <p:nvPr/>
            </p:nvSpPr>
            <p:spPr bwMode="auto">
              <a:xfrm>
                <a:off x="145210" y="697414"/>
                <a:ext cx="219849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2" name="组合 21">
              <a:extLst>
                <a:ext uri="{FF2B5EF4-FFF2-40B4-BE49-F238E27FC236}">
                  <a16:creationId xmlns:a16="http://schemas.microsoft.com/office/drawing/2014/main" id="{6AC71BD3-DD11-D1BF-E471-3A51D9A874D5}"/>
                </a:ext>
              </a:extLst>
            </p:cNvPr>
            <p:cNvGrpSpPr/>
            <p:nvPr/>
          </p:nvGrpSpPr>
          <p:grpSpPr>
            <a:xfrm>
              <a:off x="145208" y="1289125"/>
              <a:ext cx="1976555" cy="1174507"/>
              <a:chOff x="132508" y="1204621"/>
              <a:chExt cx="1507539" cy="1174507"/>
            </a:xfrm>
          </p:grpSpPr>
          <p:sp>
            <p:nvSpPr>
              <p:cNvPr id="23" name="矩形 22">
                <a:extLst>
                  <a:ext uri="{FF2B5EF4-FFF2-40B4-BE49-F238E27FC236}">
                    <a16:creationId xmlns:a16="http://schemas.microsoft.com/office/drawing/2014/main" id="{F158BAF1-54BC-EEB7-90ED-4C2D4FF843F3}"/>
                  </a:ext>
                </a:extLst>
              </p:cNvPr>
              <p:cNvSpPr/>
              <p:nvPr/>
            </p:nvSpPr>
            <p:spPr>
              <a:xfrm>
                <a:off x="132508" y="1815996"/>
                <a:ext cx="1507539"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修订的历程</a:t>
                </a:r>
              </a:p>
            </p:txBody>
          </p:sp>
          <p:sp>
            <p:nvSpPr>
              <p:cNvPr id="24" name="矩形 23">
                <a:extLst>
                  <a:ext uri="{FF2B5EF4-FFF2-40B4-BE49-F238E27FC236}">
                    <a16:creationId xmlns:a16="http://schemas.microsoft.com/office/drawing/2014/main" id="{FEC9584D-FEED-D284-877F-CADA372E3EE6}"/>
                  </a:ext>
                </a:extLst>
              </p:cNvPr>
              <p:cNvSpPr/>
              <p:nvPr/>
            </p:nvSpPr>
            <p:spPr>
              <a:xfrm>
                <a:off x="132508" y="1204621"/>
                <a:ext cx="1507539"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1. </a:t>
                </a:r>
                <a:r>
                  <a:rPr lang="zh-CN" altLang="en-US" b="1" dirty="0">
                    <a:solidFill>
                      <a:schemeClr val="bg1"/>
                    </a:solidFill>
                    <a:latin typeface="微软雅黑" panose="020B0503020204020204" pitchFamily="34" charset="-122"/>
                    <a:ea typeface="微软雅黑" panose="020B0503020204020204" pitchFamily="34" charset="-122"/>
                  </a:rPr>
                  <a:t>修订的背景</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16557527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E273A456-3F73-4608-A9A5-488DDC03BA9B}"/>
              </a:ext>
            </a:extLst>
          </p:cNvPr>
          <p:cNvSpPr>
            <a:spLocks noGrp="1"/>
          </p:cNvSpPr>
          <p:nvPr>
            <p:ph type="dt" sz="half" idx="10"/>
          </p:nvPr>
        </p:nvSpPr>
        <p:spPr/>
        <p:txBody>
          <a:bodyPr/>
          <a:lstStyle/>
          <a:p>
            <a:pPr>
              <a:defRPr/>
            </a:pPr>
            <a:fld id="{27158FDA-0734-4674-A894-C1231886F499}" type="datetime10">
              <a:rPr lang="zh-CN" altLang="en-US" smtClean="0"/>
              <a:t>23:17</a:t>
            </a:fld>
            <a:endParaRPr lang="en-US" dirty="0"/>
          </a:p>
        </p:txBody>
      </p:sp>
      <p:sp>
        <p:nvSpPr>
          <p:cNvPr id="5" name="页脚占位符 4">
            <a:extLst>
              <a:ext uri="{FF2B5EF4-FFF2-40B4-BE49-F238E27FC236}">
                <a16:creationId xmlns:a16="http://schemas.microsoft.com/office/drawing/2014/main" id="{27D93975-65C2-4D04-A1D2-775F12416AC6}"/>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21C7AA14-4AA5-400A-B573-1566F0A13FF6}"/>
              </a:ext>
            </a:extLst>
          </p:cNvPr>
          <p:cNvSpPr>
            <a:spLocks noGrp="1"/>
          </p:cNvSpPr>
          <p:nvPr>
            <p:ph type="sldNum" sz="quarter" idx="12"/>
          </p:nvPr>
        </p:nvSpPr>
        <p:spPr/>
        <p:txBody>
          <a:bodyPr/>
          <a:lstStyle/>
          <a:p>
            <a:pPr>
              <a:defRPr/>
            </a:pPr>
            <a:fld id="{3A44B40C-2167-40F0-8028-4C9DC49EEB79}" type="slidenum">
              <a:rPr lang="en-US" altLang="zh-CN" smtClean="0"/>
              <a:pPr>
                <a:defRPr/>
              </a:pPr>
              <a:t>60</a:t>
            </a:fld>
            <a:r>
              <a:rPr lang="en-US" altLang="zh-CN" dirty="0"/>
              <a:t>/89</a:t>
            </a:r>
          </a:p>
        </p:txBody>
      </p:sp>
      <p:grpSp>
        <p:nvGrpSpPr>
          <p:cNvPr id="7" name="组合 6">
            <a:extLst>
              <a:ext uri="{FF2B5EF4-FFF2-40B4-BE49-F238E27FC236}">
                <a16:creationId xmlns:a16="http://schemas.microsoft.com/office/drawing/2014/main" id="{B6FFE58A-9CE0-48A7-9FA9-FE84C7ACA040}"/>
              </a:ext>
            </a:extLst>
          </p:cNvPr>
          <p:cNvGrpSpPr/>
          <p:nvPr/>
        </p:nvGrpSpPr>
        <p:grpSpPr>
          <a:xfrm>
            <a:off x="145208" y="693267"/>
            <a:ext cx="7886569" cy="2333497"/>
            <a:chOff x="145208" y="693267"/>
            <a:chExt cx="7886569" cy="2333497"/>
          </a:xfrm>
        </p:grpSpPr>
        <p:grpSp>
          <p:nvGrpSpPr>
            <p:cNvPr id="8" name="组合 7">
              <a:extLst>
                <a:ext uri="{FF2B5EF4-FFF2-40B4-BE49-F238E27FC236}">
                  <a16:creationId xmlns:a16="http://schemas.microsoft.com/office/drawing/2014/main" id="{E47D756A-2496-42FE-8A86-088B96B1FC66}"/>
                </a:ext>
              </a:extLst>
            </p:cNvPr>
            <p:cNvGrpSpPr/>
            <p:nvPr/>
          </p:nvGrpSpPr>
          <p:grpSpPr>
            <a:xfrm>
              <a:off x="145208" y="693267"/>
              <a:ext cx="7886569" cy="1770365"/>
              <a:chOff x="145208" y="693267"/>
              <a:chExt cx="7886569" cy="1770365"/>
            </a:xfrm>
          </p:grpSpPr>
          <p:grpSp>
            <p:nvGrpSpPr>
              <p:cNvPr id="10" name="组合 9">
                <a:extLst>
                  <a:ext uri="{FF2B5EF4-FFF2-40B4-BE49-F238E27FC236}">
                    <a16:creationId xmlns:a16="http://schemas.microsoft.com/office/drawing/2014/main" id="{754FFDAB-3E44-42F3-A068-B9FFF2F8CA0C}"/>
                  </a:ext>
                </a:extLst>
              </p:cNvPr>
              <p:cNvGrpSpPr/>
              <p:nvPr/>
            </p:nvGrpSpPr>
            <p:grpSpPr>
              <a:xfrm>
                <a:off x="145210" y="693267"/>
                <a:ext cx="7886567" cy="567279"/>
                <a:chOff x="145210" y="693267"/>
                <a:chExt cx="7886567" cy="567279"/>
              </a:xfrm>
            </p:grpSpPr>
            <p:sp>
              <p:nvSpPr>
                <p:cNvPr id="14" name="AutoShape 11">
                  <a:extLst>
                    <a:ext uri="{FF2B5EF4-FFF2-40B4-BE49-F238E27FC236}">
                      <a16:creationId xmlns:a16="http://schemas.microsoft.com/office/drawing/2014/main" id="{1F4A1EC1-871C-40FD-B832-3C6A08F36E72}"/>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15" name="AutoShape 11">
                  <a:extLst>
                    <a:ext uri="{FF2B5EF4-FFF2-40B4-BE49-F238E27FC236}">
                      <a16:creationId xmlns:a16="http://schemas.microsoft.com/office/drawing/2014/main" id="{8BB684AF-001E-4C7E-B844-B972A7B524A7}"/>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16" name="AutoShape 11">
                  <a:extLst>
                    <a:ext uri="{FF2B5EF4-FFF2-40B4-BE49-F238E27FC236}">
                      <a16:creationId xmlns:a16="http://schemas.microsoft.com/office/drawing/2014/main" id="{8C573C70-AC91-44EB-ABE5-F755BCA6D93A}"/>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2" name="矩形 11">
                <a:extLst>
                  <a:ext uri="{FF2B5EF4-FFF2-40B4-BE49-F238E27FC236}">
                    <a16:creationId xmlns:a16="http://schemas.microsoft.com/office/drawing/2014/main" id="{EA19FB4A-4D09-4C91-98F7-8A4F6D4CA7A4}"/>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9" name="矩形 8">
              <a:extLst>
                <a:ext uri="{FF2B5EF4-FFF2-40B4-BE49-F238E27FC236}">
                  <a16:creationId xmlns:a16="http://schemas.microsoft.com/office/drawing/2014/main" id="{2DEEA521-35E1-4642-8CA5-3653261F26FB}"/>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17" name="矩形 16">
            <a:extLst>
              <a:ext uri="{FF2B5EF4-FFF2-40B4-BE49-F238E27FC236}">
                <a16:creationId xmlns:a16="http://schemas.microsoft.com/office/drawing/2014/main" id="{F4B81CA8-F2DF-4FC4-B796-2F0B93A8E9D7}"/>
              </a:ext>
            </a:extLst>
          </p:cNvPr>
          <p:cNvSpPr/>
          <p:nvPr/>
        </p:nvSpPr>
        <p:spPr>
          <a:xfrm>
            <a:off x="3358718" y="1921698"/>
            <a:ext cx="3370556" cy="4150628"/>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修正前</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第一百零八条 生产经营单位不具备本法和其他有关法律、行政法规和国家标准或者行业标准规定的安全生产条件，经停产停业整顿仍不具备安全生产条件的，予以关闭；有关部门应当依法吊销其有关证照。</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C5F1E3FB-0ABE-4942-8DF6-5DDAE3B493BB}"/>
              </a:ext>
            </a:extLst>
          </p:cNvPr>
          <p:cNvSpPr/>
          <p:nvPr/>
        </p:nvSpPr>
        <p:spPr>
          <a:xfrm>
            <a:off x="3142689" y="1360287"/>
            <a:ext cx="1882071"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第一百零八条 </a:t>
            </a:r>
          </a:p>
        </p:txBody>
      </p:sp>
      <p:sp>
        <p:nvSpPr>
          <p:cNvPr id="19" name="矩形 18">
            <a:extLst>
              <a:ext uri="{FF2B5EF4-FFF2-40B4-BE49-F238E27FC236}">
                <a16:creationId xmlns:a16="http://schemas.microsoft.com/office/drawing/2014/main" id="{9FEB6606-3540-4424-97E4-46BCE61CA709}"/>
              </a:ext>
            </a:extLst>
          </p:cNvPr>
          <p:cNvSpPr/>
          <p:nvPr/>
        </p:nvSpPr>
        <p:spPr>
          <a:xfrm>
            <a:off x="7199584" y="1921698"/>
            <a:ext cx="4048423" cy="4150628"/>
          </a:xfrm>
          <a:prstGeom prst="rect">
            <a:avLst/>
          </a:prstGeom>
          <a:ln w="9525">
            <a:solidFill>
              <a:srgbClr val="00B0F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第一百零</a:t>
            </a:r>
            <a:r>
              <a:rPr lang="zh-CN" altLang="en-US" b="1" dirty="0">
                <a:solidFill>
                  <a:srgbClr val="FF0000"/>
                </a:solidFill>
                <a:latin typeface="微软雅黑" panose="020B0503020204020204" pitchFamily="34" charset="-122"/>
                <a:ea typeface="微软雅黑" panose="020B0503020204020204" pitchFamily="34" charset="-122"/>
              </a:rPr>
              <a:t>九</a:t>
            </a:r>
            <a:r>
              <a:rPr lang="zh-CN" altLang="en-US" dirty="0">
                <a:solidFill>
                  <a:schemeClr val="tx1"/>
                </a:solidFill>
                <a:latin typeface="微软雅黑" panose="020B0503020204020204" pitchFamily="34" charset="-122"/>
                <a:ea typeface="微软雅黑" panose="020B0503020204020204" pitchFamily="34" charset="-122"/>
              </a:rPr>
              <a:t>条 生产经营单位不具备本法和其他有关法律、行政法规和国家标准或者行业标准规定的安全生产条件，</a:t>
            </a:r>
            <a:r>
              <a:rPr lang="zh-CN" altLang="en-US" b="1" dirty="0">
                <a:solidFill>
                  <a:srgbClr val="FF0000"/>
                </a:solidFill>
                <a:latin typeface="微软雅黑" panose="020B0503020204020204" pitchFamily="34" charset="-122"/>
                <a:ea typeface="微软雅黑" panose="020B0503020204020204" pitchFamily="34" charset="-122"/>
              </a:rPr>
              <a:t>且发生较大以上生产安全事故或者</a:t>
            </a:r>
            <a:r>
              <a:rPr lang="zh-CN" altLang="en-US" dirty="0">
                <a:solidFill>
                  <a:schemeClr val="tx1"/>
                </a:solidFill>
                <a:latin typeface="微软雅黑" panose="020B0503020204020204" pitchFamily="34" charset="-122"/>
                <a:ea typeface="微软雅黑" panose="020B0503020204020204" pitchFamily="34" charset="-122"/>
              </a:rPr>
              <a:t>经停产停业整顿仍不具备安全生产条件的，予以关闭；有关部门应当依法吊销其有关证照。</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a16="http://schemas.microsoft.com/office/drawing/2014/main" id="{16A4FDA5-163C-44D0-8FCE-C8B8273AAF6A}"/>
              </a:ext>
            </a:extLst>
          </p:cNvPr>
          <p:cNvSpPr/>
          <p:nvPr/>
        </p:nvSpPr>
        <p:spPr>
          <a:xfrm>
            <a:off x="4884938" y="1372744"/>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sp>
        <p:nvSpPr>
          <p:cNvPr id="22" name="矩形 21">
            <a:extLst>
              <a:ext uri="{FF2B5EF4-FFF2-40B4-BE49-F238E27FC236}">
                <a16:creationId xmlns:a16="http://schemas.microsoft.com/office/drawing/2014/main" id="{0D846AC1-7040-4900-BF9E-273386955B9E}"/>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142829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8967EABA-D19C-4D45-8357-C38C7F2204D3}"/>
              </a:ext>
            </a:extLst>
          </p:cNvPr>
          <p:cNvSpPr>
            <a:spLocks noGrp="1"/>
          </p:cNvSpPr>
          <p:nvPr>
            <p:ph type="dt" sz="half" idx="10"/>
          </p:nvPr>
        </p:nvSpPr>
        <p:spPr/>
        <p:txBody>
          <a:bodyPr/>
          <a:lstStyle/>
          <a:p>
            <a:pPr>
              <a:defRPr/>
            </a:pPr>
            <a:fld id="{27158FDA-0734-4674-A894-C1231886F499}" type="datetime10">
              <a:rPr lang="zh-CN" altLang="en-US" smtClean="0"/>
              <a:t>23:17</a:t>
            </a:fld>
            <a:endParaRPr lang="en-US" dirty="0"/>
          </a:p>
        </p:txBody>
      </p:sp>
      <p:sp>
        <p:nvSpPr>
          <p:cNvPr id="5" name="页脚占位符 4">
            <a:extLst>
              <a:ext uri="{FF2B5EF4-FFF2-40B4-BE49-F238E27FC236}">
                <a16:creationId xmlns:a16="http://schemas.microsoft.com/office/drawing/2014/main" id="{8C1BD18D-12BE-458A-9907-28D44C2F7C90}"/>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0B2DA0D8-DE0A-4219-AFBE-8AE2F4CBC035}"/>
              </a:ext>
            </a:extLst>
          </p:cNvPr>
          <p:cNvSpPr>
            <a:spLocks noGrp="1"/>
          </p:cNvSpPr>
          <p:nvPr>
            <p:ph type="sldNum" sz="quarter" idx="12"/>
          </p:nvPr>
        </p:nvSpPr>
        <p:spPr/>
        <p:txBody>
          <a:bodyPr/>
          <a:lstStyle/>
          <a:p>
            <a:pPr>
              <a:defRPr/>
            </a:pPr>
            <a:fld id="{3A44B40C-2167-40F0-8028-4C9DC49EEB79}" type="slidenum">
              <a:rPr lang="en-US" altLang="zh-CN" smtClean="0"/>
              <a:pPr>
                <a:defRPr/>
              </a:pPr>
              <a:t>61</a:t>
            </a:fld>
            <a:r>
              <a:rPr lang="en-US" altLang="zh-CN" dirty="0"/>
              <a:t>/89</a:t>
            </a:r>
          </a:p>
        </p:txBody>
      </p:sp>
      <p:grpSp>
        <p:nvGrpSpPr>
          <p:cNvPr id="7" name="组合 6">
            <a:extLst>
              <a:ext uri="{FF2B5EF4-FFF2-40B4-BE49-F238E27FC236}">
                <a16:creationId xmlns:a16="http://schemas.microsoft.com/office/drawing/2014/main" id="{93F4EC86-AAC4-4A46-805F-E268ECB83EC3}"/>
              </a:ext>
            </a:extLst>
          </p:cNvPr>
          <p:cNvGrpSpPr/>
          <p:nvPr/>
        </p:nvGrpSpPr>
        <p:grpSpPr>
          <a:xfrm>
            <a:off x="145208" y="693267"/>
            <a:ext cx="7886569" cy="2333497"/>
            <a:chOff x="145208" y="693267"/>
            <a:chExt cx="7886569" cy="2333497"/>
          </a:xfrm>
        </p:grpSpPr>
        <p:grpSp>
          <p:nvGrpSpPr>
            <p:cNvPr id="8" name="组合 7">
              <a:extLst>
                <a:ext uri="{FF2B5EF4-FFF2-40B4-BE49-F238E27FC236}">
                  <a16:creationId xmlns:a16="http://schemas.microsoft.com/office/drawing/2014/main" id="{8110F595-C094-4E3D-B645-D0E2392C5054}"/>
                </a:ext>
              </a:extLst>
            </p:cNvPr>
            <p:cNvGrpSpPr/>
            <p:nvPr/>
          </p:nvGrpSpPr>
          <p:grpSpPr>
            <a:xfrm>
              <a:off x="145208" y="693267"/>
              <a:ext cx="7886569" cy="1770365"/>
              <a:chOff x="145208" y="693267"/>
              <a:chExt cx="7886569" cy="1770365"/>
            </a:xfrm>
          </p:grpSpPr>
          <p:grpSp>
            <p:nvGrpSpPr>
              <p:cNvPr id="10" name="组合 9">
                <a:extLst>
                  <a:ext uri="{FF2B5EF4-FFF2-40B4-BE49-F238E27FC236}">
                    <a16:creationId xmlns:a16="http://schemas.microsoft.com/office/drawing/2014/main" id="{98F59E4B-6B28-4FF9-A867-A63A5B4B9CAA}"/>
                  </a:ext>
                </a:extLst>
              </p:cNvPr>
              <p:cNvGrpSpPr/>
              <p:nvPr/>
            </p:nvGrpSpPr>
            <p:grpSpPr>
              <a:xfrm>
                <a:off x="145210" y="693267"/>
                <a:ext cx="7886567" cy="567279"/>
                <a:chOff x="145210" y="693267"/>
                <a:chExt cx="7886567" cy="567279"/>
              </a:xfrm>
            </p:grpSpPr>
            <p:sp>
              <p:nvSpPr>
                <p:cNvPr id="14" name="AutoShape 11">
                  <a:extLst>
                    <a:ext uri="{FF2B5EF4-FFF2-40B4-BE49-F238E27FC236}">
                      <a16:creationId xmlns:a16="http://schemas.microsoft.com/office/drawing/2014/main" id="{99D2530E-E041-464D-B0FD-4CA910C32087}"/>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15" name="AutoShape 11">
                  <a:extLst>
                    <a:ext uri="{FF2B5EF4-FFF2-40B4-BE49-F238E27FC236}">
                      <a16:creationId xmlns:a16="http://schemas.microsoft.com/office/drawing/2014/main" id="{8129CCF3-7DFC-4406-BE3A-94A983248A1E}"/>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16" name="AutoShape 11">
                  <a:extLst>
                    <a:ext uri="{FF2B5EF4-FFF2-40B4-BE49-F238E27FC236}">
                      <a16:creationId xmlns:a16="http://schemas.microsoft.com/office/drawing/2014/main" id="{88F02201-C2F7-464F-9397-5E53A3EDB200}"/>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2" name="矩形 11">
                <a:extLst>
                  <a:ext uri="{FF2B5EF4-FFF2-40B4-BE49-F238E27FC236}">
                    <a16:creationId xmlns:a16="http://schemas.microsoft.com/office/drawing/2014/main" id="{D454DF96-A498-4545-AA6A-021F8B0B003D}"/>
                  </a:ext>
                </a:extLst>
              </p:cNvPr>
              <p:cNvSpPr/>
              <p:nvPr/>
            </p:nvSpPr>
            <p:spPr>
              <a:xfrm>
                <a:off x="145208" y="1900500"/>
                <a:ext cx="1976555"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与</a:t>
                </a:r>
                <a:r>
                  <a:rPr lang="en-US" altLang="zh-CN" b="1" dirty="0">
                    <a:solidFill>
                      <a:schemeClr val="bg1"/>
                    </a:solidFill>
                    <a:latin typeface="微软雅黑" panose="020B0503020204020204" pitchFamily="34" charset="-122"/>
                    <a:ea typeface="微软雅黑" panose="020B0503020204020204" pitchFamily="34" charset="-122"/>
                  </a:rPr>
                  <a:t>14</a:t>
                </a:r>
                <a:r>
                  <a:rPr lang="zh-CN" altLang="en-US" b="1" dirty="0">
                    <a:solidFill>
                      <a:schemeClr val="bg1"/>
                    </a:solidFill>
                    <a:latin typeface="微软雅黑" panose="020B0503020204020204" pitchFamily="34" charset="-122"/>
                    <a:ea typeface="微软雅黑" panose="020B0503020204020204" pitchFamily="34" charset="-122"/>
                  </a:rPr>
                  <a:t>版的对比</a:t>
                </a:r>
              </a:p>
            </p:txBody>
          </p:sp>
        </p:grpSp>
        <p:sp>
          <p:nvSpPr>
            <p:cNvPr id="9" name="矩形 8">
              <a:extLst>
                <a:ext uri="{FF2B5EF4-FFF2-40B4-BE49-F238E27FC236}">
                  <a16:creationId xmlns:a16="http://schemas.microsoft.com/office/drawing/2014/main" id="{CABFB9C8-294A-4B1D-80E7-549A8F7FE6DF}"/>
                </a:ext>
              </a:extLst>
            </p:cNvPr>
            <p:cNvSpPr/>
            <p:nvPr/>
          </p:nvSpPr>
          <p:spPr>
            <a:xfrm>
              <a:off x="145208" y="2463632"/>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的学习理解</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
        <p:nvSpPr>
          <p:cNvPr id="17" name="矩形 16">
            <a:extLst>
              <a:ext uri="{FF2B5EF4-FFF2-40B4-BE49-F238E27FC236}">
                <a16:creationId xmlns:a16="http://schemas.microsoft.com/office/drawing/2014/main" id="{D2BA8320-9D34-4470-88A2-A730E9E71612}"/>
              </a:ext>
            </a:extLst>
          </p:cNvPr>
          <p:cNvSpPr/>
          <p:nvPr/>
        </p:nvSpPr>
        <p:spPr>
          <a:xfrm>
            <a:off x="3358718" y="1921698"/>
            <a:ext cx="3370556" cy="4150628"/>
          </a:xfrm>
          <a:prstGeom prst="rect">
            <a:avLst/>
          </a:prstGeom>
          <a:ln w="9525">
            <a:solidFill>
              <a:srgbClr val="FF000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修正前</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第一百一十三条 本法规定的生产安全一般事故、较大事故、重大事故特别重大事故的划分标准由国务院规定国务院安全生产监督管理部门和其他负有安全生产监督管理职责的部门应当根据各自的职责分工，制定相关行业领域重大事故隐患的判定标准。</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E13FA0B2-A46F-43BE-A041-2205E8EE5C5C}"/>
              </a:ext>
            </a:extLst>
          </p:cNvPr>
          <p:cNvSpPr/>
          <p:nvPr/>
        </p:nvSpPr>
        <p:spPr>
          <a:xfrm>
            <a:off x="3142689" y="1360287"/>
            <a:ext cx="1882071" cy="39424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第一百一十三条 </a:t>
            </a:r>
          </a:p>
        </p:txBody>
      </p:sp>
      <p:sp>
        <p:nvSpPr>
          <p:cNvPr id="19" name="矩形 18">
            <a:extLst>
              <a:ext uri="{FF2B5EF4-FFF2-40B4-BE49-F238E27FC236}">
                <a16:creationId xmlns:a16="http://schemas.microsoft.com/office/drawing/2014/main" id="{030401C9-EA2D-499B-ACAF-8BC01283C046}"/>
              </a:ext>
            </a:extLst>
          </p:cNvPr>
          <p:cNvSpPr/>
          <p:nvPr/>
        </p:nvSpPr>
        <p:spPr>
          <a:xfrm>
            <a:off x="7199584" y="1921698"/>
            <a:ext cx="4048423" cy="4150628"/>
          </a:xfrm>
          <a:prstGeom prst="rect">
            <a:avLst/>
          </a:prstGeom>
          <a:ln w="9525">
            <a:solidFill>
              <a:srgbClr val="FF0000"/>
            </a:solidFill>
            <a:prstDash val="dash"/>
          </a:ln>
        </p:spPr>
        <p:style>
          <a:lnRef idx="2">
            <a:schemeClr val="dk1"/>
          </a:lnRef>
          <a:fillRef idx="1">
            <a:schemeClr val="lt1"/>
          </a:fillRef>
          <a:effectRef idx="0">
            <a:schemeClr val="dk1"/>
          </a:effectRef>
          <a:fontRef idx="minor">
            <a:schemeClr val="dk1"/>
          </a:fontRef>
        </p:style>
        <p:txBody>
          <a:bodyPr rtlCol="0" anchor="t"/>
          <a:lstStyle/>
          <a:p>
            <a:pPr algn="ctr" eaLnBrk="1">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修正后</a:t>
            </a:r>
            <a:endParaRPr lang="en-US" altLang="zh-CN" b="1" dirty="0">
              <a:solidFill>
                <a:srgbClr val="0070C0"/>
              </a:solidFill>
              <a:latin typeface="微软雅黑" panose="020B0503020204020204" pitchFamily="34" charset="-122"/>
              <a:ea typeface="微软雅黑" panose="020B0503020204020204" pitchFamily="34" charset="-122"/>
            </a:endParaRPr>
          </a:p>
          <a:p>
            <a:pPr indent="457200" algn="just" eaLnBrk="1">
              <a:lnSpc>
                <a:spcPct val="150000"/>
              </a:lnSpc>
            </a:pPr>
            <a:r>
              <a:rPr lang="zh-CN" altLang="en-US" dirty="0">
                <a:solidFill>
                  <a:schemeClr val="tx1"/>
                </a:solidFill>
                <a:latin typeface="微软雅黑" panose="020B0503020204020204" pitchFamily="34" charset="-122"/>
                <a:ea typeface="微软雅黑" panose="020B0503020204020204" pitchFamily="34" charset="-122"/>
              </a:rPr>
              <a:t>第一百一十三</a:t>
            </a:r>
            <a:r>
              <a:rPr lang="zh-CN" altLang="en-US" b="1" dirty="0">
                <a:solidFill>
                  <a:srgbClr val="FF0000"/>
                </a:solidFill>
                <a:latin typeface="微软雅黑" panose="020B0503020204020204" pitchFamily="34" charset="-122"/>
                <a:ea typeface="微软雅黑" panose="020B0503020204020204" pitchFamily="34" charset="-122"/>
              </a:rPr>
              <a:t>四</a:t>
            </a:r>
            <a:r>
              <a:rPr lang="zh-CN" altLang="en-US" dirty="0">
                <a:solidFill>
                  <a:schemeClr val="tx1"/>
                </a:solidFill>
                <a:latin typeface="微软雅黑" panose="020B0503020204020204" pitchFamily="34" charset="-122"/>
                <a:ea typeface="微软雅黑" panose="020B0503020204020204" pitchFamily="34" charset="-122"/>
              </a:rPr>
              <a:t>条本法规定的生产安全一般事故、较大事故、重大事故特别重大事故的划分标准由国务院规定国务院</a:t>
            </a:r>
            <a:r>
              <a:rPr lang="zh-CN" altLang="en-US" strike="sngStrike" dirty="0">
                <a:solidFill>
                  <a:srgbClr val="0070C0"/>
                </a:solidFill>
                <a:latin typeface="微软雅黑" panose="020B0503020204020204" pitchFamily="34" charset="-122"/>
                <a:ea typeface="微软雅黑" panose="020B0503020204020204" pitchFamily="34" charset="-122"/>
              </a:rPr>
              <a:t>安全生产监督</a:t>
            </a:r>
            <a:r>
              <a:rPr lang="zh-CN" altLang="en-US" b="1" dirty="0">
                <a:solidFill>
                  <a:srgbClr val="FF0000"/>
                </a:solidFill>
                <a:latin typeface="微软雅黑" panose="020B0503020204020204" pitchFamily="34" charset="-122"/>
                <a:ea typeface="微软雅黑" panose="020B0503020204020204" pitchFamily="34" charset="-122"/>
              </a:rPr>
              <a:t>应急</a:t>
            </a:r>
            <a:r>
              <a:rPr lang="zh-CN" altLang="en-US" dirty="0">
                <a:solidFill>
                  <a:schemeClr val="tx1"/>
                </a:solidFill>
                <a:latin typeface="微软雅黑" panose="020B0503020204020204" pitchFamily="34" charset="-122"/>
                <a:ea typeface="微软雅黑" panose="020B0503020204020204" pitchFamily="34" charset="-122"/>
              </a:rPr>
              <a:t>管理部门和其他负有安全生产监督管理职责的部门应当根据各自的职责分工，制定相关行业领域</a:t>
            </a:r>
            <a:r>
              <a:rPr lang="zh-CN" altLang="en-US" b="1" dirty="0">
                <a:solidFill>
                  <a:srgbClr val="FF0000"/>
                </a:solidFill>
                <a:latin typeface="微软雅黑" panose="020B0503020204020204" pitchFamily="34" charset="-122"/>
                <a:ea typeface="微软雅黑" panose="020B0503020204020204" pitchFamily="34" charset="-122"/>
              </a:rPr>
              <a:t>重大危险源和</a:t>
            </a:r>
            <a:r>
              <a:rPr lang="zh-CN" altLang="en-US" dirty="0">
                <a:solidFill>
                  <a:schemeClr val="tx1"/>
                </a:solidFill>
                <a:latin typeface="微软雅黑" panose="020B0503020204020204" pitchFamily="34" charset="-122"/>
                <a:ea typeface="微软雅黑" panose="020B0503020204020204" pitchFamily="34" charset="-122"/>
              </a:rPr>
              <a:t>重大事故隐患的判定标准。</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a16="http://schemas.microsoft.com/office/drawing/2014/main" id="{38C72B80-D2AC-4CDD-A2D0-99B5AAE3C364}"/>
              </a:ext>
            </a:extLst>
          </p:cNvPr>
          <p:cNvSpPr/>
          <p:nvPr/>
        </p:nvSpPr>
        <p:spPr>
          <a:xfrm>
            <a:off x="4858305" y="1386025"/>
            <a:ext cx="5493812"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红体字</a:t>
            </a:r>
            <a:r>
              <a:rPr lang="zh-CN" altLang="en-US" b="1" dirty="0">
                <a:latin typeface="微软雅黑" panose="020B0503020204020204" pitchFamily="34" charset="-122"/>
                <a:ea typeface="微软雅黑" panose="020B0503020204020204" pitchFamily="34" charset="-122"/>
              </a:rPr>
              <a:t>为增加的内容，</a:t>
            </a:r>
            <a:r>
              <a:rPr lang="zh-CN" altLang="en-US" strike="sngStrike" dirty="0">
                <a:solidFill>
                  <a:srgbClr val="0070C0"/>
                </a:solidFill>
                <a:latin typeface="微软雅黑" panose="020B0503020204020204" pitchFamily="34" charset="-122"/>
                <a:ea typeface="微软雅黑" panose="020B0503020204020204" pitchFamily="34" charset="-122"/>
              </a:rPr>
              <a:t>删除线部分</a:t>
            </a:r>
            <a:r>
              <a:rPr lang="zh-CN" altLang="en-US" b="1" dirty="0">
                <a:latin typeface="微软雅黑" panose="020B0503020204020204" pitchFamily="34" charset="-122"/>
                <a:ea typeface="微软雅黑" panose="020B0503020204020204" pitchFamily="34" charset="-122"/>
              </a:rPr>
              <a:t>为删去的内容）</a:t>
            </a:r>
            <a:endParaRPr lang="zh-CN" altLang="en-US" dirty="0"/>
          </a:p>
        </p:txBody>
      </p:sp>
      <p:sp>
        <p:nvSpPr>
          <p:cNvPr id="22" name="矩形 21">
            <a:extLst>
              <a:ext uri="{FF2B5EF4-FFF2-40B4-BE49-F238E27FC236}">
                <a16:creationId xmlns:a16="http://schemas.microsoft.com/office/drawing/2014/main" id="{9A361FE2-584D-4D59-B1C4-4E5BA757FACA}"/>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24508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055E8C1C-A4BB-492C-AEE0-B2ED2F38CE68}"/>
              </a:ext>
            </a:extLst>
          </p:cNvPr>
          <p:cNvSpPr>
            <a:spLocks noGrp="1"/>
          </p:cNvSpPr>
          <p:nvPr>
            <p:ph type="dt" sz="half" idx="10"/>
          </p:nvPr>
        </p:nvSpPr>
        <p:spPr/>
        <p:txBody>
          <a:bodyPr/>
          <a:lstStyle/>
          <a:p>
            <a:pPr>
              <a:defRPr/>
            </a:pPr>
            <a:fld id="{27158FDA-0734-4674-A894-C1231886F499}" type="datetime10">
              <a:rPr lang="zh-CN" altLang="en-US" smtClean="0"/>
              <a:t>23:27</a:t>
            </a:fld>
            <a:endParaRPr lang="en-US" dirty="0"/>
          </a:p>
        </p:txBody>
      </p:sp>
      <p:sp>
        <p:nvSpPr>
          <p:cNvPr id="5" name="页脚占位符 4">
            <a:extLst>
              <a:ext uri="{FF2B5EF4-FFF2-40B4-BE49-F238E27FC236}">
                <a16:creationId xmlns:a16="http://schemas.microsoft.com/office/drawing/2014/main" id="{C94F5EA8-C33F-4F7C-800E-B15B72254058}"/>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ACBB56B9-F51A-4A8F-909C-272F9097F1D5}"/>
              </a:ext>
            </a:extLst>
          </p:cNvPr>
          <p:cNvSpPr>
            <a:spLocks noGrp="1"/>
          </p:cNvSpPr>
          <p:nvPr>
            <p:ph type="sldNum" sz="quarter" idx="12"/>
          </p:nvPr>
        </p:nvSpPr>
        <p:spPr/>
        <p:txBody>
          <a:bodyPr/>
          <a:lstStyle/>
          <a:p>
            <a:pPr>
              <a:defRPr/>
            </a:pPr>
            <a:fld id="{3A44B40C-2167-40F0-8028-4C9DC49EEB79}" type="slidenum">
              <a:rPr lang="en-US" altLang="zh-CN" smtClean="0"/>
              <a:pPr>
                <a:defRPr/>
              </a:pPr>
              <a:t>62</a:t>
            </a:fld>
            <a:r>
              <a:rPr lang="en-US" altLang="zh-CN" dirty="0"/>
              <a:t>/89</a:t>
            </a:r>
          </a:p>
        </p:txBody>
      </p:sp>
      <p:graphicFrame>
        <p:nvGraphicFramePr>
          <p:cNvPr id="19" name="图示 18">
            <a:extLst>
              <a:ext uri="{FF2B5EF4-FFF2-40B4-BE49-F238E27FC236}">
                <a16:creationId xmlns:a16="http://schemas.microsoft.com/office/drawing/2014/main" id="{3FB12DB9-A99F-4F8B-BFBA-E4A85A51237A}"/>
              </a:ext>
            </a:extLst>
          </p:cNvPr>
          <p:cNvGraphicFramePr/>
          <p:nvPr/>
        </p:nvGraphicFramePr>
        <p:xfrm>
          <a:off x="3097320" y="1411957"/>
          <a:ext cx="7990890" cy="4629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矩形 16">
            <a:extLst>
              <a:ext uri="{FF2B5EF4-FFF2-40B4-BE49-F238E27FC236}">
                <a16:creationId xmlns:a16="http://schemas.microsoft.com/office/drawing/2014/main" id="{47C08FCE-FACD-4BF6-87EF-8E3A2075424D}"/>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nvGrpSpPr>
          <p:cNvPr id="3" name="组合 2">
            <a:extLst>
              <a:ext uri="{FF2B5EF4-FFF2-40B4-BE49-F238E27FC236}">
                <a16:creationId xmlns:a16="http://schemas.microsoft.com/office/drawing/2014/main" id="{694BFAA7-7282-AD0E-93C4-98ADE29FC6C6}"/>
              </a:ext>
            </a:extLst>
          </p:cNvPr>
          <p:cNvGrpSpPr/>
          <p:nvPr/>
        </p:nvGrpSpPr>
        <p:grpSpPr>
          <a:xfrm>
            <a:off x="145208" y="693267"/>
            <a:ext cx="7886569" cy="2333497"/>
            <a:chOff x="145208" y="693267"/>
            <a:chExt cx="7886569" cy="2333497"/>
          </a:xfrm>
        </p:grpSpPr>
        <p:grpSp>
          <p:nvGrpSpPr>
            <p:cNvPr id="8" name="组合 7">
              <a:extLst>
                <a:ext uri="{FF2B5EF4-FFF2-40B4-BE49-F238E27FC236}">
                  <a16:creationId xmlns:a16="http://schemas.microsoft.com/office/drawing/2014/main" id="{3F1C1DF3-E7B8-4A87-9A76-D1ABBECB3F70}"/>
                </a:ext>
              </a:extLst>
            </p:cNvPr>
            <p:cNvGrpSpPr/>
            <p:nvPr/>
          </p:nvGrpSpPr>
          <p:grpSpPr>
            <a:xfrm>
              <a:off x="145208" y="693267"/>
              <a:ext cx="7886569" cy="1770365"/>
              <a:chOff x="145208" y="693267"/>
              <a:chExt cx="7886569" cy="1770365"/>
            </a:xfrm>
          </p:grpSpPr>
          <p:grpSp>
            <p:nvGrpSpPr>
              <p:cNvPr id="10" name="组合 9">
                <a:extLst>
                  <a:ext uri="{FF2B5EF4-FFF2-40B4-BE49-F238E27FC236}">
                    <a16:creationId xmlns:a16="http://schemas.microsoft.com/office/drawing/2014/main" id="{8AA0EF1B-86FB-4B5E-9A61-042D7A6F78C7}"/>
                  </a:ext>
                </a:extLst>
              </p:cNvPr>
              <p:cNvGrpSpPr/>
              <p:nvPr/>
            </p:nvGrpSpPr>
            <p:grpSpPr>
              <a:xfrm>
                <a:off x="145210" y="693267"/>
                <a:ext cx="7886567" cy="567279"/>
                <a:chOff x="145210" y="693267"/>
                <a:chExt cx="7886567" cy="567279"/>
              </a:xfrm>
            </p:grpSpPr>
            <p:sp>
              <p:nvSpPr>
                <p:cNvPr id="14" name="AutoShape 11">
                  <a:extLst>
                    <a:ext uri="{FF2B5EF4-FFF2-40B4-BE49-F238E27FC236}">
                      <a16:creationId xmlns:a16="http://schemas.microsoft.com/office/drawing/2014/main" id="{85575F18-030D-4134-BE3B-689DFDB31DFD}"/>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15" name="AutoShape 11">
                  <a:extLst>
                    <a:ext uri="{FF2B5EF4-FFF2-40B4-BE49-F238E27FC236}">
                      <a16:creationId xmlns:a16="http://schemas.microsoft.com/office/drawing/2014/main" id="{225554A5-0DF2-47CD-9465-0D92BC053399}"/>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16" name="AutoShape 11">
                  <a:extLst>
                    <a:ext uri="{FF2B5EF4-FFF2-40B4-BE49-F238E27FC236}">
                      <a16:creationId xmlns:a16="http://schemas.microsoft.com/office/drawing/2014/main" id="{D7A4C4D4-0586-427F-B644-5CF6F42E78FF}"/>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2" name="矩形 11">
                <a:extLst>
                  <a:ext uri="{FF2B5EF4-FFF2-40B4-BE49-F238E27FC236}">
                    <a16:creationId xmlns:a16="http://schemas.microsoft.com/office/drawing/2014/main" id="{43AE8BC2-474D-42F5-B435-BEBB289AA132}"/>
                  </a:ext>
                </a:extLst>
              </p:cNvPr>
              <p:cNvSpPr/>
              <p:nvPr/>
            </p:nvSpPr>
            <p:spPr>
              <a:xfrm>
                <a:off x="145208" y="1900500"/>
                <a:ext cx="1976555"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与</a:t>
                </a:r>
                <a:r>
                  <a:rPr lang="en-US" altLang="zh-CN" b="1" dirty="0">
                    <a:solidFill>
                      <a:schemeClr val="bg2">
                        <a:lumMod val="75000"/>
                      </a:schemeClr>
                    </a:solidFill>
                    <a:latin typeface="微软雅黑" panose="020B0503020204020204" pitchFamily="34" charset="-122"/>
                    <a:ea typeface="微软雅黑" panose="020B0503020204020204" pitchFamily="34" charset="-122"/>
                  </a:rPr>
                  <a:t>14</a:t>
                </a:r>
                <a:r>
                  <a:rPr lang="zh-CN" altLang="en-US" b="1" dirty="0">
                    <a:solidFill>
                      <a:schemeClr val="bg2">
                        <a:lumMod val="75000"/>
                      </a:schemeClr>
                    </a:solidFill>
                    <a:latin typeface="微软雅黑" panose="020B0503020204020204" pitchFamily="34" charset="-122"/>
                    <a:ea typeface="微软雅黑" panose="020B0503020204020204" pitchFamily="34" charset="-122"/>
                  </a:rPr>
                  <a:t>版的对比</a:t>
                </a:r>
              </a:p>
            </p:txBody>
          </p:sp>
        </p:grpSp>
        <p:sp>
          <p:nvSpPr>
            <p:cNvPr id="18" name="矩形 17">
              <a:extLst>
                <a:ext uri="{FF2B5EF4-FFF2-40B4-BE49-F238E27FC236}">
                  <a16:creationId xmlns:a16="http://schemas.microsoft.com/office/drawing/2014/main" id="{089CCCF3-3645-415E-8527-3D71E77218D3}"/>
                </a:ext>
              </a:extLst>
            </p:cNvPr>
            <p:cNvSpPr/>
            <p:nvPr/>
          </p:nvSpPr>
          <p:spPr>
            <a:xfrm>
              <a:off x="145208" y="2463632"/>
              <a:ext cx="1976555"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3. </a:t>
              </a:r>
              <a:r>
                <a:rPr lang="zh-CN" altLang="en-US" b="1" dirty="0">
                  <a:solidFill>
                    <a:schemeClr val="bg1"/>
                  </a:solidFill>
                  <a:latin typeface="微软雅黑" panose="020B0503020204020204" pitchFamily="34" charset="-122"/>
                  <a:ea typeface="微软雅黑" panose="020B0503020204020204" pitchFamily="34" charset="-122"/>
                </a:rPr>
                <a:t>对</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新安法</a:t>
              </a:r>
              <a:r>
                <a:rPr lang="en-US" altLang="zh-CN" b="1" dirty="0">
                  <a:solidFill>
                    <a:schemeClr val="bg1"/>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的学习理解</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5811101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日期占位符 3">
            <a:extLst>
              <a:ext uri="{FF2B5EF4-FFF2-40B4-BE49-F238E27FC236}">
                <a16:creationId xmlns:a16="http://schemas.microsoft.com/office/drawing/2014/main" id="{2BB52C9A-DF31-4C74-9ACA-AC4153940C6E}"/>
              </a:ext>
            </a:extLst>
          </p:cNvPr>
          <p:cNvSpPr>
            <a:spLocks noGrp="1"/>
          </p:cNvSpPr>
          <p:nvPr>
            <p:ph type="dt" sz="half" idx="10"/>
          </p:nvPr>
        </p:nvSpPr>
        <p:spPr>
          <a:xfrm>
            <a:off x="838200" y="6445250"/>
            <a:ext cx="2743200" cy="365125"/>
          </a:xfrm>
        </p:spPr>
        <p:txBody>
          <a:bodyPr/>
          <a:lstStyle/>
          <a:p>
            <a:pPr>
              <a:defRPr/>
            </a:pPr>
            <a:fld id="{27158FDA-0734-4674-A894-C1231886F499}" type="datetime10">
              <a:rPr lang="zh-CN" altLang="en-US" smtClean="0"/>
              <a:t>23:31</a:t>
            </a:fld>
            <a:endParaRPr lang="en-US" dirty="0"/>
          </a:p>
        </p:txBody>
      </p:sp>
      <p:sp>
        <p:nvSpPr>
          <p:cNvPr id="10" name="页脚占位符 4">
            <a:extLst>
              <a:ext uri="{FF2B5EF4-FFF2-40B4-BE49-F238E27FC236}">
                <a16:creationId xmlns:a16="http://schemas.microsoft.com/office/drawing/2014/main" id="{90BA469E-A4BD-4BA2-B757-D48448DA7AEB}"/>
              </a:ext>
            </a:extLst>
          </p:cNvPr>
          <p:cNvSpPr>
            <a:spLocks noGrp="1"/>
          </p:cNvSpPr>
          <p:nvPr>
            <p:ph type="ftr" sz="quarter" idx="11"/>
          </p:nvPr>
        </p:nvSpPr>
        <p:spPr>
          <a:xfrm>
            <a:off x="4038600" y="6445250"/>
            <a:ext cx="4114800" cy="365125"/>
          </a:xfrm>
        </p:spPr>
        <p:txBody>
          <a:bodyPr/>
          <a:lstStyle/>
          <a:p>
            <a:pPr>
              <a:defRPr/>
            </a:pPr>
            <a:r>
              <a:rPr lang="zh-CN" altLang="en-US"/>
              <a:t>应急管理部研究中心</a:t>
            </a:r>
            <a:endParaRPr lang="en-US" dirty="0"/>
          </a:p>
        </p:txBody>
      </p:sp>
      <p:sp>
        <p:nvSpPr>
          <p:cNvPr id="11" name="灯片编号占位符 5">
            <a:extLst>
              <a:ext uri="{FF2B5EF4-FFF2-40B4-BE49-F238E27FC236}">
                <a16:creationId xmlns:a16="http://schemas.microsoft.com/office/drawing/2014/main" id="{92152FD9-78BA-469C-A7D7-7E6DB742AB15}"/>
              </a:ext>
            </a:extLst>
          </p:cNvPr>
          <p:cNvSpPr>
            <a:spLocks noGrp="1"/>
          </p:cNvSpPr>
          <p:nvPr>
            <p:ph type="sldNum" sz="quarter" idx="12"/>
          </p:nvPr>
        </p:nvSpPr>
        <p:spPr>
          <a:xfrm>
            <a:off x="8610600" y="6445250"/>
            <a:ext cx="2743200" cy="365125"/>
          </a:xfrm>
        </p:spPr>
        <p:txBody>
          <a:bodyPr/>
          <a:lstStyle/>
          <a:p>
            <a:pPr>
              <a:defRPr/>
            </a:pPr>
            <a:fld id="{3A44B40C-2167-40F0-8028-4C9DC49EEB79}" type="slidenum">
              <a:rPr lang="en-US" altLang="zh-CN" smtClean="0"/>
              <a:t>63</a:t>
            </a:fld>
            <a:r>
              <a:rPr lang="en-US" altLang="zh-CN" dirty="0"/>
              <a:t>/89</a:t>
            </a:r>
          </a:p>
        </p:txBody>
      </p:sp>
      <p:sp>
        <p:nvSpPr>
          <p:cNvPr id="33" name="矩形 32">
            <a:extLst>
              <a:ext uri="{FF2B5EF4-FFF2-40B4-BE49-F238E27FC236}">
                <a16:creationId xmlns:a16="http://schemas.microsoft.com/office/drawing/2014/main" id="{205BF453-0D28-4DB6-90E1-C92D0777E470}"/>
              </a:ext>
            </a:extLst>
          </p:cNvPr>
          <p:cNvSpPr/>
          <p:nvPr/>
        </p:nvSpPr>
        <p:spPr>
          <a:xfrm>
            <a:off x="3648722" y="1351521"/>
            <a:ext cx="6738151" cy="407796"/>
          </a:xfrm>
          <a:prstGeom prst="rect">
            <a:avLst/>
          </a:prstGeom>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zh-CN" altLang="en-US" b="1" dirty="0">
                <a:latin typeface="微软雅黑" panose="020B0503020204020204" pitchFamily="34" charset="-122"/>
                <a:ea typeface="微软雅黑" panose="020B0503020204020204" pitchFamily="34" charset="-122"/>
              </a:rPr>
              <a:t>强化新时代安全发展理念、全面落实安全生产责任制</a:t>
            </a:r>
          </a:p>
          <a:p>
            <a:pPr algn="ctr"/>
            <a:endParaRPr lang="zh-CN" altLang="en-US" dirty="0"/>
          </a:p>
        </p:txBody>
      </p:sp>
      <p:sp>
        <p:nvSpPr>
          <p:cNvPr id="34" name="矩形 33">
            <a:extLst>
              <a:ext uri="{FF2B5EF4-FFF2-40B4-BE49-F238E27FC236}">
                <a16:creationId xmlns:a16="http://schemas.microsoft.com/office/drawing/2014/main" id="{1AF432B9-D4D4-4F88-9D02-175C181D1E62}"/>
              </a:ext>
            </a:extLst>
          </p:cNvPr>
          <p:cNvSpPr/>
          <p:nvPr/>
        </p:nvSpPr>
        <p:spPr>
          <a:xfrm>
            <a:off x="3160452" y="2018567"/>
            <a:ext cx="3786326" cy="1932622"/>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坚持</a:t>
            </a:r>
            <a:r>
              <a:rPr lang="zh-CN" altLang="en-US" b="1" dirty="0">
                <a:solidFill>
                  <a:srgbClr val="FF0000"/>
                </a:solidFill>
                <a:latin typeface="微软雅黑" panose="020B0503020204020204" pitchFamily="34" charset="-122"/>
                <a:ea typeface="微软雅黑" panose="020B0503020204020204" pitchFamily="34" charset="-122"/>
              </a:rPr>
              <a:t>以人民为中心</a:t>
            </a:r>
            <a:r>
              <a:rPr lang="zh-CN" altLang="en-US" dirty="0">
                <a:latin typeface="微软雅黑" panose="020B0503020204020204" pitchFamily="34" charset="-122"/>
                <a:ea typeface="微软雅黑" panose="020B0503020204020204" pitchFamily="34" charset="-122"/>
              </a:rPr>
              <a:t>，树立安全发展理念，坚持</a:t>
            </a:r>
            <a:r>
              <a:rPr lang="zh-CN" altLang="en-US" b="1" dirty="0">
                <a:solidFill>
                  <a:srgbClr val="0070C0"/>
                </a:solidFill>
                <a:latin typeface="微软雅黑" panose="020B0503020204020204" pitchFamily="34" charset="-122"/>
                <a:ea typeface="微软雅黑" panose="020B0503020204020204" pitchFamily="34" charset="-122"/>
              </a:rPr>
              <a:t>安全第一、预防为主、综合治理</a:t>
            </a:r>
            <a:r>
              <a:rPr lang="zh-CN" altLang="en-US" dirty="0">
                <a:latin typeface="微软雅黑" panose="020B0503020204020204" pitchFamily="34" charset="-122"/>
                <a:ea typeface="微软雅黑" panose="020B0503020204020204" pitchFamily="34" charset="-122"/>
              </a:rPr>
              <a:t>的方针</a:t>
            </a:r>
          </a:p>
        </p:txBody>
      </p:sp>
      <p:sp>
        <p:nvSpPr>
          <p:cNvPr id="35" name="矩形 34">
            <a:extLst>
              <a:ext uri="{FF2B5EF4-FFF2-40B4-BE49-F238E27FC236}">
                <a16:creationId xmlns:a16="http://schemas.microsoft.com/office/drawing/2014/main" id="{8ECCB904-1580-425F-8A9C-5F4A4C8A4C6E}"/>
              </a:ext>
            </a:extLst>
          </p:cNvPr>
          <p:cNvSpPr/>
          <p:nvPr/>
        </p:nvSpPr>
        <p:spPr>
          <a:xfrm>
            <a:off x="7263414" y="2024734"/>
            <a:ext cx="3931329" cy="1932622"/>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完善</a:t>
            </a:r>
            <a:r>
              <a:rPr lang="zh-CN" altLang="en-US" b="1" dirty="0">
                <a:solidFill>
                  <a:srgbClr val="FF0000"/>
                </a:solidFill>
                <a:latin typeface="微软雅黑" panose="020B0503020204020204" pitchFamily="34" charset="-122"/>
                <a:ea typeface="微软雅黑" panose="020B0503020204020204" pitchFamily="34" charset="-122"/>
              </a:rPr>
              <a:t>安全生产责任制</a:t>
            </a:r>
            <a:r>
              <a:rPr lang="zh-CN" altLang="en-US" dirty="0">
                <a:latin typeface="微软雅黑" panose="020B0503020204020204" pitchFamily="34" charset="-122"/>
                <a:ea typeface="微软雅黑" panose="020B0503020204020204" pitchFamily="34" charset="-122"/>
              </a:rPr>
              <a:t>，坚持党政同责、一岗双责、失职追责，坚持</a:t>
            </a:r>
            <a:r>
              <a:rPr lang="zh-CN" altLang="en-US" b="1" dirty="0">
                <a:solidFill>
                  <a:srgbClr val="0070C0"/>
                </a:solidFill>
                <a:latin typeface="微软雅黑" panose="020B0503020204020204" pitchFamily="34" charset="-122"/>
                <a:ea typeface="微软雅黑" panose="020B0503020204020204" pitchFamily="34" charset="-122"/>
              </a:rPr>
              <a:t>管行业必须管安全、管业务必须管安全、管生产经营必须管安全</a:t>
            </a:r>
          </a:p>
        </p:txBody>
      </p:sp>
      <p:sp>
        <p:nvSpPr>
          <p:cNvPr id="36" name="矩形 35">
            <a:extLst>
              <a:ext uri="{FF2B5EF4-FFF2-40B4-BE49-F238E27FC236}">
                <a16:creationId xmlns:a16="http://schemas.microsoft.com/office/drawing/2014/main" id="{A1B59F30-2B33-4EF0-85E2-D84E604787ED}"/>
              </a:ext>
            </a:extLst>
          </p:cNvPr>
          <p:cNvSpPr/>
          <p:nvPr/>
        </p:nvSpPr>
        <p:spPr>
          <a:xfrm>
            <a:off x="7263413" y="4145452"/>
            <a:ext cx="3931329" cy="2028213"/>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强化和落实</a:t>
            </a:r>
            <a:r>
              <a:rPr lang="zh-CN" altLang="en-US" b="1" dirty="0">
                <a:solidFill>
                  <a:srgbClr val="FF0000"/>
                </a:solidFill>
                <a:latin typeface="微软雅黑" panose="020B0503020204020204" pitchFamily="34" charset="-122"/>
                <a:ea typeface="微软雅黑" panose="020B0503020204020204" pitchFamily="34" charset="-122"/>
              </a:rPr>
              <a:t>生产经营单位的主体责任</a:t>
            </a:r>
            <a:r>
              <a:rPr lang="zh-CN" altLang="en-US" dirty="0">
                <a:latin typeface="微软雅黑" panose="020B0503020204020204" pitchFamily="34" charset="-122"/>
                <a:ea typeface="微软雅黑" panose="020B0503020204020204" pitchFamily="34" charset="-122"/>
              </a:rPr>
              <a:t>，建立生产经营单位负责、职工参与政府监管、行业自律和社会监督的机制，</a:t>
            </a:r>
            <a:r>
              <a:rPr lang="zh-CN" altLang="en-US" b="1" dirty="0">
                <a:solidFill>
                  <a:srgbClr val="0070C0"/>
                </a:solidFill>
                <a:latin typeface="微软雅黑" panose="020B0503020204020204" pitchFamily="34" charset="-122"/>
                <a:ea typeface="微软雅黑" panose="020B0503020204020204" pitchFamily="34" charset="-122"/>
              </a:rPr>
              <a:t>防范各类事故，坚决遏制重特大安全事故</a:t>
            </a:r>
            <a:endParaRPr lang="zh-CN" altLang="en-US" dirty="0">
              <a:latin typeface="微软雅黑" panose="020B0503020204020204" pitchFamily="34" charset="-122"/>
              <a:ea typeface="微软雅黑" panose="020B0503020204020204" pitchFamily="34" charset="-122"/>
            </a:endParaRPr>
          </a:p>
        </p:txBody>
      </p:sp>
      <p:pic>
        <p:nvPicPr>
          <p:cNvPr id="37" name="图片 36">
            <a:extLst>
              <a:ext uri="{FF2B5EF4-FFF2-40B4-BE49-F238E27FC236}">
                <a16:creationId xmlns:a16="http://schemas.microsoft.com/office/drawing/2014/main" id="{8185ADD1-EAAA-4F8D-9BD0-2BAF25276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0452" y="4183182"/>
            <a:ext cx="3786326" cy="1990483"/>
          </a:xfrm>
          <a:prstGeom prst="rect">
            <a:avLst/>
          </a:prstGeom>
        </p:spPr>
      </p:pic>
      <p:grpSp>
        <p:nvGrpSpPr>
          <p:cNvPr id="2" name="组合 1">
            <a:extLst>
              <a:ext uri="{FF2B5EF4-FFF2-40B4-BE49-F238E27FC236}">
                <a16:creationId xmlns:a16="http://schemas.microsoft.com/office/drawing/2014/main" id="{5293B6E0-EAD6-1B4C-1599-F401A4F6E02F}"/>
              </a:ext>
            </a:extLst>
          </p:cNvPr>
          <p:cNvGrpSpPr/>
          <p:nvPr/>
        </p:nvGrpSpPr>
        <p:grpSpPr>
          <a:xfrm>
            <a:off x="145208" y="693267"/>
            <a:ext cx="7886569" cy="2333497"/>
            <a:chOff x="145208" y="693267"/>
            <a:chExt cx="7886569" cy="2333497"/>
          </a:xfrm>
        </p:grpSpPr>
        <p:grpSp>
          <p:nvGrpSpPr>
            <p:cNvPr id="39" name="组合 38">
              <a:extLst>
                <a:ext uri="{FF2B5EF4-FFF2-40B4-BE49-F238E27FC236}">
                  <a16:creationId xmlns:a16="http://schemas.microsoft.com/office/drawing/2014/main" id="{CEC282A3-698C-D9C7-0408-3D9AD08F0F03}"/>
                </a:ext>
              </a:extLst>
            </p:cNvPr>
            <p:cNvGrpSpPr/>
            <p:nvPr/>
          </p:nvGrpSpPr>
          <p:grpSpPr>
            <a:xfrm>
              <a:off x="145208" y="693267"/>
              <a:ext cx="7886569" cy="2333497"/>
              <a:chOff x="145208" y="693267"/>
              <a:chExt cx="7886569" cy="2333497"/>
            </a:xfrm>
          </p:grpSpPr>
          <p:grpSp>
            <p:nvGrpSpPr>
              <p:cNvPr id="40" name="组合 39">
                <a:extLst>
                  <a:ext uri="{FF2B5EF4-FFF2-40B4-BE49-F238E27FC236}">
                    <a16:creationId xmlns:a16="http://schemas.microsoft.com/office/drawing/2014/main" id="{2C4817A6-79EC-A68C-AB63-4A4F5A92A61A}"/>
                  </a:ext>
                </a:extLst>
              </p:cNvPr>
              <p:cNvGrpSpPr/>
              <p:nvPr/>
            </p:nvGrpSpPr>
            <p:grpSpPr>
              <a:xfrm>
                <a:off x="145208" y="693267"/>
                <a:ext cx="7886569" cy="1770365"/>
                <a:chOff x="145208" y="693267"/>
                <a:chExt cx="7886569" cy="1770365"/>
              </a:xfrm>
            </p:grpSpPr>
            <p:grpSp>
              <p:nvGrpSpPr>
                <p:cNvPr id="42" name="组合 41">
                  <a:extLst>
                    <a:ext uri="{FF2B5EF4-FFF2-40B4-BE49-F238E27FC236}">
                      <a16:creationId xmlns:a16="http://schemas.microsoft.com/office/drawing/2014/main" id="{A9E77CC6-AF7A-8A53-01BB-00824AF765AE}"/>
                    </a:ext>
                  </a:extLst>
                </p:cNvPr>
                <p:cNvGrpSpPr/>
                <p:nvPr/>
              </p:nvGrpSpPr>
              <p:grpSpPr>
                <a:xfrm>
                  <a:off x="145210" y="693267"/>
                  <a:ext cx="7886567" cy="567279"/>
                  <a:chOff x="145210" y="693267"/>
                  <a:chExt cx="7886567" cy="567279"/>
                </a:xfrm>
              </p:grpSpPr>
              <p:sp>
                <p:nvSpPr>
                  <p:cNvPr id="44" name="AutoShape 11">
                    <a:extLst>
                      <a:ext uri="{FF2B5EF4-FFF2-40B4-BE49-F238E27FC236}">
                        <a16:creationId xmlns:a16="http://schemas.microsoft.com/office/drawing/2014/main" id="{75F6A412-4581-80CA-ED6C-DD319E1064C1}"/>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45" name="AutoShape 11">
                    <a:extLst>
                      <a:ext uri="{FF2B5EF4-FFF2-40B4-BE49-F238E27FC236}">
                        <a16:creationId xmlns:a16="http://schemas.microsoft.com/office/drawing/2014/main" id="{9BABA846-1EF3-B984-E290-11EF7AA8A2A2}"/>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46" name="AutoShape 11">
                    <a:extLst>
                      <a:ext uri="{FF2B5EF4-FFF2-40B4-BE49-F238E27FC236}">
                        <a16:creationId xmlns:a16="http://schemas.microsoft.com/office/drawing/2014/main" id="{57FFEEA0-B8B4-C58A-400E-02A495450B9F}"/>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3" name="矩形 42">
                  <a:extLst>
                    <a:ext uri="{FF2B5EF4-FFF2-40B4-BE49-F238E27FC236}">
                      <a16:creationId xmlns:a16="http://schemas.microsoft.com/office/drawing/2014/main" id="{A44888DD-BE1B-8FF1-4D9F-D68ED43AD5EA}"/>
                    </a:ext>
                  </a:extLst>
                </p:cNvPr>
                <p:cNvSpPr/>
                <p:nvPr/>
              </p:nvSpPr>
              <p:spPr>
                <a:xfrm>
                  <a:off x="145208" y="1900500"/>
                  <a:ext cx="1976555"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与</a:t>
                  </a:r>
                  <a:r>
                    <a:rPr lang="en-US" altLang="zh-CN" b="1" dirty="0">
                      <a:solidFill>
                        <a:schemeClr val="bg2">
                          <a:lumMod val="75000"/>
                        </a:schemeClr>
                      </a:solidFill>
                      <a:latin typeface="微软雅黑" panose="020B0503020204020204" pitchFamily="34" charset="-122"/>
                      <a:ea typeface="微软雅黑" panose="020B0503020204020204" pitchFamily="34" charset="-122"/>
                    </a:rPr>
                    <a:t>14</a:t>
                  </a:r>
                  <a:r>
                    <a:rPr lang="zh-CN" altLang="en-US" b="1" dirty="0">
                      <a:solidFill>
                        <a:schemeClr val="bg2">
                          <a:lumMod val="75000"/>
                        </a:schemeClr>
                      </a:solidFill>
                      <a:latin typeface="微软雅黑" panose="020B0503020204020204" pitchFamily="34" charset="-122"/>
                      <a:ea typeface="微软雅黑" panose="020B0503020204020204" pitchFamily="34" charset="-122"/>
                    </a:rPr>
                    <a:t>版的对比</a:t>
                  </a:r>
                </a:p>
              </p:txBody>
            </p:sp>
          </p:grpSp>
          <p:sp>
            <p:nvSpPr>
              <p:cNvPr id="41" name="矩形 40">
                <a:extLst>
                  <a:ext uri="{FF2B5EF4-FFF2-40B4-BE49-F238E27FC236}">
                    <a16:creationId xmlns:a16="http://schemas.microsoft.com/office/drawing/2014/main" id="{FE6EE14E-EECE-A60B-7E21-B5B9DA0F6C7E}"/>
                  </a:ext>
                </a:extLst>
              </p:cNvPr>
              <p:cNvSpPr/>
              <p:nvPr/>
            </p:nvSpPr>
            <p:spPr>
              <a:xfrm>
                <a:off x="145208" y="2463632"/>
                <a:ext cx="1976555"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3. </a:t>
                </a:r>
                <a:r>
                  <a:rPr lang="zh-CN" altLang="en-US" b="1" dirty="0">
                    <a:solidFill>
                      <a:schemeClr val="bg1"/>
                    </a:solidFill>
                    <a:latin typeface="微软雅黑" panose="020B0503020204020204" pitchFamily="34" charset="-122"/>
                    <a:ea typeface="微软雅黑" panose="020B0503020204020204" pitchFamily="34" charset="-122"/>
                  </a:rPr>
                  <a:t>对</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新安法</a:t>
                </a:r>
                <a:r>
                  <a:rPr lang="en-US" altLang="zh-CN" b="1" dirty="0">
                    <a:solidFill>
                      <a:schemeClr val="bg1"/>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的学习理解</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
          <p:nvSpPr>
            <p:cNvPr id="47" name="矩形 46">
              <a:extLst>
                <a:ext uri="{FF2B5EF4-FFF2-40B4-BE49-F238E27FC236}">
                  <a16:creationId xmlns:a16="http://schemas.microsoft.com/office/drawing/2014/main" id="{946FD444-E425-5B77-B8CC-36B1CBC9AE7D}"/>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3247047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日期占位符 3">
            <a:extLst>
              <a:ext uri="{FF2B5EF4-FFF2-40B4-BE49-F238E27FC236}">
                <a16:creationId xmlns:a16="http://schemas.microsoft.com/office/drawing/2014/main" id="{67500C6C-1C4E-400E-BE8B-015CC05ED1DD}"/>
              </a:ext>
            </a:extLst>
          </p:cNvPr>
          <p:cNvSpPr>
            <a:spLocks noGrp="1"/>
          </p:cNvSpPr>
          <p:nvPr>
            <p:ph type="dt" sz="half" idx="10"/>
          </p:nvPr>
        </p:nvSpPr>
        <p:spPr>
          <a:xfrm>
            <a:off x="838200" y="6445250"/>
            <a:ext cx="2743200" cy="365125"/>
          </a:xfrm>
        </p:spPr>
        <p:txBody>
          <a:bodyPr/>
          <a:lstStyle/>
          <a:p>
            <a:pPr>
              <a:defRPr/>
            </a:pPr>
            <a:fld id="{27158FDA-0734-4674-A894-C1231886F499}" type="datetime10">
              <a:rPr lang="zh-CN" altLang="en-US" smtClean="0"/>
              <a:t>23:31</a:t>
            </a:fld>
            <a:endParaRPr lang="en-US" dirty="0"/>
          </a:p>
        </p:txBody>
      </p:sp>
      <p:sp>
        <p:nvSpPr>
          <p:cNvPr id="10" name="页脚占位符 4">
            <a:extLst>
              <a:ext uri="{FF2B5EF4-FFF2-40B4-BE49-F238E27FC236}">
                <a16:creationId xmlns:a16="http://schemas.microsoft.com/office/drawing/2014/main" id="{EF41BD90-4686-4DD7-B41D-FA4DE52F271F}"/>
              </a:ext>
            </a:extLst>
          </p:cNvPr>
          <p:cNvSpPr>
            <a:spLocks noGrp="1"/>
          </p:cNvSpPr>
          <p:nvPr>
            <p:ph type="ftr" sz="quarter" idx="11"/>
          </p:nvPr>
        </p:nvSpPr>
        <p:spPr>
          <a:xfrm>
            <a:off x="4038600" y="6445250"/>
            <a:ext cx="4114800" cy="365125"/>
          </a:xfrm>
        </p:spPr>
        <p:txBody>
          <a:bodyPr/>
          <a:lstStyle/>
          <a:p>
            <a:pPr>
              <a:defRPr/>
            </a:pPr>
            <a:r>
              <a:rPr lang="zh-CN" altLang="en-US"/>
              <a:t>应急管理部研究中心</a:t>
            </a:r>
            <a:endParaRPr lang="en-US" dirty="0"/>
          </a:p>
        </p:txBody>
      </p:sp>
      <p:sp>
        <p:nvSpPr>
          <p:cNvPr id="11" name="灯片编号占位符 5">
            <a:extLst>
              <a:ext uri="{FF2B5EF4-FFF2-40B4-BE49-F238E27FC236}">
                <a16:creationId xmlns:a16="http://schemas.microsoft.com/office/drawing/2014/main" id="{BF383961-5D7C-4DDB-9F9C-1F1FAE0BEF4A}"/>
              </a:ext>
            </a:extLst>
          </p:cNvPr>
          <p:cNvSpPr>
            <a:spLocks noGrp="1"/>
          </p:cNvSpPr>
          <p:nvPr>
            <p:ph type="sldNum" sz="quarter" idx="12"/>
          </p:nvPr>
        </p:nvSpPr>
        <p:spPr>
          <a:xfrm>
            <a:off x="8610600" y="6445250"/>
            <a:ext cx="2743200" cy="365125"/>
          </a:xfrm>
        </p:spPr>
        <p:txBody>
          <a:bodyPr/>
          <a:lstStyle/>
          <a:p>
            <a:pPr>
              <a:defRPr/>
            </a:pPr>
            <a:fld id="{3A44B40C-2167-40F0-8028-4C9DC49EEB79}" type="slidenum">
              <a:rPr lang="en-US" altLang="zh-CN" smtClean="0"/>
              <a:t>64</a:t>
            </a:fld>
            <a:r>
              <a:rPr lang="en-US" altLang="zh-CN" dirty="0"/>
              <a:t>/89</a:t>
            </a:r>
          </a:p>
        </p:txBody>
      </p:sp>
      <p:sp>
        <p:nvSpPr>
          <p:cNvPr id="32" name="矩形 31">
            <a:extLst>
              <a:ext uri="{FF2B5EF4-FFF2-40B4-BE49-F238E27FC236}">
                <a16:creationId xmlns:a16="http://schemas.microsoft.com/office/drawing/2014/main" id="{EC4F3632-A558-4CAA-9F6E-152EE418545D}"/>
              </a:ext>
            </a:extLst>
          </p:cNvPr>
          <p:cNvSpPr/>
          <p:nvPr/>
        </p:nvSpPr>
        <p:spPr>
          <a:xfrm>
            <a:off x="3355759" y="1430385"/>
            <a:ext cx="6738151" cy="407796"/>
          </a:xfrm>
          <a:prstGeom prst="rect">
            <a:avLst/>
          </a:prstGeom>
          <a:solidFill>
            <a:schemeClr val="bg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zh-CN" altLang="en-US" b="1" dirty="0">
                <a:latin typeface="微软雅黑" panose="020B0503020204020204" pitchFamily="34" charset="-122"/>
                <a:ea typeface="微软雅黑" panose="020B0503020204020204" pitchFamily="34" charset="-122"/>
              </a:rPr>
              <a:t>明确安全生产监督机构、配备专职执法人员</a:t>
            </a:r>
          </a:p>
          <a:p>
            <a:pPr algn="ctr"/>
            <a:endParaRPr lang="zh-CN" altLang="en-US" dirty="0"/>
          </a:p>
        </p:txBody>
      </p:sp>
      <p:sp>
        <p:nvSpPr>
          <p:cNvPr id="33" name="矩形 32">
            <a:extLst>
              <a:ext uri="{FF2B5EF4-FFF2-40B4-BE49-F238E27FC236}">
                <a16:creationId xmlns:a16="http://schemas.microsoft.com/office/drawing/2014/main" id="{48F101DE-73D8-40C3-9C35-2AC087DDBDFD}"/>
              </a:ext>
            </a:extLst>
          </p:cNvPr>
          <p:cNvSpPr/>
          <p:nvPr/>
        </p:nvSpPr>
        <p:spPr>
          <a:xfrm>
            <a:off x="2804200" y="1993387"/>
            <a:ext cx="4141434" cy="2029754"/>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明确负责安全生产监督管理的机构，配备专职安全生产执法人员</a:t>
            </a:r>
          </a:p>
        </p:txBody>
      </p:sp>
      <p:sp>
        <p:nvSpPr>
          <p:cNvPr id="34" name="矩形 33">
            <a:extLst>
              <a:ext uri="{FF2B5EF4-FFF2-40B4-BE49-F238E27FC236}">
                <a16:creationId xmlns:a16="http://schemas.microsoft.com/office/drawing/2014/main" id="{D1660E40-B4D8-491F-A7E7-0AAF43DD7760}"/>
              </a:ext>
            </a:extLst>
          </p:cNvPr>
          <p:cNvSpPr/>
          <p:nvPr/>
        </p:nvSpPr>
        <p:spPr>
          <a:xfrm>
            <a:off x="7272291" y="1993386"/>
            <a:ext cx="3931329" cy="2029754"/>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按照职责对</a:t>
            </a:r>
            <a:r>
              <a:rPr lang="zh-CN" altLang="en-US" b="1" dirty="0">
                <a:solidFill>
                  <a:srgbClr val="FF0000"/>
                </a:solidFill>
                <a:latin typeface="微软雅黑" panose="020B0503020204020204" pitchFamily="34" charset="-122"/>
                <a:ea typeface="微软雅黑" panose="020B0503020204020204" pitchFamily="34" charset="-122"/>
              </a:rPr>
              <a:t>本行政区域内生产经营单位</a:t>
            </a:r>
            <a:r>
              <a:rPr lang="zh-CN" altLang="en-US" dirty="0">
                <a:latin typeface="微软雅黑" panose="020B0503020204020204" pitchFamily="34" charset="-122"/>
                <a:ea typeface="微软雅黑" panose="020B0503020204020204" pitchFamily="34" charset="-122"/>
              </a:rPr>
              <a:t>执行有关安全生产的法律、法规和国家标准或者行业标准的情况进行监督检查</a:t>
            </a:r>
          </a:p>
        </p:txBody>
      </p:sp>
      <p:sp>
        <p:nvSpPr>
          <p:cNvPr id="35" name="矩形 34">
            <a:extLst>
              <a:ext uri="{FF2B5EF4-FFF2-40B4-BE49-F238E27FC236}">
                <a16:creationId xmlns:a16="http://schemas.microsoft.com/office/drawing/2014/main" id="{FAB303E8-6361-4A6B-86E7-8E42052A54A6}"/>
              </a:ext>
            </a:extLst>
          </p:cNvPr>
          <p:cNvSpPr/>
          <p:nvPr/>
        </p:nvSpPr>
        <p:spPr>
          <a:xfrm>
            <a:off x="7272290" y="4211236"/>
            <a:ext cx="3931329" cy="2028213"/>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协助上级人民，政府有关部门或者按照</a:t>
            </a:r>
            <a:r>
              <a:rPr lang="zh-CN" altLang="en-US" b="1" dirty="0">
                <a:solidFill>
                  <a:srgbClr val="0070C0"/>
                </a:solidFill>
                <a:latin typeface="微软雅黑" panose="020B0503020204020204" pitchFamily="34" charset="-122"/>
                <a:ea typeface="微软雅黑" panose="020B0503020204020204" pitchFamily="34" charset="-122"/>
              </a:rPr>
              <a:t>授权依法履行安全生产监督管理职责</a:t>
            </a:r>
          </a:p>
        </p:txBody>
      </p:sp>
      <p:pic>
        <p:nvPicPr>
          <p:cNvPr id="36" name="图片 35">
            <a:extLst>
              <a:ext uri="{FF2B5EF4-FFF2-40B4-BE49-F238E27FC236}">
                <a16:creationId xmlns:a16="http://schemas.microsoft.com/office/drawing/2014/main" id="{70CF0CC6-ED8F-472D-BB9A-2D42C58BC8B5}"/>
              </a:ext>
            </a:extLst>
          </p:cNvPr>
          <p:cNvPicPr>
            <a:picLocks noChangeAspect="1"/>
          </p:cNvPicPr>
          <p:nvPr/>
        </p:nvPicPr>
        <p:blipFill rotWithShape="1">
          <a:blip r:embed="rId2">
            <a:extLst>
              <a:ext uri="{28A0092B-C50C-407E-A947-70E740481C1C}">
                <a14:useLocalDpi xmlns:a14="http://schemas.microsoft.com/office/drawing/2010/main" val="0"/>
              </a:ext>
            </a:extLst>
          </a:blip>
          <a:srcRect b="14370"/>
          <a:stretch/>
        </p:blipFill>
        <p:spPr>
          <a:xfrm>
            <a:off x="2804200" y="4209695"/>
            <a:ext cx="4141434" cy="2029754"/>
          </a:xfrm>
          <a:prstGeom prst="rect">
            <a:avLst/>
          </a:prstGeom>
        </p:spPr>
      </p:pic>
      <p:grpSp>
        <p:nvGrpSpPr>
          <p:cNvPr id="18" name="组合 17">
            <a:extLst>
              <a:ext uri="{FF2B5EF4-FFF2-40B4-BE49-F238E27FC236}">
                <a16:creationId xmlns:a16="http://schemas.microsoft.com/office/drawing/2014/main" id="{6332BB5B-4A44-C4F2-B616-E882653BE388}"/>
              </a:ext>
            </a:extLst>
          </p:cNvPr>
          <p:cNvGrpSpPr/>
          <p:nvPr/>
        </p:nvGrpSpPr>
        <p:grpSpPr>
          <a:xfrm>
            <a:off x="145208" y="693267"/>
            <a:ext cx="7886569" cy="2333497"/>
            <a:chOff x="145208" y="693267"/>
            <a:chExt cx="7886569" cy="2333497"/>
          </a:xfrm>
        </p:grpSpPr>
        <p:grpSp>
          <p:nvGrpSpPr>
            <p:cNvPr id="21" name="组合 20">
              <a:extLst>
                <a:ext uri="{FF2B5EF4-FFF2-40B4-BE49-F238E27FC236}">
                  <a16:creationId xmlns:a16="http://schemas.microsoft.com/office/drawing/2014/main" id="{8AFF9BB1-247A-AA70-D968-9438A29AA481}"/>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9009269F-3480-7FBC-988F-17B35F1E77B6}"/>
                  </a:ext>
                </a:extLst>
              </p:cNvPr>
              <p:cNvGrpSpPr/>
              <p:nvPr/>
            </p:nvGrpSpPr>
            <p:grpSpPr>
              <a:xfrm>
                <a:off x="145208" y="693267"/>
                <a:ext cx="7886569" cy="1770365"/>
                <a:chOff x="145208" y="693267"/>
                <a:chExt cx="7886569" cy="1770365"/>
              </a:xfrm>
            </p:grpSpPr>
            <p:grpSp>
              <p:nvGrpSpPr>
                <p:cNvPr id="28" name="组合 27">
                  <a:extLst>
                    <a:ext uri="{FF2B5EF4-FFF2-40B4-BE49-F238E27FC236}">
                      <a16:creationId xmlns:a16="http://schemas.microsoft.com/office/drawing/2014/main" id="{3C234476-32DE-5B3A-2EBF-DCFC033AF26D}"/>
                    </a:ext>
                  </a:extLst>
                </p:cNvPr>
                <p:cNvGrpSpPr/>
                <p:nvPr/>
              </p:nvGrpSpPr>
              <p:grpSpPr>
                <a:xfrm>
                  <a:off x="145210" y="693267"/>
                  <a:ext cx="7886567" cy="567279"/>
                  <a:chOff x="145210" y="693267"/>
                  <a:chExt cx="7886567" cy="567279"/>
                </a:xfrm>
              </p:grpSpPr>
              <p:sp>
                <p:nvSpPr>
                  <p:cNvPr id="38" name="AutoShape 11">
                    <a:extLst>
                      <a:ext uri="{FF2B5EF4-FFF2-40B4-BE49-F238E27FC236}">
                        <a16:creationId xmlns:a16="http://schemas.microsoft.com/office/drawing/2014/main" id="{6C556592-F393-CAA7-C1FF-64C9BB6A023E}"/>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9" name="AutoShape 11">
                    <a:extLst>
                      <a:ext uri="{FF2B5EF4-FFF2-40B4-BE49-F238E27FC236}">
                        <a16:creationId xmlns:a16="http://schemas.microsoft.com/office/drawing/2014/main" id="{ADD4D78A-C245-DE02-5D42-95DE980C055D}"/>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40" name="AutoShape 11">
                    <a:extLst>
                      <a:ext uri="{FF2B5EF4-FFF2-40B4-BE49-F238E27FC236}">
                        <a16:creationId xmlns:a16="http://schemas.microsoft.com/office/drawing/2014/main" id="{46C1B2B7-DB78-625B-1446-55992A9E8A06}"/>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37" name="矩形 36">
                  <a:extLst>
                    <a:ext uri="{FF2B5EF4-FFF2-40B4-BE49-F238E27FC236}">
                      <a16:creationId xmlns:a16="http://schemas.microsoft.com/office/drawing/2014/main" id="{B1E2AD74-EF93-C3FB-21B0-054EDBBB18B8}"/>
                    </a:ext>
                  </a:extLst>
                </p:cNvPr>
                <p:cNvSpPr/>
                <p:nvPr/>
              </p:nvSpPr>
              <p:spPr>
                <a:xfrm>
                  <a:off x="145208" y="1900500"/>
                  <a:ext cx="1976555"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与</a:t>
                  </a:r>
                  <a:r>
                    <a:rPr lang="en-US" altLang="zh-CN" b="1" dirty="0">
                      <a:solidFill>
                        <a:schemeClr val="bg2">
                          <a:lumMod val="75000"/>
                        </a:schemeClr>
                      </a:solidFill>
                      <a:latin typeface="微软雅黑" panose="020B0503020204020204" pitchFamily="34" charset="-122"/>
                      <a:ea typeface="微软雅黑" panose="020B0503020204020204" pitchFamily="34" charset="-122"/>
                    </a:rPr>
                    <a:t>14</a:t>
                  </a:r>
                  <a:r>
                    <a:rPr lang="zh-CN" altLang="en-US" b="1" dirty="0">
                      <a:solidFill>
                        <a:schemeClr val="bg2">
                          <a:lumMod val="75000"/>
                        </a:schemeClr>
                      </a:solidFill>
                      <a:latin typeface="微软雅黑" panose="020B0503020204020204" pitchFamily="34" charset="-122"/>
                      <a:ea typeface="微软雅黑" panose="020B0503020204020204" pitchFamily="34" charset="-122"/>
                    </a:rPr>
                    <a:t>版的对比</a:t>
                  </a:r>
                </a:p>
              </p:txBody>
            </p:sp>
          </p:grpSp>
          <p:sp>
            <p:nvSpPr>
              <p:cNvPr id="26" name="矩形 25">
                <a:extLst>
                  <a:ext uri="{FF2B5EF4-FFF2-40B4-BE49-F238E27FC236}">
                    <a16:creationId xmlns:a16="http://schemas.microsoft.com/office/drawing/2014/main" id="{B3328FB5-FB92-4EEC-DB79-F596FA80F3D2}"/>
                  </a:ext>
                </a:extLst>
              </p:cNvPr>
              <p:cNvSpPr/>
              <p:nvPr/>
            </p:nvSpPr>
            <p:spPr>
              <a:xfrm>
                <a:off x="145208" y="2463632"/>
                <a:ext cx="1976555"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3. </a:t>
                </a:r>
                <a:r>
                  <a:rPr lang="zh-CN" altLang="en-US" b="1" dirty="0">
                    <a:solidFill>
                      <a:schemeClr val="bg1"/>
                    </a:solidFill>
                    <a:latin typeface="微软雅黑" panose="020B0503020204020204" pitchFamily="34" charset="-122"/>
                    <a:ea typeface="微软雅黑" panose="020B0503020204020204" pitchFamily="34" charset="-122"/>
                  </a:rPr>
                  <a:t>对</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新安法</a:t>
                </a:r>
                <a:r>
                  <a:rPr lang="en-US" altLang="zh-CN" b="1" dirty="0">
                    <a:solidFill>
                      <a:schemeClr val="bg1"/>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的学习理解</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
          <p:nvSpPr>
            <p:cNvPr id="23" name="矩形 22">
              <a:extLst>
                <a:ext uri="{FF2B5EF4-FFF2-40B4-BE49-F238E27FC236}">
                  <a16:creationId xmlns:a16="http://schemas.microsoft.com/office/drawing/2014/main" id="{2F6E95FF-8243-F06F-C71A-22BD34BC88EE}"/>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0583432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日期占位符 3">
            <a:extLst>
              <a:ext uri="{FF2B5EF4-FFF2-40B4-BE49-F238E27FC236}">
                <a16:creationId xmlns:a16="http://schemas.microsoft.com/office/drawing/2014/main" id="{549A02CC-2918-4574-BA45-D0054C2E9A8B}"/>
              </a:ext>
            </a:extLst>
          </p:cNvPr>
          <p:cNvSpPr>
            <a:spLocks noGrp="1"/>
          </p:cNvSpPr>
          <p:nvPr>
            <p:ph type="dt" sz="half" idx="10"/>
          </p:nvPr>
        </p:nvSpPr>
        <p:spPr>
          <a:xfrm>
            <a:off x="838200" y="6445250"/>
            <a:ext cx="2743200" cy="365125"/>
          </a:xfrm>
        </p:spPr>
        <p:txBody>
          <a:bodyPr/>
          <a:lstStyle/>
          <a:p>
            <a:pPr>
              <a:defRPr/>
            </a:pPr>
            <a:fld id="{27158FDA-0734-4674-A894-C1231886F499}" type="datetime10">
              <a:rPr lang="zh-CN" altLang="en-US" smtClean="0"/>
              <a:t>23:31</a:t>
            </a:fld>
            <a:endParaRPr lang="en-US" dirty="0"/>
          </a:p>
        </p:txBody>
      </p:sp>
      <p:sp>
        <p:nvSpPr>
          <p:cNvPr id="10" name="页脚占位符 4">
            <a:extLst>
              <a:ext uri="{FF2B5EF4-FFF2-40B4-BE49-F238E27FC236}">
                <a16:creationId xmlns:a16="http://schemas.microsoft.com/office/drawing/2014/main" id="{7722D5A5-E10E-4B23-A72F-4593D1A9235C}"/>
              </a:ext>
            </a:extLst>
          </p:cNvPr>
          <p:cNvSpPr>
            <a:spLocks noGrp="1"/>
          </p:cNvSpPr>
          <p:nvPr>
            <p:ph type="ftr" sz="quarter" idx="11"/>
          </p:nvPr>
        </p:nvSpPr>
        <p:spPr>
          <a:xfrm>
            <a:off x="4038600" y="6445250"/>
            <a:ext cx="4114800" cy="365125"/>
          </a:xfrm>
        </p:spPr>
        <p:txBody>
          <a:bodyPr/>
          <a:lstStyle/>
          <a:p>
            <a:pPr>
              <a:defRPr/>
            </a:pPr>
            <a:r>
              <a:rPr lang="zh-CN" altLang="en-US"/>
              <a:t>应急管理部研究中心</a:t>
            </a:r>
            <a:endParaRPr lang="en-US" dirty="0"/>
          </a:p>
        </p:txBody>
      </p:sp>
      <p:sp>
        <p:nvSpPr>
          <p:cNvPr id="11" name="灯片编号占位符 5">
            <a:extLst>
              <a:ext uri="{FF2B5EF4-FFF2-40B4-BE49-F238E27FC236}">
                <a16:creationId xmlns:a16="http://schemas.microsoft.com/office/drawing/2014/main" id="{A48FBA73-30A7-4640-850A-FBB8C3E64D7F}"/>
              </a:ext>
            </a:extLst>
          </p:cNvPr>
          <p:cNvSpPr>
            <a:spLocks noGrp="1"/>
          </p:cNvSpPr>
          <p:nvPr>
            <p:ph type="sldNum" sz="quarter" idx="12"/>
          </p:nvPr>
        </p:nvSpPr>
        <p:spPr>
          <a:xfrm>
            <a:off x="8610600" y="6445250"/>
            <a:ext cx="2743200" cy="365125"/>
          </a:xfrm>
        </p:spPr>
        <p:txBody>
          <a:bodyPr/>
          <a:lstStyle/>
          <a:p>
            <a:pPr>
              <a:defRPr/>
            </a:pPr>
            <a:fld id="{3A44B40C-2167-40F0-8028-4C9DC49EEB79}" type="slidenum">
              <a:rPr lang="en-US" altLang="zh-CN" smtClean="0"/>
              <a:t>65</a:t>
            </a:fld>
            <a:r>
              <a:rPr lang="en-US" altLang="zh-CN" dirty="0"/>
              <a:t>/89</a:t>
            </a:r>
          </a:p>
        </p:txBody>
      </p:sp>
      <p:sp>
        <p:nvSpPr>
          <p:cNvPr id="31" name="矩形 30">
            <a:extLst>
              <a:ext uri="{FF2B5EF4-FFF2-40B4-BE49-F238E27FC236}">
                <a16:creationId xmlns:a16="http://schemas.microsoft.com/office/drawing/2014/main" id="{F83E4C91-5798-4506-87D0-F21D7F766777}"/>
              </a:ext>
            </a:extLst>
          </p:cNvPr>
          <p:cNvSpPr/>
          <p:nvPr/>
        </p:nvSpPr>
        <p:spPr>
          <a:xfrm>
            <a:off x="3648722" y="1351521"/>
            <a:ext cx="6738151" cy="407796"/>
          </a:xfrm>
          <a:prstGeom prst="rect">
            <a:avLst/>
          </a:prstGeom>
          <a:solidFill>
            <a:schemeClr val="accent4"/>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zh-CN" altLang="en-US" b="1" dirty="0">
                <a:latin typeface="微软雅黑" panose="020B0503020204020204" pitchFamily="34" charset="-122"/>
                <a:ea typeface="微软雅黑" panose="020B0503020204020204" pitchFamily="34" charset="-122"/>
              </a:rPr>
              <a:t>顺应机构改革，及时调整管理部门</a:t>
            </a:r>
          </a:p>
        </p:txBody>
      </p:sp>
      <p:sp>
        <p:nvSpPr>
          <p:cNvPr id="32" name="矩形 31">
            <a:extLst>
              <a:ext uri="{FF2B5EF4-FFF2-40B4-BE49-F238E27FC236}">
                <a16:creationId xmlns:a16="http://schemas.microsoft.com/office/drawing/2014/main" id="{8DC54F24-F14A-46A7-8497-C218D8F3EF44}"/>
              </a:ext>
            </a:extLst>
          </p:cNvPr>
          <p:cNvSpPr/>
          <p:nvPr/>
        </p:nvSpPr>
        <p:spPr>
          <a:xfrm>
            <a:off x="3097163" y="1914523"/>
            <a:ext cx="4141434" cy="2029754"/>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国务院</a:t>
            </a:r>
            <a:r>
              <a:rPr lang="zh-CN" altLang="en-US" b="1" dirty="0">
                <a:solidFill>
                  <a:srgbClr val="FF0000"/>
                </a:solidFill>
                <a:latin typeface="微软雅黑" panose="020B0503020204020204" pitchFamily="34" charset="-122"/>
                <a:ea typeface="微软雅黑" panose="020B0503020204020204" pitchFamily="34" charset="-122"/>
              </a:rPr>
              <a:t>应急</a:t>
            </a:r>
            <a:r>
              <a:rPr lang="zh-CN" altLang="en-US" dirty="0">
                <a:latin typeface="微软雅黑" panose="020B0503020204020204" pitchFamily="34" charset="-122"/>
                <a:ea typeface="微软雅黑" panose="020B0503020204020204" pitchFamily="34" charset="-122"/>
              </a:rPr>
              <a:t>管理部门依照本法，对全国安全生产工作</a:t>
            </a:r>
            <a:r>
              <a:rPr lang="zh-CN" altLang="en-US" b="1" dirty="0">
                <a:solidFill>
                  <a:srgbClr val="0070C0"/>
                </a:solidFill>
                <a:latin typeface="微软雅黑" panose="020B0503020204020204" pitchFamily="34" charset="-122"/>
                <a:ea typeface="微软雅黑" panose="020B0503020204020204" pitchFamily="34" charset="-122"/>
              </a:rPr>
              <a:t>实施综合监督管理</a:t>
            </a:r>
          </a:p>
        </p:txBody>
      </p:sp>
      <p:sp>
        <p:nvSpPr>
          <p:cNvPr id="33" name="矩形 32">
            <a:extLst>
              <a:ext uri="{FF2B5EF4-FFF2-40B4-BE49-F238E27FC236}">
                <a16:creationId xmlns:a16="http://schemas.microsoft.com/office/drawing/2014/main" id="{92DDD637-8DA9-40B3-8796-80770ED6C1AC}"/>
              </a:ext>
            </a:extLst>
          </p:cNvPr>
          <p:cNvSpPr/>
          <p:nvPr/>
        </p:nvSpPr>
        <p:spPr>
          <a:xfrm>
            <a:off x="7565253" y="4132372"/>
            <a:ext cx="3931329" cy="2028213"/>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县级以上地方各级人民政府</a:t>
            </a:r>
            <a:r>
              <a:rPr lang="zh-CN" altLang="en-US" b="1" dirty="0">
                <a:solidFill>
                  <a:srgbClr val="FF0000"/>
                </a:solidFill>
                <a:latin typeface="微软雅黑" panose="020B0503020204020204" pitchFamily="34" charset="-122"/>
                <a:ea typeface="微软雅黑" panose="020B0503020204020204" pitchFamily="34" charset="-122"/>
              </a:rPr>
              <a:t>应急</a:t>
            </a:r>
            <a:r>
              <a:rPr lang="zh-CN" altLang="en-US" dirty="0">
                <a:latin typeface="微软雅黑" panose="020B0503020204020204" pitchFamily="34" charset="-122"/>
                <a:ea typeface="微软雅黑" panose="020B0503020204020204" pitchFamily="34" charset="-122"/>
              </a:rPr>
              <a:t>管理部门依照本法，对本行政区域内安全生产工作实施综合监督管理</a:t>
            </a:r>
            <a:endParaRPr lang="zh-CN" altLang="en-US" b="1" dirty="0">
              <a:solidFill>
                <a:srgbClr val="0070C0"/>
              </a:solidFill>
              <a:latin typeface="微软雅黑" panose="020B0503020204020204" pitchFamily="34" charset="-122"/>
              <a:ea typeface="微软雅黑" panose="020B0503020204020204" pitchFamily="34" charset="-122"/>
            </a:endParaRPr>
          </a:p>
        </p:txBody>
      </p:sp>
      <p:pic>
        <p:nvPicPr>
          <p:cNvPr id="34" name="图片 33">
            <a:extLst>
              <a:ext uri="{FF2B5EF4-FFF2-40B4-BE49-F238E27FC236}">
                <a16:creationId xmlns:a16="http://schemas.microsoft.com/office/drawing/2014/main" id="{E7951933-A0CA-41CE-909C-7F5215657CAB}"/>
              </a:ext>
            </a:extLst>
          </p:cNvPr>
          <p:cNvPicPr>
            <a:picLocks noChangeAspect="1"/>
          </p:cNvPicPr>
          <p:nvPr/>
        </p:nvPicPr>
        <p:blipFill>
          <a:blip r:embed="rId2"/>
          <a:stretch>
            <a:fillRect/>
          </a:stretch>
        </p:blipFill>
        <p:spPr>
          <a:xfrm>
            <a:off x="7565252" y="1919311"/>
            <a:ext cx="3931329" cy="2024965"/>
          </a:xfrm>
          <a:prstGeom prst="rect">
            <a:avLst/>
          </a:prstGeom>
        </p:spPr>
      </p:pic>
      <p:pic>
        <p:nvPicPr>
          <p:cNvPr id="35" name="图片 34">
            <a:extLst>
              <a:ext uri="{FF2B5EF4-FFF2-40B4-BE49-F238E27FC236}">
                <a16:creationId xmlns:a16="http://schemas.microsoft.com/office/drawing/2014/main" id="{305917EF-2633-4D6E-946E-8A6C9AF7C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7163" y="4132372"/>
            <a:ext cx="4141434" cy="2028213"/>
          </a:xfrm>
          <a:prstGeom prst="rect">
            <a:avLst/>
          </a:prstGeom>
        </p:spPr>
      </p:pic>
      <p:grpSp>
        <p:nvGrpSpPr>
          <p:cNvPr id="18" name="组合 17">
            <a:extLst>
              <a:ext uri="{FF2B5EF4-FFF2-40B4-BE49-F238E27FC236}">
                <a16:creationId xmlns:a16="http://schemas.microsoft.com/office/drawing/2014/main" id="{D7DDC47F-C83F-9905-3653-2614BA268355}"/>
              </a:ext>
            </a:extLst>
          </p:cNvPr>
          <p:cNvGrpSpPr/>
          <p:nvPr/>
        </p:nvGrpSpPr>
        <p:grpSpPr>
          <a:xfrm>
            <a:off x="145208" y="693267"/>
            <a:ext cx="7886569" cy="2333497"/>
            <a:chOff x="145208" y="693267"/>
            <a:chExt cx="7886569" cy="2333497"/>
          </a:xfrm>
        </p:grpSpPr>
        <p:grpSp>
          <p:nvGrpSpPr>
            <p:cNvPr id="20" name="组合 19">
              <a:extLst>
                <a:ext uri="{FF2B5EF4-FFF2-40B4-BE49-F238E27FC236}">
                  <a16:creationId xmlns:a16="http://schemas.microsoft.com/office/drawing/2014/main" id="{B09108EF-7F2C-DBDD-3AAD-1E267A378CE1}"/>
                </a:ext>
              </a:extLst>
            </p:cNvPr>
            <p:cNvGrpSpPr/>
            <p:nvPr/>
          </p:nvGrpSpPr>
          <p:grpSpPr>
            <a:xfrm>
              <a:off x="145208" y="693267"/>
              <a:ext cx="7886569" cy="2333497"/>
              <a:chOff x="145208" y="693267"/>
              <a:chExt cx="7886569" cy="2333497"/>
            </a:xfrm>
          </p:grpSpPr>
          <p:grpSp>
            <p:nvGrpSpPr>
              <p:cNvPr id="25" name="组合 24">
                <a:extLst>
                  <a:ext uri="{FF2B5EF4-FFF2-40B4-BE49-F238E27FC236}">
                    <a16:creationId xmlns:a16="http://schemas.microsoft.com/office/drawing/2014/main" id="{018DA9FA-FCF6-EC31-2542-86B95F15931C}"/>
                  </a:ext>
                </a:extLst>
              </p:cNvPr>
              <p:cNvGrpSpPr/>
              <p:nvPr/>
            </p:nvGrpSpPr>
            <p:grpSpPr>
              <a:xfrm>
                <a:off x="145208" y="693267"/>
                <a:ext cx="7886569" cy="1770365"/>
                <a:chOff x="145208" y="693267"/>
                <a:chExt cx="7886569" cy="1770365"/>
              </a:xfrm>
            </p:grpSpPr>
            <p:grpSp>
              <p:nvGrpSpPr>
                <p:cNvPr id="36" name="组合 35">
                  <a:extLst>
                    <a:ext uri="{FF2B5EF4-FFF2-40B4-BE49-F238E27FC236}">
                      <a16:creationId xmlns:a16="http://schemas.microsoft.com/office/drawing/2014/main" id="{2A02F738-7012-0C21-D0F2-9E121BCB391B}"/>
                    </a:ext>
                  </a:extLst>
                </p:cNvPr>
                <p:cNvGrpSpPr/>
                <p:nvPr/>
              </p:nvGrpSpPr>
              <p:grpSpPr>
                <a:xfrm>
                  <a:off x="145210" y="693267"/>
                  <a:ext cx="7886567" cy="567279"/>
                  <a:chOff x="145210" y="693267"/>
                  <a:chExt cx="7886567" cy="567279"/>
                </a:xfrm>
              </p:grpSpPr>
              <p:sp>
                <p:nvSpPr>
                  <p:cNvPr id="38" name="AutoShape 11">
                    <a:extLst>
                      <a:ext uri="{FF2B5EF4-FFF2-40B4-BE49-F238E27FC236}">
                        <a16:creationId xmlns:a16="http://schemas.microsoft.com/office/drawing/2014/main" id="{079FD9DB-1926-7E6B-A099-44491B898342}"/>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9" name="AutoShape 11">
                    <a:extLst>
                      <a:ext uri="{FF2B5EF4-FFF2-40B4-BE49-F238E27FC236}">
                        <a16:creationId xmlns:a16="http://schemas.microsoft.com/office/drawing/2014/main" id="{4D10636D-CC1E-27F5-E8F0-9A32F021430F}"/>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40" name="AutoShape 11">
                    <a:extLst>
                      <a:ext uri="{FF2B5EF4-FFF2-40B4-BE49-F238E27FC236}">
                        <a16:creationId xmlns:a16="http://schemas.microsoft.com/office/drawing/2014/main" id="{CEBF9EAB-B8BA-9ED7-7982-781214EDB822}"/>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37" name="矩形 36">
                  <a:extLst>
                    <a:ext uri="{FF2B5EF4-FFF2-40B4-BE49-F238E27FC236}">
                      <a16:creationId xmlns:a16="http://schemas.microsoft.com/office/drawing/2014/main" id="{D28C26BE-5A97-BDD7-57C5-0D54ECFD9216}"/>
                    </a:ext>
                  </a:extLst>
                </p:cNvPr>
                <p:cNvSpPr/>
                <p:nvPr/>
              </p:nvSpPr>
              <p:spPr>
                <a:xfrm>
                  <a:off x="145208" y="1900500"/>
                  <a:ext cx="1976555"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与</a:t>
                  </a:r>
                  <a:r>
                    <a:rPr lang="en-US" altLang="zh-CN" b="1" dirty="0">
                      <a:solidFill>
                        <a:schemeClr val="bg2">
                          <a:lumMod val="75000"/>
                        </a:schemeClr>
                      </a:solidFill>
                      <a:latin typeface="微软雅黑" panose="020B0503020204020204" pitchFamily="34" charset="-122"/>
                      <a:ea typeface="微软雅黑" panose="020B0503020204020204" pitchFamily="34" charset="-122"/>
                    </a:rPr>
                    <a:t>14</a:t>
                  </a:r>
                  <a:r>
                    <a:rPr lang="zh-CN" altLang="en-US" b="1" dirty="0">
                      <a:solidFill>
                        <a:schemeClr val="bg2">
                          <a:lumMod val="75000"/>
                        </a:schemeClr>
                      </a:solidFill>
                      <a:latin typeface="微软雅黑" panose="020B0503020204020204" pitchFamily="34" charset="-122"/>
                      <a:ea typeface="微软雅黑" panose="020B0503020204020204" pitchFamily="34" charset="-122"/>
                    </a:rPr>
                    <a:t>版的对比</a:t>
                  </a:r>
                </a:p>
              </p:txBody>
            </p:sp>
          </p:grpSp>
          <p:sp>
            <p:nvSpPr>
              <p:cNvPr id="27" name="矩形 26">
                <a:extLst>
                  <a:ext uri="{FF2B5EF4-FFF2-40B4-BE49-F238E27FC236}">
                    <a16:creationId xmlns:a16="http://schemas.microsoft.com/office/drawing/2014/main" id="{3B667190-1211-C0F2-286E-39F3FD4F6D20}"/>
                  </a:ext>
                </a:extLst>
              </p:cNvPr>
              <p:cNvSpPr/>
              <p:nvPr/>
            </p:nvSpPr>
            <p:spPr>
              <a:xfrm>
                <a:off x="145208" y="2463632"/>
                <a:ext cx="1976555"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3. </a:t>
                </a:r>
                <a:r>
                  <a:rPr lang="zh-CN" altLang="en-US" b="1" dirty="0">
                    <a:solidFill>
                      <a:schemeClr val="bg1"/>
                    </a:solidFill>
                    <a:latin typeface="微软雅黑" panose="020B0503020204020204" pitchFamily="34" charset="-122"/>
                    <a:ea typeface="微软雅黑" panose="020B0503020204020204" pitchFamily="34" charset="-122"/>
                  </a:rPr>
                  <a:t>对</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新安法</a:t>
                </a:r>
                <a:r>
                  <a:rPr lang="en-US" altLang="zh-CN" b="1" dirty="0">
                    <a:solidFill>
                      <a:schemeClr val="bg1"/>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的学习理解</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
          <p:nvSpPr>
            <p:cNvPr id="22" name="矩形 21">
              <a:extLst>
                <a:ext uri="{FF2B5EF4-FFF2-40B4-BE49-F238E27FC236}">
                  <a16:creationId xmlns:a16="http://schemas.microsoft.com/office/drawing/2014/main" id="{B0A88410-33E6-C63C-AA03-AEA850BC7E82}"/>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3569140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日期占位符 3">
            <a:extLst>
              <a:ext uri="{FF2B5EF4-FFF2-40B4-BE49-F238E27FC236}">
                <a16:creationId xmlns:a16="http://schemas.microsoft.com/office/drawing/2014/main" id="{2AC5F6D1-4C69-4A51-AECC-D4AD2CB8B28C}"/>
              </a:ext>
            </a:extLst>
          </p:cNvPr>
          <p:cNvSpPr>
            <a:spLocks noGrp="1"/>
          </p:cNvSpPr>
          <p:nvPr>
            <p:ph type="dt" sz="half" idx="10"/>
          </p:nvPr>
        </p:nvSpPr>
        <p:spPr>
          <a:xfrm>
            <a:off x="838200" y="6445250"/>
            <a:ext cx="2743200" cy="365125"/>
          </a:xfrm>
        </p:spPr>
        <p:txBody>
          <a:bodyPr/>
          <a:lstStyle/>
          <a:p>
            <a:pPr>
              <a:defRPr/>
            </a:pPr>
            <a:fld id="{27158FDA-0734-4674-A894-C1231886F499}" type="datetime10">
              <a:rPr lang="zh-CN" altLang="en-US" smtClean="0"/>
              <a:t>23:31</a:t>
            </a:fld>
            <a:endParaRPr lang="en-US" dirty="0"/>
          </a:p>
        </p:txBody>
      </p:sp>
      <p:sp>
        <p:nvSpPr>
          <p:cNvPr id="10" name="页脚占位符 4">
            <a:extLst>
              <a:ext uri="{FF2B5EF4-FFF2-40B4-BE49-F238E27FC236}">
                <a16:creationId xmlns:a16="http://schemas.microsoft.com/office/drawing/2014/main" id="{777FAB52-E548-41DB-8476-3BDEBB4D9A79}"/>
              </a:ext>
            </a:extLst>
          </p:cNvPr>
          <p:cNvSpPr>
            <a:spLocks noGrp="1"/>
          </p:cNvSpPr>
          <p:nvPr>
            <p:ph type="ftr" sz="quarter" idx="11"/>
          </p:nvPr>
        </p:nvSpPr>
        <p:spPr>
          <a:xfrm>
            <a:off x="4038600" y="6445250"/>
            <a:ext cx="4114800" cy="365125"/>
          </a:xfrm>
        </p:spPr>
        <p:txBody>
          <a:bodyPr/>
          <a:lstStyle/>
          <a:p>
            <a:pPr>
              <a:defRPr/>
            </a:pPr>
            <a:r>
              <a:rPr lang="zh-CN" altLang="en-US"/>
              <a:t>应急管理部研究中心</a:t>
            </a:r>
            <a:endParaRPr lang="en-US" dirty="0"/>
          </a:p>
        </p:txBody>
      </p:sp>
      <p:sp>
        <p:nvSpPr>
          <p:cNvPr id="11" name="灯片编号占位符 5">
            <a:extLst>
              <a:ext uri="{FF2B5EF4-FFF2-40B4-BE49-F238E27FC236}">
                <a16:creationId xmlns:a16="http://schemas.microsoft.com/office/drawing/2014/main" id="{E450F01E-39F1-4EC1-A079-712C87EF1887}"/>
              </a:ext>
            </a:extLst>
          </p:cNvPr>
          <p:cNvSpPr>
            <a:spLocks noGrp="1"/>
          </p:cNvSpPr>
          <p:nvPr>
            <p:ph type="sldNum" sz="quarter" idx="12"/>
          </p:nvPr>
        </p:nvSpPr>
        <p:spPr>
          <a:xfrm>
            <a:off x="8610600" y="6445250"/>
            <a:ext cx="2743200" cy="365125"/>
          </a:xfrm>
        </p:spPr>
        <p:txBody>
          <a:bodyPr/>
          <a:lstStyle/>
          <a:p>
            <a:pPr>
              <a:defRPr/>
            </a:pPr>
            <a:fld id="{3A44B40C-2167-40F0-8028-4C9DC49EEB79}" type="slidenum">
              <a:rPr lang="en-US" altLang="zh-CN" smtClean="0"/>
              <a:t>66</a:t>
            </a:fld>
            <a:r>
              <a:rPr lang="en-US" altLang="zh-CN" dirty="0"/>
              <a:t>/89</a:t>
            </a:r>
          </a:p>
        </p:txBody>
      </p:sp>
      <p:sp>
        <p:nvSpPr>
          <p:cNvPr id="34" name="矩形 33">
            <a:extLst>
              <a:ext uri="{FF2B5EF4-FFF2-40B4-BE49-F238E27FC236}">
                <a16:creationId xmlns:a16="http://schemas.microsoft.com/office/drawing/2014/main" id="{0B085812-E91A-4CF3-A5BE-E364A1D45FBC}"/>
              </a:ext>
            </a:extLst>
          </p:cNvPr>
          <p:cNvSpPr/>
          <p:nvPr/>
        </p:nvSpPr>
        <p:spPr>
          <a:xfrm>
            <a:off x="3187083" y="1400840"/>
            <a:ext cx="6738151" cy="40779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zh-CN" altLang="en-US" b="1" dirty="0">
                <a:latin typeface="微软雅黑" panose="020B0503020204020204" pitchFamily="34" charset="-122"/>
                <a:ea typeface="微软雅黑" panose="020B0503020204020204" pitchFamily="34" charset="-122"/>
              </a:rPr>
              <a:t>规范制定国家标准、鼓励单位从严自定</a:t>
            </a:r>
          </a:p>
        </p:txBody>
      </p:sp>
      <p:sp>
        <p:nvSpPr>
          <p:cNvPr id="35" name="矩形 34">
            <a:extLst>
              <a:ext uri="{FF2B5EF4-FFF2-40B4-BE49-F238E27FC236}">
                <a16:creationId xmlns:a16="http://schemas.microsoft.com/office/drawing/2014/main" id="{1417301E-FA71-4294-A0BB-EB76B3C180E9}"/>
              </a:ext>
            </a:extLst>
          </p:cNvPr>
          <p:cNvSpPr/>
          <p:nvPr/>
        </p:nvSpPr>
        <p:spPr>
          <a:xfrm>
            <a:off x="2635524" y="1963842"/>
            <a:ext cx="4141434" cy="2029754"/>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国务院</a:t>
            </a:r>
            <a:r>
              <a:rPr lang="zh-CN" altLang="en-US" b="1" dirty="0">
                <a:solidFill>
                  <a:srgbClr val="FF0000"/>
                </a:solidFill>
                <a:latin typeface="微软雅黑" panose="020B0503020204020204" pitchFamily="34" charset="-122"/>
                <a:ea typeface="微软雅黑" panose="020B0503020204020204" pitchFamily="34" charset="-122"/>
              </a:rPr>
              <a:t>应急管理部门</a:t>
            </a:r>
            <a:r>
              <a:rPr lang="zh-CN" altLang="en-US" dirty="0">
                <a:latin typeface="微软雅黑" panose="020B0503020204020204" pitchFamily="34" charset="-122"/>
                <a:ea typeface="微软雅黑" panose="020B0503020204020204" pitchFamily="34" charset="-122"/>
              </a:rPr>
              <a:t>有关部门应当按照保障安全生产的要求，依法及时制定有关的国家标准或者行业标准，并根据科技进步和经济发展适时修订</a:t>
            </a:r>
          </a:p>
        </p:txBody>
      </p:sp>
      <p:sp>
        <p:nvSpPr>
          <p:cNvPr id="36" name="矩形 35">
            <a:extLst>
              <a:ext uri="{FF2B5EF4-FFF2-40B4-BE49-F238E27FC236}">
                <a16:creationId xmlns:a16="http://schemas.microsoft.com/office/drawing/2014/main" id="{9ABB0DA6-53C1-4465-80AB-10B096350A07}"/>
              </a:ext>
            </a:extLst>
          </p:cNvPr>
          <p:cNvSpPr/>
          <p:nvPr/>
        </p:nvSpPr>
        <p:spPr>
          <a:xfrm>
            <a:off x="7149481" y="4332303"/>
            <a:ext cx="4141434" cy="1736653"/>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solidFill>
                  <a:schemeClr val="tx1"/>
                </a:solidFill>
                <a:latin typeface="微软雅黑" panose="020B0503020204020204" pitchFamily="34" charset="-122"/>
                <a:ea typeface="微软雅黑" panose="020B0503020204020204" pitchFamily="34" charset="-122"/>
              </a:rPr>
              <a:t>国家鼓励生产经营单位和社会团体制定并实施</a:t>
            </a:r>
            <a:r>
              <a:rPr lang="zh-CN" altLang="en-US" b="1" dirty="0">
                <a:solidFill>
                  <a:srgbClr val="0070C0"/>
                </a:solidFill>
                <a:latin typeface="微软雅黑" panose="020B0503020204020204" pitchFamily="34" charset="-122"/>
                <a:ea typeface="微软雅黑" panose="020B0503020204020204" pitchFamily="34" charset="-122"/>
              </a:rPr>
              <a:t>严于安全生产国家标准和行业标准</a:t>
            </a:r>
            <a:r>
              <a:rPr lang="zh-CN" altLang="en-US" dirty="0">
                <a:solidFill>
                  <a:schemeClr val="tx1"/>
                </a:solidFill>
                <a:latin typeface="微软雅黑" panose="020B0503020204020204" pitchFamily="34" charset="-122"/>
                <a:ea typeface="微软雅黑" panose="020B0503020204020204" pitchFamily="34" charset="-122"/>
              </a:rPr>
              <a:t>的企业标准、团体标准</a:t>
            </a:r>
          </a:p>
        </p:txBody>
      </p:sp>
      <p:pic>
        <p:nvPicPr>
          <p:cNvPr id="3" name="图片 2">
            <a:extLst>
              <a:ext uri="{FF2B5EF4-FFF2-40B4-BE49-F238E27FC236}">
                <a16:creationId xmlns:a16="http://schemas.microsoft.com/office/drawing/2014/main" id="{11B4AD53-D3FE-4A09-9F88-514DD77C3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9481" y="1948930"/>
            <a:ext cx="4141434" cy="2038350"/>
          </a:xfrm>
          <a:prstGeom prst="rect">
            <a:avLst/>
          </a:prstGeom>
        </p:spPr>
      </p:pic>
      <p:pic>
        <p:nvPicPr>
          <p:cNvPr id="5" name="图片 4">
            <a:extLst>
              <a:ext uri="{FF2B5EF4-FFF2-40B4-BE49-F238E27FC236}">
                <a16:creationId xmlns:a16="http://schemas.microsoft.com/office/drawing/2014/main" id="{9E2CC97A-3F6F-4E58-8D01-D0C99182F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524" y="4148802"/>
            <a:ext cx="4141434" cy="2011784"/>
          </a:xfrm>
          <a:prstGeom prst="rect">
            <a:avLst/>
          </a:prstGeom>
        </p:spPr>
      </p:pic>
      <p:grpSp>
        <p:nvGrpSpPr>
          <p:cNvPr id="18" name="组合 17">
            <a:extLst>
              <a:ext uri="{FF2B5EF4-FFF2-40B4-BE49-F238E27FC236}">
                <a16:creationId xmlns:a16="http://schemas.microsoft.com/office/drawing/2014/main" id="{68E1E9C0-B377-372D-CD25-6B9FD3F63593}"/>
              </a:ext>
            </a:extLst>
          </p:cNvPr>
          <p:cNvGrpSpPr/>
          <p:nvPr/>
        </p:nvGrpSpPr>
        <p:grpSpPr>
          <a:xfrm>
            <a:off x="145208" y="693267"/>
            <a:ext cx="7886569" cy="2333497"/>
            <a:chOff x="145208" y="693267"/>
            <a:chExt cx="7886569" cy="2333497"/>
          </a:xfrm>
        </p:grpSpPr>
        <p:grpSp>
          <p:nvGrpSpPr>
            <p:cNvPr id="21" name="组合 20">
              <a:extLst>
                <a:ext uri="{FF2B5EF4-FFF2-40B4-BE49-F238E27FC236}">
                  <a16:creationId xmlns:a16="http://schemas.microsoft.com/office/drawing/2014/main" id="{26EAB0D6-AAF6-2B6B-EE32-456B606BF702}"/>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4AE6BE0B-28A4-DA01-3C1E-43AC2B1F2C79}"/>
                  </a:ext>
                </a:extLst>
              </p:cNvPr>
              <p:cNvGrpSpPr/>
              <p:nvPr/>
            </p:nvGrpSpPr>
            <p:grpSpPr>
              <a:xfrm>
                <a:off x="145208" y="693267"/>
                <a:ext cx="7886569" cy="1770365"/>
                <a:chOff x="145208" y="693267"/>
                <a:chExt cx="7886569" cy="1770365"/>
              </a:xfrm>
            </p:grpSpPr>
            <p:grpSp>
              <p:nvGrpSpPr>
                <p:cNvPr id="27" name="组合 26">
                  <a:extLst>
                    <a:ext uri="{FF2B5EF4-FFF2-40B4-BE49-F238E27FC236}">
                      <a16:creationId xmlns:a16="http://schemas.microsoft.com/office/drawing/2014/main" id="{F39CC088-257D-B295-3EA8-35DEC84027BA}"/>
                    </a:ext>
                  </a:extLst>
                </p:cNvPr>
                <p:cNvGrpSpPr/>
                <p:nvPr/>
              </p:nvGrpSpPr>
              <p:grpSpPr>
                <a:xfrm>
                  <a:off x="145210" y="693267"/>
                  <a:ext cx="7886567" cy="567279"/>
                  <a:chOff x="145210" y="693267"/>
                  <a:chExt cx="7886567" cy="567279"/>
                </a:xfrm>
              </p:grpSpPr>
              <p:sp>
                <p:nvSpPr>
                  <p:cNvPr id="30" name="AutoShape 11">
                    <a:extLst>
                      <a:ext uri="{FF2B5EF4-FFF2-40B4-BE49-F238E27FC236}">
                        <a16:creationId xmlns:a16="http://schemas.microsoft.com/office/drawing/2014/main" id="{620AFBD3-98C1-F5E4-2E26-799B09F645D1}"/>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7" name="AutoShape 11">
                    <a:extLst>
                      <a:ext uri="{FF2B5EF4-FFF2-40B4-BE49-F238E27FC236}">
                        <a16:creationId xmlns:a16="http://schemas.microsoft.com/office/drawing/2014/main" id="{0C10F0ED-F0DD-4541-B054-3E3E1896542E}"/>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8" name="AutoShape 11">
                    <a:extLst>
                      <a:ext uri="{FF2B5EF4-FFF2-40B4-BE49-F238E27FC236}">
                        <a16:creationId xmlns:a16="http://schemas.microsoft.com/office/drawing/2014/main" id="{C66AD6E9-5A96-37F2-C5CF-92660095035C}"/>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9" name="矩形 28">
                  <a:extLst>
                    <a:ext uri="{FF2B5EF4-FFF2-40B4-BE49-F238E27FC236}">
                      <a16:creationId xmlns:a16="http://schemas.microsoft.com/office/drawing/2014/main" id="{3FDC38CE-BF03-38FF-1FEC-389A057DE5F6}"/>
                    </a:ext>
                  </a:extLst>
                </p:cNvPr>
                <p:cNvSpPr/>
                <p:nvPr/>
              </p:nvSpPr>
              <p:spPr>
                <a:xfrm>
                  <a:off x="145208" y="1900500"/>
                  <a:ext cx="1976555"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与</a:t>
                  </a:r>
                  <a:r>
                    <a:rPr lang="en-US" altLang="zh-CN" b="1" dirty="0">
                      <a:solidFill>
                        <a:schemeClr val="bg2">
                          <a:lumMod val="75000"/>
                        </a:schemeClr>
                      </a:solidFill>
                      <a:latin typeface="微软雅黑" panose="020B0503020204020204" pitchFamily="34" charset="-122"/>
                      <a:ea typeface="微软雅黑" panose="020B0503020204020204" pitchFamily="34" charset="-122"/>
                    </a:rPr>
                    <a:t>14</a:t>
                  </a:r>
                  <a:r>
                    <a:rPr lang="zh-CN" altLang="en-US" b="1" dirty="0">
                      <a:solidFill>
                        <a:schemeClr val="bg2">
                          <a:lumMod val="75000"/>
                        </a:schemeClr>
                      </a:solidFill>
                      <a:latin typeface="微软雅黑" panose="020B0503020204020204" pitchFamily="34" charset="-122"/>
                      <a:ea typeface="微软雅黑" panose="020B0503020204020204" pitchFamily="34" charset="-122"/>
                    </a:rPr>
                    <a:t>版的对比</a:t>
                  </a:r>
                </a:p>
              </p:txBody>
            </p:sp>
          </p:grpSp>
          <p:sp>
            <p:nvSpPr>
              <p:cNvPr id="26" name="矩形 25">
                <a:extLst>
                  <a:ext uri="{FF2B5EF4-FFF2-40B4-BE49-F238E27FC236}">
                    <a16:creationId xmlns:a16="http://schemas.microsoft.com/office/drawing/2014/main" id="{C4F12529-6A42-F9CF-9199-CDA3C94B0FC6}"/>
                  </a:ext>
                </a:extLst>
              </p:cNvPr>
              <p:cNvSpPr/>
              <p:nvPr/>
            </p:nvSpPr>
            <p:spPr>
              <a:xfrm>
                <a:off x="145208" y="2463632"/>
                <a:ext cx="1976555"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3. </a:t>
                </a:r>
                <a:r>
                  <a:rPr lang="zh-CN" altLang="en-US" b="1" dirty="0">
                    <a:solidFill>
                      <a:schemeClr val="bg1"/>
                    </a:solidFill>
                    <a:latin typeface="微软雅黑" panose="020B0503020204020204" pitchFamily="34" charset="-122"/>
                    <a:ea typeface="微软雅黑" panose="020B0503020204020204" pitchFamily="34" charset="-122"/>
                  </a:rPr>
                  <a:t>对</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新安法</a:t>
                </a:r>
                <a:r>
                  <a:rPr lang="en-US" altLang="zh-CN" b="1" dirty="0">
                    <a:solidFill>
                      <a:schemeClr val="bg1"/>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的学习理解</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
          <p:nvSpPr>
            <p:cNvPr id="23" name="矩形 22">
              <a:extLst>
                <a:ext uri="{FF2B5EF4-FFF2-40B4-BE49-F238E27FC236}">
                  <a16:creationId xmlns:a16="http://schemas.microsoft.com/office/drawing/2014/main" id="{6C2F13E2-AF38-AF7B-605C-A0B8201994EA}"/>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0603691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27B9A5E5-A3B8-46EF-815F-815E291C79E4}"/>
              </a:ext>
            </a:extLst>
          </p:cNvPr>
          <p:cNvSpPr>
            <a:spLocks noGrp="1"/>
          </p:cNvSpPr>
          <p:nvPr>
            <p:ph type="dt" sz="half" idx="10"/>
          </p:nvPr>
        </p:nvSpPr>
        <p:spPr/>
        <p:txBody>
          <a:bodyPr/>
          <a:lstStyle/>
          <a:p>
            <a:pPr>
              <a:defRPr/>
            </a:pPr>
            <a:fld id="{27158FDA-0734-4674-A894-C1231886F499}" type="datetime10">
              <a:rPr lang="zh-CN" altLang="en-US" smtClean="0"/>
              <a:t>23:31</a:t>
            </a:fld>
            <a:endParaRPr lang="en-US" dirty="0"/>
          </a:p>
        </p:txBody>
      </p:sp>
      <p:sp>
        <p:nvSpPr>
          <p:cNvPr id="5" name="页脚占位符 4">
            <a:extLst>
              <a:ext uri="{FF2B5EF4-FFF2-40B4-BE49-F238E27FC236}">
                <a16:creationId xmlns:a16="http://schemas.microsoft.com/office/drawing/2014/main" id="{E9DD9A62-7EFB-4CC1-80FC-F8D2A2F2BBEC}"/>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C752B9E4-659D-41CD-B28F-4BAAB375F0AD}"/>
              </a:ext>
            </a:extLst>
          </p:cNvPr>
          <p:cNvSpPr>
            <a:spLocks noGrp="1"/>
          </p:cNvSpPr>
          <p:nvPr>
            <p:ph type="sldNum" sz="quarter" idx="12"/>
          </p:nvPr>
        </p:nvSpPr>
        <p:spPr/>
        <p:txBody>
          <a:bodyPr/>
          <a:lstStyle/>
          <a:p>
            <a:pPr>
              <a:defRPr/>
            </a:pPr>
            <a:fld id="{3A44B40C-2167-40F0-8028-4C9DC49EEB79}" type="slidenum">
              <a:rPr lang="en-US" altLang="zh-CN" smtClean="0"/>
              <a:pPr>
                <a:defRPr/>
              </a:pPr>
              <a:t>67</a:t>
            </a:fld>
            <a:r>
              <a:rPr lang="en-US" altLang="zh-CN" dirty="0"/>
              <a:t>/89</a:t>
            </a:r>
          </a:p>
        </p:txBody>
      </p:sp>
      <p:sp>
        <p:nvSpPr>
          <p:cNvPr id="17" name="矩形 16">
            <a:extLst>
              <a:ext uri="{FF2B5EF4-FFF2-40B4-BE49-F238E27FC236}">
                <a16:creationId xmlns:a16="http://schemas.microsoft.com/office/drawing/2014/main" id="{D640BFED-0580-4A25-B3FA-790B5FE5222F}"/>
              </a:ext>
            </a:extLst>
          </p:cNvPr>
          <p:cNvSpPr/>
          <p:nvPr/>
        </p:nvSpPr>
        <p:spPr>
          <a:xfrm>
            <a:off x="3187083" y="1400840"/>
            <a:ext cx="6738151" cy="40779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zh-CN" altLang="en-US" b="1" dirty="0">
                <a:latin typeface="微软雅黑" panose="020B0503020204020204" pitchFamily="34" charset="-122"/>
                <a:ea typeface="微软雅黑" panose="020B0503020204020204" pitchFamily="34" charset="-122"/>
              </a:rPr>
              <a:t>规范制定国家标准、鼓励单位从严自定</a:t>
            </a:r>
          </a:p>
        </p:txBody>
      </p:sp>
      <p:sp>
        <p:nvSpPr>
          <p:cNvPr id="21" name="矩形 20">
            <a:extLst>
              <a:ext uri="{FF2B5EF4-FFF2-40B4-BE49-F238E27FC236}">
                <a16:creationId xmlns:a16="http://schemas.microsoft.com/office/drawing/2014/main" id="{42473811-C09F-4082-88F6-81295AA6C5A0}"/>
              </a:ext>
            </a:extLst>
          </p:cNvPr>
          <p:cNvSpPr/>
          <p:nvPr/>
        </p:nvSpPr>
        <p:spPr>
          <a:xfrm>
            <a:off x="2910732" y="2105188"/>
            <a:ext cx="3445680" cy="1835619"/>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国务院应急管理部门统筹提出</a:t>
            </a:r>
            <a:r>
              <a:rPr lang="zh-CN" altLang="en-US" b="1" dirty="0">
                <a:solidFill>
                  <a:srgbClr val="FF0000"/>
                </a:solidFill>
                <a:latin typeface="微软雅黑" panose="020B0503020204020204" pitchFamily="34" charset="-122"/>
                <a:ea typeface="微软雅黑" panose="020B0503020204020204" pitchFamily="34" charset="-122"/>
              </a:rPr>
              <a:t>安全生产强制性国家标准的立项计划</a:t>
            </a:r>
          </a:p>
        </p:txBody>
      </p:sp>
      <p:sp>
        <p:nvSpPr>
          <p:cNvPr id="24" name="矩形 23">
            <a:extLst>
              <a:ext uri="{FF2B5EF4-FFF2-40B4-BE49-F238E27FC236}">
                <a16:creationId xmlns:a16="http://schemas.microsoft.com/office/drawing/2014/main" id="{2B338658-7C3B-464C-B4B6-C8602C940658}"/>
              </a:ext>
            </a:extLst>
          </p:cNvPr>
          <p:cNvSpPr/>
          <p:nvPr/>
        </p:nvSpPr>
        <p:spPr>
          <a:xfrm>
            <a:off x="2910732" y="4188183"/>
            <a:ext cx="3445680" cy="1902478"/>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国务院有关部门</a:t>
            </a:r>
            <a:r>
              <a:rPr lang="zh-CN" altLang="en-US" dirty="0">
                <a:solidFill>
                  <a:schemeClr val="tx1"/>
                </a:solidFill>
                <a:latin typeface="微软雅黑" panose="020B0503020204020204" pitchFamily="34" charset="-122"/>
                <a:ea typeface="微软雅黑" panose="020B0503020204020204" pitchFamily="34" charset="-122"/>
              </a:rPr>
              <a:t>按照</a:t>
            </a:r>
            <a:r>
              <a:rPr lang="zh-CN" altLang="en-US" b="1" dirty="0">
                <a:solidFill>
                  <a:srgbClr val="0070C0"/>
                </a:solidFill>
                <a:latin typeface="微软雅黑" panose="020B0503020204020204" pitchFamily="34" charset="-122"/>
                <a:ea typeface="微软雅黑" panose="020B0503020204020204" pitchFamily="34" charset="-122"/>
              </a:rPr>
              <a:t>职责分工</a:t>
            </a:r>
            <a:r>
              <a:rPr lang="zh-CN" altLang="en-US" dirty="0">
                <a:solidFill>
                  <a:schemeClr val="tx1"/>
                </a:solidFill>
                <a:latin typeface="微软雅黑" panose="020B0503020204020204" pitchFamily="34" charset="-122"/>
                <a:ea typeface="微软雅黑" panose="020B0503020204020204" pitchFamily="34" charset="-122"/>
              </a:rPr>
              <a:t>组织起草、审查、实施和监督执行</a:t>
            </a:r>
            <a:endParaRPr lang="zh-CN" altLang="en-US" dirty="0">
              <a:solidFill>
                <a:schemeClr val="tx1"/>
              </a:solidFill>
            </a:endParaRPr>
          </a:p>
        </p:txBody>
      </p:sp>
      <p:sp>
        <p:nvSpPr>
          <p:cNvPr id="25" name="矩形 24">
            <a:extLst>
              <a:ext uri="{FF2B5EF4-FFF2-40B4-BE49-F238E27FC236}">
                <a16:creationId xmlns:a16="http://schemas.microsoft.com/office/drawing/2014/main" id="{A2D85D82-C317-44C7-8916-5A35E5CD22BE}"/>
              </a:ext>
            </a:extLst>
          </p:cNvPr>
          <p:cNvSpPr/>
          <p:nvPr/>
        </p:nvSpPr>
        <p:spPr>
          <a:xfrm>
            <a:off x="6818386" y="2104449"/>
            <a:ext cx="3445680" cy="1755720"/>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eaLnBrk="1">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国务院</a:t>
            </a:r>
            <a:r>
              <a:rPr lang="zh-CN" altLang="en-US" b="1" dirty="0">
                <a:solidFill>
                  <a:srgbClr val="0070C0"/>
                </a:solidFill>
                <a:latin typeface="微软雅黑" panose="020B0503020204020204" pitchFamily="34" charset="-122"/>
                <a:ea typeface="微软雅黑" panose="020B0503020204020204" pitchFamily="34" charset="-122"/>
              </a:rPr>
              <a:t>标准化行政主管部门</a:t>
            </a:r>
            <a:r>
              <a:rPr lang="zh-CN" altLang="en-US" dirty="0">
                <a:latin typeface="微软雅黑" panose="020B0503020204020204" pitchFamily="34" charset="-122"/>
                <a:ea typeface="微软雅黑" panose="020B0503020204020204" pitchFamily="34" charset="-122"/>
              </a:rPr>
              <a:t>负责立项、编号、对外通报、批准并发布</a:t>
            </a:r>
          </a:p>
        </p:txBody>
      </p:sp>
      <p:pic>
        <p:nvPicPr>
          <p:cNvPr id="27" name="图片 26">
            <a:extLst>
              <a:ext uri="{FF2B5EF4-FFF2-40B4-BE49-F238E27FC236}">
                <a16:creationId xmlns:a16="http://schemas.microsoft.com/office/drawing/2014/main" id="{96132E4E-61F1-43E5-8EF5-B914F9261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141" y="4188184"/>
            <a:ext cx="3410925" cy="1902478"/>
          </a:xfrm>
          <a:prstGeom prst="rect">
            <a:avLst/>
          </a:prstGeom>
        </p:spPr>
      </p:pic>
      <p:grpSp>
        <p:nvGrpSpPr>
          <p:cNvPr id="18" name="组合 17">
            <a:extLst>
              <a:ext uri="{FF2B5EF4-FFF2-40B4-BE49-F238E27FC236}">
                <a16:creationId xmlns:a16="http://schemas.microsoft.com/office/drawing/2014/main" id="{77C7FC4C-06A6-5AAA-7206-338A113F4EC0}"/>
              </a:ext>
            </a:extLst>
          </p:cNvPr>
          <p:cNvGrpSpPr/>
          <p:nvPr/>
        </p:nvGrpSpPr>
        <p:grpSpPr>
          <a:xfrm>
            <a:off x="145208" y="693267"/>
            <a:ext cx="7886569" cy="2333497"/>
            <a:chOff x="145208" y="693267"/>
            <a:chExt cx="7886569" cy="2333497"/>
          </a:xfrm>
        </p:grpSpPr>
        <p:grpSp>
          <p:nvGrpSpPr>
            <p:cNvPr id="22" name="组合 21">
              <a:extLst>
                <a:ext uri="{FF2B5EF4-FFF2-40B4-BE49-F238E27FC236}">
                  <a16:creationId xmlns:a16="http://schemas.microsoft.com/office/drawing/2014/main" id="{F3C0F0CC-BBC5-8114-F567-3B50E740165F}"/>
                </a:ext>
              </a:extLst>
            </p:cNvPr>
            <p:cNvGrpSpPr/>
            <p:nvPr/>
          </p:nvGrpSpPr>
          <p:grpSpPr>
            <a:xfrm>
              <a:off x="145208" y="693267"/>
              <a:ext cx="7886569" cy="2333497"/>
              <a:chOff x="145208" y="693267"/>
              <a:chExt cx="7886569" cy="2333497"/>
            </a:xfrm>
          </p:grpSpPr>
          <p:grpSp>
            <p:nvGrpSpPr>
              <p:cNvPr id="26" name="组合 25">
                <a:extLst>
                  <a:ext uri="{FF2B5EF4-FFF2-40B4-BE49-F238E27FC236}">
                    <a16:creationId xmlns:a16="http://schemas.microsoft.com/office/drawing/2014/main" id="{45083E1B-1807-D0E3-FC69-52F8465B2720}"/>
                  </a:ext>
                </a:extLst>
              </p:cNvPr>
              <p:cNvGrpSpPr/>
              <p:nvPr/>
            </p:nvGrpSpPr>
            <p:grpSpPr>
              <a:xfrm>
                <a:off x="145208" y="693267"/>
                <a:ext cx="7886569" cy="1770365"/>
                <a:chOff x="145208" y="693267"/>
                <a:chExt cx="7886569" cy="1770365"/>
              </a:xfrm>
            </p:grpSpPr>
            <p:grpSp>
              <p:nvGrpSpPr>
                <p:cNvPr id="29" name="组合 28">
                  <a:extLst>
                    <a:ext uri="{FF2B5EF4-FFF2-40B4-BE49-F238E27FC236}">
                      <a16:creationId xmlns:a16="http://schemas.microsoft.com/office/drawing/2014/main" id="{039C6131-DBA1-B5F9-D3A2-67DDE9D711A1}"/>
                    </a:ext>
                  </a:extLst>
                </p:cNvPr>
                <p:cNvGrpSpPr/>
                <p:nvPr/>
              </p:nvGrpSpPr>
              <p:grpSpPr>
                <a:xfrm>
                  <a:off x="145210" y="693267"/>
                  <a:ext cx="7886567" cy="567279"/>
                  <a:chOff x="145210" y="693267"/>
                  <a:chExt cx="7886567" cy="567279"/>
                </a:xfrm>
              </p:grpSpPr>
              <p:sp>
                <p:nvSpPr>
                  <p:cNvPr id="31" name="AutoShape 11">
                    <a:extLst>
                      <a:ext uri="{FF2B5EF4-FFF2-40B4-BE49-F238E27FC236}">
                        <a16:creationId xmlns:a16="http://schemas.microsoft.com/office/drawing/2014/main" id="{5F8850AF-28D5-6747-2200-F13E745C6918}"/>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2" name="AutoShape 11">
                    <a:extLst>
                      <a:ext uri="{FF2B5EF4-FFF2-40B4-BE49-F238E27FC236}">
                        <a16:creationId xmlns:a16="http://schemas.microsoft.com/office/drawing/2014/main" id="{1B412CC9-4E41-4B71-9B92-1B0609D53560}"/>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3" name="AutoShape 11">
                    <a:extLst>
                      <a:ext uri="{FF2B5EF4-FFF2-40B4-BE49-F238E27FC236}">
                        <a16:creationId xmlns:a16="http://schemas.microsoft.com/office/drawing/2014/main" id="{7F9383B7-AA31-20EC-FFC0-B83C1728F0E3}"/>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30" name="矩形 29">
                  <a:extLst>
                    <a:ext uri="{FF2B5EF4-FFF2-40B4-BE49-F238E27FC236}">
                      <a16:creationId xmlns:a16="http://schemas.microsoft.com/office/drawing/2014/main" id="{0162CE8F-DAA4-89D2-3D2F-2B0B4BB174AC}"/>
                    </a:ext>
                  </a:extLst>
                </p:cNvPr>
                <p:cNvSpPr/>
                <p:nvPr/>
              </p:nvSpPr>
              <p:spPr>
                <a:xfrm>
                  <a:off x="145208" y="1900500"/>
                  <a:ext cx="1976555"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与</a:t>
                  </a:r>
                  <a:r>
                    <a:rPr lang="en-US" altLang="zh-CN" b="1" dirty="0">
                      <a:solidFill>
                        <a:schemeClr val="bg2">
                          <a:lumMod val="75000"/>
                        </a:schemeClr>
                      </a:solidFill>
                      <a:latin typeface="微软雅黑" panose="020B0503020204020204" pitchFamily="34" charset="-122"/>
                      <a:ea typeface="微软雅黑" panose="020B0503020204020204" pitchFamily="34" charset="-122"/>
                    </a:rPr>
                    <a:t>14</a:t>
                  </a:r>
                  <a:r>
                    <a:rPr lang="zh-CN" altLang="en-US" b="1" dirty="0">
                      <a:solidFill>
                        <a:schemeClr val="bg2">
                          <a:lumMod val="75000"/>
                        </a:schemeClr>
                      </a:solidFill>
                      <a:latin typeface="微软雅黑" panose="020B0503020204020204" pitchFamily="34" charset="-122"/>
                      <a:ea typeface="微软雅黑" panose="020B0503020204020204" pitchFamily="34" charset="-122"/>
                    </a:rPr>
                    <a:t>版的对比</a:t>
                  </a:r>
                </a:p>
              </p:txBody>
            </p:sp>
          </p:grpSp>
          <p:sp>
            <p:nvSpPr>
              <p:cNvPr id="28" name="矩形 27">
                <a:extLst>
                  <a:ext uri="{FF2B5EF4-FFF2-40B4-BE49-F238E27FC236}">
                    <a16:creationId xmlns:a16="http://schemas.microsoft.com/office/drawing/2014/main" id="{39FD1CE7-F1F9-03A6-92B1-7D2BEBD36327}"/>
                  </a:ext>
                </a:extLst>
              </p:cNvPr>
              <p:cNvSpPr/>
              <p:nvPr/>
            </p:nvSpPr>
            <p:spPr>
              <a:xfrm>
                <a:off x="145208" y="2463632"/>
                <a:ext cx="1976555"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3. </a:t>
                </a:r>
                <a:r>
                  <a:rPr lang="zh-CN" altLang="en-US" b="1" dirty="0">
                    <a:solidFill>
                      <a:schemeClr val="bg1"/>
                    </a:solidFill>
                    <a:latin typeface="微软雅黑" panose="020B0503020204020204" pitchFamily="34" charset="-122"/>
                    <a:ea typeface="微软雅黑" panose="020B0503020204020204" pitchFamily="34" charset="-122"/>
                  </a:rPr>
                  <a:t>对</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新安法</a:t>
                </a:r>
                <a:r>
                  <a:rPr lang="en-US" altLang="zh-CN" b="1" dirty="0">
                    <a:solidFill>
                      <a:schemeClr val="bg1"/>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的学习理解</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
          <p:nvSpPr>
            <p:cNvPr id="23" name="矩形 22">
              <a:extLst>
                <a:ext uri="{FF2B5EF4-FFF2-40B4-BE49-F238E27FC236}">
                  <a16:creationId xmlns:a16="http://schemas.microsoft.com/office/drawing/2014/main" id="{B32410A5-E733-8C61-49FC-97353B9FAFE7}"/>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1720355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日期占位符 3">
            <a:extLst>
              <a:ext uri="{FF2B5EF4-FFF2-40B4-BE49-F238E27FC236}">
                <a16:creationId xmlns:a16="http://schemas.microsoft.com/office/drawing/2014/main" id="{78BCB8BE-CF0B-435F-A687-7CC5D70FB0AD}"/>
              </a:ext>
            </a:extLst>
          </p:cNvPr>
          <p:cNvSpPr>
            <a:spLocks noGrp="1"/>
          </p:cNvSpPr>
          <p:nvPr>
            <p:ph type="dt" sz="half" idx="10"/>
          </p:nvPr>
        </p:nvSpPr>
        <p:spPr>
          <a:xfrm>
            <a:off x="838200" y="6445250"/>
            <a:ext cx="2743200" cy="365125"/>
          </a:xfrm>
        </p:spPr>
        <p:txBody>
          <a:bodyPr/>
          <a:lstStyle/>
          <a:p>
            <a:pPr>
              <a:defRPr/>
            </a:pPr>
            <a:fld id="{27158FDA-0734-4674-A894-C1231886F499}" type="datetime10">
              <a:rPr lang="zh-CN" altLang="en-US" smtClean="0"/>
              <a:t>23:31</a:t>
            </a:fld>
            <a:endParaRPr lang="en-US" dirty="0"/>
          </a:p>
        </p:txBody>
      </p:sp>
      <p:sp>
        <p:nvSpPr>
          <p:cNvPr id="10" name="页脚占位符 4">
            <a:extLst>
              <a:ext uri="{FF2B5EF4-FFF2-40B4-BE49-F238E27FC236}">
                <a16:creationId xmlns:a16="http://schemas.microsoft.com/office/drawing/2014/main" id="{8122A21E-272E-4B1A-ACA2-333011DFB22B}"/>
              </a:ext>
            </a:extLst>
          </p:cNvPr>
          <p:cNvSpPr>
            <a:spLocks noGrp="1"/>
          </p:cNvSpPr>
          <p:nvPr>
            <p:ph type="ftr" sz="quarter" idx="11"/>
          </p:nvPr>
        </p:nvSpPr>
        <p:spPr>
          <a:xfrm>
            <a:off x="4038600" y="6445250"/>
            <a:ext cx="4114800" cy="365125"/>
          </a:xfrm>
        </p:spPr>
        <p:txBody>
          <a:bodyPr/>
          <a:lstStyle/>
          <a:p>
            <a:pPr>
              <a:defRPr/>
            </a:pPr>
            <a:r>
              <a:rPr lang="zh-CN" altLang="en-US"/>
              <a:t>应急管理部研究中心</a:t>
            </a:r>
            <a:endParaRPr lang="en-US" dirty="0"/>
          </a:p>
        </p:txBody>
      </p:sp>
      <p:sp>
        <p:nvSpPr>
          <p:cNvPr id="11" name="灯片编号占位符 5">
            <a:extLst>
              <a:ext uri="{FF2B5EF4-FFF2-40B4-BE49-F238E27FC236}">
                <a16:creationId xmlns:a16="http://schemas.microsoft.com/office/drawing/2014/main" id="{32B3D4DE-1B0A-422A-A941-C27D8A9181AE}"/>
              </a:ext>
            </a:extLst>
          </p:cNvPr>
          <p:cNvSpPr>
            <a:spLocks noGrp="1"/>
          </p:cNvSpPr>
          <p:nvPr>
            <p:ph type="sldNum" sz="quarter" idx="12"/>
          </p:nvPr>
        </p:nvSpPr>
        <p:spPr>
          <a:xfrm>
            <a:off x="8610600" y="6445250"/>
            <a:ext cx="2743200" cy="365125"/>
          </a:xfrm>
        </p:spPr>
        <p:txBody>
          <a:bodyPr/>
          <a:lstStyle/>
          <a:p>
            <a:pPr>
              <a:defRPr/>
            </a:pPr>
            <a:fld id="{3A44B40C-2167-40F0-8028-4C9DC49EEB79}" type="slidenum">
              <a:rPr lang="en-US" altLang="zh-CN" smtClean="0"/>
              <a:t>68</a:t>
            </a:fld>
            <a:r>
              <a:rPr lang="en-US" altLang="zh-CN" dirty="0"/>
              <a:t>/89</a:t>
            </a:r>
          </a:p>
        </p:txBody>
      </p:sp>
      <p:sp>
        <p:nvSpPr>
          <p:cNvPr id="34" name="矩形 33">
            <a:extLst>
              <a:ext uri="{FF2B5EF4-FFF2-40B4-BE49-F238E27FC236}">
                <a16:creationId xmlns:a16="http://schemas.microsoft.com/office/drawing/2014/main" id="{797E63F6-05EE-49EE-A589-4BBC032CBFD0}"/>
              </a:ext>
            </a:extLst>
          </p:cNvPr>
          <p:cNvSpPr/>
          <p:nvPr/>
        </p:nvSpPr>
        <p:spPr>
          <a:xfrm>
            <a:off x="3648722" y="1351521"/>
            <a:ext cx="6738151" cy="40779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zh-CN" altLang="en-US" b="1" dirty="0">
                <a:latin typeface="微软雅黑" panose="020B0503020204020204" pitchFamily="34" charset="-122"/>
                <a:ea typeface="微软雅黑" panose="020B0503020204020204" pitchFamily="34" charset="-122"/>
              </a:rPr>
              <a:t>强调主要负责人责任落实，并提高处罚力度</a:t>
            </a:r>
          </a:p>
        </p:txBody>
      </p:sp>
      <p:sp>
        <p:nvSpPr>
          <p:cNvPr id="35" name="矩形 34">
            <a:extLst>
              <a:ext uri="{FF2B5EF4-FFF2-40B4-BE49-F238E27FC236}">
                <a16:creationId xmlns:a16="http://schemas.microsoft.com/office/drawing/2014/main" id="{608D0A57-E09B-4446-9585-EC99301EC5C0}"/>
              </a:ext>
            </a:extLst>
          </p:cNvPr>
          <p:cNvSpPr/>
          <p:nvPr/>
        </p:nvSpPr>
        <p:spPr>
          <a:xfrm>
            <a:off x="2626646" y="2162512"/>
            <a:ext cx="3712009" cy="3879542"/>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生产经营单位的主要负责人对本单位安全生产工作负有下列</a:t>
            </a:r>
            <a:r>
              <a:rPr lang="zh-CN" altLang="en-US" b="1" dirty="0">
                <a:solidFill>
                  <a:srgbClr val="FF0000"/>
                </a:solidFill>
                <a:latin typeface="微软雅黑" panose="020B0503020204020204" pitchFamily="34" charset="-122"/>
                <a:ea typeface="微软雅黑" panose="020B0503020204020204" pitchFamily="34" charset="-122"/>
              </a:rPr>
              <a:t>责任</a:t>
            </a:r>
            <a:r>
              <a:rPr lang="zh-CN" altLang="en-US" dirty="0">
                <a:latin typeface="微软雅黑" panose="020B0503020204020204" pitchFamily="34" charset="-122"/>
                <a:ea typeface="微软雅黑" panose="020B0503020204020204" pitchFamily="34" charset="-122"/>
              </a:rPr>
              <a:t>：</a:t>
            </a:r>
          </a:p>
          <a:p>
            <a:pPr algn="just" eaLnBrk="1">
              <a:lnSpc>
                <a:spcPct val="150000"/>
              </a:lnSpc>
            </a:pPr>
            <a:r>
              <a:rPr lang="zh-CN" altLang="en-US" dirty="0">
                <a:latin typeface="微软雅黑" panose="020B0503020204020204" pitchFamily="34" charset="-122"/>
                <a:ea typeface="微软雅黑" panose="020B0503020204020204" pitchFamily="34" charset="-122"/>
              </a:rPr>
              <a:t>（一）建立，健全</a:t>
            </a:r>
            <a:r>
              <a:rPr lang="zh-CN" altLang="en-US" b="1" dirty="0">
                <a:solidFill>
                  <a:srgbClr val="FF0000"/>
                </a:solidFill>
                <a:latin typeface="微软雅黑" panose="020B0503020204020204" pitchFamily="34" charset="-122"/>
                <a:ea typeface="微软雅黑" panose="020B0503020204020204" pitchFamily="34" charset="-122"/>
              </a:rPr>
              <a:t>并落实</a:t>
            </a:r>
            <a:r>
              <a:rPr lang="zh-CN" altLang="en-US" dirty="0">
                <a:latin typeface="微软雅黑" panose="020B0503020204020204" pitchFamily="34" charset="-122"/>
                <a:ea typeface="微软雅黑" panose="020B0503020204020204" pitchFamily="34" charset="-122"/>
              </a:rPr>
              <a:t>本单位安全生产责任制；</a:t>
            </a:r>
          </a:p>
          <a:p>
            <a:pPr algn="just" eaLnBrk="1">
              <a:lnSpc>
                <a:spcPct val="150000"/>
              </a:lnSpc>
            </a:pPr>
            <a:r>
              <a:rPr lang="zh-CN" altLang="en-US" dirty="0">
                <a:latin typeface="微软雅黑" panose="020B0503020204020204" pitchFamily="34" charset="-122"/>
                <a:ea typeface="微软雅黑" panose="020B0503020204020204" pitchFamily="34" charset="-122"/>
              </a:rPr>
              <a:t>（二）组织制定</a:t>
            </a:r>
            <a:r>
              <a:rPr lang="zh-CN" altLang="en-US" b="1" dirty="0">
                <a:solidFill>
                  <a:srgbClr val="FF0000"/>
                </a:solidFill>
                <a:latin typeface="微软雅黑" panose="020B0503020204020204" pitchFamily="34" charset="-122"/>
                <a:ea typeface="微软雅黑" panose="020B0503020204020204" pitchFamily="34" charset="-122"/>
              </a:rPr>
              <a:t>并落实</a:t>
            </a:r>
            <a:r>
              <a:rPr lang="zh-CN" altLang="en-US" dirty="0">
                <a:latin typeface="微软雅黑" panose="020B0503020204020204" pitchFamily="34" charset="-122"/>
                <a:ea typeface="微软雅黑" panose="020B0503020204020204" pitchFamily="34" charset="-122"/>
              </a:rPr>
              <a:t>本单位安全生产规章制度和操作规程；</a:t>
            </a:r>
          </a:p>
        </p:txBody>
      </p:sp>
      <p:grpSp>
        <p:nvGrpSpPr>
          <p:cNvPr id="19" name="组合 18">
            <a:extLst>
              <a:ext uri="{FF2B5EF4-FFF2-40B4-BE49-F238E27FC236}">
                <a16:creationId xmlns:a16="http://schemas.microsoft.com/office/drawing/2014/main" id="{6457220D-3817-42E0-B285-21725AF6708D}"/>
              </a:ext>
            </a:extLst>
          </p:cNvPr>
          <p:cNvGrpSpPr/>
          <p:nvPr/>
        </p:nvGrpSpPr>
        <p:grpSpPr>
          <a:xfrm>
            <a:off x="6888720" y="2745198"/>
            <a:ext cx="4669651" cy="2514733"/>
            <a:chOff x="5131292" y="2406282"/>
            <a:chExt cx="4669651" cy="2514733"/>
          </a:xfrm>
        </p:grpSpPr>
        <p:sp>
          <p:nvSpPr>
            <p:cNvPr id="20" name="矩形: 圆角 19">
              <a:extLst>
                <a:ext uri="{FF2B5EF4-FFF2-40B4-BE49-F238E27FC236}">
                  <a16:creationId xmlns:a16="http://schemas.microsoft.com/office/drawing/2014/main" id="{D19EF597-1363-4EC2-BF75-047F1BB6FB36}"/>
                </a:ext>
              </a:extLst>
            </p:cNvPr>
            <p:cNvSpPr/>
            <p:nvPr/>
          </p:nvSpPr>
          <p:spPr>
            <a:xfrm>
              <a:off x="5131292" y="3275861"/>
              <a:ext cx="1127464" cy="76347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a:latin typeface="微软雅黑" panose="020B0503020204020204" pitchFamily="34" charset="-122"/>
                  <a:ea typeface="微软雅黑" panose="020B0503020204020204" pitchFamily="34" charset="-122"/>
                </a:rPr>
                <a:t>主要负责人</a:t>
              </a:r>
              <a:endParaRPr lang="zh-CN" altLang="en-US" dirty="0"/>
            </a:p>
          </p:txBody>
        </p:sp>
        <p:cxnSp>
          <p:nvCxnSpPr>
            <p:cNvPr id="24" name="直接连接符 23">
              <a:extLst>
                <a:ext uri="{FF2B5EF4-FFF2-40B4-BE49-F238E27FC236}">
                  <a16:creationId xmlns:a16="http://schemas.microsoft.com/office/drawing/2014/main" id="{E540003F-6579-401B-84C3-86E7DDEF99A4}"/>
                </a:ext>
              </a:extLst>
            </p:cNvPr>
            <p:cNvCxnSpPr>
              <a:cxnSpLocks/>
              <a:stCxn id="20" idx="3"/>
            </p:cNvCxnSpPr>
            <p:nvPr/>
          </p:nvCxnSpPr>
          <p:spPr>
            <a:xfrm>
              <a:off x="6258756" y="3657601"/>
              <a:ext cx="5770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A57E7152-F5E7-4D39-A401-88AD88503A0C}"/>
                </a:ext>
              </a:extLst>
            </p:cNvPr>
            <p:cNvCxnSpPr>
              <a:cxnSpLocks/>
            </p:cNvCxnSpPr>
            <p:nvPr/>
          </p:nvCxnSpPr>
          <p:spPr>
            <a:xfrm>
              <a:off x="6835806" y="3101790"/>
              <a:ext cx="0" cy="11550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78A44DDF-9DD1-4FE3-A343-5C6B6F3ED1FE}"/>
                </a:ext>
              </a:extLst>
            </p:cNvPr>
            <p:cNvCxnSpPr>
              <a:cxnSpLocks/>
              <a:endCxn id="39" idx="1"/>
            </p:cNvCxnSpPr>
            <p:nvPr/>
          </p:nvCxnSpPr>
          <p:spPr>
            <a:xfrm>
              <a:off x="6835806" y="3101790"/>
              <a:ext cx="1296140" cy="163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id="{C7458D64-323C-448E-98DF-DED051D5F81C}"/>
                </a:ext>
              </a:extLst>
            </p:cNvPr>
            <p:cNvCxnSpPr>
              <a:cxnSpLocks/>
            </p:cNvCxnSpPr>
            <p:nvPr/>
          </p:nvCxnSpPr>
          <p:spPr>
            <a:xfrm>
              <a:off x="6835806" y="4258324"/>
              <a:ext cx="1314798" cy="163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9" name="矩形: 圆角 38">
              <a:extLst>
                <a:ext uri="{FF2B5EF4-FFF2-40B4-BE49-F238E27FC236}">
                  <a16:creationId xmlns:a16="http://schemas.microsoft.com/office/drawing/2014/main" id="{A63A1408-4670-448B-84BF-C91D816A0415}"/>
                </a:ext>
              </a:extLst>
            </p:cNvPr>
            <p:cNvSpPr/>
            <p:nvPr/>
          </p:nvSpPr>
          <p:spPr>
            <a:xfrm>
              <a:off x="8131946" y="2783192"/>
              <a:ext cx="1606858" cy="6699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生产安全责任制</a:t>
              </a:r>
            </a:p>
          </p:txBody>
        </p:sp>
        <p:sp>
          <p:nvSpPr>
            <p:cNvPr id="40" name="文本框 39">
              <a:extLst>
                <a:ext uri="{FF2B5EF4-FFF2-40B4-BE49-F238E27FC236}">
                  <a16:creationId xmlns:a16="http://schemas.microsoft.com/office/drawing/2014/main" id="{B08EA82B-7871-49AE-8695-BE803BB907D6}"/>
                </a:ext>
              </a:extLst>
            </p:cNvPr>
            <p:cNvSpPr txBox="1"/>
            <p:nvPr/>
          </p:nvSpPr>
          <p:spPr>
            <a:xfrm>
              <a:off x="6854470" y="2406282"/>
              <a:ext cx="1296134" cy="646331"/>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建立、健全并落实</a:t>
              </a:r>
            </a:p>
          </p:txBody>
        </p:sp>
        <p:sp>
          <p:nvSpPr>
            <p:cNvPr id="41" name="矩形: 圆角 40">
              <a:extLst>
                <a:ext uri="{FF2B5EF4-FFF2-40B4-BE49-F238E27FC236}">
                  <a16:creationId xmlns:a16="http://schemas.microsoft.com/office/drawing/2014/main" id="{F972683A-9407-4AC2-A024-1AAC0DE82604}"/>
                </a:ext>
              </a:extLst>
            </p:cNvPr>
            <p:cNvSpPr/>
            <p:nvPr/>
          </p:nvSpPr>
          <p:spPr>
            <a:xfrm>
              <a:off x="8131946" y="3784718"/>
              <a:ext cx="1668997" cy="821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安全生产规章制度和操作规程</a:t>
              </a:r>
              <a:endParaRPr lang="zh-CN" altLang="en-US" dirty="0"/>
            </a:p>
          </p:txBody>
        </p:sp>
        <p:sp>
          <p:nvSpPr>
            <p:cNvPr id="42" name="矩形 41">
              <a:extLst>
                <a:ext uri="{FF2B5EF4-FFF2-40B4-BE49-F238E27FC236}">
                  <a16:creationId xmlns:a16="http://schemas.microsoft.com/office/drawing/2014/main" id="{934789B3-AECD-42A6-9CEB-1052E97B9E72}"/>
                </a:ext>
              </a:extLst>
            </p:cNvPr>
            <p:cNvSpPr/>
            <p:nvPr/>
          </p:nvSpPr>
          <p:spPr>
            <a:xfrm>
              <a:off x="6731590" y="4274684"/>
              <a:ext cx="1338828" cy="646331"/>
            </a:xfrm>
            <a:prstGeom prst="rect">
              <a:avLst/>
            </a:prstGeom>
          </p:spPr>
          <p:txBody>
            <a:bodyPr wrap="none">
              <a:spAutoFit/>
            </a:bodyPr>
            <a:lstStyle/>
            <a:p>
              <a:pPr algn="ctr"/>
              <a:r>
                <a:rPr lang="zh-CN" altLang="en-US" b="1" dirty="0">
                  <a:latin typeface="微软雅黑" panose="020B0503020204020204" pitchFamily="34" charset="-122"/>
                  <a:ea typeface="微软雅黑" panose="020B0503020204020204" pitchFamily="34" charset="-122"/>
                </a:rPr>
                <a:t>组织、制定</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并落实</a:t>
              </a:r>
              <a:endParaRPr lang="zh-CN" altLang="en-US" b="1" dirty="0"/>
            </a:p>
          </p:txBody>
        </p:sp>
      </p:grpSp>
      <p:grpSp>
        <p:nvGrpSpPr>
          <p:cNvPr id="30" name="组合 29">
            <a:extLst>
              <a:ext uri="{FF2B5EF4-FFF2-40B4-BE49-F238E27FC236}">
                <a16:creationId xmlns:a16="http://schemas.microsoft.com/office/drawing/2014/main" id="{6740D19D-FA06-38D3-B884-25255079B175}"/>
              </a:ext>
            </a:extLst>
          </p:cNvPr>
          <p:cNvGrpSpPr/>
          <p:nvPr/>
        </p:nvGrpSpPr>
        <p:grpSpPr>
          <a:xfrm>
            <a:off x="145208" y="693267"/>
            <a:ext cx="7886569" cy="2333497"/>
            <a:chOff x="145208" y="693267"/>
            <a:chExt cx="7886569" cy="2333497"/>
          </a:xfrm>
        </p:grpSpPr>
        <p:grpSp>
          <p:nvGrpSpPr>
            <p:cNvPr id="37" name="组合 36">
              <a:extLst>
                <a:ext uri="{FF2B5EF4-FFF2-40B4-BE49-F238E27FC236}">
                  <a16:creationId xmlns:a16="http://schemas.microsoft.com/office/drawing/2014/main" id="{FA180129-FE5C-6882-2CA6-4753D07ADF38}"/>
                </a:ext>
              </a:extLst>
            </p:cNvPr>
            <p:cNvGrpSpPr/>
            <p:nvPr/>
          </p:nvGrpSpPr>
          <p:grpSpPr>
            <a:xfrm>
              <a:off x="145208" y="693267"/>
              <a:ext cx="7886569" cy="2333497"/>
              <a:chOff x="145208" y="693267"/>
              <a:chExt cx="7886569" cy="2333497"/>
            </a:xfrm>
          </p:grpSpPr>
          <p:grpSp>
            <p:nvGrpSpPr>
              <p:cNvPr id="44" name="组合 43">
                <a:extLst>
                  <a:ext uri="{FF2B5EF4-FFF2-40B4-BE49-F238E27FC236}">
                    <a16:creationId xmlns:a16="http://schemas.microsoft.com/office/drawing/2014/main" id="{F0C1D15B-F917-1548-F670-D4740CB61524}"/>
                  </a:ext>
                </a:extLst>
              </p:cNvPr>
              <p:cNvGrpSpPr/>
              <p:nvPr/>
            </p:nvGrpSpPr>
            <p:grpSpPr>
              <a:xfrm>
                <a:off x="145208" y="693267"/>
                <a:ext cx="7886569" cy="1770365"/>
                <a:chOff x="145208" y="693267"/>
                <a:chExt cx="7886569" cy="1770365"/>
              </a:xfrm>
            </p:grpSpPr>
            <p:grpSp>
              <p:nvGrpSpPr>
                <p:cNvPr id="46" name="组合 45">
                  <a:extLst>
                    <a:ext uri="{FF2B5EF4-FFF2-40B4-BE49-F238E27FC236}">
                      <a16:creationId xmlns:a16="http://schemas.microsoft.com/office/drawing/2014/main" id="{EC1B3BF6-1108-A309-385A-1CD218D99533}"/>
                    </a:ext>
                  </a:extLst>
                </p:cNvPr>
                <p:cNvGrpSpPr/>
                <p:nvPr/>
              </p:nvGrpSpPr>
              <p:grpSpPr>
                <a:xfrm>
                  <a:off x="145210" y="693267"/>
                  <a:ext cx="7886567" cy="567279"/>
                  <a:chOff x="145210" y="693267"/>
                  <a:chExt cx="7886567" cy="567279"/>
                </a:xfrm>
              </p:grpSpPr>
              <p:sp>
                <p:nvSpPr>
                  <p:cNvPr id="48" name="AutoShape 11">
                    <a:extLst>
                      <a:ext uri="{FF2B5EF4-FFF2-40B4-BE49-F238E27FC236}">
                        <a16:creationId xmlns:a16="http://schemas.microsoft.com/office/drawing/2014/main" id="{C2D47EF9-D182-2374-CDC3-E40FB81A8955}"/>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49" name="AutoShape 11">
                    <a:extLst>
                      <a:ext uri="{FF2B5EF4-FFF2-40B4-BE49-F238E27FC236}">
                        <a16:creationId xmlns:a16="http://schemas.microsoft.com/office/drawing/2014/main" id="{641D5CC6-FF6F-186E-402F-A7C893EA7A36}"/>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50" name="AutoShape 11">
                    <a:extLst>
                      <a:ext uri="{FF2B5EF4-FFF2-40B4-BE49-F238E27FC236}">
                        <a16:creationId xmlns:a16="http://schemas.microsoft.com/office/drawing/2014/main" id="{A2EE9C4A-2BA8-7506-7721-86C3F238EF33}"/>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7" name="矩形 46">
                  <a:extLst>
                    <a:ext uri="{FF2B5EF4-FFF2-40B4-BE49-F238E27FC236}">
                      <a16:creationId xmlns:a16="http://schemas.microsoft.com/office/drawing/2014/main" id="{AC07C3F6-F554-F22E-651A-23F506EC80B6}"/>
                    </a:ext>
                  </a:extLst>
                </p:cNvPr>
                <p:cNvSpPr/>
                <p:nvPr/>
              </p:nvSpPr>
              <p:spPr>
                <a:xfrm>
                  <a:off x="145208" y="1900500"/>
                  <a:ext cx="1976555"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与</a:t>
                  </a:r>
                  <a:r>
                    <a:rPr lang="en-US" altLang="zh-CN" b="1" dirty="0">
                      <a:solidFill>
                        <a:schemeClr val="bg2">
                          <a:lumMod val="75000"/>
                        </a:schemeClr>
                      </a:solidFill>
                      <a:latin typeface="微软雅黑" panose="020B0503020204020204" pitchFamily="34" charset="-122"/>
                      <a:ea typeface="微软雅黑" panose="020B0503020204020204" pitchFamily="34" charset="-122"/>
                    </a:rPr>
                    <a:t>14</a:t>
                  </a:r>
                  <a:r>
                    <a:rPr lang="zh-CN" altLang="en-US" b="1" dirty="0">
                      <a:solidFill>
                        <a:schemeClr val="bg2">
                          <a:lumMod val="75000"/>
                        </a:schemeClr>
                      </a:solidFill>
                      <a:latin typeface="微软雅黑" panose="020B0503020204020204" pitchFamily="34" charset="-122"/>
                      <a:ea typeface="微软雅黑" panose="020B0503020204020204" pitchFamily="34" charset="-122"/>
                    </a:rPr>
                    <a:t>版的对比</a:t>
                  </a:r>
                </a:p>
              </p:txBody>
            </p:sp>
          </p:grpSp>
          <p:sp>
            <p:nvSpPr>
              <p:cNvPr id="45" name="矩形 44">
                <a:extLst>
                  <a:ext uri="{FF2B5EF4-FFF2-40B4-BE49-F238E27FC236}">
                    <a16:creationId xmlns:a16="http://schemas.microsoft.com/office/drawing/2014/main" id="{6D81264D-BA0D-8A60-66AF-04D9831D7406}"/>
                  </a:ext>
                </a:extLst>
              </p:cNvPr>
              <p:cNvSpPr/>
              <p:nvPr/>
            </p:nvSpPr>
            <p:spPr>
              <a:xfrm>
                <a:off x="145208" y="2463632"/>
                <a:ext cx="1976555"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3. </a:t>
                </a:r>
                <a:r>
                  <a:rPr lang="zh-CN" altLang="en-US" b="1" dirty="0">
                    <a:solidFill>
                      <a:schemeClr val="bg1"/>
                    </a:solidFill>
                    <a:latin typeface="微软雅黑" panose="020B0503020204020204" pitchFamily="34" charset="-122"/>
                    <a:ea typeface="微软雅黑" panose="020B0503020204020204" pitchFamily="34" charset="-122"/>
                  </a:rPr>
                  <a:t>对</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新安法</a:t>
                </a:r>
                <a:r>
                  <a:rPr lang="en-US" altLang="zh-CN" b="1" dirty="0">
                    <a:solidFill>
                      <a:schemeClr val="bg1"/>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的学习理解</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
          <p:nvSpPr>
            <p:cNvPr id="43" name="矩形 42">
              <a:extLst>
                <a:ext uri="{FF2B5EF4-FFF2-40B4-BE49-F238E27FC236}">
                  <a16:creationId xmlns:a16="http://schemas.microsoft.com/office/drawing/2014/main" id="{CFA71DA6-DF37-CE08-4B1C-60E9A55B34BF}"/>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9712394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AFC37947-98AA-4B52-87D8-F3D3540049DF}"/>
              </a:ext>
            </a:extLst>
          </p:cNvPr>
          <p:cNvSpPr>
            <a:spLocks noGrp="1"/>
          </p:cNvSpPr>
          <p:nvPr>
            <p:ph type="dt" sz="half" idx="10"/>
          </p:nvPr>
        </p:nvSpPr>
        <p:spPr/>
        <p:txBody>
          <a:bodyPr/>
          <a:lstStyle/>
          <a:p>
            <a:pPr>
              <a:defRPr/>
            </a:pPr>
            <a:fld id="{27158FDA-0734-4674-A894-C1231886F499}" type="datetime10">
              <a:rPr lang="zh-CN" altLang="en-US" smtClean="0"/>
              <a:t>23:31</a:t>
            </a:fld>
            <a:endParaRPr lang="en-US" dirty="0"/>
          </a:p>
        </p:txBody>
      </p:sp>
      <p:sp>
        <p:nvSpPr>
          <p:cNvPr id="5" name="页脚占位符 4">
            <a:extLst>
              <a:ext uri="{FF2B5EF4-FFF2-40B4-BE49-F238E27FC236}">
                <a16:creationId xmlns:a16="http://schemas.microsoft.com/office/drawing/2014/main" id="{B9E2E344-071B-47ED-AF24-BDA5455CBB96}"/>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3BAA4A22-165E-476E-B18A-EB22161CBFDB}"/>
              </a:ext>
            </a:extLst>
          </p:cNvPr>
          <p:cNvSpPr>
            <a:spLocks noGrp="1"/>
          </p:cNvSpPr>
          <p:nvPr>
            <p:ph type="sldNum" sz="quarter" idx="12"/>
          </p:nvPr>
        </p:nvSpPr>
        <p:spPr/>
        <p:txBody>
          <a:bodyPr/>
          <a:lstStyle/>
          <a:p>
            <a:pPr>
              <a:defRPr/>
            </a:pPr>
            <a:fld id="{3A44B40C-2167-40F0-8028-4C9DC49EEB79}" type="slidenum">
              <a:rPr lang="en-US" altLang="zh-CN" smtClean="0"/>
              <a:pPr>
                <a:defRPr/>
              </a:pPr>
              <a:t>69</a:t>
            </a:fld>
            <a:r>
              <a:rPr lang="en-US" altLang="zh-CN" dirty="0"/>
              <a:t>/89</a:t>
            </a:r>
          </a:p>
        </p:txBody>
      </p:sp>
      <p:sp>
        <p:nvSpPr>
          <p:cNvPr id="17" name="矩形 16">
            <a:extLst>
              <a:ext uri="{FF2B5EF4-FFF2-40B4-BE49-F238E27FC236}">
                <a16:creationId xmlns:a16="http://schemas.microsoft.com/office/drawing/2014/main" id="{D50364A9-1EF8-43A5-9405-89DF4C56E81A}"/>
              </a:ext>
            </a:extLst>
          </p:cNvPr>
          <p:cNvSpPr/>
          <p:nvPr/>
        </p:nvSpPr>
        <p:spPr>
          <a:xfrm>
            <a:off x="3648722" y="1351521"/>
            <a:ext cx="6738151" cy="40779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zh-CN" altLang="en-US" b="1" dirty="0">
                <a:latin typeface="微软雅黑" panose="020B0503020204020204" pitchFamily="34" charset="-122"/>
                <a:ea typeface="微软雅黑" panose="020B0503020204020204" pitchFamily="34" charset="-122"/>
              </a:rPr>
              <a:t>强调主要负责人责任落实，并提高处罚力度</a:t>
            </a:r>
          </a:p>
        </p:txBody>
      </p:sp>
      <p:sp>
        <p:nvSpPr>
          <p:cNvPr id="19" name="矩形 18">
            <a:extLst>
              <a:ext uri="{FF2B5EF4-FFF2-40B4-BE49-F238E27FC236}">
                <a16:creationId xmlns:a16="http://schemas.microsoft.com/office/drawing/2014/main" id="{12B04F45-8F5F-4A42-8CF8-E1143DE13D59}"/>
              </a:ext>
            </a:extLst>
          </p:cNvPr>
          <p:cNvSpPr/>
          <p:nvPr/>
        </p:nvSpPr>
        <p:spPr>
          <a:xfrm>
            <a:off x="3050687" y="1990439"/>
            <a:ext cx="3312853" cy="4170147"/>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生产经营单位的主要负责人未履行本法规定的安全生产管理职责的，责令限期改正，</a:t>
            </a:r>
            <a:r>
              <a:rPr lang="zh-CN" altLang="en-US" b="1" dirty="0">
                <a:solidFill>
                  <a:srgbClr val="0070C0"/>
                </a:solidFill>
                <a:latin typeface="微软雅黑" panose="020B0503020204020204" pitchFamily="34" charset="-122"/>
                <a:ea typeface="微软雅黑" panose="020B0503020204020204" pitchFamily="34" charset="-122"/>
              </a:rPr>
              <a:t>处二万元以上五万元以下的罚款；逾期未改正的</a:t>
            </a:r>
            <a:r>
              <a:rPr lang="zh-CN" altLang="en-US" dirty="0">
                <a:latin typeface="微软雅黑" panose="020B0503020204020204" pitchFamily="34" charset="-122"/>
                <a:ea typeface="微软雅黑" panose="020B0503020204020204" pitchFamily="34" charset="-122"/>
              </a:rPr>
              <a:t>，责令生产经营单位停产停业整顿。</a:t>
            </a:r>
            <a:endParaRPr lang="zh-CN" altLang="en-US" b="1" dirty="0">
              <a:solidFill>
                <a:srgbClr val="0070C0"/>
              </a:solidFill>
              <a:latin typeface="微软雅黑" panose="020B0503020204020204" pitchFamily="34" charset="-122"/>
              <a:ea typeface="微软雅黑" panose="020B0503020204020204" pitchFamily="34" charset="-122"/>
            </a:endParaRPr>
          </a:p>
        </p:txBody>
      </p:sp>
      <p:grpSp>
        <p:nvGrpSpPr>
          <p:cNvPr id="22" name="组合 21">
            <a:extLst>
              <a:ext uri="{FF2B5EF4-FFF2-40B4-BE49-F238E27FC236}">
                <a16:creationId xmlns:a16="http://schemas.microsoft.com/office/drawing/2014/main" id="{5CC837D2-FE29-43BF-851C-ED1F60DA3C66}"/>
              </a:ext>
            </a:extLst>
          </p:cNvPr>
          <p:cNvGrpSpPr/>
          <p:nvPr/>
        </p:nvGrpSpPr>
        <p:grpSpPr>
          <a:xfrm>
            <a:off x="8013030" y="1990439"/>
            <a:ext cx="1969170" cy="4076250"/>
            <a:chOff x="5301903" y="669917"/>
            <a:chExt cx="1969170" cy="4076250"/>
          </a:xfrm>
        </p:grpSpPr>
        <p:cxnSp>
          <p:nvCxnSpPr>
            <p:cNvPr id="23" name="直接箭头连接符 22">
              <a:extLst>
                <a:ext uri="{FF2B5EF4-FFF2-40B4-BE49-F238E27FC236}">
                  <a16:creationId xmlns:a16="http://schemas.microsoft.com/office/drawing/2014/main" id="{AF6E1D81-F502-4E1D-835D-589BEB7A2C46}"/>
                </a:ext>
              </a:extLst>
            </p:cNvPr>
            <p:cNvCxnSpPr>
              <a:cxnSpLocks/>
            </p:cNvCxnSpPr>
            <p:nvPr/>
          </p:nvCxnSpPr>
          <p:spPr>
            <a:xfrm>
              <a:off x="6052060" y="3088492"/>
              <a:ext cx="0" cy="8360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24" name="组合 23">
              <a:extLst>
                <a:ext uri="{FF2B5EF4-FFF2-40B4-BE49-F238E27FC236}">
                  <a16:creationId xmlns:a16="http://schemas.microsoft.com/office/drawing/2014/main" id="{AC7AC517-BFC3-4A9F-94F7-4FEC2F0DC04F}"/>
                </a:ext>
              </a:extLst>
            </p:cNvPr>
            <p:cNvGrpSpPr/>
            <p:nvPr/>
          </p:nvGrpSpPr>
          <p:grpSpPr>
            <a:xfrm>
              <a:off x="5301903" y="669917"/>
              <a:ext cx="1969170" cy="2431820"/>
              <a:chOff x="4634154" y="2877027"/>
              <a:chExt cx="1969170" cy="2431820"/>
            </a:xfrm>
          </p:grpSpPr>
          <p:sp>
            <p:nvSpPr>
              <p:cNvPr id="27" name="矩形: 圆角 26">
                <a:extLst>
                  <a:ext uri="{FF2B5EF4-FFF2-40B4-BE49-F238E27FC236}">
                    <a16:creationId xmlns:a16="http://schemas.microsoft.com/office/drawing/2014/main" id="{39C53FC8-ECF7-4F38-AF04-CDD7D994A084}"/>
                  </a:ext>
                </a:extLst>
              </p:cNvPr>
              <p:cNvSpPr/>
              <p:nvPr/>
            </p:nvSpPr>
            <p:spPr>
              <a:xfrm>
                <a:off x="4634155" y="2877027"/>
                <a:ext cx="1500314" cy="76347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a:latin typeface="微软雅黑" panose="020B0503020204020204" pitchFamily="34" charset="-122"/>
                    <a:ea typeface="微软雅黑" panose="020B0503020204020204" pitchFamily="34" charset="-122"/>
                  </a:rPr>
                  <a:t>主要负责人未履行职责</a:t>
                </a:r>
                <a:endParaRPr lang="zh-CN" altLang="en-US" dirty="0"/>
              </a:p>
            </p:txBody>
          </p:sp>
          <p:cxnSp>
            <p:nvCxnSpPr>
              <p:cNvPr id="28" name="直接箭头连接符 27">
                <a:extLst>
                  <a:ext uri="{FF2B5EF4-FFF2-40B4-BE49-F238E27FC236}">
                    <a16:creationId xmlns:a16="http://schemas.microsoft.com/office/drawing/2014/main" id="{B1AE9484-CE3B-4AF0-8F6A-25DA9BB09F40}"/>
                  </a:ext>
                </a:extLst>
              </p:cNvPr>
              <p:cNvCxnSpPr>
                <a:cxnSpLocks/>
              </p:cNvCxnSpPr>
              <p:nvPr/>
            </p:nvCxnSpPr>
            <p:spPr>
              <a:xfrm>
                <a:off x="5384312" y="3640506"/>
                <a:ext cx="0" cy="7894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矩形: 圆角 28">
                <a:extLst>
                  <a:ext uri="{FF2B5EF4-FFF2-40B4-BE49-F238E27FC236}">
                    <a16:creationId xmlns:a16="http://schemas.microsoft.com/office/drawing/2014/main" id="{2375788F-54EE-45FA-8ED7-B9E92FB6BAE8}"/>
                  </a:ext>
                </a:extLst>
              </p:cNvPr>
              <p:cNvSpPr/>
              <p:nvPr/>
            </p:nvSpPr>
            <p:spPr>
              <a:xfrm>
                <a:off x="4634154" y="4404647"/>
                <a:ext cx="1500315" cy="904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处二万元以上五万元以下的罚款</a:t>
                </a:r>
              </a:p>
            </p:txBody>
          </p:sp>
          <p:sp>
            <p:nvSpPr>
              <p:cNvPr id="30" name="文本框 29">
                <a:extLst>
                  <a:ext uri="{FF2B5EF4-FFF2-40B4-BE49-F238E27FC236}">
                    <a16:creationId xmlns:a16="http://schemas.microsoft.com/office/drawing/2014/main" id="{29A1BED2-EA6F-4B1F-8051-43F37F21284C}"/>
                  </a:ext>
                </a:extLst>
              </p:cNvPr>
              <p:cNvSpPr txBox="1"/>
              <p:nvPr/>
            </p:nvSpPr>
            <p:spPr>
              <a:xfrm>
                <a:off x="5307190" y="3729151"/>
                <a:ext cx="1296134" cy="646331"/>
              </a:xfrm>
              <a:prstGeom prst="rect">
                <a:avLst/>
              </a:prstGeom>
              <a:noFill/>
            </p:spPr>
            <p:txBody>
              <a:bodyPr wrap="square" rtlCol="0">
                <a:spAutoFit/>
              </a:bodyPr>
              <a:lstStyle/>
              <a:p>
                <a:pPr algn="ctr"/>
                <a:r>
                  <a:rPr lang="zh-CN" altLang="en-US" b="1" dirty="0">
                    <a:latin typeface="微软雅黑" panose="020B0503020204020204" pitchFamily="34" charset="-122"/>
                    <a:ea typeface="微软雅黑" panose="020B0503020204020204" pitchFamily="34" charset="-122"/>
                  </a:rPr>
                  <a:t>责令限期改正</a:t>
                </a:r>
              </a:p>
            </p:txBody>
          </p:sp>
        </p:grpSp>
        <p:sp>
          <p:nvSpPr>
            <p:cNvPr id="25" name="矩形: 圆角 24">
              <a:extLst>
                <a:ext uri="{FF2B5EF4-FFF2-40B4-BE49-F238E27FC236}">
                  <a16:creationId xmlns:a16="http://schemas.microsoft.com/office/drawing/2014/main" id="{806441A9-A744-448E-BBEB-9CC6267119F1}"/>
                </a:ext>
              </a:extLst>
            </p:cNvPr>
            <p:cNvSpPr/>
            <p:nvPr/>
          </p:nvSpPr>
          <p:spPr>
            <a:xfrm>
              <a:off x="5301903" y="3924591"/>
              <a:ext cx="1500315" cy="821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生产经营单位停产停业整顿</a:t>
              </a:r>
              <a:endParaRPr lang="zh-CN" altLang="en-US" dirty="0"/>
            </a:p>
          </p:txBody>
        </p:sp>
        <p:sp>
          <p:nvSpPr>
            <p:cNvPr id="26" name="矩形 25">
              <a:extLst>
                <a:ext uri="{FF2B5EF4-FFF2-40B4-BE49-F238E27FC236}">
                  <a16:creationId xmlns:a16="http://schemas.microsoft.com/office/drawing/2014/main" id="{123DE685-5A5D-4165-A83E-EC63C70E9116}"/>
                </a:ext>
              </a:extLst>
            </p:cNvPr>
            <p:cNvSpPr/>
            <p:nvPr/>
          </p:nvSpPr>
          <p:spPr>
            <a:xfrm>
              <a:off x="6052060" y="3183375"/>
              <a:ext cx="877163" cy="646331"/>
            </a:xfrm>
            <a:prstGeom prst="rect">
              <a:avLst/>
            </a:prstGeom>
          </p:spPr>
          <p:txBody>
            <a:bodyPr wrap="none">
              <a:spAutoFit/>
            </a:bodyPr>
            <a:lstStyle/>
            <a:p>
              <a:pPr algn="ctr"/>
              <a:r>
                <a:rPr lang="zh-CN" altLang="en-US" b="1" dirty="0">
                  <a:latin typeface="微软雅黑" panose="020B0503020204020204" pitchFamily="34" charset="-122"/>
                  <a:ea typeface="微软雅黑" panose="020B0503020204020204" pitchFamily="34" charset="-122"/>
                </a:rPr>
                <a:t>逾期</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未改正</a:t>
              </a:r>
              <a:endParaRPr lang="zh-CN" altLang="en-US" b="1" dirty="0"/>
            </a:p>
          </p:txBody>
        </p:sp>
      </p:grpSp>
      <p:grpSp>
        <p:nvGrpSpPr>
          <p:cNvPr id="33" name="组合 32">
            <a:extLst>
              <a:ext uri="{FF2B5EF4-FFF2-40B4-BE49-F238E27FC236}">
                <a16:creationId xmlns:a16="http://schemas.microsoft.com/office/drawing/2014/main" id="{6F97BABE-FA5B-12CC-F032-4A42DDB58EB2}"/>
              </a:ext>
            </a:extLst>
          </p:cNvPr>
          <p:cNvGrpSpPr/>
          <p:nvPr/>
        </p:nvGrpSpPr>
        <p:grpSpPr>
          <a:xfrm>
            <a:off x="145208" y="693267"/>
            <a:ext cx="7886569" cy="2333497"/>
            <a:chOff x="145208" y="693267"/>
            <a:chExt cx="7886569" cy="2333497"/>
          </a:xfrm>
        </p:grpSpPr>
        <p:grpSp>
          <p:nvGrpSpPr>
            <p:cNvPr id="34" name="组合 33">
              <a:extLst>
                <a:ext uri="{FF2B5EF4-FFF2-40B4-BE49-F238E27FC236}">
                  <a16:creationId xmlns:a16="http://schemas.microsoft.com/office/drawing/2014/main" id="{3B45462E-A2E2-B472-12CB-D00A962637B7}"/>
                </a:ext>
              </a:extLst>
            </p:cNvPr>
            <p:cNvGrpSpPr/>
            <p:nvPr/>
          </p:nvGrpSpPr>
          <p:grpSpPr>
            <a:xfrm>
              <a:off x="145208" y="693267"/>
              <a:ext cx="7886569" cy="2333497"/>
              <a:chOff x="145208" y="693267"/>
              <a:chExt cx="7886569" cy="2333497"/>
            </a:xfrm>
          </p:grpSpPr>
          <p:grpSp>
            <p:nvGrpSpPr>
              <p:cNvPr id="36" name="组合 35">
                <a:extLst>
                  <a:ext uri="{FF2B5EF4-FFF2-40B4-BE49-F238E27FC236}">
                    <a16:creationId xmlns:a16="http://schemas.microsoft.com/office/drawing/2014/main" id="{E6C5B9CC-0DE9-49D5-15EC-B6B7C18AF7A4}"/>
                  </a:ext>
                </a:extLst>
              </p:cNvPr>
              <p:cNvGrpSpPr/>
              <p:nvPr/>
            </p:nvGrpSpPr>
            <p:grpSpPr>
              <a:xfrm>
                <a:off x="145208" y="693267"/>
                <a:ext cx="7886569" cy="1770365"/>
                <a:chOff x="145208" y="693267"/>
                <a:chExt cx="7886569" cy="1770365"/>
              </a:xfrm>
            </p:grpSpPr>
            <p:grpSp>
              <p:nvGrpSpPr>
                <p:cNvPr id="38" name="组合 37">
                  <a:extLst>
                    <a:ext uri="{FF2B5EF4-FFF2-40B4-BE49-F238E27FC236}">
                      <a16:creationId xmlns:a16="http://schemas.microsoft.com/office/drawing/2014/main" id="{75A5F70F-CD29-89BD-C685-102D63F101AE}"/>
                    </a:ext>
                  </a:extLst>
                </p:cNvPr>
                <p:cNvGrpSpPr/>
                <p:nvPr/>
              </p:nvGrpSpPr>
              <p:grpSpPr>
                <a:xfrm>
                  <a:off x="145210" y="693267"/>
                  <a:ext cx="7886567" cy="567279"/>
                  <a:chOff x="145210" y="693267"/>
                  <a:chExt cx="7886567" cy="567279"/>
                </a:xfrm>
              </p:grpSpPr>
              <p:sp>
                <p:nvSpPr>
                  <p:cNvPr id="40" name="AutoShape 11">
                    <a:extLst>
                      <a:ext uri="{FF2B5EF4-FFF2-40B4-BE49-F238E27FC236}">
                        <a16:creationId xmlns:a16="http://schemas.microsoft.com/office/drawing/2014/main" id="{819C1536-89B5-6102-A8BF-0A817F40284E}"/>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41" name="AutoShape 11">
                    <a:extLst>
                      <a:ext uri="{FF2B5EF4-FFF2-40B4-BE49-F238E27FC236}">
                        <a16:creationId xmlns:a16="http://schemas.microsoft.com/office/drawing/2014/main" id="{627BEEB9-7664-1DAD-F20B-AA3723FA7A69}"/>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42" name="AutoShape 11">
                    <a:extLst>
                      <a:ext uri="{FF2B5EF4-FFF2-40B4-BE49-F238E27FC236}">
                        <a16:creationId xmlns:a16="http://schemas.microsoft.com/office/drawing/2014/main" id="{A40B6C0B-6712-D08F-2EF5-9E0641B5497A}"/>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39" name="矩形 38">
                  <a:extLst>
                    <a:ext uri="{FF2B5EF4-FFF2-40B4-BE49-F238E27FC236}">
                      <a16:creationId xmlns:a16="http://schemas.microsoft.com/office/drawing/2014/main" id="{000D9D42-1316-EC71-8733-4C9A438F0295}"/>
                    </a:ext>
                  </a:extLst>
                </p:cNvPr>
                <p:cNvSpPr/>
                <p:nvPr/>
              </p:nvSpPr>
              <p:spPr>
                <a:xfrm>
                  <a:off x="145208" y="1900500"/>
                  <a:ext cx="1976555"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与</a:t>
                  </a:r>
                  <a:r>
                    <a:rPr lang="en-US" altLang="zh-CN" b="1" dirty="0">
                      <a:solidFill>
                        <a:schemeClr val="bg2">
                          <a:lumMod val="75000"/>
                        </a:schemeClr>
                      </a:solidFill>
                      <a:latin typeface="微软雅黑" panose="020B0503020204020204" pitchFamily="34" charset="-122"/>
                      <a:ea typeface="微软雅黑" panose="020B0503020204020204" pitchFamily="34" charset="-122"/>
                    </a:rPr>
                    <a:t>14</a:t>
                  </a:r>
                  <a:r>
                    <a:rPr lang="zh-CN" altLang="en-US" b="1" dirty="0">
                      <a:solidFill>
                        <a:schemeClr val="bg2">
                          <a:lumMod val="75000"/>
                        </a:schemeClr>
                      </a:solidFill>
                      <a:latin typeface="微软雅黑" panose="020B0503020204020204" pitchFamily="34" charset="-122"/>
                      <a:ea typeface="微软雅黑" panose="020B0503020204020204" pitchFamily="34" charset="-122"/>
                    </a:rPr>
                    <a:t>版的对比</a:t>
                  </a:r>
                </a:p>
              </p:txBody>
            </p:sp>
          </p:grpSp>
          <p:sp>
            <p:nvSpPr>
              <p:cNvPr id="37" name="矩形 36">
                <a:extLst>
                  <a:ext uri="{FF2B5EF4-FFF2-40B4-BE49-F238E27FC236}">
                    <a16:creationId xmlns:a16="http://schemas.microsoft.com/office/drawing/2014/main" id="{58A83232-21E3-0107-1BFF-2936632BB522}"/>
                  </a:ext>
                </a:extLst>
              </p:cNvPr>
              <p:cNvSpPr/>
              <p:nvPr/>
            </p:nvSpPr>
            <p:spPr>
              <a:xfrm>
                <a:off x="145208" y="2463632"/>
                <a:ext cx="1976555"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3. </a:t>
                </a:r>
                <a:r>
                  <a:rPr lang="zh-CN" altLang="en-US" b="1" dirty="0">
                    <a:solidFill>
                      <a:schemeClr val="bg1"/>
                    </a:solidFill>
                    <a:latin typeface="微软雅黑" panose="020B0503020204020204" pitchFamily="34" charset="-122"/>
                    <a:ea typeface="微软雅黑" panose="020B0503020204020204" pitchFamily="34" charset="-122"/>
                  </a:rPr>
                  <a:t>对</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新安法</a:t>
                </a:r>
                <a:r>
                  <a:rPr lang="en-US" altLang="zh-CN" b="1" dirty="0">
                    <a:solidFill>
                      <a:schemeClr val="bg1"/>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的学习理解</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
          <p:nvSpPr>
            <p:cNvPr id="35" name="矩形 34">
              <a:extLst>
                <a:ext uri="{FF2B5EF4-FFF2-40B4-BE49-F238E27FC236}">
                  <a16:creationId xmlns:a16="http://schemas.microsoft.com/office/drawing/2014/main" id="{3CED9BE6-99E2-6C44-2F7A-0C35570B74C1}"/>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221981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a:defRPr/>
            </a:pPr>
            <a:fld id="{27158FDA-0734-4674-A894-C1231886F499}" type="datetime10">
              <a:rPr lang="zh-CN" altLang="en-US" smtClean="0"/>
              <a:t>23:29</a:t>
            </a:fld>
            <a:endParaRPr lang="en-US" dirty="0"/>
          </a:p>
        </p:txBody>
      </p:sp>
      <p:sp>
        <p:nvSpPr>
          <p:cNvPr id="5" name="页脚占位符 4"/>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p:cNvSpPr>
            <a:spLocks noGrp="1"/>
          </p:cNvSpPr>
          <p:nvPr>
            <p:ph type="sldNum" sz="quarter" idx="12"/>
          </p:nvPr>
        </p:nvSpPr>
        <p:spPr/>
        <p:txBody>
          <a:bodyPr/>
          <a:lstStyle/>
          <a:p>
            <a:pPr>
              <a:defRPr/>
            </a:pPr>
            <a:fld id="{3A44B40C-2167-40F0-8028-4C9DC49EEB79}" type="slidenum">
              <a:rPr lang="en-US" altLang="zh-CN" smtClean="0"/>
              <a:t>7</a:t>
            </a:fld>
            <a:r>
              <a:rPr lang="en-US" altLang="zh-CN" dirty="0"/>
              <a:t>/89</a:t>
            </a:r>
          </a:p>
        </p:txBody>
      </p:sp>
      <p:sp>
        <p:nvSpPr>
          <p:cNvPr id="20" name="矩形 19">
            <a:extLst>
              <a:ext uri="{FF2B5EF4-FFF2-40B4-BE49-F238E27FC236}">
                <a16:creationId xmlns:a16="http://schemas.microsoft.com/office/drawing/2014/main" id="{3A257456-F436-4DC4-A76F-D83BFABFBBCE}"/>
              </a:ext>
            </a:extLst>
          </p:cNvPr>
          <p:cNvSpPr/>
          <p:nvPr/>
        </p:nvSpPr>
        <p:spPr>
          <a:xfrm>
            <a:off x="8011077" y="1852257"/>
            <a:ext cx="3618671" cy="4226875"/>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t"/>
          <a:lstStyle/>
          <a:p>
            <a:pPr eaLnBrk="1">
              <a:lnSpc>
                <a:spcPct val="150000"/>
              </a:lnSpc>
            </a:pPr>
            <a:r>
              <a:rPr lang="zh-CN" altLang="en-US" dirty="0">
                <a:latin typeface="微软雅黑" panose="020B0503020204020204" pitchFamily="34" charset="-122"/>
                <a:ea typeface="微软雅黑" panose="020B0503020204020204" pitchFamily="34" charset="-122"/>
              </a:rPr>
              <a:t>明年计划修改</a:t>
            </a:r>
            <a:r>
              <a:rPr lang="zh-CN" altLang="en-US" dirty="0">
                <a:solidFill>
                  <a:schemeClr val="tx1"/>
                </a:solidFill>
                <a:latin typeface="微软雅黑" panose="020B0503020204020204" pitchFamily="34" charset="-122"/>
                <a:ea typeface="微软雅黑" panose="020B0503020204020204" pitchFamily="34" charset="-122"/>
              </a:rPr>
              <a:t>全国人民代表大会组织法、全国人民代表大会议事规则</a:t>
            </a:r>
            <a:r>
              <a:rPr lang="zh-CN" altLang="en-US" dirty="0">
                <a:latin typeface="微软雅黑" panose="020B0503020204020204" pitchFamily="34" charset="-122"/>
                <a:ea typeface="微软雅黑" panose="020B0503020204020204" pitchFamily="34" charset="-122"/>
              </a:rPr>
              <a:t>、选举法、国旗法、国徽法、著作权法、行政处罚法、行政复议法、治安管理处罚法、海上交通安全法、动物防疫法、</a:t>
            </a:r>
            <a:r>
              <a:rPr lang="zh-CN" altLang="en-US" b="1" dirty="0">
                <a:solidFill>
                  <a:srgbClr val="FF0000"/>
                </a:solidFill>
                <a:latin typeface="微软雅黑" panose="020B0503020204020204" pitchFamily="34" charset="-122"/>
                <a:ea typeface="微软雅黑" panose="020B0503020204020204" pitchFamily="34" charset="-122"/>
              </a:rPr>
              <a:t>安全生产法</a:t>
            </a:r>
            <a:r>
              <a:rPr lang="zh-CN" altLang="en-US" dirty="0">
                <a:latin typeface="微软雅黑" panose="020B0503020204020204" pitchFamily="34" charset="-122"/>
                <a:ea typeface="微软雅黑" panose="020B0503020204020204" pitchFamily="34" charset="-122"/>
              </a:rPr>
              <a:t>，审议刑法修正案（十一），制定监察官法、个人信息保护法、数据安全法、乡村振兴促进法、社会救助法、法律援助法等。</a:t>
            </a:r>
          </a:p>
        </p:txBody>
      </p:sp>
      <p:sp>
        <p:nvSpPr>
          <p:cNvPr id="21" name="文本框 20">
            <a:extLst>
              <a:ext uri="{FF2B5EF4-FFF2-40B4-BE49-F238E27FC236}">
                <a16:creationId xmlns:a16="http://schemas.microsoft.com/office/drawing/2014/main" id="{6B403E64-8B54-4272-8A20-92097DACC10D}"/>
              </a:ext>
            </a:extLst>
          </p:cNvPr>
          <p:cNvSpPr txBox="1"/>
          <p:nvPr/>
        </p:nvSpPr>
        <p:spPr>
          <a:xfrm>
            <a:off x="2464451" y="1336209"/>
            <a:ext cx="9165297" cy="400110"/>
          </a:xfrm>
          <a:prstGeom prst="rect">
            <a:avLst/>
          </a:prstGeom>
          <a:solidFill>
            <a:schemeClr val="accent4">
              <a:lumMod val="75000"/>
            </a:schemeClr>
          </a:solid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2019</a:t>
            </a:r>
            <a:r>
              <a:rPr lang="zh-CN" altLang="en-US" sz="2000" b="1" dirty="0">
                <a:solidFill>
                  <a:schemeClr val="bg1"/>
                </a:solidFill>
                <a:latin typeface="微软雅黑" panose="020B0503020204020204" pitchFamily="34" charset="-122"/>
                <a:ea typeface="微软雅黑" panose="020B0503020204020204" pitchFamily="34" charset="-122"/>
              </a:rPr>
              <a:t>年</a:t>
            </a:r>
            <a:r>
              <a:rPr lang="en-US" altLang="zh-CN" sz="2000" b="1" dirty="0">
                <a:solidFill>
                  <a:schemeClr val="bg1"/>
                </a:solidFill>
                <a:latin typeface="微软雅黑" panose="020B0503020204020204" pitchFamily="34" charset="-122"/>
                <a:ea typeface="微软雅黑" panose="020B0503020204020204" pitchFamily="34" charset="-122"/>
              </a:rPr>
              <a:t>12</a:t>
            </a:r>
            <a:r>
              <a:rPr lang="zh-CN" altLang="en-US" sz="2000" b="1" dirty="0">
                <a:solidFill>
                  <a:schemeClr val="bg1"/>
                </a:solidFill>
                <a:latin typeface="微软雅黑" panose="020B0503020204020204" pitchFamily="34" charset="-122"/>
                <a:ea typeface="微软雅黑" panose="020B0503020204020204" pitchFamily="34" charset="-122"/>
              </a:rPr>
              <a:t>月</a:t>
            </a:r>
            <a:r>
              <a:rPr lang="en-US" altLang="zh-CN" sz="2000" b="1" dirty="0">
                <a:solidFill>
                  <a:schemeClr val="bg1"/>
                </a:solidFill>
                <a:latin typeface="微软雅黑" panose="020B0503020204020204" pitchFamily="34" charset="-122"/>
                <a:ea typeface="微软雅黑" panose="020B0503020204020204" pitchFamily="34" charset="-122"/>
              </a:rPr>
              <a:t>20</a:t>
            </a:r>
            <a:r>
              <a:rPr lang="zh-CN" altLang="en-US" sz="2000" b="1" dirty="0">
                <a:solidFill>
                  <a:schemeClr val="bg1"/>
                </a:solidFill>
                <a:latin typeface="微软雅黑" panose="020B0503020204020204" pitchFamily="34" charset="-122"/>
                <a:ea typeface="微软雅黑" panose="020B0503020204020204" pitchFamily="34" charset="-122"/>
              </a:rPr>
              <a:t>日上午</a:t>
            </a:r>
            <a:r>
              <a:rPr lang="en-US" altLang="zh-CN" sz="2000" b="1" dirty="0">
                <a:solidFill>
                  <a:schemeClr val="bg1"/>
                </a:solidFill>
                <a:latin typeface="微软雅黑" panose="020B0503020204020204" pitchFamily="34" charset="-122"/>
                <a:ea typeface="微软雅黑" panose="020B0503020204020204" pitchFamily="34" charset="-122"/>
              </a:rPr>
              <a:t>10</a:t>
            </a:r>
            <a:r>
              <a:rPr lang="zh-CN" altLang="en-US" sz="2000" b="1" dirty="0">
                <a:solidFill>
                  <a:schemeClr val="bg1"/>
                </a:solidFill>
                <a:latin typeface="微软雅黑" panose="020B0503020204020204" pitchFamily="34" charset="-122"/>
                <a:ea typeface="微软雅黑" panose="020B0503020204020204" pitchFamily="34" charset="-122"/>
              </a:rPr>
              <a:t>时全国人大常委会法制工作委员会举行第三次记者会</a:t>
            </a:r>
          </a:p>
        </p:txBody>
      </p:sp>
      <p:pic>
        <p:nvPicPr>
          <p:cNvPr id="22" name="图片 21">
            <a:extLst>
              <a:ext uri="{FF2B5EF4-FFF2-40B4-BE49-F238E27FC236}">
                <a16:creationId xmlns:a16="http://schemas.microsoft.com/office/drawing/2014/main" id="{90164AF3-CCBD-4412-A76B-6D5DF76D5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0672" y="1867390"/>
            <a:ext cx="5061090" cy="4160881"/>
          </a:xfrm>
          <a:prstGeom prst="rect">
            <a:avLst/>
          </a:prstGeom>
        </p:spPr>
      </p:pic>
      <p:grpSp>
        <p:nvGrpSpPr>
          <p:cNvPr id="16" name="组合 15">
            <a:extLst>
              <a:ext uri="{FF2B5EF4-FFF2-40B4-BE49-F238E27FC236}">
                <a16:creationId xmlns:a16="http://schemas.microsoft.com/office/drawing/2014/main" id="{EF1485B9-EB74-708A-7D23-763C53FE2974}"/>
              </a:ext>
            </a:extLst>
          </p:cNvPr>
          <p:cNvGrpSpPr/>
          <p:nvPr/>
        </p:nvGrpSpPr>
        <p:grpSpPr>
          <a:xfrm>
            <a:off x="145208" y="693267"/>
            <a:ext cx="7886569" cy="1770365"/>
            <a:chOff x="145208" y="693267"/>
            <a:chExt cx="7886569" cy="1770365"/>
          </a:xfrm>
        </p:grpSpPr>
        <p:grpSp>
          <p:nvGrpSpPr>
            <p:cNvPr id="17" name="组合 16">
              <a:extLst>
                <a:ext uri="{FF2B5EF4-FFF2-40B4-BE49-F238E27FC236}">
                  <a16:creationId xmlns:a16="http://schemas.microsoft.com/office/drawing/2014/main" id="{C4C4033B-3758-4A96-CE24-89DF364E9C92}"/>
                </a:ext>
              </a:extLst>
            </p:cNvPr>
            <p:cNvGrpSpPr/>
            <p:nvPr/>
          </p:nvGrpSpPr>
          <p:grpSpPr>
            <a:xfrm>
              <a:off x="145210" y="693267"/>
              <a:ext cx="7886567" cy="567279"/>
              <a:chOff x="145210" y="693267"/>
              <a:chExt cx="7886567" cy="567279"/>
            </a:xfrm>
          </p:grpSpPr>
          <p:sp>
            <p:nvSpPr>
              <p:cNvPr id="24" name="AutoShape 11">
                <a:extLst>
                  <a:ext uri="{FF2B5EF4-FFF2-40B4-BE49-F238E27FC236}">
                    <a16:creationId xmlns:a16="http://schemas.microsoft.com/office/drawing/2014/main" id="{45F13A99-F41E-6A08-2A0A-26971E42743B}"/>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5" name="AutoShape 11">
                <a:extLst>
                  <a:ext uri="{FF2B5EF4-FFF2-40B4-BE49-F238E27FC236}">
                    <a16:creationId xmlns:a16="http://schemas.microsoft.com/office/drawing/2014/main" id="{BA4FB0CE-A85D-C0DF-21FD-2BFD675804CD}"/>
                  </a:ext>
                </a:extLst>
              </p:cNvPr>
              <p:cNvSpPr>
                <a:spLocks noChangeArrowheads="1"/>
              </p:cNvSpPr>
              <p:nvPr/>
            </p:nvSpPr>
            <p:spPr bwMode="auto">
              <a:xfrm>
                <a:off x="2020913" y="697414"/>
                <a:ext cx="400702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2">
                        <a:lumMod val="75000"/>
                      </a:schemeClr>
                    </a:solidFill>
                    <a:latin typeface="微软雅黑" panose="020B0503020204020204" pitchFamily="34" charset="-122"/>
                    <a:ea typeface="微软雅黑" panose="020B0503020204020204" pitchFamily="34" charset="-122"/>
                  </a:rPr>
                  <a:t>二、</a:t>
                </a:r>
                <a:r>
                  <a:rPr kumimoji="1" lang="en-US" altLang="zh-CN"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26" name="AutoShape 11">
                <a:extLst>
                  <a:ext uri="{FF2B5EF4-FFF2-40B4-BE49-F238E27FC236}">
                    <a16:creationId xmlns:a16="http://schemas.microsoft.com/office/drawing/2014/main" id="{D56471A6-7F9A-DF7D-483A-CBF47ED98A60}"/>
                  </a:ext>
                </a:extLst>
              </p:cNvPr>
              <p:cNvSpPr>
                <a:spLocks noChangeArrowheads="1"/>
              </p:cNvSpPr>
              <p:nvPr/>
            </p:nvSpPr>
            <p:spPr bwMode="auto">
              <a:xfrm>
                <a:off x="145210" y="697414"/>
                <a:ext cx="219849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8" name="组合 17">
              <a:extLst>
                <a:ext uri="{FF2B5EF4-FFF2-40B4-BE49-F238E27FC236}">
                  <a16:creationId xmlns:a16="http://schemas.microsoft.com/office/drawing/2014/main" id="{75A8FCCE-A236-41C2-325F-001CD6B2AE1E}"/>
                </a:ext>
              </a:extLst>
            </p:cNvPr>
            <p:cNvGrpSpPr/>
            <p:nvPr/>
          </p:nvGrpSpPr>
          <p:grpSpPr>
            <a:xfrm>
              <a:off x="145208" y="1289125"/>
              <a:ext cx="1976555" cy="1174507"/>
              <a:chOff x="132508" y="1204621"/>
              <a:chExt cx="1507539" cy="1174507"/>
            </a:xfrm>
          </p:grpSpPr>
          <p:sp>
            <p:nvSpPr>
              <p:cNvPr id="19" name="矩形 18">
                <a:extLst>
                  <a:ext uri="{FF2B5EF4-FFF2-40B4-BE49-F238E27FC236}">
                    <a16:creationId xmlns:a16="http://schemas.microsoft.com/office/drawing/2014/main" id="{0400F8D3-4D49-6F11-0AA7-5622C5C15C80}"/>
                  </a:ext>
                </a:extLst>
              </p:cNvPr>
              <p:cNvSpPr/>
              <p:nvPr/>
            </p:nvSpPr>
            <p:spPr>
              <a:xfrm>
                <a:off x="132508" y="1815996"/>
                <a:ext cx="1507539"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修订的历程</a:t>
                </a:r>
              </a:p>
            </p:txBody>
          </p:sp>
          <p:sp>
            <p:nvSpPr>
              <p:cNvPr id="23" name="矩形 22">
                <a:extLst>
                  <a:ext uri="{FF2B5EF4-FFF2-40B4-BE49-F238E27FC236}">
                    <a16:creationId xmlns:a16="http://schemas.microsoft.com/office/drawing/2014/main" id="{E9D1DB9A-42FD-5FC2-ED7E-3097F360065C}"/>
                  </a:ext>
                </a:extLst>
              </p:cNvPr>
              <p:cNvSpPr/>
              <p:nvPr/>
            </p:nvSpPr>
            <p:spPr>
              <a:xfrm>
                <a:off x="132508" y="1204621"/>
                <a:ext cx="1507539"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1. </a:t>
                </a:r>
                <a:r>
                  <a:rPr lang="zh-CN" altLang="en-US" b="1" dirty="0">
                    <a:solidFill>
                      <a:schemeClr val="bg1"/>
                    </a:solidFill>
                    <a:latin typeface="微软雅黑" panose="020B0503020204020204" pitchFamily="34" charset="-122"/>
                    <a:ea typeface="微软雅黑" panose="020B0503020204020204" pitchFamily="34" charset="-122"/>
                  </a:rPr>
                  <a:t>修订的背景</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838E9F67-625E-488C-8925-AEBE50D43B5B}"/>
              </a:ext>
            </a:extLst>
          </p:cNvPr>
          <p:cNvSpPr>
            <a:spLocks noGrp="1"/>
          </p:cNvSpPr>
          <p:nvPr>
            <p:ph type="dt" sz="half" idx="10"/>
          </p:nvPr>
        </p:nvSpPr>
        <p:spPr/>
        <p:txBody>
          <a:bodyPr/>
          <a:lstStyle/>
          <a:p>
            <a:pPr>
              <a:defRPr/>
            </a:pPr>
            <a:fld id="{27158FDA-0734-4674-A894-C1231886F499}" type="datetime10">
              <a:rPr lang="zh-CN" altLang="en-US" smtClean="0"/>
              <a:t>23:32</a:t>
            </a:fld>
            <a:endParaRPr lang="en-US" dirty="0"/>
          </a:p>
        </p:txBody>
      </p:sp>
      <p:sp>
        <p:nvSpPr>
          <p:cNvPr id="5" name="页脚占位符 4">
            <a:extLst>
              <a:ext uri="{FF2B5EF4-FFF2-40B4-BE49-F238E27FC236}">
                <a16:creationId xmlns:a16="http://schemas.microsoft.com/office/drawing/2014/main" id="{85BCA654-A20D-4C08-8564-62A5CB2FB17B}"/>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C4E84489-20E0-48F8-8DC1-77DDA3B61F1B}"/>
              </a:ext>
            </a:extLst>
          </p:cNvPr>
          <p:cNvSpPr>
            <a:spLocks noGrp="1"/>
          </p:cNvSpPr>
          <p:nvPr>
            <p:ph type="sldNum" sz="quarter" idx="12"/>
          </p:nvPr>
        </p:nvSpPr>
        <p:spPr/>
        <p:txBody>
          <a:bodyPr/>
          <a:lstStyle/>
          <a:p>
            <a:pPr>
              <a:defRPr/>
            </a:pPr>
            <a:fld id="{3A44B40C-2167-40F0-8028-4C9DC49EEB79}" type="slidenum">
              <a:rPr lang="en-US" altLang="zh-CN" smtClean="0"/>
              <a:pPr>
                <a:defRPr/>
              </a:pPr>
              <a:t>70</a:t>
            </a:fld>
            <a:r>
              <a:rPr lang="en-US" altLang="zh-CN" dirty="0"/>
              <a:t>/89</a:t>
            </a:r>
          </a:p>
        </p:txBody>
      </p:sp>
      <p:graphicFrame>
        <p:nvGraphicFramePr>
          <p:cNvPr id="7" name="图示 6">
            <a:extLst>
              <a:ext uri="{FF2B5EF4-FFF2-40B4-BE49-F238E27FC236}">
                <a16:creationId xmlns:a16="http://schemas.microsoft.com/office/drawing/2014/main" id="{EEF9E09D-2001-4575-B6EC-8F3663591809}"/>
              </a:ext>
            </a:extLst>
          </p:cNvPr>
          <p:cNvGraphicFramePr/>
          <p:nvPr/>
        </p:nvGraphicFramePr>
        <p:xfrm>
          <a:off x="3097320" y="1394202"/>
          <a:ext cx="7990890" cy="4629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组合 13">
            <a:extLst>
              <a:ext uri="{FF2B5EF4-FFF2-40B4-BE49-F238E27FC236}">
                <a16:creationId xmlns:a16="http://schemas.microsoft.com/office/drawing/2014/main" id="{A0A0515E-3CCE-E18B-1B98-4D47B68493B5}"/>
              </a:ext>
            </a:extLst>
          </p:cNvPr>
          <p:cNvGrpSpPr/>
          <p:nvPr/>
        </p:nvGrpSpPr>
        <p:grpSpPr>
          <a:xfrm>
            <a:off x="145208" y="693267"/>
            <a:ext cx="7886569" cy="2333497"/>
            <a:chOff x="145208" y="693267"/>
            <a:chExt cx="7886569" cy="2333497"/>
          </a:xfrm>
        </p:grpSpPr>
        <p:grpSp>
          <p:nvGrpSpPr>
            <p:cNvPr id="20" name="组合 19">
              <a:extLst>
                <a:ext uri="{FF2B5EF4-FFF2-40B4-BE49-F238E27FC236}">
                  <a16:creationId xmlns:a16="http://schemas.microsoft.com/office/drawing/2014/main" id="{BFD1FCFA-3E78-1C35-42C9-4320CA65B25B}"/>
                </a:ext>
              </a:extLst>
            </p:cNvPr>
            <p:cNvGrpSpPr/>
            <p:nvPr/>
          </p:nvGrpSpPr>
          <p:grpSpPr>
            <a:xfrm>
              <a:off x="145208" y="693267"/>
              <a:ext cx="7886569" cy="2333497"/>
              <a:chOff x="145208" y="693267"/>
              <a:chExt cx="7886569" cy="2333497"/>
            </a:xfrm>
          </p:grpSpPr>
          <p:grpSp>
            <p:nvGrpSpPr>
              <p:cNvPr id="22" name="组合 21">
                <a:extLst>
                  <a:ext uri="{FF2B5EF4-FFF2-40B4-BE49-F238E27FC236}">
                    <a16:creationId xmlns:a16="http://schemas.microsoft.com/office/drawing/2014/main" id="{666F76EA-FC7A-33B1-91C5-BA2A13CFFDF8}"/>
                  </a:ext>
                </a:extLst>
              </p:cNvPr>
              <p:cNvGrpSpPr/>
              <p:nvPr/>
            </p:nvGrpSpPr>
            <p:grpSpPr>
              <a:xfrm>
                <a:off x="145208" y="693267"/>
                <a:ext cx="7886569" cy="1770365"/>
                <a:chOff x="145208" y="693267"/>
                <a:chExt cx="7886569" cy="1770365"/>
              </a:xfrm>
            </p:grpSpPr>
            <p:grpSp>
              <p:nvGrpSpPr>
                <p:cNvPr id="24" name="组合 23">
                  <a:extLst>
                    <a:ext uri="{FF2B5EF4-FFF2-40B4-BE49-F238E27FC236}">
                      <a16:creationId xmlns:a16="http://schemas.microsoft.com/office/drawing/2014/main" id="{91F1406B-A72E-781F-8181-7822B25F3FB1}"/>
                    </a:ext>
                  </a:extLst>
                </p:cNvPr>
                <p:cNvGrpSpPr/>
                <p:nvPr/>
              </p:nvGrpSpPr>
              <p:grpSpPr>
                <a:xfrm>
                  <a:off x="145210" y="693267"/>
                  <a:ext cx="7886567" cy="567279"/>
                  <a:chOff x="145210" y="693267"/>
                  <a:chExt cx="7886567" cy="567279"/>
                </a:xfrm>
              </p:grpSpPr>
              <p:sp>
                <p:nvSpPr>
                  <p:cNvPr id="26" name="AutoShape 11">
                    <a:extLst>
                      <a:ext uri="{FF2B5EF4-FFF2-40B4-BE49-F238E27FC236}">
                        <a16:creationId xmlns:a16="http://schemas.microsoft.com/office/drawing/2014/main" id="{72796C5D-7174-1C29-2190-6E5F70E22F2A}"/>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7" name="AutoShape 11">
                    <a:extLst>
                      <a:ext uri="{FF2B5EF4-FFF2-40B4-BE49-F238E27FC236}">
                        <a16:creationId xmlns:a16="http://schemas.microsoft.com/office/drawing/2014/main" id="{21BBC1CD-0713-8ED7-B3B6-253D5A05D89A}"/>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28" name="AutoShape 11">
                    <a:extLst>
                      <a:ext uri="{FF2B5EF4-FFF2-40B4-BE49-F238E27FC236}">
                        <a16:creationId xmlns:a16="http://schemas.microsoft.com/office/drawing/2014/main" id="{7C73A70E-424E-6804-18E2-0E751BAD0203}"/>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5" name="矩形 24">
                  <a:extLst>
                    <a:ext uri="{FF2B5EF4-FFF2-40B4-BE49-F238E27FC236}">
                      <a16:creationId xmlns:a16="http://schemas.microsoft.com/office/drawing/2014/main" id="{96B034CA-A757-7B93-D28F-5F1D24B0E236}"/>
                    </a:ext>
                  </a:extLst>
                </p:cNvPr>
                <p:cNvSpPr/>
                <p:nvPr/>
              </p:nvSpPr>
              <p:spPr>
                <a:xfrm>
                  <a:off x="145208" y="1900500"/>
                  <a:ext cx="1976555"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与</a:t>
                  </a:r>
                  <a:r>
                    <a:rPr lang="en-US" altLang="zh-CN" b="1" dirty="0">
                      <a:solidFill>
                        <a:schemeClr val="bg2">
                          <a:lumMod val="75000"/>
                        </a:schemeClr>
                      </a:solidFill>
                      <a:latin typeface="微软雅黑" panose="020B0503020204020204" pitchFamily="34" charset="-122"/>
                      <a:ea typeface="微软雅黑" panose="020B0503020204020204" pitchFamily="34" charset="-122"/>
                    </a:rPr>
                    <a:t>14</a:t>
                  </a:r>
                  <a:r>
                    <a:rPr lang="zh-CN" altLang="en-US" b="1" dirty="0">
                      <a:solidFill>
                        <a:schemeClr val="bg2">
                          <a:lumMod val="75000"/>
                        </a:schemeClr>
                      </a:solidFill>
                      <a:latin typeface="微软雅黑" panose="020B0503020204020204" pitchFamily="34" charset="-122"/>
                      <a:ea typeface="微软雅黑" panose="020B0503020204020204" pitchFamily="34" charset="-122"/>
                    </a:rPr>
                    <a:t>版的对比</a:t>
                  </a:r>
                </a:p>
              </p:txBody>
            </p:sp>
          </p:grpSp>
          <p:sp>
            <p:nvSpPr>
              <p:cNvPr id="23" name="矩形 22">
                <a:extLst>
                  <a:ext uri="{FF2B5EF4-FFF2-40B4-BE49-F238E27FC236}">
                    <a16:creationId xmlns:a16="http://schemas.microsoft.com/office/drawing/2014/main" id="{9F3617E6-702E-1EB1-01D9-DC3DC4A23872}"/>
                  </a:ext>
                </a:extLst>
              </p:cNvPr>
              <p:cNvSpPr/>
              <p:nvPr/>
            </p:nvSpPr>
            <p:spPr>
              <a:xfrm>
                <a:off x="145208" y="2463632"/>
                <a:ext cx="1976555"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3. </a:t>
                </a:r>
                <a:r>
                  <a:rPr lang="zh-CN" altLang="en-US" b="1" dirty="0">
                    <a:solidFill>
                      <a:schemeClr val="bg1"/>
                    </a:solidFill>
                    <a:latin typeface="微软雅黑" panose="020B0503020204020204" pitchFamily="34" charset="-122"/>
                    <a:ea typeface="微软雅黑" panose="020B0503020204020204" pitchFamily="34" charset="-122"/>
                  </a:rPr>
                  <a:t>对</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新安法</a:t>
                </a:r>
                <a:r>
                  <a:rPr lang="en-US" altLang="zh-CN" b="1" dirty="0">
                    <a:solidFill>
                      <a:schemeClr val="bg1"/>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的学习理解</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
          <p:nvSpPr>
            <p:cNvPr id="21" name="矩形 20">
              <a:extLst>
                <a:ext uri="{FF2B5EF4-FFF2-40B4-BE49-F238E27FC236}">
                  <a16:creationId xmlns:a16="http://schemas.microsoft.com/office/drawing/2014/main" id="{AB35670B-CEF5-06C8-87ED-C79A7033EEB5}"/>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6040883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日期占位符 3">
            <a:extLst>
              <a:ext uri="{FF2B5EF4-FFF2-40B4-BE49-F238E27FC236}">
                <a16:creationId xmlns:a16="http://schemas.microsoft.com/office/drawing/2014/main" id="{222EC70D-2D92-4FA3-AEBC-3CF5F72642FC}"/>
              </a:ext>
            </a:extLst>
          </p:cNvPr>
          <p:cNvSpPr>
            <a:spLocks noGrp="1"/>
          </p:cNvSpPr>
          <p:nvPr>
            <p:ph type="dt" sz="half" idx="10"/>
          </p:nvPr>
        </p:nvSpPr>
        <p:spPr>
          <a:xfrm>
            <a:off x="838200" y="6445250"/>
            <a:ext cx="2743200" cy="365125"/>
          </a:xfrm>
        </p:spPr>
        <p:txBody>
          <a:bodyPr/>
          <a:lstStyle/>
          <a:p>
            <a:pPr>
              <a:defRPr/>
            </a:pPr>
            <a:fld id="{27158FDA-0734-4674-A894-C1231886F499}" type="datetime10">
              <a:rPr lang="zh-CN" altLang="en-US" smtClean="0"/>
              <a:t>23:32</a:t>
            </a:fld>
            <a:endParaRPr lang="en-US" dirty="0"/>
          </a:p>
        </p:txBody>
      </p:sp>
      <p:sp>
        <p:nvSpPr>
          <p:cNvPr id="38" name="页脚占位符 4">
            <a:extLst>
              <a:ext uri="{FF2B5EF4-FFF2-40B4-BE49-F238E27FC236}">
                <a16:creationId xmlns:a16="http://schemas.microsoft.com/office/drawing/2014/main" id="{983E0E0A-A694-4C18-85AF-5B5AD4E47D21}"/>
              </a:ext>
            </a:extLst>
          </p:cNvPr>
          <p:cNvSpPr>
            <a:spLocks noGrp="1"/>
          </p:cNvSpPr>
          <p:nvPr>
            <p:ph type="ftr" sz="quarter" idx="11"/>
          </p:nvPr>
        </p:nvSpPr>
        <p:spPr>
          <a:xfrm>
            <a:off x="4038600" y="6445250"/>
            <a:ext cx="4114800" cy="365125"/>
          </a:xfrm>
        </p:spPr>
        <p:txBody>
          <a:bodyPr/>
          <a:lstStyle/>
          <a:p>
            <a:pPr>
              <a:defRPr/>
            </a:pPr>
            <a:r>
              <a:rPr lang="zh-CN" altLang="en-US"/>
              <a:t>应急管理部研究中心</a:t>
            </a:r>
            <a:endParaRPr lang="en-US" dirty="0"/>
          </a:p>
        </p:txBody>
      </p:sp>
      <p:sp>
        <p:nvSpPr>
          <p:cNvPr id="39" name="灯片编号占位符 5">
            <a:extLst>
              <a:ext uri="{FF2B5EF4-FFF2-40B4-BE49-F238E27FC236}">
                <a16:creationId xmlns:a16="http://schemas.microsoft.com/office/drawing/2014/main" id="{337751AF-1110-4F4F-B3A2-0598EA968675}"/>
              </a:ext>
            </a:extLst>
          </p:cNvPr>
          <p:cNvSpPr>
            <a:spLocks noGrp="1"/>
          </p:cNvSpPr>
          <p:nvPr>
            <p:ph type="sldNum" sz="quarter" idx="12"/>
          </p:nvPr>
        </p:nvSpPr>
        <p:spPr>
          <a:xfrm>
            <a:off x="8610600" y="6445250"/>
            <a:ext cx="2743200" cy="365125"/>
          </a:xfrm>
        </p:spPr>
        <p:txBody>
          <a:bodyPr/>
          <a:lstStyle/>
          <a:p>
            <a:pPr>
              <a:defRPr/>
            </a:pPr>
            <a:fld id="{3A44B40C-2167-40F0-8028-4C9DC49EEB79}" type="slidenum">
              <a:rPr lang="en-US" altLang="zh-CN" smtClean="0"/>
              <a:t>71</a:t>
            </a:fld>
            <a:r>
              <a:rPr lang="en-US" altLang="zh-CN" dirty="0"/>
              <a:t>/89</a:t>
            </a:r>
          </a:p>
        </p:txBody>
      </p:sp>
      <p:sp>
        <p:nvSpPr>
          <p:cNvPr id="46" name="矩形 45">
            <a:extLst>
              <a:ext uri="{FF2B5EF4-FFF2-40B4-BE49-F238E27FC236}">
                <a16:creationId xmlns:a16="http://schemas.microsoft.com/office/drawing/2014/main" id="{5D8586C7-3419-49D9-810A-E91CF20FCD7E}"/>
              </a:ext>
            </a:extLst>
          </p:cNvPr>
          <p:cNvSpPr/>
          <p:nvPr/>
        </p:nvSpPr>
        <p:spPr>
          <a:xfrm>
            <a:off x="3373514" y="1385217"/>
            <a:ext cx="6738151" cy="407796"/>
          </a:xfrm>
          <a:prstGeom prst="rect">
            <a:avLst/>
          </a:prstGeom>
          <a:solidFill>
            <a:schemeClr val="accent4"/>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zh-CN" altLang="en-US" b="1" dirty="0">
                <a:latin typeface="微软雅黑" panose="020B0503020204020204" pitchFamily="34" charset="-122"/>
                <a:ea typeface="微软雅黑" panose="020B0503020204020204" pitchFamily="34" charset="-122"/>
              </a:rPr>
              <a:t>管技术必须管安全</a:t>
            </a:r>
          </a:p>
        </p:txBody>
      </p:sp>
      <p:sp>
        <p:nvSpPr>
          <p:cNvPr id="47" name="矩形 46">
            <a:extLst>
              <a:ext uri="{FF2B5EF4-FFF2-40B4-BE49-F238E27FC236}">
                <a16:creationId xmlns:a16="http://schemas.microsoft.com/office/drawing/2014/main" id="{4D3B8CE8-C457-40D2-A66E-D0105808CF12}"/>
              </a:ext>
            </a:extLst>
          </p:cNvPr>
          <p:cNvSpPr/>
          <p:nvPr/>
        </p:nvSpPr>
        <p:spPr>
          <a:xfrm>
            <a:off x="3017263" y="2087024"/>
            <a:ext cx="3259251" cy="3825759"/>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生产经营单位的安全生产管理机构以及安全生产管理人员履行下列职责：</a:t>
            </a:r>
          </a:p>
          <a:p>
            <a:pPr algn="just" eaLnBrk="1">
              <a:lnSpc>
                <a:spcPct val="150000"/>
              </a:lnSpc>
            </a:pPr>
            <a:r>
              <a:rPr lang="zh-CN" altLang="en-US" b="1" dirty="0">
                <a:solidFill>
                  <a:srgbClr val="FF0000"/>
                </a:solidFill>
                <a:latin typeface="微软雅黑" panose="020B0503020204020204" pitchFamily="34" charset="-122"/>
                <a:ea typeface="微软雅黑" panose="020B0503020204020204" pitchFamily="34" charset="-122"/>
              </a:rPr>
              <a:t>    </a:t>
            </a:r>
            <a:r>
              <a:rPr lang="zh-CN" altLang="en-US" dirty="0">
                <a:solidFill>
                  <a:schemeClr val="tx1"/>
                </a:solidFill>
                <a:latin typeface="微软雅黑" panose="020B0503020204020204" pitchFamily="34" charset="-122"/>
                <a:ea typeface="微软雅黑" panose="020B0503020204020204" pitchFamily="34" charset="-122"/>
              </a:rPr>
              <a:t>生产经营单位的主要技术负责人在主要负责人授权范围内负有</a:t>
            </a:r>
            <a:r>
              <a:rPr lang="zh-CN" altLang="en-US" b="1" dirty="0">
                <a:solidFill>
                  <a:srgbClr val="FF0000"/>
                </a:solidFill>
                <a:latin typeface="微软雅黑" panose="020B0503020204020204" pitchFamily="34" charset="-122"/>
                <a:ea typeface="微软雅黑" panose="020B0503020204020204" pitchFamily="34" charset="-122"/>
              </a:rPr>
              <a:t>安全生产技术决策和指挥权</a:t>
            </a:r>
            <a:r>
              <a:rPr lang="zh-CN" altLang="en-US" dirty="0">
                <a:solidFill>
                  <a:schemeClr val="tx1"/>
                </a:solidFill>
                <a:latin typeface="微软雅黑" panose="020B0503020204020204" pitchFamily="34" charset="-122"/>
                <a:ea typeface="微软雅黑" panose="020B0503020204020204" pitchFamily="34" charset="-122"/>
              </a:rPr>
              <a:t>。</a:t>
            </a:r>
          </a:p>
        </p:txBody>
      </p:sp>
      <p:graphicFrame>
        <p:nvGraphicFramePr>
          <p:cNvPr id="2" name="图示 1">
            <a:extLst>
              <a:ext uri="{FF2B5EF4-FFF2-40B4-BE49-F238E27FC236}">
                <a16:creationId xmlns:a16="http://schemas.microsoft.com/office/drawing/2014/main" id="{6E3E0DA3-352D-4C39-9F60-08D829E3588E}"/>
              </a:ext>
            </a:extLst>
          </p:cNvPr>
          <p:cNvGraphicFramePr/>
          <p:nvPr/>
        </p:nvGraphicFramePr>
        <p:xfrm>
          <a:off x="4927108" y="2076059"/>
          <a:ext cx="8362764" cy="3825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组合 15">
            <a:extLst>
              <a:ext uri="{FF2B5EF4-FFF2-40B4-BE49-F238E27FC236}">
                <a16:creationId xmlns:a16="http://schemas.microsoft.com/office/drawing/2014/main" id="{8B1780D6-6BE3-6271-D82B-347A0DB88FDC}"/>
              </a:ext>
            </a:extLst>
          </p:cNvPr>
          <p:cNvGrpSpPr/>
          <p:nvPr/>
        </p:nvGrpSpPr>
        <p:grpSpPr>
          <a:xfrm>
            <a:off x="145208" y="693267"/>
            <a:ext cx="7886569" cy="2333497"/>
            <a:chOff x="145208" y="693267"/>
            <a:chExt cx="7886569" cy="2333497"/>
          </a:xfrm>
        </p:grpSpPr>
        <p:grpSp>
          <p:nvGrpSpPr>
            <p:cNvPr id="19" name="组合 18">
              <a:extLst>
                <a:ext uri="{FF2B5EF4-FFF2-40B4-BE49-F238E27FC236}">
                  <a16:creationId xmlns:a16="http://schemas.microsoft.com/office/drawing/2014/main" id="{BF06682C-DAAC-BEB1-DDFE-5B6CEC9D7E99}"/>
                </a:ext>
              </a:extLst>
            </p:cNvPr>
            <p:cNvGrpSpPr/>
            <p:nvPr/>
          </p:nvGrpSpPr>
          <p:grpSpPr>
            <a:xfrm>
              <a:off x="145208" y="693267"/>
              <a:ext cx="7886569" cy="2333497"/>
              <a:chOff x="145208" y="693267"/>
              <a:chExt cx="7886569" cy="2333497"/>
            </a:xfrm>
          </p:grpSpPr>
          <p:grpSp>
            <p:nvGrpSpPr>
              <p:cNvPr id="21" name="组合 20">
                <a:extLst>
                  <a:ext uri="{FF2B5EF4-FFF2-40B4-BE49-F238E27FC236}">
                    <a16:creationId xmlns:a16="http://schemas.microsoft.com/office/drawing/2014/main" id="{4B98BE30-91E3-5635-A26C-CC42CCCA0C5B}"/>
                  </a:ext>
                </a:extLst>
              </p:cNvPr>
              <p:cNvGrpSpPr/>
              <p:nvPr/>
            </p:nvGrpSpPr>
            <p:grpSpPr>
              <a:xfrm>
                <a:off x="145208" y="693267"/>
                <a:ext cx="7886569" cy="1770365"/>
                <a:chOff x="145208" y="693267"/>
                <a:chExt cx="7886569" cy="1770365"/>
              </a:xfrm>
            </p:grpSpPr>
            <p:grpSp>
              <p:nvGrpSpPr>
                <p:cNvPr id="23" name="组合 22">
                  <a:extLst>
                    <a:ext uri="{FF2B5EF4-FFF2-40B4-BE49-F238E27FC236}">
                      <a16:creationId xmlns:a16="http://schemas.microsoft.com/office/drawing/2014/main" id="{DEC05AFC-1906-3AF8-8C6C-F759599D8D9C}"/>
                    </a:ext>
                  </a:extLst>
                </p:cNvPr>
                <p:cNvGrpSpPr/>
                <p:nvPr/>
              </p:nvGrpSpPr>
              <p:grpSpPr>
                <a:xfrm>
                  <a:off x="145210" y="693267"/>
                  <a:ext cx="7886567" cy="567279"/>
                  <a:chOff x="145210" y="693267"/>
                  <a:chExt cx="7886567" cy="567279"/>
                </a:xfrm>
              </p:grpSpPr>
              <p:sp>
                <p:nvSpPr>
                  <p:cNvPr id="25" name="AutoShape 11">
                    <a:extLst>
                      <a:ext uri="{FF2B5EF4-FFF2-40B4-BE49-F238E27FC236}">
                        <a16:creationId xmlns:a16="http://schemas.microsoft.com/office/drawing/2014/main" id="{4608361B-B460-D2F4-6028-1DA588059ACD}"/>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6" name="AutoShape 11">
                    <a:extLst>
                      <a:ext uri="{FF2B5EF4-FFF2-40B4-BE49-F238E27FC236}">
                        <a16:creationId xmlns:a16="http://schemas.microsoft.com/office/drawing/2014/main" id="{FC288028-C5D0-926B-D4EF-5B0E5E446D07}"/>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27" name="AutoShape 11">
                    <a:extLst>
                      <a:ext uri="{FF2B5EF4-FFF2-40B4-BE49-F238E27FC236}">
                        <a16:creationId xmlns:a16="http://schemas.microsoft.com/office/drawing/2014/main" id="{82172471-BAC9-39DB-5673-427E61C35985}"/>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4" name="矩形 23">
                  <a:extLst>
                    <a:ext uri="{FF2B5EF4-FFF2-40B4-BE49-F238E27FC236}">
                      <a16:creationId xmlns:a16="http://schemas.microsoft.com/office/drawing/2014/main" id="{2EDE9A66-F11F-A77F-0AAB-6E99B3AB4250}"/>
                    </a:ext>
                  </a:extLst>
                </p:cNvPr>
                <p:cNvSpPr/>
                <p:nvPr/>
              </p:nvSpPr>
              <p:spPr>
                <a:xfrm>
                  <a:off x="145208" y="1900500"/>
                  <a:ext cx="1976555"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与</a:t>
                  </a:r>
                  <a:r>
                    <a:rPr lang="en-US" altLang="zh-CN" b="1" dirty="0">
                      <a:solidFill>
                        <a:schemeClr val="bg2">
                          <a:lumMod val="75000"/>
                        </a:schemeClr>
                      </a:solidFill>
                      <a:latin typeface="微软雅黑" panose="020B0503020204020204" pitchFamily="34" charset="-122"/>
                      <a:ea typeface="微软雅黑" panose="020B0503020204020204" pitchFamily="34" charset="-122"/>
                    </a:rPr>
                    <a:t>14</a:t>
                  </a:r>
                  <a:r>
                    <a:rPr lang="zh-CN" altLang="en-US" b="1" dirty="0">
                      <a:solidFill>
                        <a:schemeClr val="bg2">
                          <a:lumMod val="75000"/>
                        </a:schemeClr>
                      </a:solidFill>
                      <a:latin typeface="微软雅黑" panose="020B0503020204020204" pitchFamily="34" charset="-122"/>
                      <a:ea typeface="微软雅黑" panose="020B0503020204020204" pitchFamily="34" charset="-122"/>
                    </a:rPr>
                    <a:t>版的对比</a:t>
                  </a:r>
                </a:p>
              </p:txBody>
            </p:sp>
          </p:grpSp>
          <p:sp>
            <p:nvSpPr>
              <p:cNvPr id="22" name="矩形 21">
                <a:extLst>
                  <a:ext uri="{FF2B5EF4-FFF2-40B4-BE49-F238E27FC236}">
                    <a16:creationId xmlns:a16="http://schemas.microsoft.com/office/drawing/2014/main" id="{BECE4730-1796-6155-C0F2-F35EC2028B41}"/>
                  </a:ext>
                </a:extLst>
              </p:cNvPr>
              <p:cNvSpPr/>
              <p:nvPr/>
            </p:nvSpPr>
            <p:spPr>
              <a:xfrm>
                <a:off x="145208" y="2463632"/>
                <a:ext cx="1976555"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3. </a:t>
                </a:r>
                <a:r>
                  <a:rPr lang="zh-CN" altLang="en-US" b="1" dirty="0">
                    <a:solidFill>
                      <a:schemeClr val="bg1"/>
                    </a:solidFill>
                    <a:latin typeface="微软雅黑" panose="020B0503020204020204" pitchFamily="34" charset="-122"/>
                    <a:ea typeface="微软雅黑" panose="020B0503020204020204" pitchFamily="34" charset="-122"/>
                  </a:rPr>
                  <a:t>对</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新安法</a:t>
                </a:r>
                <a:r>
                  <a:rPr lang="en-US" altLang="zh-CN" b="1" dirty="0">
                    <a:solidFill>
                      <a:schemeClr val="bg1"/>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的学习理解</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
          <p:nvSpPr>
            <p:cNvPr id="20" name="矩形 19">
              <a:extLst>
                <a:ext uri="{FF2B5EF4-FFF2-40B4-BE49-F238E27FC236}">
                  <a16:creationId xmlns:a16="http://schemas.microsoft.com/office/drawing/2014/main" id="{581F41AE-4885-7AF8-AA23-4F192757D712}"/>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9866259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DD6CEDE-B97C-40A8-8427-266244B6862C}"/>
              </a:ext>
            </a:extLst>
          </p:cNvPr>
          <p:cNvSpPr>
            <a:spLocks noGrp="1"/>
          </p:cNvSpPr>
          <p:nvPr>
            <p:ph type="dt" sz="half" idx="10"/>
          </p:nvPr>
        </p:nvSpPr>
        <p:spPr/>
        <p:txBody>
          <a:bodyPr/>
          <a:lstStyle/>
          <a:p>
            <a:pPr>
              <a:defRPr/>
            </a:pPr>
            <a:fld id="{27158FDA-0734-4674-A894-C1231886F499}" type="datetime10">
              <a:rPr lang="zh-CN" altLang="en-US" smtClean="0"/>
              <a:t>23:32</a:t>
            </a:fld>
            <a:endParaRPr lang="en-US" dirty="0"/>
          </a:p>
        </p:txBody>
      </p:sp>
      <p:sp>
        <p:nvSpPr>
          <p:cNvPr id="5" name="页脚占位符 4">
            <a:extLst>
              <a:ext uri="{FF2B5EF4-FFF2-40B4-BE49-F238E27FC236}">
                <a16:creationId xmlns:a16="http://schemas.microsoft.com/office/drawing/2014/main" id="{19939A0A-843F-4723-9508-2CC69B5D6123}"/>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E83BD420-111B-4E40-85FF-90322A32EE07}"/>
              </a:ext>
            </a:extLst>
          </p:cNvPr>
          <p:cNvSpPr>
            <a:spLocks noGrp="1"/>
          </p:cNvSpPr>
          <p:nvPr>
            <p:ph type="sldNum" sz="quarter" idx="12"/>
          </p:nvPr>
        </p:nvSpPr>
        <p:spPr/>
        <p:txBody>
          <a:bodyPr/>
          <a:lstStyle/>
          <a:p>
            <a:pPr>
              <a:defRPr/>
            </a:pPr>
            <a:fld id="{3A44B40C-2167-40F0-8028-4C9DC49EEB79}" type="slidenum">
              <a:rPr lang="en-US" altLang="zh-CN" smtClean="0"/>
              <a:pPr>
                <a:defRPr/>
              </a:pPr>
              <a:t>72</a:t>
            </a:fld>
            <a:r>
              <a:rPr lang="en-US" altLang="zh-CN" dirty="0"/>
              <a:t>/89</a:t>
            </a:r>
          </a:p>
        </p:txBody>
      </p:sp>
      <p:sp>
        <p:nvSpPr>
          <p:cNvPr id="17" name="矩形 16">
            <a:extLst>
              <a:ext uri="{FF2B5EF4-FFF2-40B4-BE49-F238E27FC236}">
                <a16:creationId xmlns:a16="http://schemas.microsoft.com/office/drawing/2014/main" id="{EAD9BF3F-5C71-432F-A088-6C8367FEE857}"/>
              </a:ext>
            </a:extLst>
          </p:cNvPr>
          <p:cNvSpPr/>
          <p:nvPr/>
        </p:nvSpPr>
        <p:spPr>
          <a:xfrm>
            <a:off x="2733177" y="2068198"/>
            <a:ext cx="3569969" cy="2024408"/>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建设项目安全设施的设计人、设计单位应当对</a:t>
            </a:r>
            <a:r>
              <a:rPr lang="zh-CN" altLang="en-US" b="1" dirty="0">
                <a:solidFill>
                  <a:srgbClr val="FF0000"/>
                </a:solidFill>
                <a:latin typeface="微软雅黑" panose="020B0503020204020204" pitchFamily="34" charset="-122"/>
                <a:ea typeface="微软雅黑" panose="020B0503020204020204" pitchFamily="34" charset="-122"/>
              </a:rPr>
              <a:t>安全设施设计</a:t>
            </a:r>
            <a:r>
              <a:rPr lang="zh-CN" altLang="en-US" dirty="0">
                <a:latin typeface="微软雅黑" panose="020B0503020204020204" pitchFamily="34" charset="-122"/>
                <a:ea typeface="微软雅黑" panose="020B0503020204020204" pitchFamily="34" charset="-122"/>
              </a:rPr>
              <a:t>负责</a:t>
            </a:r>
          </a:p>
        </p:txBody>
      </p:sp>
      <p:sp>
        <p:nvSpPr>
          <p:cNvPr id="18" name="矩形 17">
            <a:extLst>
              <a:ext uri="{FF2B5EF4-FFF2-40B4-BE49-F238E27FC236}">
                <a16:creationId xmlns:a16="http://schemas.microsoft.com/office/drawing/2014/main" id="{AFF3A2F7-37CC-4571-99DA-5324B37608AC}"/>
              </a:ext>
            </a:extLst>
          </p:cNvPr>
          <p:cNvSpPr/>
          <p:nvPr/>
        </p:nvSpPr>
        <p:spPr>
          <a:xfrm>
            <a:off x="3195961" y="1492704"/>
            <a:ext cx="6738151" cy="407796"/>
          </a:xfrm>
          <a:prstGeom prst="rect">
            <a:avLst/>
          </a:prstGeom>
          <a:solidFill>
            <a:schemeClr val="bg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zh-CN" altLang="en-US" b="1" dirty="0">
                <a:latin typeface="微软雅黑" panose="020B0503020204020204" pitchFamily="34" charset="-122"/>
                <a:ea typeface="微软雅黑" panose="020B0503020204020204" pitchFamily="34" charset="-122"/>
              </a:rPr>
              <a:t>明确适用行业范围</a:t>
            </a:r>
          </a:p>
        </p:txBody>
      </p:sp>
      <p:sp>
        <p:nvSpPr>
          <p:cNvPr id="19" name="矩形 18">
            <a:extLst>
              <a:ext uri="{FF2B5EF4-FFF2-40B4-BE49-F238E27FC236}">
                <a16:creationId xmlns:a16="http://schemas.microsoft.com/office/drawing/2014/main" id="{204AF1F1-B019-413C-812A-9663EB7EDBD6}"/>
              </a:ext>
            </a:extLst>
          </p:cNvPr>
          <p:cNvSpPr/>
          <p:nvPr/>
        </p:nvSpPr>
        <p:spPr>
          <a:xfrm>
            <a:off x="6763472" y="2030840"/>
            <a:ext cx="4308462" cy="2061766"/>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nSpc>
                <a:spcPct val="150000"/>
              </a:lnSpc>
              <a:buFont typeface="Wingdings" panose="05000000000000000000" pitchFamily="2" charset="2"/>
              <a:buChar char="l"/>
            </a:pPr>
            <a:r>
              <a:rPr lang="zh-CN" altLang="en-US" b="1" dirty="0">
                <a:solidFill>
                  <a:srgbClr val="0070C0"/>
                </a:solidFill>
                <a:latin typeface="微软雅黑" panose="020B0503020204020204" pitchFamily="34" charset="-122"/>
                <a:ea typeface="微软雅黑" panose="020B0503020204020204" pitchFamily="34" charset="-122"/>
              </a:rPr>
              <a:t>矿山建设项目和用于生产、储存、装卸危险物品</a:t>
            </a:r>
            <a:r>
              <a:rPr lang="zh-CN" altLang="en-US" dirty="0">
                <a:latin typeface="微软雅黑" panose="020B0503020204020204" pitchFamily="34" charset="-122"/>
                <a:ea typeface="微软雅黑" panose="020B0503020204020204" pitchFamily="34" charset="-122"/>
              </a:rPr>
              <a:t>的建设项目的安全设施设计应当按照国家有关规定报经有关部门审查，审查部门及其负责审查的人员对审查结果负责</a:t>
            </a:r>
            <a:endParaRPr lang="zh-CN" altLang="en-US" dirty="0"/>
          </a:p>
        </p:txBody>
      </p:sp>
      <p:sp>
        <p:nvSpPr>
          <p:cNvPr id="20" name="矩形 19">
            <a:extLst>
              <a:ext uri="{FF2B5EF4-FFF2-40B4-BE49-F238E27FC236}">
                <a16:creationId xmlns:a16="http://schemas.microsoft.com/office/drawing/2014/main" id="{991411E3-1A04-44DE-B7F5-0B17BBDC07C2}"/>
              </a:ext>
            </a:extLst>
          </p:cNvPr>
          <p:cNvSpPr/>
          <p:nvPr/>
        </p:nvSpPr>
        <p:spPr>
          <a:xfrm>
            <a:off x="2733177" y="4253144"/>
            <a:ext cx="3569969" cy="1783672"/>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nSpc>
                <a:spcPct val="150000"/>
              </a:lnSpc>
              <a:buFont typeface="Wingdings" panose="05000000000000000000" pitchFamily="2" charset="2"/>
              <a:buChar char="l"/>
            </a:pPr>
            <a:r>
              <a:rPr lang="zh-CN" altLang="en-US" dirty="0">
                <a:solidFill>
                  <a:schemeClr val="tx1"/>
                </a:solidFill>
                <a:latin typeface="微软雅黑" panose="020B0503020204020204" pitchFamily="34" charset="-122"/>
                <a:ea typeface="微软雅黑" panose="020B0503020204020204" pitchFamily="34" charset="-122"/>
              </a:rPr>
              <a:t>矿山建设项目的范围由国务院</a:t>
            </a:r>
            <a:r>
              <a:rPr lang="zh-CN" altLang="en-US" b="1" dirty="0">
                <a:solidFill>
                  <a:srgbClr val="FF0000"/>
                </a:solidFill>
                <a:latin typeface="微软雅黑" panose="020B0503020204020204" pitchFamily="34" charset="-122"/>
                <a:ea typeface="微软雅黑" panose="020B0503020204020204" pitchFamily="34" charset="-122"/>
              </a:rPr>
              <a:t>应急管理部门</a:t>
            </a:r>
            <a:r>
              <a:rPr lang="zh-CN" altLang="en-US" dirty="0">
                <a:solidFill>
                  <a:schemeClr val="tx1"/>
                </a:solidFill>
                <a:latin typeface="微软雅黑" panose="020B0503020204020204" pitchFamily="34" charset="-122"/>
                <a:ea typeface="微软雅黑" panose="020B0503020204020204" pitchFamily="34" charset="-122"/>
              </a:rPr>
              <a:t>会同国务院</a:t>
            </a:r>
            <a:r>
              <a:rPr lang="zh-CN" altLang="en-US" b="1" dirty="0">
                <a:solidFill>
                  <a:srgbClr val="FF0000"/>
                </a:solidFill>
                <a:latin typeface="微软雅黑" panose="020B0503020204020204" pitchFamily="34" charset="-122"/>
                <a:ea typeface="微软雅黑" panose="020B0503020204020204" pitchFamily="34" charset="-122"/>
              </a:rPr>
              <a:t>自然资源管理部门</a:t>
            </a:r>
            <a:r>
              <a:rPr lang="zh-CN" altLang="en-US" dirty="0">
                <a:solidFill>
                  <a:schemeClr val="tx1"/>
                </a:solidFill>
                <a:latin typeface="微软雅黑" panose="020B0503020204020204" pitchFamily="34" charset="-122"/>
                <a:ea typeface="微软雅黑" panose="020B0503020204020204" pitchFamily="34" charset="-122"/>
              </a:rPr>
              <a:t>确定</a:t>
            </a:r>
            <a:endParaRPr lang="zh-CN" altLang="en-US" dirty="0">
              <a:solidFill>
                <a:schemeClr val="tx1"/>
              </a:solidFill>
            </a:endParaRPr>
          </a:p>
        </p:txBody>
      </p:sp>
      <p:pic>
        <p:nvPicPr>
          <p:cNvPr id="22" name="图片 21">
            <a:extLst>
              <a:ext uri="{FF2B5EF4-FFF2-40B4-BE49-F238E27FC236}">
                <a16:creationId xmlns:a16="http://schemas.microsoft.com/office/drawing/2014/main" id="{703CDF8E-A8AD-4FFC-887C-234D17172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0345" y="4253144"/>
            <a:ext cx="4308461" cy="1783672"/>
          </a:xfrm>
          <a:prstGeom prst="rect">
            <a:avLst/>
          </a:prstGeom>
        </p:spPr>
      </p:pic>
      <p:grpSp>
        <p:nvGrpSpPr>
          <p:cNvPr id="24" name="组合 23">
            <a:extLst>
              <a:ext uri="{FF2B5EF4-FFF2-40B4-BE49-F238E27FC236}">
                <a16:creationId xmlns:a16="http://schemas.microsoft.com/office/drawing/2014/main" id="{62CE460C-3647-07B9-8B4E-5C4951C1E5A3}"/>
              </a:ext>
            </a:extLst>
          </p:cNvPr>
          <p:cNvGrpSpPr/>
          <p:nvPr/>
        </p:nvGrpSpPr>
        <p:grpSpPr>
          <a:xfrm>
            <a:off x="145208" y="693267"/>
            <a:ext cx="7886569" cy="2333497"/>
            <a:chOff x="145208" y="693267"/>
            <a:chExt cx="7886569" cy="2333497"/>
          </a:xfrm>
        </p:grpSpPr>
        <p:grpSp>
          <p:nvGrpSpPr>
            <p:cNvPr id="25" name="组合 24">
              <a:extLst>
                <a:ext uri="{FF2B5EF4-FFF2-40B4-BE49-F238E27FC236}">
                  <a16:creationId xmlns:a16="http://schemas.microsoft.com/office/drawing/2014/main" id="{D05BD275-C542-46A8-F349-EEC9BD3DF06E}"/>
                </a:ext>
              </a:extLst>
            </p:cNvPr>
            <p:cNvGrpSpPr/>
            <p:nvPr/>
          </p:nvGrpSpPr>
          <p:grpSpPr>
            <a:xfrm>
              <a:off x="145208" y="693267"/>
              <a:ext cx="7886569" cy="2333497"/>
              <a:chOff x="145208" y="693267"/>
              <a:chExt cx="7886569" cy="2333497"/>
            </a:xfrm>
          </p:grpSpPr>
          <p:grpSp>
            <p:nvGrpSpPr>
              <p:cNvPr id="27" name="组合 26">
                <a:extLst>
                  <a:ext uri="{FF2B5EF4-FFF2-40B4-BE49-F238E27FC236}">
                    <a16:creationId xmlns:a16="http://schemas.microsoft.com/office/drawing/2014/main" id="{80B6491C-0FF9-E887-7F2F-6DB4FF0C8796}"/>
                  </a:ext>
                </a:extLst>
              </p:cNvPr>
              <p:cNvGrpSpPr/>
              <p:nvPr/>
            </p:nvGrpSpPr>
            <p:grpSpPr>
              <a:xfrm>
                <a:off x="145208" y="693267"/>
                <a:ext cx="7886569" cy="1770365"/>
                <a:chOff x="145208" y="693267"/>
                <a:chExt cx="7886569" cy="1770365"/>
              </a:xfrm>
            </p:grpSpPr>
            <p:grpSp>
              <p:nvGrpSpPr>
                <p:cNvPr id="29" name="组合 28">
                  <a:extLst>
                    <a:ext uri="{FF2B5EF4-FFF2-40B4-BE49-F238E27FC236}">
                      <a16:creationId xmlns:a16="http://schemas.microsoft.com/office/drawing/2014/main" id="{4E9EC6C2-C732-F5ED-9FF9-EE74B9A0216F}"/>
                    </a:ext>
                  </a:extLst>
                </p:cNvPr>
                <p:cNvGrpSpPr/>
                <p:nvPr/>
              </p:nvGrpSpPr>
              <p:grpSpPr>
                <a:xfrm>
                  <a:off x="145210" y="693267"/>
                  <a:ext cx="7886567" cy="567279"/>
                  <a:chOff x="145210" y="693267"/>
                  <a:chExt cx="7886567" cy="567279"/>
                </a:xfrm>
              </p:grpSpPr>
              <p:sp>
                <p:nvSpPr>
                  <p:cNvPr id="31" name="AutoShape 11">
                    <a:extLst>
                      <a:ext uri="{FF2B5EF4-FFF2-40B4-BE49-F238E27FC236}">
                        <a16:creationId xmlns:a16="http://schemas.microsoft.com/office/drawing/2014/main" id="{FFCC3754-F870-268A-4817-51B177F4A4E7}"/>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2" name="AutoShape 11">
                    <a:extLst>
                      <a:ext uri="{FF2B5EF4-FFF2-40B4-BE49-F238E27FC236}">
                        <a16:creationId xmlns:a16="http://schemas.microsoft.com/office/drawing/2014/main" id="{3D25F37A-C0A9-BA82-2E92-3FE0BF621DA7}"/>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3" name="AutoShape 11">
                    <a:extLst>
                      <a:ext uri="{FF2B5EF4-FFF2-40B4-BE49-F238E27FC236}">
                        <a16:creationId xmlns:a16="http://schemas.microsoft.com/office/drawing/2014/main" id="{A3123F7D-834D-8111-4131-70B7AF3CC9DF}"/>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30" name="矩形 29">
                  <a:extLst>
                    <a:ext uri="{FF2B5EF4-FFF2-40B4-BE49-F238E27FC236}">
                      <a16:creationId xmlns:a16="http://schemas.microsoft.com/office/drawing/2014/main" id="{E2820CCB-6557-24C4-EA7D-4FE984317A5C}"/>
                    </a:ext>
                  </a:extLst>
                </p:cNvPr>
                <p:cNvSpPr/>
                <p:nvPr/>
              </p:nvSpPr>
              <p:spPr>
                <a:xfrm>
                  <a:off x="145208" y="1900500"/>
                  <a:ext cx="1976555"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与</a:t>
                  </a:r>
                  <a:r>
                    <a:rPr lang="en-US" altLang="zh-CN" b="1" dirty="0">
                      <a:solidFill>
                        <a:schemeClr val="bg2">
                          <a:lumMod val="75000"/>
                        </a:schemeClr>
                      </a:solidFill>
                      <a:latin typeface="微软雅黑" panose="020B0503020204020204" pitchFamily="34" charset="-122"/>
                      <a:ea typeface="微软雅黑" panose="020B0503020204020204" pitchFamily="34" charset="-122"/>
                    </a:rPr>
                    <a:t>14</a:t>
                  </a:r>
                  <a:r>
                    <a:rPr lang="zh-CN" altLang="en-US" b="1" dirty="0">
                      <a:solidFill>
                        <a:schemeClr val="bg2">
                          <a:lumMod val="75000"/>
                        </a:schemeClr>
                      </a:solidFill>
                      <a:latin typeface="微软雅黑" panose="020B0503020204020204" pitchFamily="34" charset="-122"/>
                      <a:ea typeface="微软雅黑" panose="020B0503020204020204" pitchFamily="34" charset="-122"/>
                    </a:rPr>
                    <a:t>版的对比</a:t>
                  </a:r>
                </a:p>
              </p:txBody>
            </p:sp>
          </p:grpSp>
          <p:sp>
            <p:nvSpPr>
              <p:cNvPr id="28" name="矩形 27">
                <a:extLst>
                  <a:ext uri="{FF2B5EF4-FFF2-40B4-BE49-F238E27FC236}">
                    <a16:creationId xmlns:a16="http://schemas.microsoft.com/office/drawing/2014/main" id="{A23B81B0-E2DE-C5F3-6F29-E823298CE6A8}"/>
                  </a:ext>
                </a:extLst>
              </p:cNvPr>
              <p:cNvSpPr/>
              <p:nvPr/>
            </p:nvSpPr>
            <p:spPr>
              <a:xfrm>
                <a:off x="145208" y="2463632"/>
                <a:ext cx="1976555"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3. </a:t>
                </a:r>
                <a:r>
                  <a:rPr lang="zh-CN" altLang="en-US" b="1" dirty="0">
                    <a:solidFill>
                      <a:schemeClr val="bg1"/>
                    </a:solidFill>
                    <a:latin typeface="微软雅黑" panose="020B0503020204020204" pitchFamily="34" charset="-122"/>
                    <a:ea typeface="微软雅黑" panose="020B0503020204020204" pitchFamily="34" charset="-122"/>
                  </a:rPr>
                  <a:t>对</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新安法</a:t>
                </a:r>
                <a:r>
                  <a:rPr lang="en-US" altLang="zh-CN" b="1" dirty="0">
                    <a:solidFill>
                      <a:schemeClr val="bg1"/>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的学习理解</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
          <p:nvSpPr>
            <p:cNvPr id="26" name="矩形 25">
              <a:extLst>
                <a:ext uri="{FF2B5EF4-FFF2-40B4-BE49-F238E27FC236}">
                  <a16:creationId xmlns:a16="http://schemas.microsoft.com/office/drawing/2014/main" id="{D3D8B4C9-CD8B-DA6D-8132-5D8022545FCA}"/>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5951508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日期占位符 3">
            <a:extLst>
              <a:ext uri="{FF2B5EF4-FFF2-40B4-BE49-F238E27FC236}">
                <a16:creationId xmlns:a16="http://schemas.microsoft.com/office/drawing/2014/main" id="{8F525B34-D881-4D73-92FA-35B8B7158819}"/>
              </a:ext>
            </a:extLst>
          </p:cNvPr>
          <p:cNvSpPr>
            <a:spLocks noGrp="1"/>
          </p:cNvSpPr>
          <p:nvPr>
            <p:ph type="dt" sz="half" idx="10"/>
          </p:nvPr>
        </p:nvSpPr>
        <p:spPr>
          <a:xfrm>
            <a:off x="838200" y="6445250"/>
            <a:ext cx="2743200" cy="365125"/>
          </a:xfrm>
        </p:spPr>
        <p:txBody>
          <a:bodyPr/>
          <a:lstStyle/>
          <a:p>
            <a:pPr>
              <a:defRPr/>
            </a:pPr>
            <a:fld id="{27158FDA-0734-4674-A894-C1231886F499}" type="datetime10">
              <a:rPr lang="zh-CN" altLang="en-US" smtClean="0"/>
              <a:t>23:32</a:t>
            </a:fld>
            <a:endParaRPr lang="en-US" dirty="0"/>
          </a:p>
        </p:txBody>
      </p:sp>
      <p:sp>
        <p:nvSpPr>
          <p:cNvPr id="9" name="页脚占位符 4">
            <a:extLst>
              <a:ext uri="{FF2B5EF4-FFF2-40B4-BE49-F238E27FC236}">
                <a16:creationId xmlns:a16="http://schemas.microsoft.com/office/drawing/2014/main" id="{3130E8EE-8391-4A75-85B8-A6610AAB79C0}"/>
              </a:ext>
            </a:extLst>
          </p:cNvPr>
          <p:cNvSpPr>
            <a:spLocks noGrp="1"/>
          </p:cNvSpPr>
          <p:nvPr>
            <p:ph type="ftr" sz="quarter" idx="11"/>
          </p:nvPr>
        </p:nvSpPr>
        <p:spPr>
          <a:xfrm>
            <a:off x="4038600" y="6445250"/>
            <a:ext cx="4114800" cy="365125"/>
          </a:xfrm>
        </p:spPr>
        <p:txBody>
          <a:bodyPr/>
          <a:lstStyle/>
          <a:p>
            <a:pPr>
              <a:defRPr/>
            </a:pPr>
            <a:r>
              <a:rPr lang="zh-CN" altLang="en-US"/>
              <a:t>应急管理部研究中心</a:t>
            </a:r>
            <a:endParaRPr lang="en-US" dirty="0"/>
          </a:p>
        </p:txBody>
      </p:sp>
      <p:sp>
        <p:nvSpPr>
          <p:cNvPr id="10" name="灯片编号占位符 5">
            <a:extLst>
              <a:ext uri="{FF2B5EF4-FFF2-40B4-BE49-F238E27FC236}">
                <a16:creationId xmlns:a16="http://schemas.microsoft.com/office/drawing/2014/main" id="{D852302F-0DFC-4BBB-B485-9C5F0CAC0BED}"/>
              </a:ext>
            </a:extLst>
          </p:cNvPr>
          <p:cNvSpPr>
            <a:spLocks noGrp="1"/>
          </p:cNvSpPr>
          <p:nvPr>
            <p:ph type="sldNum" sz="quarter" idx="12"/>
          </p:nvPr>
        </p:nvSpPr>
        <p:spPr>
          <a:xfrm>
            <a:off x="8610600" y="6445250"/>
            <a:ext cx="2743200" cy="365125"/>
          </a:xfrm>
        </p:spPr>
        <p:txBody>
          <a:bodyPr/>
          <a:lstStyle/>
          <a:p>
            <a:pPr>
              <a:defRPr/>
            </a:pPr>
            <a:fld id="{3A44B40C-2167-40F0-8028-4C9DC49EEB79}" type="slidenum">
              <a:rPr lang="en-US" altLang="zh-CN" smtClean="0"/>
              <a:t>73</a:t>
            </a:fld>
            <a:r>
              <a:rPr lang="en-US" altLang="zh-CN" dirty="0"/>
              <a:t>/89</a:t>
            </a:r>
          </a:p>
        </p:txBody>
      </p:sp>
      <p:sp>
        <p:nvSpPr>
          <p:cNvPr id="56" name="矩形 55">
            <a:extLst>
              <a:ext uri="{FF2B5EF4-FFF2-40B4-BE49-F238E27FC236}">
                <a16:creationId xmlns:a16="http://schemas.microsoft.com/office/drawing/2014/main" id="{5C97D4A9-2520-44D1-BD61-F8A2283A85CC}"/>
              </a:ext>
            </a:extLst>
          </p:cNvPr>
          <p:cNvSpPr/>
          <p:nvPr/>
        </p:nvSpPr>
        <p:spPr>
          <a:xfrm>
            <a:off x="3648722" y="1351521"/>
            <a:ext cx="6738151" cy="407796"/>
          </a:xfrm>
          <a:prstGeom prst="rect">
            <a:avLst/>
          </a:prstGeom>
          <a:solidFill>
            <a:schemeClr val="accent4"/>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zh-CN" altLang="en-US" b="1" dirty="0">
                <a:latin typeface="微软雅黑" panose="020B0503020204020204" pitchFamily="34" charset="-122"/>
                <a:ea typeface="微软雅黑" panose="020B0503020204020204" pitchFamily="34" charset="-122"/>
              </a:rPr>
              <a:t>加强重大隐患管理力度、提高信息化</a:t>
            </a:r>
          </a:p>
        </p:txBody>
      </p:sp>
      <p:sp>
        <p:nvSpPr>
          <p:cNvPr id="57" name="矩形 56">
            <a:extLst>
              <a:ext uri="{FF2B5EF4-FFF2-40B4-BE49-F238E27FC236}">
                <a16:creationId xmlns:a16="http://schemas.microsoft.com/office/drawing/2014/main" id="{426859F2-B550-4BB5-8258-BBAEB434AC9F}"/>
              </a:ext>
            </a:extLst>
          </p:cNvPr>
          <p:cNvSpPr/>
          <p:nvPr/>
        </p:nvSpPr>
        <p:spPr>
          <a:xfrm>
            <a:off x="2653278" y="1900500"/>
            <a:ext cx="4262425" cy="2029754"/>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生产经营单位应当</a:t>
            </a:r>
            <a:r>
              <a:rPr lang="zh-CN" altLang="en-US" b="1" dirty="0">
                <a:solidFill>
                  <a:srgbClr val="FF0000"/>
                </a:solidFill>
                <a:latin typeface="微软雅黑" panose="020B0503020204020204" pitchFamily="34" charset="-122"/>
                <a:ea typeface="微软雅黑" panose="020B0503020204020204" pitchFamily="34" charset="-122"/>
              </a:rPr>
              <a:t>建立健全生产安全事故隐患排查治理制度。</a:t>
            </a:r>
            <a:r>
              <a:rPr lang="zh-CN" altLang="en-US" dirty="0">
                <a:latin typeface="微软雅黑" panose="020B0503020204020204" pitchFamily="34" charset="-122"/>
                <a:ea typeface="微软雅黑" panose="020B0503020204020204" pitchFamily="34" charset="-122"/>
              </a:rPr>
              <a:t>及时发现并消除事故隐患，事故隐患排查治理情况应当</a:t>
            </a:r>
            <a:r>
              <a:rPr lang="zh-CN" altLang="en-US" b="1" dirty="0">
                <a:solidFill>
                  <a:srgbClr val="0070C0"/>
                </a:solidFill>
                <a:latin typeface="微软雅黑" panose="020B0503020204020204" pitchFamily="34" charset="-122"/>
                <a:ea typeface="微软雅黑" panose="020B0503020204020204" pitchFamily="34" charset="-122"/>
              </a:rPr>
              <a:t>如实记录，并向从业人员通报</a:t>
            </a:r>
          </a:p>
        </p:txBody>
      </p:sp>
      <p:sp>
        <p:nvSpPr>
          <p:cNvPr id="58" name="矩形 57">
            <a:extLst>
              <a:ext uri="{FF2B5EF4-FFF2-40B4-BE49-F238E27FC236}">
                <a16:creationId xmlns:a16="http://schemas.microsoft.com/office/drawing/2014/main" id="{CB71A03E-2B4C-43B9-BCAE-308736DE23F2}"/>
              </a:ext>
            </a:extLst>
          </p:cNvPr>
          <p:cNvSpPr/>
          <p:nvPr/>
        </p:nvSpPr>
        <p:spPr>
          <a:xfrm>
            <a:off x="7121369" y="4118349"/>
            <a:ext cx="4455112" cy="2028213"/>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县级以上地方各级人民政府负有安全生产监督管理职责的部门应当</a:t>
            </a:r>
            <a:r>
              <a:rPr lang="zh-CN" altLang="en-US" b="1" dirty="0">
                <a:solidFill>
                  <a:srgbClr val="FF0000"/>
                </a:solidFill>
                <a:latin typeface="微软雅黑" panose="020B0503020204020204" pitchFamily="34" charset="-122"/>
                <a:ea typeface="微软雅黑" panose="020B0503020204020204" pitchFamily="34" charset="-122"/>
              </a:rPr>
              <a:t>将重大事故隐患纳入全国统一</a:t>
            </a:r>
            <a:r>
              <a:rPr lang="zh-CN" altLang="en-US" dirty="0">
                <a:latin typeface="微软雅黑" panose="020B0503020204020204" pitchFamily="34" charset="-122"/>
                <a:ea typeface="微软雅黑" panose="020B0503020204020204" pitchFamily="34" charset="-122"/>
              </a:rPr>
              <a:t>的应急管理信息系统，</a:t>
            </a:r>
            <a:r>
              <a:rPr lang="zh-CN" altLang="en-US" dirty="0">
                <a:solidFill>
                  <a:schemeClr val="tx1"/>
                </a:solidFill>
                <a:latin typeface="微软雅黑" panose="020B0503020204020204" pitchFamily="34" charset="-122"/>
                <a:ea typeface="微软雅黑" panose="020B0503020204020204" pitchFamily="34" charset="-122"/>
              </a:rPr>
              <a:t>建立健全</a:t>
            </a:r>
            <a:r>
              <a:rPr lang="zh-CN" altLang="en-US" b="1" dirty="0">
                <a:solidFill>
                  <a:srgbClr val="0070C0"/>
                </a:solidFill>
                <a:latin typeface="微软雅黑" panose="020B0503020204020204" pitchFamily="34" charset="-122"/>
                <a:ea typeface="微软雅黑" panose="020B0503020204020204" pitchFamily="34" charset="-122"/>
              </a:rPr>
              <a:t>重大事故隐患治理督办制度</a:t>
            </a:r>
            <a:r>
              <a:rPr lang="zh-CN" altLang="en-US" dirty="0">
                <a:solidFill>
                  <a:schemeClr val="tx1"/>
                </a:solidFill>
                <a:latin typeface="微软雅黑" panose="020B0503020204020204" pitchFamily="34" charset="-122"/>
                <a:ea typeface="微软雅黑" panose="020B0503020204020204" pitchFamily="34" charset="-122"/>
              </a:rPr>
              <a:t>，督促生产经营单位消除重大事故</a:t>
            </a:r>
          </a:p>
        </p:txBody>
      </p:sp>
      <p:sp>
        <p:nvSpPr>
          <p:cNvPr id="59" name="矩形 58">
            <a:extLst>
              <a:ext uri="{FF2B5EF4-FFF2-40B4-BE49-F238E27FC236}">
                <a16:creationId xmlns:a16="http://schemas.microsoft.com/office/drawing/2014/main" id="{04DC05FA-3D0C-4CC4-AFF8-C95EAEEB8544}"/>
              </a:ext>
            </a:extLst>
          </p:cNvPr>
          <p:cNvSpPr/>
          <p:nvPr/>
        </p:nvSpPr>
        <p:spPr>
          <a:xfrm>
            <a:off x="7105093" y="1900500"/>
            <a:ext cx="4471388" cy="2028213"/>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b="1" dirty="0">
                <a:solidFill>
                  <a:srgbClr val="0070C0"/>
                </a:solidFill>
                <a:latin typeface="微软雅黑" panose="020B0503020204020204" pitchFamily="34" charset="-122"/>
                <a:ea typeface="微软雅黑" panose="020B0503020204020204" pitchFamily="34" charset="-122"/>
              </a:rPr>
              <a:t>重大事故隐患排查治理情况</a:t>
            </a:r>
            <a:r>
              <a:rPr lang="zh-CN" altLang="en-US" dirty="0">
                <a:latin typeface="微软雅黑" panose="020B0503020204020204" pitchFamily="34" charset="-122"/>
                <a:ea typeface="微软雅黑" panose="020B0503020204020204" pitchFamily="34" charset="-122"/>
              </a:rPr>
              <a:t>应当</a:t>
            </a:r>
            <a:r>
              <a:rPr lang="zh-CN" altLang="en-US" b="1" dirty="0">
                <a:solidFill>
                  <a:srgbClr val="FF0000"/>
                </a:solidFill>
                <a:latin typeface="微软雅黑" panose="020B0503020204020204" pitchFamily="34" charset="-122"/>
                <a:ea typeface="微软雅黑" panose="020B0503020204020204" pitchFamily="34" charset="-122"/>
              </a:rPr>
              <a:t>定期</a:t>
            </a:r>
            <a:r>
              <a:rPr lang="zh-CN" altLang="en-US" dirty="0">
                <a:latin typeface="微软雅黑" panose="020B0503020204020204" pitchFamily="34" charset="-122"/>
                <a:ea typeface="微软雅黑" panose="020B0503020204020204" pitchFamily="34" charset="-122"/>
              </a:rPr>
              <a:t>向主管的负有安全生产监督管理职责的部门报告</a:t>
            </a:r>
          </a:p>
        </p:txBody>
      </p:sp>
      <p:pic>
        <p:nvPicPr>
          <p:cNvPr id="60" name="图片 59">
            <a:extLst>
              <a:ext uri="{FF2B5EF4-FFF2-40B4-BE49-F238E27FC236}">
                <a16:creationId xmlns:a16="http://schemas.microsoft.com/office/drawing/2014/main" id="{59980EE0-D2DD-4453-A50F-C09F6348401A}"/>
              </a:ext>
            </a:extLst>
          </p:cNvPr>
          <p:cNvPicPr>
            <a:picLocks noChangeAspect="1"/>
          </p:cNvPicPr>
          <p:nvPr/>
        </p:nvPicPr>
        <p:blipFill rotWithShape="1">
          <a:blip r:embed="rId2">
            <a:extLst>
              <a:ext uri="{28A0092B-C50C-407E-A947-70E740481C1C}">
                <a14:useLocalDpi xmlns:a14="http://schemas.microsoft.com/office/drawing/2010/main" val="0"/>
              </a:ext>
            </a:extLst>
          </a:blip>
          <a:srcRect b="8449"/>
          <a:stretch/>
        </p:blipFill>
        <p:spPr>
          <a:xfrm>
            <a:off x="2663300" y="4118349"/>
            <a:ext cx="4229469" cy="2028213"/>
          </a:xfrm>
          <a:prstGeom prst="rect">
            <a:avLst/>
          </a:prstGeom>
        </p:spPr>
      </p:pic>
      <p:grpSp>
        <p:nvGrpSpPr>
          <p:cNvPr id="18" name="组合 17">
            <a:extLst>
              <a:ext uri="{FF2B5EF4-FFF2-40B4-BE49-F238E27FC236}">
                <a16:creationId xmlns:a16="http://schemas.microsoft.com/office/drawing/2014/main" id="{817CABC5-4A65-A527-57BE-E70312AFCC4F}"/>
              </a:ext>
            </a:extLst>
          </p:cNvPr>
          <p:cNvGrpSpPr/>
          <p:nvPr/>
        </p:nvGrpSpPr>
        <p:grpSpPr>
          <a:xfrm>
            <a:off x="145208" y="693267"/>
            <a:ext cx="7886569" cy="2333497"/>
            <a:chOff x="145208" y="693267"/>
            <a:chExt cx="7886569" cy="2333497"/>
          </a:xfrm>
        </p:grpSpPr>
        <p:grpSp>
          <p:nvGrpSpPr>
            <p:cNvPr id="21" name="组合 20">
              <a:extLst>
                <a:ext uri="{FF2B5EF4-FFF2-40B4-BE49-F238E27FC236}">
                  <a16:creationId xmlns:a16="http://schemas.microsoft.com/office/drawing/2014/main" id="{2C4F3244-A778-BAAE-62D6-5C3F23FACF28}"/>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B7EDC8CE-5D55-5811-323F-0692F9B2D31F}"/>
                  </a:ext>
                </a:extLst>
              </p:cNvPr>
              <p:cNvGrpSpPr/>
              <p:nvPr/>
            </p:nvGrpSpPr>
            <p:grpSpPr>
              <a:xfrm>
                <a:off x="145208" y="693267"/>
                <a:ext cx="7886569" cy="1770365"/>
                <a:chOff x="145208" y="693267"/>
                <a:chExt cx="7886569" cy="1770365"/>
              </a:xfrm>
            </p:grpSpPr>
            <p:grpSp>
              <p:nvGrpSpPr>
                <p:cNvPr id="26" name="组合 25">
                  <a:extLst>
                    <a:ext uri="{FF2B5EF4-FFF2-40B4-BE49-F238E27FC236}">
                      <a16:creationId xmlns:a16="http://schemas.microsoft.com/office/drawing/2014/main" id="{69C6C203-CADC-2EB5-60B6-06835651BE24}"/>
                    </a:ext>
                  </a:extLst>
                </p:cNvPr>
                <p:cNvGrpSpPr/>
                <p:nvPr/>
              </p:nvGrpSpPr>
              <p:grpSpPr>
                <a:xfrm>
                  <a:off x="145210" y="693267"/>
                  <a:ext cx="7886567" cy="567279"/>
                  <a:chOff x="145210" y="693267"/>
                  <a:chExt cx="7886567" cy="567279"/>
                </a:xfrm>
              </p:grpSpPr>
              <p:sp>
                <p:nvSpPr>
                  <p:cNvPr id="28" name="AutoShape 11">
                    <a:extLst>
                      <a:ext uri="{FF2B5EF4-FFF2-40B4-BE49-F238E27FC236}">
                        <a16:creationId xmlns:a16="http://schemas.microsoft.com/office/drawing/2014/main" id="{30FD68CC-FBB0-3DD9-8554-EAC58A1266A8}"/>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9" name="AutoShape 11">
                    <a:extLst>
                      <a:ext uri="{FF2B5EF4-FFF2-40B4-BE49-F238E27FC236}">
                        <a16:creationId xmlns:a16="http://schemas.microsoft.com/office/drawing/2014/main" id="{A8C61791-348F-2DC5-B3D3-5785354D3A86}"/>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0" name="AutoShape 11">
                    <a:extLst>
                      <a:ext uri="{FF2B5EF4-FFF2-40B4-BE49-F238E27FC236}">
                        <a16:creationId xmlns:a16="http://schemas.microsoft.com/office/drawing/2014/main" id="{C302B9E8-8766-4B64-A13C-717247D207C6}"/>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7" name="矩形 26">
                  <a:extLst>
                    <a:ext uri="{FF2B5EF4-FFF2-40B4-BE49-F238E27FC236}">
                      <a16:creationId xmlns:a16="http://schemas.microsoft.com/office/drawing/2014/main" id="{261A9E08-89EC-A2CE-B134-0E8B0591C713}"/>
                    </a:ext>
                  </a:extLst>
                </p:cNvPr>
                <p:cNvSpPr/>
                <p:nvPr/>
              </p:nvSpPr>
              <p:spPr>
                <a:xfrm>
                  <a:off x="145208" y="1900500"/>
                  <a:ext cx="1976555"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与</a:t>
                  </a:r>
                  <a:r>
                    <a:rPr lang="en-US" altLang="zh-CN" b="1" dirty="0">
                      <a:solidFill>
                        <a:schemeClr val="bg2">
                          <a:lumMod val="75000"/>
                        </a:schemeClr>
                      </a:solidFill>
                      <a:latin typeface="微软雅黑" panose="020B0503020204020204" pitchFamily="34" charset="-122"/>
                      <a:ea typeface="微软雅黑" panose="020B0503020204020204" pitchFamily="34" charset="-122"/>
                    </a:rPr>
                    <a:t>14</a:t>
                  </a:r>
                  <a:r>
                    <a:rPr lang="zh-CN" altLang="en-US" b="1" dirty="0">
                      <a:solidFill>
                        <a:schemeClr val="bg2">
                          <a:lumMod val="75000"/>
                        </a:schemeClr>
                      </a:solidFill>
                      <a:latin typeface="微软雅黑" panose="020B0503020204020204" pitchFamily="34" charset="-122"/>
                      <a:ea typeface="微软雅黑" panose="020B0503020204020204" pitchFamily="34" charset="-122"/>
                    </a:rPr>
                    <a:t>版的对比</a:t>
                  </a:r>
                </a:p>
              </p:txBody>
            </p:sp>
          </p:grpSp>
          <p:sp>
            <p:nvSpPr>
              <p:cNvPr id="25" name="矩形 24">
                <a:extLst>
                  <a:ext uri="{FF2B5EF4-FFF2-40B4-BE49-F238E27FC236}">
                    <a16:creationId xmlns:a16="http://schemas.microsoft.com/office/drawing/2014/main" id="{11AF594E-5BAD-42E6-7FED-3B0CD3E20010}"/>
                  </a:ext>
                </a:extLst>
              </p:cNvPr>
              <p:cNvSpPr/>
              <p:nvPr/>
            </p:nvSpPr>
            <p:spPr>
              <a:xfrm>
                <a:off x="145208" y="2463632"/>
                <a:ext cx="1976555"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3. </a:t>
                </a:r>
                <a:r>
                  <a:rPr lang="zh-CN" altLang="en-US" b="1" dirty="0">
                    <a:solidFill>
                      <a:schemeClr val="bg1"/>
                    </a:solidFill>
                    <a:latin typeface="微软雅黑" panose="020B0503020204020204" pitchFamily="34" charset="-122"/>
                    <a:ea typeface="微软雅黑" panose="020B0503020204020204" pitchFamily="34" charset="-122"/>
                  </a:rPr>
                  <a:t>对</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新安法</a:t>
                </a:r>
                <a:r>
                  <a:rPr lang="en-US" altLang="zh-CN" b="1" dirty="0">
                    <a:solidFill>
                      <a:schemeClr val="bg1"/>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的学习理解</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
          <p:nvSpPr>
            <p:cNvPr id="23" name="矩形 22">
              <a:extLst>
                <a:ext uri="{FF2B5EF4-FFF2-40B4-BE49-F238E27FC236}">
                  <a16:creationId xmlns:a16="http://schemas.microsoft.com/office/drawing/2014/main" id="{0A3FF699-3853-2C21-2D00-52754B64D359}"/>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3874568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日期占位符 3">
            <a:extLst>
              <a:ext uri="{FF2B5EF4-FFF2-40B4-BE49-F238E27FC236}">
                <a16:creationId xmlns:a16="http://schemas.microsoft.com/office/drawing/2014/main" id="{882FA856-056D-41AE-A5CE-61807CBABACB}"/>
              </a:ext>
            </a:extLst>
          </p:cNvPr>
          <p:cNvSpPr>
            <a:spLocks noGrp="1"/>
          </p:cNvSpPr>
          <p:nvPr>
            <p:ph type="dt" sz="half" idx="10"/>
          </p:nvPr>
        </p:nvSpPr>
        <p:spPr>
          <a:xfrm>
            <a:off x="838200" y="6445250"/>
            <a:ext cx="2743200" cy="365125"/>
          </a:xfrm>
        </p:spPr>
        <p:txBody>
          <a:bodyPr/>
          <a:lstStyle/>
          <a:p>
            <a:pPr>
              <a:defRPr/>
            </a:pPr>
            <a:fld id="{27158FDA-0734-4674-A894-C1231886F499}" type="datetime10">
              <a:rPr lang="zh-CN" altLang="en-US" smtClean="0"/>
              <a:t>23:32</a:t>
            </a:fld>
            <a:endParaRPr lang="en-US" dirty="0"/>
          </a:p>
        </p:txBody>
      </p:sp>
      <p:sp>
        <p:nvSpPr>
          <p:cNvPr id="23" name="页脚占位符 4">
            <a:extLst>
              <a:ext uri="{FF2B5EF4-FFF2-40B4-BE49-F238E27FC236}">
                <a16:creationId xmlns:a16="http://schemas.microsoft.com/office/drawing/2014/main" id="{1E310CA8-629E-49C5-9D2C-EDFD5ED7F1F5}"/>
              </a:ext>
            </a:extLst>
          </p:cNvPr>
          <p:cNvSpPr>
            <a:spLocks noGrp="1"/>
          </p:cNvSpPr>
          <p:nvPr>
            <p:ph type="ftr" sz="quarter" idx="11"/>
          </p:nvPr>
        </p:nvSpPr>
        <p:spPr>
          <a:xfrm>
            <a:off x="4038600" y="6445250"/>
            <a:ext cx="4114800" cy="365125"/>
          </a:xfrm>
        </p:spPr>
        <p:txBody>
          <a:bodyPr/>
          <a:lstStyle/>
          <a:p>
            <a:pPr>
              <a:defRPr/>
            </a:pPr>
            <a:r>
              <a:rPr lang="zh-CN" altLang="en-US"/>
              <a:t>应急管理部研究中心</a:t>
            </a:r>
            <a:endParaRPr lang="en-US" dirty="0"/>
          </a:p>
        </p:txBody>
      </p:sp>
      <p:sp>
        <p:nvSpPr>
          <p:cNvPr id="24" name="灯片编号占位符 5">
            <a:extLst>
              <a:ext uri="{FF2B5EF4-FFF2-40B4-BE49-F238E27FC236}">
                <a16:creationId xmlns:a16="http://schemas.microsoft.com/office/drawing/2014/main" id="{69E8EEDC-93DE-475E-8098-CD1C40979B3A}"/>
              </a:ext>
            </a:extLst>
          </p:cNvPr>
          <p:cNvSpPr>
            <a:spLocks noGrp="1"/>
          </p:cNvSpPr>
          <p:nvPr>
            <p:ph type="sldNum" sz="quarter" idx="12"/>
          </p:nvPr>
        </p:nvSpPr>
        <p:spPr>
          <a:xfrm>
            <a:off x="8610600" y="6445250"/>
            <a:ext cx="2743200" cy="365125"/>
          </a:xfrm>
        </p:spPr>
        <p:txBody>
          <a:bodyPr/>
          <a:lstStyle/>
          <a:p>
            <a:pPr>
              <a:defRPr/>
            </a:pPr>
            <a:fld id="{3A44B40C-2167-40F0-8028-4C9DC49EEB79}" type="slidenum">
              <a:rPr lang="en-US" altLang="zh-CN" smtClean="0"/>
              <a:t>74</a:t>
            </a:fld>
            <a:r>
              <a:rPr lang="en-US" altLang="zh-CN" dirty="0"/>
              <a:t>/89</a:t>
            </a:r>
          </a:p>
        </p:txBody>
      </p:sp>
      <p:sp>
        <p:nvSpPr>
          <p:cNvPr id="34" name="矩形 33">
            <a:extLst>
              <a:ext uri="{FF2B5EF4-FFF2-40B4-BE49-F238E27FC236}">
                <a16:creationId xmlns:a16="http://schemas.microsoft.com/office/drawing/2014/main" id="{8CB29A43-2888-485C-8D3E-1E7E35F43F9A}"/>
              </a:ext>
            </a:extLst>
          </p:cNvPr>
          <p:cNvSpPr/>
          <p:nvPr/>
        </p:nvSpPr>
        <p:spPr>
          <a:xfrm>
            <a:off x="3648722" y="1351521"/>
            <a:ext cx="6738151" cy="40779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zh-CN" altLang="en-US" b="1" dirty="0">
                <a:latin typeface="微软雅黑" panose="020B0503020204020204" pitchFamily="34" charset="-122"/>
                <a:ea typeface="微软雅黑" panose="020B0503020204020204" pitchFamily="34" charset="-122"/>
              </a:rPr>
              <a:t>学习九：推行建立安全生产责任保险制度</a:t>
            </a:r>
          </a:p>
        </p:txBody>
      </p:sp>
      <p:sp>
        <p:nvSpPr>
          <p:cNvPr id="35" name="矩形 34">
            <a:extLst>
              <a:ext uri="{FF2B5EF4-FFF2-40B4-BE49-F238E27FC236}">
                <a16:creationId xmlns:a16="http://schemas.microsoft.com/office/drawing/2014/main" id="{DE5AAE0B-1A94-422C-AB27-4191804FC460}"/>
              </a:ext>
            </a:extLst>
          </p:cNvPr>
          <p:cNvSpPr/>
          <p:nvPr/>
        </p:nvSpPr>
        <p:spPr>
          <a:xfrm>
            <a:off x="2573380" y="1910056"/>
            <a:ext cx="4164771" cy="2029754"/>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生产经营单位必须依法参加工伤保险，</a:t>
            </a:r>
            <a:r>
              <a:rPr lang="zh-CN" altLang="en-US" b="1" dirty="0">
                <a:solidFill>
                  <a:srgbClr val="FF0000"/>
                </a:solidFill>
                <a:latin typeface="微软雅黑" panose="020B0503020204020204" pitchFamily="34" charset="-122"/>
                <a:ea typeface="微软雅黑" panose="020B0503020204020204" pitchFamily="34" charset="-122"/>
              </a:rPr>
              <a:t>为从业人员缴纳保险费</a:t>
            </a:r>
          </a:p>
        </p:txBody>
      </p:sp>
      <p:sp>
        <p:nvSpPr>
          <p:cNvPr id="36" name="矩形 35">
            <a:extLst>
              <a:ext uri="{FF2B5EF4-FFF2-40B4-BE49-F238E27FC236}">
                <a16:creationId xmlns:a16="http://schemas.microsoft.com/office/drawing/2014/main" id="{EB35A17D-DDF0-48BE-81CA-2FBBA3EFFBAB}"/>
              </a:ext>
            </a:extLst>
          </p:cNvPr>
          <p:cNvSpPr/>
          <p:nvPr/>
        </p:nvSpPr>
        <p:spPr>
          <a:xfrm>
            <a:off x="2570083" y="4175419"/>
            <a:ext cx="4164771" cy="2028213"/>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solidFill>
                  <a:schemeClr val="tx1"/>
                </a:solidFill>
                <a:latin typeface="微软雅黑" panose="020B0503020204020204" pitchFamily="34" charset="-122"/>
                <a:ea typeface="微软雅黑" panose="020B0503020204020204" pitchFamily="34" charset="-122"/>
              </a:rPr>
              <a:t>国家鼓励</a:t>
            </a:r>
            <a:r>
              <a:rPr lang="zh-CN" altLang="en-US" b="1" dirty="0">
                <a:solidFill>
                  <a:srgbClr val="FF0000"/>
                </a:solidFill>
                <a:latin typeface="微软雅黑" panose="020B0503020204020204" pitchFamily="34" charset="-122"/>
                <a:ea typeface="微软雅黑" panose="020B0503020204020204" pitchFamily="34" charset="-122"/>
              </a:rPr>
              <a:t>其他生产经营单位</a:t>
            </a:r>
            <a:r>
              <a:rPr lang="zh-CN" altLang="en-US" dirty="0">
                <a:solidFill>
                  <a:schemeClr val="tx1"/>
                </a:solidFill>
                <a:latin typeface="微软雅黑" panose="020B0503020204020204" pitchFamily="34" charset="-122"/>
                <a:ea typeface="微软雅黑" panose="020B0503020204020204" pitchFamily="34" charset="-122"/>
              </a:rPr>
              <a:t>投保安全生产责任保险。</a:t>
            </a:r>
            <a:r>
              <a:rPr lang="zh-CN" altLang="en-US" dirty="0">
                <a:latin typeface="微软雅黑" panose="020B0503020204020204" pitchFamily="34" charset="-122"/>
                <a:ea typeface="微软雅黑" panose="020B0503020204020204" pitchFamily="34" charset="-122"/>
              </a:rPr>
              <a:t>具体办法</a:t>
            </a:r>
            <a:r>
              <a:rPr lang="zh-CN" altLang="en-US" dirty="0">
                <a:solidFill>
                  <a:schemeClr val="tx1"/>
                </a:solidFill>
                <a:latin typeface="微软雅黑" panose="020B0503020204020204" pitchFamily="34" charset="-122"/>
                <a:ea typeface="微软雅黑" panose="020B0503020204020204" pitchFamily="34" charset="-122"/>
              </a:rPr>
              <a:t>由国务院</a:t>
            </a:r>
            <a:r>
              <a:rPr lang="zh-CN" altLang="en-US" b="1" dirty="0">
                <a:solidFill>
                  <a:srgbClr val="0070C0"/>
                </a:solidFill>
                <a:latin typeface="微软雅黑" panose="020B0503020204020204" pitchFamily="34" charset="-122"/>
                <a:ea typeface="微软雅黑" panose="020B0503020204020204" pitchFamily="34" charset="-122"/>
              </a:rPr>
              <a:t>应急管理部门</a:t>
            </a:r>
            <a:r>
              <a:rPr lang="zh-CN" altLang="en-US" dirty="0">
                <a:solidFill>
                  <a:schemeClr val="tx1"/>
                </a:solidFill>
                <a:latin typeface="微软雅黑" panose="020B0503020204020204" pitchFamily="34" charset="-122"/>
                <a:ea typeface="微软雅黑" panose="020B0503020204020204" pitchFamily="34" charset="-122"/>
              </a:rPr>
              <a:t>会同</a:t>
            </a:r>
            <a:r>
              <a:rPr lang="zh-CN" altLang="en-US" b="1" dirty="0">
                <a:solidFill>
                  <a:srgbClr val="0070C0"/>
                </a:solidFill>
                <a:latin typeface="微软雅黑" panose="020B0503020204020204" pitchFamily="34" charset="-122"/>
                <a:ea typeface="微软雅黑" panose="020B0503020204020204" pitchFamily="34" charset="-122"/>
              </a:rPr>
              <a:t>国务院财政部门</a:t>
            </a:r>
            <a:r>
              <a:rPr lang="zh-CN" altLang="en-US" dirty="0">
                <a:solidFill>
                  <a:schemeClr val="tx1"/>
                </a:solidFill>
                <a:latin typeface="微软雅黑" panose="020B0503020204020204" pitchFamily="34" charset="-122"/>
                <a:ea typeface="微软雅黑" panose="020B0503020204020204" pitchFamily="34" charset="-122"/>
              </a:rPr>
              <a:t>和</a:t>
            </a:r>
            <a:r>
              <a:rPr lang="zh-CN" altLang="en-US" b="1" dirty="0">
                <a:solidFill>
                  <a:srgbClr val="0070C0"/>
                </a:solidFill>
                <a:latin typeface="微软雅黑" panose="020B0503020204020204" pitchFamily="34" charset="-122"/>
                <a:ea typeface="微软雅黑" panose="020B0503020204020204" pitchFamily="34" charset="-122"/>
              </a:rPr>
              <a:t>国务院银行保险监督管理机构</a:t>
            </a:r>
            <a:r>
              <a:rPr lang="zh-CN" altLang="en-US" dirty="0">
                <a:solidFill>
                  <a:schemeClr val="tx1"/>
                </a:solidFill>
                <a:latin typeface="微软雅黑" panose="020B0503020204020204" pitchFamily="34" charset="-122"/>
                <a:ea typeface="微软雅黑" panose="020B0503020204020204" pitchFamily="34" charset="-122"/>
              </a:rPr>
              <a:t>制定</a:t>
            </a:r>
          </a:p>
        </p:txBody>
      </p:sp>
      <p:sp>
        <p:nvSpPr>
          <p:cNvPr id="38" name="矩形 37">
            <a:extLst>
              <a:ext uri="{FF2B5EF4-FFF2-40B4-BE49-F238E27FC236}">
                <a16:creationId xmlns:a16="http://schemas.microsoft.com/office/drawing/2014/main" id="{5D10E49B-D8EC-44EB-9ABF-F9ECDA343086}"/>
              </a:ext>
            </a:extLst>
          </p:cNvPr>
          <p:cNvSpPr/>
          <p:nvPr/>
        </p:nvSpPr>
        <p:spPr>
          <a:xfrm>
            <a:off x="6889072" y="1910056"/>
            <a:ext cx="4360415" cy="2028213"/>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b="1" dirty="0">
                <a:solidFill>
                  <a:srgbClr val="FF0000"/>
                </a:solidFill>
                <a:latin typeface="微软雅黑" panose="020B0503020204020204" pitchFamily="34" charset="-122"/>
                <a:ea typeface="微软雅黑" panose="020B0503020204020204" pitchFamily="34" charset="-122"/>
              </a:rPr>
              <a:t>国家建立安全生产责任保险制度</a:t>
            </a:r>
            <a:r>
              <a:rPr lang="zh-CN" altLang="en-US" dirty="0">
                <a:latin typeface="微软雅黑" panose="020B0503020204020204" pitchFamily="34" charset="-122"/>
                <a:ea typeface="微软雅黑" panose="020B0503020204020204" pitchFamily="34" charset="-122"/>
              </a:rPr>
              <a:t>。矿山、危险化学品、烟花爆竹、建筑施工、民用爆炸物品、金属冶炼等</a:t>
            </a:r>
            <a:r>
              <a:rPr lang="zh-CN" altLang="en-US" b="1" dirty="0">
                <a:solidFill>
                  <a:srgbClr val="FF0000"/>
                </a:solidFill>
                <a:latin typeface="微软雅黑" panose="020B0503020204020204" pitchFamily="34" charset="-122"/>
                <a:ea typeface="微软雅黑" panose="020B0503020204020204" pitchFamily="34" charset="-122"/>
              </a:rPr>
              <a:t>高危行业</a:t>
            </a:r>
            <a:r>
              <a:rPr lang="zh-CN" altLang="en-US" dirty="0">
                <a:latin typeface="微软雅黑" panose="020B0503020204020204" pitchFamily="34" charset="-122"/>
                <a:ea typeface="微软雅黑" panose="020B0503020204020204" pitchFamily="34" charset="-122"/>
              </a:rPr>
              <a:t>领域的生产经营单位，应当</a:t>
            </a:r>
            <a:r>
              <a:rPr lang="zh-CN" altLang="en-US" b="1" dirty="0">
                <a:solidFill>
                  <a:srgbClr val="0070C0"/>
                </a:solidFill>
                <a:latin typeface="微软雅黑" panose="020B0503020204020204" pitchFamily="34" charset="-122"/>
                <a:ea typeface="微软雅黑" panose="020B0503020204020204" pitchFamily="34" charset="-122"/>
              </a:rPr>
              <a:t>投保安全生产责任保险</a:t>
            </a:r>
          </a:p>
        </p:txBody>
      </p:sp>
      <p:pic>
        <p:nvPicPr>
          <p:cNvPr id="39" name="图片 38">
            <a:extLst>
              <a:ext uri="{FF2B5EF4-FFF2-40B4-BE49-F238E27FC236}">
                <a16:creationId xmlns:a16="http://schemas.microsoft.com/office/drawing/2014/main" id="{42CCB4DA-6978-46CF-96EF-5BFFFE7E6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8217" y="4175419"/>
            <a:ext cx="4251270" cy="2028213"/>
          </a:xfrm>
          <a:prstGeom prst="rect">
            <a:avLst/>
          </a:prstGeom>
        </p:spPr>
      </p:pic>
      <p:grpSp>
        <p:nvGrpSpPr>
          <p:cNvPr id="18" name="组合 17">
            <a:extLst>
              <a:ext uri="{FF2B5EF4-FFF2-40B4-BE49-F238E27FC236}">
                <a16:creationId xmlns:a16="http://schemas.microsoft.com/office/drawing/2014/main" id="{ECA95A46-C85F-AFE8-7849-CBB1CCABD242}"/>
              </a:ext>
            </a:extLst>
          </p:cNvPr>
          <p:cNvGrpSpPr/>
          <p:nvPr/>
        </p:nvGrpSpPr>
        <p:grpSpPr>
          <a:xfrm>
            <a:off x="145208" y="693267"/>
            <a:ext cx="7886569" cy="2333497"/>
            <a:chOff x="145208" y="693267"/>
            <a:chExt cx="7886569" cy="2333497"/>
          </a:xfrm>
        </p:grpSpPr>
        <p:grpSp>
          <p:nvGrpSpPr>
            <p:cNvPr id="20" name="组合 19">
              <a:extLst>
                <a:ext uri="{FF2B5EF4-FFF2-40B4-BE49-F238E27FC236}">
                  <a16:creationId xmlns:a16="http://schemas.microsoft.com/office/drawing/2014/main" id="{BC955BDB-DA45-CA68-88A5-E37E18B6E751}"/>
                </a:ext>
              </a:extLst>
            </p:cNvPr>
            <p:cNvGrpSpPr/>
            <p:nvPr/>
          </p:nvGrpSpPr>
          <p:grpSpPr>
            <a:xfrm>
              <a:off x="145208" y="693267"/>
              <a:ext cx="7886569" cy="2333497"/>
              <a:chOff x="145208" y="693267"/>
              <a:chExt cx="7886569" cy="2333497"/>
            </a:xfrm>
          </p:grpSpPr>
          <p:grpSp>
            <p:nvGrpSpPr>
              <p:cNvPr id="28" name="组合 27">
                <a:extLst>
                  <a:ext uri="{FF2B5EF4-FFF2-40B4-BE49-F238E27FC236}">
                    <a16:creationId xmlns:a16="http://schemas.microsoft.com/office/drawing/2014/main" id="{7B19EF46-4896-4951-D8B4-917DFB4009EA}"/>
                  </a:ext>
                </a:extLst>
              </p:cNvPr>
              <p:cNvGrpSpPr/>
              <p:nvPr/>
            </p:nvGrpSpPr>
            <p:grpSpPr>
              <a:xfrm>
                <a:off x="145208" y="693267"/>
                <a:ext cx="7886569" cy="1770365"/>
                <a:chOff x="145208" y="693267"/>
                <a:chExt cx="7886569" cy="1770365"/>
              </a:xfrm>
            </p:grpSpPr>
            <p:grpSp>
              <p:nvGrpSpPr>
                <p:cNvPr id="37" name="组合 36">
                  <a:extLst>
                    <a:ext uri="{FF2B5EF4-FFF2-40B4-BE49-F238E27FC236}">
                      <a16:creationId xmlns:a16="http://schemas.microsoft.com/office/drawing/2014/main" id="{8385A947-A2E4-0B68-0EC7-20240F3D4E9F}"/>
                    </a:ext>
                  </a:extLst>
                </p:cNvPr>
                <p:cNvGrpSpPr/>
                <p:nvPr/>
              </p:nvGrpSpPr>
              <p:grpSpPr>
                <a:xfrm>
                  <a:off x="145210" y="693267"/>
                  <a:ext cx="7886567" cy="567279"/>
                  <a:chOff x="145210" y="693267"/>
                  <a:chExt cx="7886567" cy="567279"/>
                </a:xfrm>
              </p:grpSpPr>
              <p:sp>
                <p:nvSpPr>
                  <p:cNvPr id="41" name="AutoShape 11">
                    <a:extLst>
                      <a:ext uri="{FF2B5EF4-FFF2-40B4-BE49-F238E27FC236}">
                        <a16:creationId xmlns:a16="http://schemas.microsoft.com/office/drawing/2014/main" id="{02E16FD5-B011-507E-9A17-2DAA2D7DE907}"/>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42" name="AutoShape 11">
                    <a:extLst>
                      <a:ext uri="{FF2B5EF4-FFF2-40B4-BE49-F238E27FC236}">
                        <a16:creationId xmlns:a16="http://schemas.microsoft.com/office/drawing/2014/main" id="{A3388FAC-60F2-16C8-734F-54AB9C6A3605}"/>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43" name="AutoShape 11">
                    <a:extLst>
                      <a:ext uri="{FF2B5EF4-FFF2-40B4-BE49-F238E27FC236}">
                        <a16:creationId xmlns:a16="http://schemas.microsoft.com/office/drawing/2014/main" id="{F49466BE-3475-EFA7-3D1E-B08FFEC6F948}"/>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0" name="矩形 39">
                  <a:extLst>
                    <a:ext uri="{FF2B5EF4-FFF2-40B4-BE49-F238E27FC236}">
                      <a16:creationId xmlns:a16="http://schemas.microsoft.com/office/drawing/2014/main" id="{0A15E0FB-623E-07FF-CD28-8DF10F77D3A2}"/>
                    </a:ext>
                  </a:extLst>
                </p:cNvPr>
                <p:cNvSpPr/>
                <p:nvPr/>
              </p:nvSpPr>
              <p:spPr>
                <a:xfrm>
                  <a:off x="145208" y="1900500"/>
                  <a:ext cx="1976555"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与</a:t>
                  </a:r>
                  <a:r>
                    <a:rPr lang="en-US" altLang="zh-CN" b="1" dirty="0">
                      <a:solidFill>
                        <a:schemeClr val="bg2">
                          <a:lumMod val="75000"/>
                        </a:schemeClr>
                      </a:solidFill>
                      <a:latin typeface="微软雅黑" panose="020B0503020204020204" pitchFamily="34" charset="-122"/>
                      <a:ea typeface="微软雅黑" panose="020B0503020204020204" pitchFamily="34" charset="-122"/>
                    </a:rPr>
                    <a:t>14</a:t>
                  </a:r>
                  <a:r>
                    <a:rPr lang="zh-CN" altLang="en-US" b="1" dirty="0">
                      <a:solidFill>
                        <a:schemeClr val="bg2">
                          <a:lumMod val="75000"/>
                        </a:schemeClr>
                      </a:solidFill>
                      <a:latin typeface="微软雅黑" panose="020B0503020204020204" pitchFamily="34" charset="-122"/>
                      <a:ea typeface="微软雅黑" panose="020B0503020204020204" pitchFamily="34" charset="-122"/>
                    </a:rPr>
                    <a:t>版的对比</a:t>
                  </a:r>
                </a:p>
              </p:txBody>
            </p:sp>
          </p:grpSp>
          <p:sp>
            <p:nvSpPr>
              <p:cNvPr id="30" name="矩形 29">
                <a:extLst>
                  <a:ext uri="{FF2B5EF4-FFF2-40B4-BE49-F238E27FC236}">
                    <a16:creationId xmlns:a16="http://schemas.microsoft.com/office/drawing/2014/main" id="{A04B0913-9B87-2DB2-8F0B-556452605A83}"/>
                  </a:ext>
                </a:extLst>
              </p:cNvPr>
              <p:cNvSpPr/>
              <p:nvPr/>
            </p:nvSpPr>
            <p:spPr>
              <a:xfrm>
                <a:off x="145208" y="2463632"/>
                <a:ext cx="1976555"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3. </a:t>
                </a:r>
                <a:r>
                  <a:rPr lang="zh-CN" altLang="en-US" b="1" dirty="0">
                    <a:solidFill>
                      <a:schemeClr val="bg1"/>
                    </a:solidFill>
                    <a:latin typeface="微软雅黑" panose="020B0503020204020204" pitchFamily="34" charset="-122"/>
                    <a:ea typeface="微软雅黑" panose="020B0503020204020204" pitchFamily="34" charset="-122"/>
                  </a:rPr>
                  <a:t>对</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新安法</a:t>
                </a:r>
                <a:r>
                  <a:rPr lang="en-US" altLang="zh-CN" b="1" dirty="0">
                    <a:solidFill>
                      <a:schemeClr val="bg1"/>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的学习理解</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
          <p:nvSpPr>
            <p:cNvPr id="26" name="矩形 25">
              <a:extLst>
                <a:ext uri="{FF2B5EF4-FFF2-40B4-BE49-F238E27FC236}">
                  <a16:creationId xmlns:a16="http://schemas.microsoft.com/office/drawing/2014/main" id="{28052176-CC23-9045-B7EC-60A2F45E177D}"/>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5418764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期占位符 3">
            <a:extLst>
              <a:ext uri="{FF2B5EF4-FFF2-40B4-BE49-F238E27FC236}">
                <a16:creationId xmlns:a16="http://schemas.microsoft.com/office/drawing/2014/main" id="{085B4ACD-82BA-4F63-8C81-279CF4B824B7}"/>
              </a:ext>
            </a:extLst>
          </p:cNvPr>
          <p:cNvSpPr>
            <a:spLocks noGrp="1"/>
          </p:cNvSpPr>
          <p:nvPr>
            <p:ph type="dt" sz="half" idx="10"/>
          </p:nvPr>
        </p:nvSpPr>
        <p:spPr>
          <a:xfrm>
            <a:off x="838200" y="6445250"/>
            <a:ext cx="2743200" cy="365125"/>
          </a:xfrm>
        </p:spPr>
        <p:txBody>
          <a:bodyPr/>
          <a:lstStyle/>
          <a:p>
            <a:pPr>
              <a:defRPr/>
            </a:pPr>
            <a:fld id="{27158FDA-0734-4674-A894-C1231886F499}" type="datetime10">
              <a:rPr lang="zh-CN" altLang="en-US" smtClean="0"/>
              <a:t>23:32</a:t>
            </a:fld>
            <a:endParaRPr lang="en-US" dirty="0"/>
          </a:p>
        </p:txBody>
      </p:sp>
      <p:sp>
        <p:nvSpPr>
          <p:cNvPr id="32" name="页脚占位符 4">
            <a:extLst>
              <a:ext uri="{FF2B5EF4-FFF2-40B4-BE49-F238E27FC236}">
                <a16:creationId xmlns:a16="http://schemas.microsoft.com/office/drawing/2014/main" id="{731D71D7-4AFF-4196-BE4D-C7CFBC6B0238}"/>
              </a:ext>
            </a:extLst>
          </p:cNvPr>
          <p:cNvSpPr>
            <a:spLocks noGrp="1"/>
          </p:cNvSpPr>
          <p:nvPr>
            <p:ph type="ftr" sz="quarter" idx="11"/>
          </p:nvPr>
        </p:nvSpPr>
        <p:spPr>
          <a:xfrm>
            <a:off x="4038600" y="6445250"/>
            <a:ext cx="4114800" cy="365125"/>
          </a:xfrm>
        </p:spPr>
        <p:txBody>
          <a:bodyPr/>
          <a:lstStyle/>
          <a:p>
            <a:pPr>
              <a:defRPr/>
            </a:pPr>
            <a:r>
              <a:rPr lang="zh-CN" altLang="en-US"/>
              <a:t>应急管理部研究中心</a:t>
            </a:r>
            <a:endParaRPr lang="en-US" dirty="0"/>
          </a:p>
        </p:txBody>
      </p:sp>
      <p:sp>
        <p:nvSpPr>
          <p:cNvPr id="33" name="灯片编号占位符 5">
            <a:extLst>
              <a:ext uri="{FF2B5EF4-FFF2-40B4-BE49-F238E27FC236}">
                <a16:creationId xmlns:a16="http://schemas.microsoft.com/office/drawing/2014/main" id="{832159C2-CD75-4489-98FD-284F3F61254B}"/>
              </a:ext>
            </a:extLst>
          </p:cNvPr>
          <p:cNvSpPr>
            <a:spLocks noGrp="1"/>
          </p:cNvSpPr>
          <p:nvPr>
            <p:ph type="sldNum" sz="quarter" idx="12"/>
          </p:nvPr>
        </p:nvSpPr>
        <p:spPr>
          <a:xfrm>
            <a:off x="8610600" y="6445250"/>
            <a:ext cx="2743200" cy="365125"/>
          </a:xfrm>
        </p:spPr>
        <p:txBody>
          <a:bodyPr/>
          <a:lstStyle/>
          <a:p>
            <a:pPr>
              <a:defRPr/>
            </a:pPr>
            <a:fld id="{3A44B40C-2167-40F0-8028-4C9DC49EEB79}" type="slidenum">
              <a:rPr lang="en-US" altLang="zh-CN" smtClean="0"/>
              <a:t>75</a:t>
            </a:fld>
            <a:r>
              <a:rPr lang="en-US" altLang="zh-CN" dirty="0"/>
              <a:t>/89</a:t>
            </a:r>
          </a:p>
        </p:txBody>
      </p:sp>
      <p:sp>
        <p:nvSpPr>
          <p:cNvPr id="34" name="矩形 33">
            <a:extLst>
              <a:ext uri="{FF2B5EF4-FFF2-40B4-BE49-F238E27FC236}">
                <a16:creationId xmlns:a16="http://schemas.microsoft.com/office/drawing/2014/main" id="{C46842E1-51C5-419C-9CC8-A6A61289F84F}"/>
              </a:ext>
            </a:extLst>
          </p:cNvPr>
          <p:cNvSpPr/>
          <p:nvPr/>
        </p:nvSpPr>
        <p:spPr>
          <a:xfrm>
            <a:off x="3648722" y="1351521"/>
            <a:ext cx="6738151" cy="40779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zh-CN" altLang="en-US" b="1" dirty="0">
                <a:latin typeface="微软雅黑" panose="020B0503020204020204" pitchFamily="34" charset="-122"/>
                <a:ea typeface="微软雅黑" panose="020B0503020204020204" pitchFamily="34" charset="-122"/>
              </a:rPr>
              <a:t>学习十：生命至上、提高救治措施意识及能力</a:t>
            </a:r>
          </a:p>
        </p:txBody>
      </p:sp>
      <p:sp>
        <p:nvSpPr>
          <p:cNvPr id="35" name="矩形 34">
            <a:extLst>
              <a:ext uri="{FF2B5EF4-FFF2-40B4-BE49-F238E27FC236}">
                <a16:creationId xmlns:a16="http://schemas.microsoft.com/office/drawing/2014/main" id="{BB270D1B-51F2-470E-BEDA-554DCD0CDBE7}"/>
              </a:ext>
            </a:extLst>
          </p:cNvPr>
          <p:cNvSpPr/>
          <p:nvPr/>
        </p:nvSpPr>
        <p:spPr>
          <a:xfrm>
            <a:off x="2604323" y="1902470"/>
            <a:ext cx="4164771" cy="2029754"/>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生产经营单位发生生产安全事故后，</a:t>
            </a:r>
            <a:r>
              <a:rPr lang="zh-CN" altLang="en-US" b="1" dirty="0">
                <a:solidFill>
                  <a:srgbClr val="FF0000"/>
                </a:solidFill>
                <a:latin typeface="微软雅黑" panose="020B0503020204020204" pitchFamily="34" charset="-122"/>
                <a:ea typeface="微软雅黑" panose="020B0503020204020204" pitchFamily="34" charset="-122"/>
              </a:rPr>
              <a:t>应当及时采取措施救治有关人员</a:t>
            </a:r>
          </a:p>
        </p:txBody>
      </p:sp>
      <p:sp>
        <p:nvSpPr>
          <p:cNvPr id="36" name="矩形 35">
            <a:extLst>
              <a:ext uri="{FF2B5EF4-FFF2-40B4-BE49-F238E27FC236}">
                <a16:creationId xmlns:a16="http://schemas.microsoft.com/office/drawing/2014/main" id="{CD82588F-D81C-4C19-9ABA-5093666C31CD}"/>
              </a:ext>
            </a:extLst>
          </p:cNvPr>
          <p:cNvSpPr/>
          <p:nvPr/>
        </p:nvSpPr>
        <p:spPr>
          <a:xfrm>
            <a:off x="7030375" y="4120319"/>
            <a:ext cx="4323425" cy="2028213"/>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solidFill>
                  <a:schemeClr val="tx1"/>
                </a:solidFill>
                <a:latin typeface="微软雅黑" panose="020B0503020204020204" pitchFamily="34" charset="-122"/>
                <a:ea typeface="微软雅黑" panose="020B0503020204020204" pitchFamily="34" charset="-122"/>
              </a:rPr>
              <a:t>因生产安全事故受到损害的从业人员，除依法享有工伤保险和安全生产责任保险外，依照有关民事法律尚有获得赔偿的权利的，有权向本单位提出</a:t>
            </a:r>
            <a:r>
              <a:rPr lang="zh-CN" altLang="en-US" b="1" dirty="0">
                <a:solidFill>
                  <a:srgbClr val="0070C0"/>
                </a:solidFill>
                <a:latin typeface="微软雅黑" panose="020B0503020204020204" pitchFamily="34" charset="-122"/>
                <a:ea typeface="微软雅黑" panose="020B0503020204020204" pitchFamily="34" charset="-122"/>
              </a:rPr>
              <a:t>赔偿要求</a:t>
            </a:r>
          </a:p>
        </p:txBody>
      </p:sp>
      <p:pic>
        <p:nvPicPr>
          <p:cNvPr id="37" name="图片 36">
            <a:extLst>
              <a:ext uri="{FF2B5EF4-FFF2-40B4-BE49-F238E27FC236}">
                <a16:creationId xmlns:a16="http://schemas.microsoft.com/office/drawing/2014/main" id="{48648894-BAB6-48D1-BA1F-56EE73EECC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0375" y="1902471"/>
            <a:ext cx="4323425" cy="2028214"/>
          </a:xfrm>
          <a:prstGeom prst="rect">
            <a:avLst/>
          </a:prstGeom>
        </p:spPr>
      </p:pic>
      <p:pic>
        <p:nvPicPr>
          <p:cNvPr id="38" name="图片 37">
            <a:extLst>
              <a:ext uri="{FF2B5EF4-FFF2-40B4-BE49-F238E27FC236}">
                <a16:creationId xmlns:a16="http://schemas.microsoft.com/office/drawing/2014/main" id="{A065D842-6DD4-407C-9731-0580DBC4E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4344" y="4120318"/>
            <a:ext cx="4154749" cy="2028213"/>
          </a:xfrm>
          <a:prstGeom prst="rect">
            <a:avLst/>
          </a:prstGeom>
        </p:spPr>
      </p:pic>
      <p:grpSp>
        <p:nvGrpSpPr>
          <p:cNvPr id="18" name="组合 17">
            <a:extLst>
              <a:ext uri="{FF2B5EF4-FFF2-40B4-BE49-F238E27FC236}">
                <a16:creationId xmlns:a16="http://schemas.microsoft.com/office/drawing/2014/main" id="{F917FA5B-6B23-B02B-4A12-658194619FAF}"/>
              </a:ext>
            </a:extLst>
          </p:cNvPr>
          <p:cNvGrpSpPr/>
          <p:nvPr/>
        </p:nvGrpSpPr>
        <p:grpSpPr>
          <a:xfrm>
            <a:off x="145208" y="693267"/>
            <a:ext cx="7886569" cy="2333497"/>
            <a:chOff x="145208" y="693267"/>
            <a:chExt cx="7886569" cy="2333497"/>
          </a:xfrm>
        </p:grpSpPr>
        <p:grpSp>
          <p:nvGrpSpPr>
            <p:cNvPr id="21" name="组合 20">
              <a:extLst>
                <a:ext uri="{FF2B5EF4-FFF2-40B4-BE49-F238E27FC236}">
                  <a16:creationId xmlns:a16="http://schemas.microsoft.com/office/drawing/2014/main" id="{7A07D9EE-7377-0AF8-9E13-7DD85C5FCE6F}"/>
                </a:ext>
              </a:extLst>
            </p:cNvPr>
            <p:cNvGrpSpPr/>
            <p:nvPr/>
          </p:nvGrpSpPr>
          <p:grpSpPr>
            <a:xfrm>
              <a:off x="145208" y="693267"/>
              <a:ext cx="7886569" cy="2333497"/>
              <a:chOff x="145208" y="693267"/>
              <a:chExt cx="7886569" cy="2333497"/>
            </a:xfrm>
          </p:grpSpPr>
          <p:grpSp>
            <p:nvGrpSpPr>
              <p:cNvPr id="23" name="组合 22">
                <a:extLst>
                  <a:ext uri="{FF2B5EF4-FFF2-40B4-BE49-F238E27FC236}">
                    <a16:creationId xmlns:a16="http://schemas.microsoft.com/office/drawing/2014/main" id="{2DF97ADE-5FB0-F43D-AACC-357F612D9EB5}"/>
                  </a:ext>
                </a:extLst>
              </p:cNvPr>
              <p:cNvGrpSpPr/>
              <p:nvPr/>
            </p:nvGrpSpPr>
            <p:grpSpPr>
              <a:xfrm>
                <a:off x="145208" y="693267"/>
                <a:ext cx="7886569" cy="1770365"/>
                <a:chOff x="145208" y="693267"/>
                <a:chExt cx="7886569" cy="1770365"/>
              </a:xfrm>
            </p:grpSpPr>
            <p:grpSp>
              <p:nvGrpSpPr>
                <p:cNvPr id="25" name="组合 24">
                  <a:extLst>
                    <a:ext uri="{FF2B5EF4-FFF2-40B4-BE49-F238E27FC236}">
                      <a16:creationId xmlns:a16="http://schemas.microsoft.com/office/drawing/2014/main" id="{5D428286-2AC9-20AC-5CA4-56421CA2A2D5}"/>
                    </a:ext>
                  </a:extLst>
                </p:cNvPr>
                <p:cNvGrpSpPr/>
                <p:nvPr/>
              </p:nvGrpSpPr>
              <p:grpSpPr>
                <a:xfrm>
                  <a:off x="145210" y="693267"/>
                  <a:ext cx="7886567" cy="567279"/>
                  <a:chOff x="145210" y="693267"/>
                  <a:chExt cx="7886567" cy="567279"/>
                </a:xfrm>
              </p:grpSpPr>
              <p:sp>
                <p:nvSpPr>
                  <p:cNvPr id="27" name="AutoShape 11">
                    <a:extLst>
                      <a:ext uri="{FF2B5EF4-FFF2-40B4-BE49-F238E27FC236}">
                        <a16:creationId xmlns:a16="http://schemas.microsoft.com/office/drawing/2014/main" id="{BA89AE3C-9541-834C-6BF0-3D2E186DAD71}"/>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8" name="AutoShape 11">
                    <a:extLst>
                      <a:ext uri="{FF2B5EF4-FFF2-40B4-BE49-F238E27FC236}">
                        <a16:creationId xmlns:a16="http://schemas.microsoft.com/office/drawing/2014/main" id="{FE9E2451-E1E4-237C-2BA0-D1B8582C1C85}"/>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29" name="AutoShape 11">
                    <a:extLst>
                      <a:ext uri="{FF2B5EF4-FFF2-40B4-BE49-F238E27FC236}">
                        <a16:creationId xmlns:a16="http://schemas.microsoft.com/office/drawing/2014/main" id="{ECBC7D5C-8D48-30FB-437F-296908883BAD}"/>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6" name="矩形 25">
                  <a:extLst>
                    <a:ext uri="{FF2B5EF4-FFF2-40B4-BE49-F238E27FC236}">
                      <a16:creationId xmlns:a16="http://schemas.microsoft.com/office/drawing/2014/main" id="{617C477D-E0FD-D992-E243-990C5E50DBCA}"/>
                    </a:ext>
                  </a:extLst>
                </p:cNvPr>
                <p:cNvSpPr/>
                <p:nvPr/>
              </p:nvSpPr>
              <p:spPr>
                <a:xfrm>
                  <a:off x="145208" y="1900500"/>
                  <a:ext cx="1976555"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与</a:t>
                  </a:r>
                  <a:r>
                    <a:rPr lang="en-US" altLang="zh-CN" b="1" dirty="0">
                      <a:solidFill>
                        <a:schemeClr val="bg2">
                          <a:lumMod val="75000"/>
                        </a:schemeClr>
                      </a:solidFill>
                      <a:latin typeface="微软雅黑" panose="020B0503020204020204" pitchFamily="34" charset="-122"/>
                      <a:ea typeface="微软雅黑" panose="020B0503020204020204" pitchFamily="34" charset="-122"/>
                    </a:rPr>
                    <a:t>14</a:t>
                  </a:r>
                  <a:r>
                    <a:rPr lang="zh-CN" altLang="en-US" b="1" dirty="0">
                      <a:solidFill>
                        <a:schemeClr val="bg2">
                          <a:lumMod val="75000"/>
                        </a:schemeClr>
                      </a:solidFill>
                      <a:latin typeface="微软雅黑" panose="020B0503020204020204" pitchFamily="34" charset="-122"/>
                      <a:ea typeface="微软雅黑" panose="020B0503020204020204" pitchFamily="34" charset="-122"/>
                    </a:rPr>
                    <a:t>版的对比</a:t>
                  </a:r>
                </a:p>
              </p:txBody>
            </p:sp>
          </p:grpSp>
          <p:sp>
            <p:nvSpPr>
              <p:cNvPr id="24" name="矩形 23">
                <a:extLst>
                  <a:ext uri="{FF2B5EF4-FFF2-40B4-BE49-F238E27FC236}">
                    <a16:creationId xmlns:a16="http://schemas.microsoft.com/office/drawing/2014/main" id="{CAE70B8D-BA4F-3B72-8F63-1225BE0DE684}"/>
                  </a:ext>
                </a:extLst>
              </p:cNvPr>
              <p:cNvSpPr/>
              <p:nvPr/>
            </p:nvSpPr>
            <p:spPr>
              <a:xfrm>
                <a:off x="145208" y="2463632"/>
                <a:ext cx="1976555"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3. </a:t>
                </a:r>
                <a:r>
                  <a:rPr lang="zh-CN" altLang="en-US" b="1" dirty="0">
                    <a:solidFill>
                      <a:schemeClr val="bg1"/>
                    </a:solidFill>
                    <a:latin typeface="微软雅黑" panose="020B0503020204020204" pitchFamily="34" charset="-122"/>
                    <a:ea typeface="微软雅黑" panose="020B0503020204020204" pitchFamily="34" charset="-122"/>
                  </a:rPr>
                  <a:t>对</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新安法</a:t>
                </a:r>
                <a:r>
                  <a:rPr lang="en-US" altLang="zh-CN" b="1" dirty="0">
                    <a:solidFill>
                      <a:schemeClr val="bg1"/>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的学习理解</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
          <p:nvSpPr>
            <p:cNvPr id="22" name="矩形 21">
              <a:extLst>
                <a:ext uri="{FF2B5EF4-FFF2-40B4-BE49-F238E27FC236}">
                  <a16:creationId xmlns:a16="http://schemas.microsoft.com/office/drawing/2014/main" id="{92ED90DF-E44A-6E92-6382-5F72B516798D}"/>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2307148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B97B943E-AF20-4195-B3C9-52B16F8D2C80}"/>
              </a:ext>
            </a:extLst>
          </p:cNvPr>
          <p:cNvSpPr>
            <a:spLocks noGrp="1"/>
          </p:cNvSpPr>
          <p:nvPr>
            <p:ph type="dt" sz="half" idx="10"/>
          </p:nvPr>
        </p:nvSpPr>
        <p:spPr/>
        <p:txBody>
          <a:bodyPr/>
          <a:lstStyle/>
          <a:p>
            <a:pPr>
              <a:defRPr/>
            </a:pPr>
            <a:fld id="{27158FDA-0734-4674-A894-C1231886F499}" type="datetime10">
              <a:rPr lang="zh-CN" altLang="en-US" smtClean="0"/>
              <a:t>23:32</a:t>
            </a:fld>
            <a:endParaRPr lang="en-US" dirty="0"/>
          </a:p>
        </p:txBody>
      </p:sp>
      <p:sp>
        <p:nvSpPr>
          <p:cNvPr id="5" name="页脚占位符 4">
            <a:extLst>
              <a:ext uri="{FF2B5EF4-FFF2-40B4-BE49-F238E27FC236}">
                <a16:creationId xmlns:a16="http://schemas.microsoft.com/office/drawing/2014/main" id="{0855BB51-9841-47E8-80DE-226C1BD0D5EA}"/>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7362C20A-C968-437D-A886-ECE3C76C8495}"/>
              </a:ext>
            </a:extLst>
          </p:cNvPr>
          <p:cNvSpPr>
            <a:spLocks noGrp="1"/>
          </p:cNvSpPr>
          <p:nvPr>
            <p:ph type="sldNum" sz="quarter" idx="12"/>
          </p:nvPr>
        </p:nvSpPr>
        <p:spPr/>
        <p:txBody>
          <a:bodyPr/>
          <a:lstStyle/>
          <a:p>
            <a:pPr>
              <a:defRPr/>
            </a:pPr>
            <a:fld id="{3A44B40C-2167-40F0-8028-4C9DC49EEB79}" type="slidenum">
              <a:rPr lang="en-US" altLang="zh-CN" smtClean="0"/>
              <a:pPr>
                <a:defRPr/>
              </a:pPr>
              <a:t>76</a:t>
            </a:fld>
            <a:r>
              <a:rPr lang="en-US" altLang="zh-CN" dirty="0"/>
              <a:t>/89</a:t>
            </a:r>
          </a:p>
        </p:txBody>
      </p:sp>
      <p:graphicFrame>
        <p:nvGraphicFramePr>
          <p:cNvPr id="7" name="图示 6">
            <a:extLst>
              <a:ext uri="{FF2B5EF4-FFF2-40B4-BE49-F238E27FC236}">
                <a16:creationId xmlns:a16="http://schemas.microsoft.com/office/drawing/2014/main" id="{E66F8594-4F48-45E8-A973-518FA2B07115}"/>
              </a:ext>
            </a:extLst>
          </p:cNvPr>
          <p:cNvGraphicFramePr/>
          <p:nvPr/>
        </p:nvGraphicFramePr>
        <p:xfrm>
          <a:off x="3097320" y="1394202"/>
          <a:ext cx="7990890" cy="4629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组合 13">
            <a:extLst>
              <a:ext uri="{FF2B5EF4-FFF2-40B4-BE49-F238E27FC236}">
                <a16:creationId xmlns:a16="http://schemas.microsoft.com/office/drawing/2014/main" id="{BB0D4423-65F2-5443-AD9B-03CC676F1333}"/>
              </a:ext>
            </a:extLst>
          </p:cNvPr>
          <p:cNvGrpSpPr/>
          <p:nvPr/>
        </p:nvGrpSpPr>
        <p:grpSpPr>
          <a:xfrm>
            <a:off x="145208" y="693267"/>
            <a:ext cx="7886569" cy="2333497"/>
            <a:chOff x="145208" y="693267"/>
            <a:chExt cx="7886569" cy="2333497"/>
          </a:xfrm>
        </p:grpSpPr>
        <p:grpSp>
          <p:nvGrpSpPr>
            <p:cNvPr id="20" name="组合 19">
              <a:extLst>
                <a:ext uri="{FF2B5EF4-FFF2-40B4-BE49-F238E27FC236}">
                  <a16:creationId xmlns:a16="http://schemas.microsoft.com/office/drawing/2014/main" id="{CEF49DEA-D653-D7DD-314D-DA84F3DB410F}"/>
                </a:ext>
              </a:extLst>
            </p:cNvPr>
            <p:cNvGrpSpPr/>
            <p:nvPr/>
          </p:nvGrpSpPr>
          <p:grpSpPr>
            <a:xfrm>
              <a:off x="145208" y="693267"/>
              <a:ext cx="7886569" cy="2333497"/>
              <a:chOff x="145208" y="693267"/>
              <a:chExt cx="7886569" cy="2333497"/>
            </a:xfrm>
          </p:grpSpPr>
          <p:grpSp>
            <p:nvGrpSpPr>
              <p:cNvPr id="22" name="组合 21">
                <a:extLst>
                  <a:ext uri="{FF2B5EF4-FFF2-40B4-BE49-F238E27FC236}">
                    <a16:creationId xmlns:a16="http://schemas.microsoft.com/office/drawing/2014/main" id="{D3A21E04-D663-E0F9-73E5-5EBB005CB56A}"/>
                  </a:ext>
                </a:extLst>
              </p:cNvPr>
              <p:cNvGrpSpPr/>
              <p:nvPr/>
            </p:nvGrpSpPr>
            <p:grpSpPr>
              <a:xfrm>
                <a:off x="145208" y="693267"/>
                <a:ext cx="7886569" cy="1770365"/>
                <a:chOff x="145208" y="693267"/>
                <a:chExt cx="7886569" cy="1770365"/>
              </a:xfrm>
            </p:grpSpPr>
            <p:grpSp>
              <p:nvGrpSpPr>
                <p:cNvPr id="24" name="组合 23">
                  <a:extLst>
                    <a:ext uri="{FF2B5EF4-FFF2-40B4-BE49-F238E27FC236}">
                      <a16:creationId xmlns:a16="http://schemas.microsoft.com/office/drawing/2014/main" id="{407A0051-11BD-6C40-6159-0042831CAAC1}"/>
                    </a:ext>
                  </a:extLst>
                </p:cNvPr>
                <p:cNvGrpSpPr/>
                <p:nvPr/>
              </p:nvGrpSpPr>
              <p:grpSpPr>
                <a:xfrm>
                  <a:off x="145210" y="693267"/>
                  <a:ext cx="7886567" cy="567279"/>
                  <a:chOff x="145210" y="693267"/>
                  <a:chExt cx="7886567" cy="567279"/>
                </a:xfrm>
              </p:grpSpPr>
              <p:sp>
                <p:nvSpPr>
                  <p:cNvPr id="26" name="AutoShape 11">
                    <a:extLst>
                      <a:ext uri="{FF2B5EF4-FFF2-40B4-BE49-F238E27FC236}">
                        <a16:creationId xmlns:a16="http://schemas.microsoft.com/office/drawing/2014/main" id="{82C1B713-1C7F-196A-790F-1E321483AF31}"/>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7" name="AutoShape 11">
                    <a:extLst>
                      <a:ext uri="{FF2B5EF4-FFF2-40B4-BE49-F238E27FC236}">
                        <a16:creationId xmlns:a16="http://schemas.microsoft.com/office/drawing/2014/main" id="{0B04CA17-2EAA-8ECE-5148-E0D0A151113F}"/>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28" name="AutoShape 11">
                    <a:extLst>
                      <a:ext uri="{FF2B5EF4-FFF2-40B4-BE49-F238E27FC236}">
                        <a16:creationId xmlns:a16="http://schemas.microsoft.com/office/drawing/2014/main" id="{5F5E245F-585F-FBF2-843F-66AEDC47A228}"/>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5" name="矩形 24">
                  <a:extLst>
                    <a:ext uri="{FF2B5EF4-FFF2-40B4-BE49-F238E27FC236}">
                      <a16:creationId xmlns:a16="http://schemas.microsoft.com/office/drawing/2014/main" id="{742DED42-006E-838E-ACCD-F71F8B6D7087}"/>
                    </a:ext>
                  </a:extLst>
                </p:cNvPr>
                <p:cNvSpPr/>
                <p:nvPr/>
              </p:nvSpPr>
              <p:spPr>
                <a:xfrm>
                  <a:off x="145208" y="1900500"/>
                  <a:ext cx="1976555"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与</a:t>
                  </a:r>
                  <a:r>
                    <a:rPr lang="en-US" altLang="zh-CN" b="1" dirty="0">
                      <a:solidFill>
                        <a:schemeClr val="bg2">
                          <a:lumMod val="75000"/>
                        </a:schemeClr>
                      </a:solidFill>
                      <a:latin typeface="微软雅黑" panose="020B0503020204020204" pitchFamily="34" charset="-122"/>
                      <a:ea typeface="微软雅黑" panose="020B0503020204020204" pitchFamily="34" charset="-122"/>
                    </a:rPr>
                    <a:t>14</a:t>
                  </a:r>
                  <a:r>
                    <a:rPr lang="zh-CN" altLang="en-US" b="1" dirty="0">
                      <a:solidFill>
                        <a:schemeClr val="bg2">
                          <a:lumMod val="75000"/>
                        </a:schemeClr>
                      </a:solidFill>
                      <a:latin typeface="微软雅黑" panose="020B0503020204020204" pitchFamily="34" charset="-122"/>
                      <a:ea typeface="微软雅黑" panose="020B0503020204020204" pitchFamily="34" charset="-122"/>
                    </a:rPr>
                    <a:t>版的对比</a:t>
                  </a:r>
                </a:p>
              </p:txBody>
            </p:sp>
          </p:grpSp>
          <p:sp>
            <p:nvSpPr>
              <p:cNvPr id="23" name="矩形 22">
                <a:extLst>
                  <a:ext uri="{FF2B5EF4-FFF2-40B4-BE49-F238E27FC236}">
                    <a16:creationId xmlns:a16="http://schemas.microsoft.com/office/drawing/2014/main" id="{C5CB8C35-7BE7-0C2D-F346-EB8F2C4A70EA}"/>
                  </a:ext>
                </a:extLst>
              </p:cNvPr>
              <p:cNvSpPr/>
              <p:nvPr/>
            </p:nvSpPr>
            <p:spPr>
              <a:xfrm>
                <a:off x="145208" y="2463632"/>
                <a:ext cx="1976555"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3. </a:t>
                </a:r>
                <a:r>
                  <a:rPr lang="zh-CN" altLang="en-US" b="1" dirty="0">
                    <a:solidFill>
                      <a:schemeClr val="bg1"/>
                    </a:solidFill>
                    <a:latin typeface="微软雅黑" panose="020B0503020204020204" pitchFamily="34" charset="-122"/>
                    <a:ea typeface="微软雅黑" panose="020B0503020204020204" pitchFamily="34" charset="-122"/>
                  </a:rPr>
                  <a:t>对</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新安法</a:t>
                </a:r>
                <a:r>
                  <a:rPr lang="en-US" altLang="zh-CN" b="1" dirty="0">
                    <a:solidFill>
                      <a:schemeClr val="bg1"/>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的学习理解</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
          <p:nvSpPr>
            <p:cNvPr id="21" name="矩形 20">
              <a:extLst>
                <a:ext uri="{FF2B5EF4-FFF2-40B4-BE49-F238E27FC236}">
                  <a16:creationId xmlns:a16="http://schemas.microsoft.com/office/drawing/2014/main" id="{E3CEF0C6-5A05-7C20-A203-CB10D198C6F7}"/>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1014332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a:hlinkClick r:id="" action="ppaction://ole?verb=0"/>
            <a:extLst>
              <a:ext uri="{FF2B5EF4-FFF2-40B4-BE49-F238E27FC236}">
                <a16:creationId xmlns:a16="http://schemas.microsoft.com/office/drawing/2014/main" id="{B938ACB6-BBA3-4A2F-AB82-0104D470BC71}"/>
              </a:ext>
            </a:extLst>
          </p:cNvPr>
          <p:cNvGraphicFramePr>
            <a:graphicFrameLocks noChangeAspect="1"/>
          </p:cNvGraphicFramePr>
          <p:nvPr/>
        </p:nvGraphicFramePr>
        <p:xfrm>
          <a:off x="1870225" y="3566164"/>
          <a:ext cx="5730875" cy="2418449"/>
        </p:xfrm>
        <a:graphic>
          <a:graphicData uri="http://schemas.openxmlformats.org/presentationml/2006/ole">
            <mc:AlternateContent xmlns:mc="http://schemas.openxmlformats.org/markup-compatibility/2006">
              <mc:Choice xmlns:v="urn:schemas-microsoft-com:vml" Requires="v">
                <p:oleObj spid="_x0000_s6146" name="Presentation" r:id="rId3" imgW="4272445" imgH="2402555" progId="PowerPoint.Show.12">
                  <p:embed/>
                </p:oleObj>
              </mc:Choice>
              <mc:Fallback>
                <p:oleObj name="Presentation" r:id="rId3" imgW="4272445" imgH="2402555" progId="PowerPoint.Show.12">
                  <p:embed/>
                  <p:pic>
                    <p:nvPicPr>
                      <p:cNvPr id="5" name="对象 4">
                        <a:hlinkClick r:id="" action="ppaction://ole?verb=0"/>
                        <a:extLst>
                          <a:ext uri="{FF2B5EF4-FFF2-40B4-BE49-F238E27FC236}">
                            <a16:creationId xmlns:a16="http://schemas.microsoft.com/office/drawing/2014/main" id="{B938ACB6-BBA3-4A2F-AB82-0104D470BC71}"/>
                          </a:ext>
                        </a:extLst>
                      </p:cNvPr>
                      <p:cNvPicPr/>
                      <p:nvPr/>
                    </p:nvPicPr>
                    <p:blipFill>
                      <a:blip r:embed="rId4"/>
                      <a:stretch>
                        <a:fillRect/>
                      </a:stretch>
                    </p:blipFill>
                    <p:spPr>
                      <a:xfrm>
                        <a:off x="1870225" y="3566164"/>
                        <a:ext cx="5730875" cy="2418449"/>
                      </a:xfrm>
                      <a:prstGeom prst="rect">
                        <a:avLst/>
                      </a:prstGeom>
                    </p:spPr>
                  </p:pic>
                </p:oleObj>
              </mc:Fallback>
            </mc:AlternateContent>
          </a:graphicData>
        </a:graphic>
      </p:graphicFrame>
      <p:sp>
        <p:nvSpPr>
          <p:cNvPr id="22" name="日期占位符 3">
            <a:extLst>
              <a:ext uri="{FF2B5EF4-FFF2-40B4-BE49-F238E27FC236}">
                <a16:creationId xmlns:a16="http://schemas.microsoft.com/office/drawing/2014/main" id="{511097D0-BE63-4123-BEE9-F7CE591053DA}"/>
              </a:ext>
            </a:extLst>
          </p:cNvPr>
          <p:cNvSpPr>
            <a:spLocks noGrp="1"/>
          </p:cNvSpPr>
          <p:nvPr>
            <p:ph type="dt" sz="half" idx="10"/>
          </p:nvPr>
        </p:nvSpPr>
        <p:spPr>
          <a:xfrm>
            <a:off x="838200" y="6445250"/>
            <a:ext cx="2743200" cy="365125"/>
          </a:xfrm>
        </p:spPr>
        <p:txBody>
          <a:bodyPr/>
          <a:lstStyle/>
          <a:p>
            <a:pPr>
              <a:defRPr/>
            </a:pPr>
            <a:fld id="{27158FDA-0734-4674-A894-C1231886F499}" type="datetime10">
              <a:rPr lang="zh-CN" altLang="en-US" smtClean="0"/>
              <a:t>23:32</a:t>
            </a:fld>
            <a:endParaRPr lang="en-US" dirty="0"/>
          </a:p>
        </p:txBody>
      </p:sp>
      <p:sp>
        <p:nvSpPr>
          <p:cNvPr id="23" name="页脚占位符 4">
            <a:extLst>
              <a:ext uri="{FF2B5EF4-FFF2-40B4-BE49-F238E27FC236}">
                <a16:creationId xmlns:a16="http://schemas.microsoft.com/office/drawing/2014/main" id="{132ADD9F-8C31-4B09-8803-EA66682887D8}"/>
              </a:ext>
            </a:extLst>
          </p:cNvPr>
          <p:cNvSpPr>
            <a:spLocks noGrp="1"/>
          </p:cNvSpPr>
          <p:nvPr>
            <p:ph type="ftr" sz="quarter" idx="11"/>
          </p:nvPr>
        </p:nvSpPr>
        <p:spPr>
          <a:xfrm>
            <a:off x="4038600" y="6445250"/>
            <a:ext cx="4114800" cy="365125"/>
          </a:xfrm>
        </p:spPr>
        <p:txBody>
          <a:bodyPr/>
          <a:lstStyle/>
          <a:p>
            <a:pPr>
              <a:defRPr/>
            </a:pPr>
            <a:r>
              <a:rPr lang="zh-CN" altLang="en-US"/>
              <a:t>应急管理部研究中心</a:t>
            </a:r>
            <a:endParaRPr lang="en-US" dirty="0"/>
          </a:p>
        </p:txBody>
      </p:sp>
      <p:sp>
        <p:nvSpPr>
          <p:cNvPr id="24" name="灯片编号占位符 5">
            <a:extLst>
              <a:ext uri="{FF2B5EF4-FFF2-40B4-BE49-F238E27FC236}">
                <a16:creationId xmlns:a16="http://schemas.microsoft.com/office/drawing/2014/main" id="{5B93440E-F77B-4BF6-A7A0-EA79F483B257}"/>
              </a:ext>
            </a:extLst>
          </p:cNvPr>
          <p:cNvSpPr>
            <a:spLocks noGrp="1"/>
          </p:cNvSpPr>
          <p:nvPr>
            <p:ph type="sldNum" sz="quarter" idx="12"/>
          </p:nvPr>
        </p:nvSpPr>
        <p:spPr>
          <a:xfrm>
            <a:off x="8610600" y="6445250"/>
            <a:ext cx="2743200" cy="365125"/>
          </a:xfrm>
        </p:spPr>
        <p:txBody>
          <a:bodyPr/>
          <a:lstStyle/>
          <a:p>
            <a:pPr>
              <a:defRPr/>
            </a:pPr>
            <a:fld id="{3A44B40C-2167-40F0-8028-4C9DC49EEB79}" type="slidenum">
              <a:rPr lang="en-US" altLang="zh-CN" smtClean="0"/>
              <a:t>77</a:t>
            </a:fld>
            <a:r>
              <a:rPr lang="en-US" altLang="zh-CN" dirty="0"/>
              <a:t>/89</a:t>
            </a:r>
          </a:p>
        </p:txBody>
      </p:sp>
      <p:sp>
        <p:nvSpPr>
          <p:cNvPr id="25" name="矩形 24">
            <a:extLst>
              <a:ext uri="{FF2B5EF4-FFF2-40B4-BE49-F238E27FC236}">
                <a16:creationId xmlns:a16="http://schemas.microsoft.com/office/drawing/2014/main" id="{3DA8EE37-D52C-4EB5-84DD-1233AA5E1D15}"/>
              </a:ext>
            </a:extLst>
          </p:cNvPr>
          <p:cNvSpPr/>
          <p:nvPr/>
        </p:nvSpPr>
        <p:spPr>
          <a:xfrm>
            <a:off x="3648722" y="1351521"/>
            <a:ext cx="6738151" cy="407796"/>
          </a:xfrm>
          <a:prstGeom prst="rect">
            <a:avLst/>
          </a:prstGeom>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zh-CN" altLang="en-US" b="1" dirty="0">
                <a:latin typeface="微软雅黑" panose="020B0503020204020204" pitchFamily="34" charset="-122"/>
                <a:ea typeface="微软雅黑" panose="020B0503020204020204" pitchFamily="34" charset="-122"/>
              </a:rPr>
              <a:t>重点监管事故企业</a:t>
            </a:r>
          </a:p>
        </p:txBody>
      </p:sp>
      <p:sp>
        <p:nvSpPr>
          <p:cNvPr id="26" name="矩形 25">
            <a:extLst>
              <a:ext uri="{FF2B5EF4-FFF2-40B4-BE49-F238E27FC236}">
                <a16:creationId xmlns:a16="http://schemas.microsoft.com/office/drawing/2014/main" id="{B2238192-50A3-491D-A872-6577DC9B56C2}"/>
              </a:ext>
            </a:extLst>
          </p:cNvPr>
          <p:cNvSpPr/>
          <p:nvPr/>
        </p:nvSpPr>
        <p:spPr>
          <a:xfrm>
            <a:off x="2653278" y="1906324"/>
            <a:ext cx="4164771" cy="2029754"/>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县级以上地方各级人民政府应当</a:t>
            </a:r>
            <a:r>
              <a:rPr lang="zh-CN" altLang="en-US" b="1" dirty="0">
                <a:solidFill>
                  <a:srgbClr val="FF0000"/>
                </a:solidFill>
                <a:latin typeface="微软雅黑" panose="020B0503020204020204" pitchFamily="34" charset="-122"/>
                <a:ea typeface="微软雅黑" panose="020B0503020204020204" pitchFamily="34" charset="-122"/>
              </a:rPr>
              <a:t>根据本行政区域内的安全生产状况</a:t>
            </a:r>
            <a:r>
              <a:rPr lang="zh-CN" altLang="en-US" dirty="0">
                <a:latin typeface="微软雅黑" panose="020B0503020204020204" pitchFamily="34" charset="-122"/>
                <a:ea typeface="微软雅黑" panose="020B0503020204020204" pitchFamily="34" charset="-122"/>
              </a:rPr>
              <a:t>，组织有关部门按照职责分工</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28" name="矩形 27">
            <a:extLst>
              <a:ext uri="{FF2B5EF4-FFF2-40B4-BE49-F238E27FC236}">
                <a16:creationId xmlns:a16="http://schemas.microsoft.com/office/drawing/2014/main" id="{05941367-704F-403F-98E5-C4206FB5FB3C}"/>
              </a:ext>
            </a:extLst>
          </p:cNvPr>
          <p:cNvSpPr/>
          <p:nvPr/>
        </p:nvSpPr>
        <p:spPr>
          <a:xfrm>
            <a:off x="7261933" y="4146076"/>
            <a:ext cx="4323425" cy="2028213"/>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solidFill>
                  <a:schemeClr val="tx1"/>
                </a:solidFill>
                <a:latin typeface="微软雅黑" panose="020B0503020204020204" pitchFamily="34" charset="-122"/>
                <a:ea typeface="微软雅黑" panose="020B0503020204020204" pitchFamily="34" charset="-122"/>
              </a:rPr>
              <a:t>对本行政区域内</a:t>
            </a:r>
            <a:r>
              <a:rPr lang="zh-CN" altLang="en-US" b="1" dirty="0">
                <a:solidFill>
                  <a:srgbClr val="FF0000"/>
                </a:solidFill>
                <a:latin typeface="微软雅黑" panose="020B0503020204020204" pitchFamily="34" charset="-122"/>
                <a:ea typeface="微软雅黑" panose="020B0503020204020204" pitchFamily="34" charset="-122"/>
              </a:rPr>
              <a:t>发生过重大生产安全事故、存在重大危险源的生产经营单位</a:t>
            </a:r>
            <a:r>
              <a:rPr lang="zh-CN" altLang="en-US" dirty="0">
                <a:solidFill>
                  <a:schemeClr val="tx1"/>
                </a:solidFill>
                <a:latin typeface="微软雅黑" panose="020B0503020204020204" pitchFamily="34" charset="-122"/>
                <a:ea typeface="微软雅黑" panose="020B0503020204020204" pitchFamily="34" charset="-122"/>
              </a:rPr>
              <a:t>执行有关安全生产的法律、法规和国家标准或者行业标准的情况</a:t>
            </a:r>
            <a:r>
              <a:rPr lang="zh-CN" altLang="en-US" b="1" dirty="0">
                <a:solidFill>
                  <a:srgbClr val="0070C0"/>
                </a:solidFill>
                <a:latin typeface="微软雅黑" panose="020B0503020204020204" pitchFamily="34" charset="-122"/>
                <a:ea typeface="微软雅黑" panose="020B0503020204020204" pitchFamily="34" charset="-122"/>
              </a:rPr>
              <a:t>进行严格检查</a:t>
            </a:r>
          </a:p>
        </p:txBody>
      </p:sp>
      <p:pic>
        <p:nvPicPr>
          <p:cNvPr id="3" name="图片 2">
            <a:extLst>
              <a:ext uri="{FF2B5EF4-FFF2-40B4-BE49-F238E27FC236}">
                <a16:creationId xmlns:a16="http://schemas.microsoft.com/office/drawing/2014/main" id="{C19BF870-5CCA-41AD-ABA7-09C03A9895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1213" y="1903412"/>
            <a:ext cx="4767309" cy="2035578"/>
          </a:xfrm>
          <a:prstGeom prst="rect">
            <a:avLst/>
          </a:prstGeom>
        </p:spPr>
      </p:pic>
      <p:grpSp>
        <p:nvGrpSpPr>
          <p:cNvPr id="18" name="组合 17">
            <a:extLst>
              <a:ext uri="{FF2B5EF4-FFF2-40B4-BE49-F238E27FC236}">
                <a16:creationId xmlns:a16="http://schemas.microsoft.com/office/drawing/2014/main" id="{CBAF03D7-3FEB-74FD-A4D7-3BC4537C8D92}"/>
              </a:ext>
            </a:extLst>
          </p:cNvPr>
          <p:cNvGrpSpPr/>
          <p:nvPr/>
        </p:nvGrpSpPr>
        <p:grpSpPr>
          <a:xfrm>
            <a:off x="145208" y="693267"/>
            <a:ext cx="7886569" cy="2333497"/>
            <a:chOff x="145208" y="693267"/>
            <a:chExt cx="7886569" cy="2333497"/>
          </a:xfrm>
        </p:grpSpPr>
        <p:grpSp>
          <p:nvGrpSpPr>
            <p:cNvPr id="21" name="组合 20">
              <a:extLst>
                <a:ext uri="{FF2B5EF4-FFF2-40B4-BE49-F238E27FC236}">
                  <a16:creationId xmlns:a16="http://schemas.microsoft.com/office/drawing/2014/main" id="{BF4D82C2-747A-27C6-40A8-87CA68E2FA6B}"/>
                </a:ext>
              </a:extLst>
            </p:cNvPr>
            <p:cNvGrpSpPr/>
            <p:nvPr/>
          </p:nvGrpSpPr>
          <p:grpSpPr>
            <a:xfrm>
              <a:off x="145208" y="693267"/>
              <a:ext cx="7886569" cy="2333497"/>
              <a:chOff x="145208" y="693267"/>
              <a:chExt cx="7886569" cy="2333497"/>
            </a:xfrm>
          </p:grpSpPr>
          <p:grpSp>
            <p:nvGrpSpPr>
              <p:cNvPr id="29" name="组合 28">
                <a:extLst>
                  <a:ext uri="{FF2B5EF4-FFF2-40B4-BE49-F238E27FC236}">
                    <a16:creationId xmlns:a16="http://schemas.microsoft.com/office/drawing/2014/main" id="{CC344C35-AB09-CFB8-1420-291F47A78A1D}"/>
                  </a:ext>
                </a:extLst>
              </p:cNvPr>
              <p:cNvGrpSpPr/>
              <p:nvPr/>
            </p:nvGrpSpPr>
            <p:grpSpPr>
              <a:xfrm>
                <a:off x="145208" y="693267"/>
                <a:ext cx="7886569" cy="1770365"/>
                <a:chOff x="145208" y="693267"/>
                <a:chExt cx="7886569" cy="1770365"/>
              </a:xfrm>
            </p:grpSpPr>
            <p:grpSp>
              <p:nvGrpSpPr>
                <p:cNvPr id="33" name="组合 32">
                  <a:extLst>
                    <a:ext uri="{FF2B5EF4-FFF2-40B4-BE49-F238E27FC236}">
                      <a16:creationId xmlns:a16="http://schemas.microsoft.com/office/drawing/2014/main" id="{582302CA-C184-2100-04C1-4F0511720AE3}"/>
                    </a:ext>
                  </a:extLst>
                </p:cNvPr>
                <p:cNvGrpSpPr/>
                <p:nvPr/>
              </p:nvGrpSpPr>
              <p:grpSpPr>
                <a:xfrm>
                  <a:off x="145210" y="693267"/>
                  <a:ext cx="7886567" cy="567279"/>
                  <a:chOff x="145210" y="693267"/>
                  <a:chExt cx="7886567" cy="567279"/>
                </a:xfrm>
              </p:grpSpPr>
              <p:sp>
                <p:nvSpPr>
                  <p:cNvPr id="37" name="AutoShape 11">
                    <a:extLst>
                      <a:ext uri="{FF2B5EF4-FFF2-40B4-BE49-F238E27FC236}">
                        <a16:creationId xmlns:a16="http://schemas.microsoft.com/office/drawing/2014/main" id="{42EFF823-EA49-AE55-9BC9-09ECE521572B}"/>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8" name="AutoShape 11">
                    <a:extLst>
                      <a:ext uri="{FF2B5EF4-FFF2-40B4-BE49-F238E27FC236}">
                        <a16:creationId xmlns:a16="http://schemas.microsoft.com/office/drawing/2014/main" id="{C75E1B78-111D-2BDD-D641-CEE4FCEB85B0}"/>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9" name="AutoShape 11">
                    <a:extLst>
                      <a:ext uri="{FF2B5EF4-FFF2-40B4-BE49-F238E27FC236}">
                        <a16:creationId xmlns:a16="http://schemas.microsoft.com/office/drawing/2014/main" id="{05DD3A96-22D1-669C-3054-D1BF13FE8140}"/>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35" name="矩形 34">
                  <a:extLst>
                    <a:ext uri="{FF2B5EF4-FFF2-40B4-BE49-F238E27FC236}">
                      <a16:creationId xmlns:a16="http://schemas.microsoft.com/office/drawing/2014/main" id="{5B5258DD-285B-CA83-A6CD-9D2F46A5EAAC}"/>
                    </a:ext>
                  </a:extLst>
                </p:cNvPr>
                <p:cNvSpPr/>
                <p:nvPr/>
              </p:nvSpPr>
              <p:spPr>
                <a:xfrm>
                  <a:off x="145208" y="1900500"/>
                  <a:ext cx="1976555"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与</a:t>
                  </a:r>
                  <a:r>
                    <a:rPr lang="en-US" altLang="zh-CN" b="1" dirty="0">
                      <a:solidFill>
                        <a:schemeClr val="bg2">
                          <a:lumMod val="75000"/>
                        </a:schemeClr>
                      </a:solidFill>
                      <a:latin typeface="微软雅黑" panose="020B0503020204020204" pitchFamily="34" charset="-122"/>
                      <a:ea typeface="微软雅黑" panose="020B0503020204020204" pitchFamily="34" charset="-122"/>
                    </a:rPr>
                    <a:t>14</a:t>
                  </a:r>
                  <a:r>
                    <a:rPr lang="zh-CN" altLang="en-US" b="1" dirty="0">
                      <a:solidFill>
                        <a:schemeClr val="bg2">
                          <a:lumMod val="75000"/>
                        </a:schemeClr>
                      </a:solidFill>
                      <a:latin typeface="微软雅黑" panose="020B0503020204020204" pitchFamily="34" charset="-122"/>
                      <a:ea typeface="微软雅黑" panose="020B0503020204020204" pitchFamily="34" charset="-122"/>
                    </a:rPr>
                    <a:t>版的对比</a:t>
                  </a:r>
                </a:p>
              </p:txBody>
            </p:sp>
          </p:grpSp>
          <p:sp>
            <p:nvSpPr>
              <p:cNvPr id="31" name="矩形 30">
                <a:extLst>
                  <a:ext uri="{FF2B5EF4-FFF2-40B4-BE49-F238E27FC236}">
                    <a16:creationId xmlns:a16="http://schemas.microsoft.com/office/drawing/2014/main" id="{93D051B9-FC20-82A6-7C24-BEA03B47229C}"/>
                  </a:ext>
                </a:extLst>
              </p:cNvPr>
              <p:cNvSpPr/>
              <p:nvPr/>
            </p:nvSpPr>
            <p:spPr>
              <a:xfrm>
                <a:off x="145208" y="2463632"/>
                <a:ext cx="1976555"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3. </a:t>
                </a:r>
                <a:r>
                  <a:rPr lang="zh-CN" altLang="en-US" b="1" dirty="0">
                    <a:solidFill>
                      <a:schemeClr val="bg1"/>
                    </a:solidFill>
                    <a:latin typeface="微软雅黑" panose="020B0503020204020204" pitchFamily="34" charset="-122"/>
                    <a:ea typeface="微软雅黑" panose="020B0503020204020204" pitchFamily="34" charset="-122"/>
                  </a:rPr>
                  <a:t>对</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新安法</a:t>
                </a:r>
                <a:r>
                  <a:rPr lang="en-US" altLang="zh-CN" b="1" dirty="0">
                    <a:solidFill>
                      <a:schemeClr val="bg1"/>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的学习理解</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
          <p:nvSpPr>
            <p:cNvPr id="27" name="矩形 26">
              <a:extLst>
                <a:ext uri="{FF2B5EF4-FFF2-40B4-BE49-F238E27FC236}">
                  <a16:creationId xmlns:a16="http://schemas.microsoft.com/office/drawing/2014/main" id="{CF3DFC50-051A-5E04-51CD-EAAEDE2BBC51}"/>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8602977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58D5613F-8725-4F62-93FB-D1D13A0CB417}"/>
              </a:ext>
            </a:extLst>
          </p:cNvPr>
          <p:cNvSpPr>
            <a:spLocks noGrp="1"/>
          </p:cNvSpPr>
          <p:nvPr>
            <p:ph type="dt" sz="half" idx="10"/>
          </p:nvPr>
        </p:nvSpPr>
        <p:spPr/>
        <p:txBody>
          <a:bodyPr/>
          <a:lstStyle/>
          <a:p>
            <a:pPr>
              <a:defRPr/>
            </a:pPr>
            <a:fld id="{27158FDA-0734-4674-A894-C1231886F499}" type="datetime10">
              <a:rPr lang="zh-CN" altLang="en-US" smtClean="0"/>
              <a:t>23:32</a:t>
            </a:fld>
            <a:endParaRPr lang="en-US" dirty="0"/>
          </a:p>
        </p:txBody>
      </p:sp>
      <p:sp>
        <p:nvSpPr>
          <p:cNvPr id="5" name="页脚占位符 4">
            <a:extLst>
              <a:ext uri="{FF2B5EF4-FFF2-40B4-BE49-F238E27FC236}">
                <a16:creationId xmlns:a16="http://schemas.microsoft.com/office/drawing/2014/main" id="{5FED7A65-C018-4152-8086-9536DE04161B}"/>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473B03AB-29AE-4DB2-ADA6-43E4FD69EB31}"/>
              </a:ext>
            </a:extLst>
          </p:cNvPr>
          <p:cNvSpPr>
            <a:spLocks noGrp="1"/>
          </p:cNvSpPr>
          <p:nvPr>
            <p:ph type="sldNum" sz="quarter" idx="12"/>
          </p:nvPr>
        </p:nvSpPr>
        <p:spPr/>
        <p:txBody>
          <a:bodyPr/>
          <a:lstStyle/>
          <a:p>
            <a:pPr>
              <a:defRPr/>
            </a:pPr>
            <a:fld id="{3A44B40C-2167-40F0-8028-4C9DC49EEB79}" type="slidenum">
              <a:rPr lang="en-US" altLang="zh-CN" smtClean="0"/>
              <a:pPr>
                <a:defRPr/>
              </a:pPr>
              <a:t>78</a:t>
            </a:fld>
            <a:r>
              <a:rPr lang="en-US" altLang="zh-CN" dirty="0"/>
              <a:t>/89</a:t>
            </a:r>
          </a:p>
        </p:txBody>
      </p:sp>
      <p:sp>
        <p:nvSpPr>
          <p:cNvPr id="17" name="矩形 16">
            <a:extLst>
              <a:ext uri="{FF2B5EF4-FFF2-40B4-BE49-F238E27FC236}">
                <a16:creationId xmlns:a16="http://schemas.microsoft.com/office/drawing/2014/main" id="{112444AB-7A85-4973-BD0F-8F7C5185DF47}"/>
              </a:ext>
            </a:extLst>
          </p:cNvPr>
          <p:cNvSpPr/>
          <p:nvPr/>
        </p:nvSpPr>
        <p:spPr>
          <a:xfrm>
            <a:off x="3648722" y="1351521"/>
            <a:ext cx="6738151" cy="407796"/>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zh-CN" altLang="en-US" b="1" dirty="0">
                <a:latin typeface="微软雅黑" panose="020B0503020204020204" pitchFamily="34" charset="-122"/>
                <a:ea typeface="微软雅黑" panose="020B0503020204020204" pitchFamily="34" charset="-122"/>
              </a:rPr>
              <a:t>重点监管事故企业</a:t>
            </a:r>
          </a:p>
        </p:txBody>
      </p:sp>
      <p:sp>
        <p:nvSpPr>
          <p:cNvPr id="18" name="矩形 17">
            <a:extLst>
              <a:ext uri="{FF2B5EF4-FFF2-40B4-BE49-F238E27FC236}">
                <a16:creationId xmlns:a16="http://schemas.microsoft.com/office/drawing/2014/main" id="{A8C1EA08-32F1-4933-A548-700DC79AAA80}"/>
              </a:ext>
            </a:extLst>
          </p:cNvPr>
          <p:cNvSpPr/>
          <p:nvPr/>
        </p:nvSpPr>
        <p:spPr>
          <a:xfrm>
            <a:off x="7199791" y="4250273"/>
            <a:ext cx="4310238" cy="1855060"/>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solidFill>
                  <a:schemeClr val="tx1"/>
                </a:solidFill>
                <a:latin typeface="微软雅黑" panose="020B0503020204020204" pitchFamily="34" charset="-122"/>
                <a:ea typeface="微软雅黑" panose="020B0503020204020204" pitchFamily="34" charset="-122"/>
              </a:rPr>
              <a:t>应急管理部门安全生产执法人员使用的执法标志标识和制式服装由</a:t>
            </a:r>
            <a:r>
              <a:rPr lang="zh-CN" altLang="en-US" b="1" dirty="0">
                <a:solidFill>
                  <a:srgbClr val="0070C0"/>
                </a:solidFill>
                <a:latin typeface="微软雅黑" panose="020B0503020204020204" pitchFamily="34" charset="-122"/>
                <a:ea typeface="微软雅黑" panose="020B0503020204020204" pitchFamily="34" charset="-122"/>
              </a:rPr>
              <a:t>国务院应急管理部门统一监制</a:t>
            </a:r>
            <a:r>
              <a:rPr lang="zh-CN" altLang="en-US" dirty="0">
                <a:solidFill>
                  <a:schemeClr val="tx1"/>
                </a:solidFill>
                <a:latin typeface="微软雅黑" panose="020B0503020204020204" pitchFamily="34" charset="-122"/>
                <a:ea typeface="微软雅黑" panose="020B0503020204020204" pitchFamily="34" charset="-122"/>
              </a:rPr>
              <a:t>。</a:t>
            </a:r>
          </a:p>
        </p:txBody>
      </p:sp>
      <p:sp>
        <p:nvSpPr>
          <p:cNvPr id="19" name="矩形 18">
            <a:extLst>
              <a:ext uri="{FF2B5EF4-FFF2-40B4-BE49-F238E27FC236}">
                <a16:creationId xmlns:a16="http://schemas.microsoft.com/office/drawing/2014/main" id="{3CE51557-6B2C-4D51-8CC0-E2A408ECECCE}"/>
              </a:ext>
            </a:extLst>
          </p:cNvPr>
          <p:cNvSpPr/>
          <p:nvPr/>
        </p:nvSpPr>
        <p:spPr>
          <a:xfrm>
            <a:off x="2912212" y="1961826"/>
            <a:ext cx="4007025" cy="2028213"/>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solidFill>
                  <a:schemeClr val="tx1"/>
                </a:solidFill>
                <a:latin typeface="微软雅黑" panose="020B0503020204020204" pitchFamily="34" charset="-122"/>
                <a:ea typeface="微软雅黑" panose="020B0503020204020204" pitchFamily="34" charset="-122"/>
              </a:rPr>
              <a:t>应急管理部门应当按照</a:t>
            </a:r>
            <a:r>
              <a:rPr lang="zh-CN" altLang="en-US" b="1" dirty="0">
                <a:solidFill>
                  <a:srgbClr val="FF0000"/>
                </a:solidFill>
                <a:latin typeface="微软雅黑" panose="020B0503020204020204" pitchFamily="34" charset="-122"/>
                <a:ea typeface="微软雅黑" panose="020B0503020204020204" pitchFamily="34" charset="-122"/>
              </a:rPr>
              <a:t>分类分级监督管理</a:t>
            </a:r>
            <a:r>
              <a:rPr lang="zh-CN" altLang="en-US" dirty="0">
                <a:solidFill>
                  <a:schemeClr val="tx1"/>
                </a:solidFill>
                <a:latin typeface="微软雅黑" panose="020B0503020204020204" pitchFamily="34" charset="-122"/>
                <a:ea typeface="微软雅黑" panose="020B0503020204020204" pitchFamily="34" charset="-122"/>
              </a:rPr>
              <a:t>的全生产年度监督检查</a:t>
            </a:r>
            <a:r>
              <a:rPr lang="zh-CN" altLang="en-US" b="1" dirty="0">
                <a:solidFill>
                  <a:srgbClr val="0070C0"/>
                </a:solidFill>
                <a:latin typeface="微软雅黑" panose="020B0503020204020204" pitchFamily="34" charset="-122"/>
                <a:ea typeface="微软雅黑" panose="020B0503020204020204" pitchFamily="34" charset="-122"/>
              </a:rPr>
              <a:t>执法</a:t>
            </a:r>
            <a:r>
              <a:rPr lang="zh-CN" altLang="en-US" dirty="0">
                <a:solidFill>
                  <a:schemeClr val="tx1"/>
                </a:solidFill>
                <a:latin typeface="微软雅黑" panose="020B0503020204020204" pitchFamily="34" charset="-122"/>
                <a:ea typeface="微软雅黑" panose="020B0503020204020204" pitchFamily="34" charset="-122"/>
              </a:rPr>
              <a:t>计划，并按照年度监督检查执法计划进行监督检查。</a:t>
            </a:r>
            <a:endParaRPr lang="zh-CN" altLang="en-US" b="1" dirty="0">
              <a:solidFill>
                <a:srgbClr val="FF0000"/>
              </a:solidFill>
              <a:latin typeface="微软雅黑" panose="020B0503020204020204" pitchFamily="34" charset="-122"/>
              <a:ea typeface="微软雅黑" panose="020B0503020204020204" pitchFamily="34" charset="-122"/>
            </a:endParaRPr>
          </a:p>
        </p:txBody>
      </p:sp>
      <p:pic>
        <p:nvPicPr>
          <p:cNvPr id="21" name="图片 20">
            <a:extLst>
              <a:ext uri="{FF2B5EF4-FFF2-40B4-BE49-F238E27FC236}">
                <a16:creationId xmlns:a16="http://schemas.microsoft.com/office/drawing/2014/main" id="{549770A8-9229-4794-95D8-1D08FEE70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9791" y="1961826"/>
            <a:ext cx="4310238" cy="2028213"/>
          </a:xfrm>
          <a:prstGeom prst="rect">
            <a:avLst/>
          </a:prstGeom>
        </p:spPr>
      </p:pic>
      <p:pic>
        <p:nvPicPr>
          <p:cNvPr id="23" name="图片 22">
            <a:extLst>
              <a:ext uri="{FF2B5EF4-FFF2-40B4-BE49-F238E27FC236}">
                <a16:creationId xmlns:a16="http://schemas.microsoft.com/office/drawing/2014/main" id="{2BDF3923-862C-466B-A26A-0D4F664A0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1695" y="4250273"/>
            <a:ext cx="4007025" cy="1855060"/>
          </a:xfrm>
          <a:prstGeom prst="rect">
            <a:avLst/>
          </a:prstGeom>
        </p:spPr>
      </p:pic>
      <p:grpSp>
        <p:nvGrpSpPr>
          <p:cNvPr id="24" name="组合 23">
            <a:extLst>
              <a:ext uri="{FF2B5EF4-FFF2-40B4-BE49-F238E27FC236}">
                <a16:creationId xmlns:a16="http://schemas.microsoft.com/office/drawing/2014/main" id="{2592B575-2A34-C141-8F47-795C9FB7A5D3}"/>
              </a:ext>
            </a:extLst>
          </p:cNvPr>
          <p:cNvGrpSpPr/>
          <p:nvPr/>
        </p:nvGrpSpPr>
        <p:grpSpPr>
          <a:xfrm>
            <a:off x="145208" y="693267"/>
            <a:ext cx="7886569" cy="2333497"/>
            <a:chOff x="145208" y="693267"/>
            <a:chExt cx="7886569" cy="2333497"/>
          </a:xfrm>
        </p:grpSpPr>
        <p:grpSp>
          <p:nvGrpSpPr>
            <p:cNvPr id="25" name="组合 24">
              <a:extLst>
                <a:ext uri="{FF2B5EF4-FFF2-40B4-BE49-F238E27FC236}">
                  <a16:creationId xmlns:a16="http://schemas.microsoft.com/office/drawing/2014/main" id="{CC463969-49EE-E15A-74A1-A560F261048F}"/>
                </a:ext>
              </a:extLst>
            </p:cNvPr>
            <p:cNvGrpSpPr/>
            <p:nvPr/>
          </p:nvGrpSpPr>
          <p:grpSpPr>
            <a:xfrm>
              <a:off x="145208" y="693267"/>
              <a:ext cx="7886569" cy="2333497"/>
              <a:chOff x="145208" y="693267"/>
              <a:chExt cx="7886569" cy="2333497"/>
            </a:xfrm>
          </p:grpSpPr>
          <p:grpSp>
            <p:nvGrpSpPr>
              <p:cNvPr id="27" name="组合 26">
                <a:extLst>
                  <a:ext uri="{FF2B5EF4-FFF2-40B4-BE49-F238E27FC236}">
                    <a16:creationId xmlns:a16="http://schemas.microsoft.com/office/drawing/2014/main" id="{71811C51-6672-5FA1-4DF4-8821782B75D6}"/>
                  </a:ext>
                </a:extLst>
              </p:cNvPr>
              <p:cNvGrpSpPr/>
              <p:nvPr/>
            </p:nvGrpSpPr>
            <p:grpSpPr>
              <a:xfrm>
                <a:off x="145208" y="693267"/>
                <a:ext cx="7886569" cy="1770365"/>
                <a:chOff x="145208" y="693267"/>
                <a:chExt cx="7886569" cy="1770365"/>
              </a:xfrm>
            </p:grpSpPr>
            <p:grpSp>
              <p:nvGrpSpPr>
                <p:cNvPr id="29" name="组合 28">
                  <a:extLst>
                    <a:ext uri="{FF2B5EF4-FFF2-40B4-BE49-F238E27FC236}">
                      <a16:creationId xmlns:a16="http://schemas.microsoft.com/office/drawing/2014/main" id="{2F88DACB-228A-7C55-8E9F-D479288F48DA}"/>
                    </a:ext>
                  </a:extLst>
                </p:cNvPr>
                <p:cNvGrpSpPr/>
                <p:nvPr/>
              </p:nvGrpSpPr>
              <p:grpSpPr>
                <a:xfrm>
                  <a:off x="145210" y="693267"/>
                  <a:ext cx="7886567" cy="567279"/>
                  <a:chOff x="145210" y="693267"/>
                  <a:chExt cx="7886567" cy="567279"/>
                </a:xfrm>
              </p:grpSpPr>
              <p:sp>
                <p:nvSpPr>
                  <p:cNvPr id="31" name="AutoShape 11">
                    <a:extLst>
                      <a:ext uri="{FF2B5EF4-FFF2-40B4-BE49-F238E27FC236}">
                        <a16:creationId xmlns:a16="http://schemas.microsoft.com/office/drawing/2014/main" id="{1A9D976A-5F6C-6C87-4526-BB471D9C831D}"/>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2" name="AutoShape 11">
                    <a:extLst>
                      <a:ext uri="{FF2B5EF4-FFF2-40B4-BE49-F238E27FC236}">
                        <a16:creationId xmlns:a16="http://schemas.microsoft.com/office/drawing/2014/main" id="{7C838FD9-D3F4-29D1-354E-8912539DCBAB}"/>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3" name="AutoShape 11">
                    <a:extLst>
                      <a:ext uri="{FF2B5EF4-FFF2-40B4-BE49-F238E27FC236}">
                        <a16:creationId xmlns:a16="http://schemas.microsoft.com/office/drawing/2014/main" id="{B2F7FCDF-6A70-1D46-58FD-F70F6483DA49}"/>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30" name="矩形 29">
                  <a:extLst>
                    <a:ext uri="{FF2B5EF4-FFF2-40B4-BE49-F238E27FC236}">
                      <a16:creationId xmlns:a16="http://schemas.microsoft.com/office/drawing/2014/main" id="{838E4E45-423B-2EA1-C7E6-8ABB627AC220}"/>
                    </a:ext>
                  </a:extLst>
                </p:cNvPr>
                <p:cNvSpPr/>
                <p:nvPr/>
              </p:nvSpPr>
              <p:spPr>
                <a:xfrm>
                  <a:off x="145208" y="1900500"/>
                  <a:ext cx="1976555"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与</a:t>
                  </a:r>
                  <a:r>
                    <a:rPr lang="en-US" altLang="zh-CN" b="1" dirty="0">
                      <a:solidFill>
                        <a:schemeClr val="bg2">
                          <a:lumMod val="75000"/>
                        </a:schemeClr>
                      </a:solidFill>
                      <a:latin typeface="微软雅黑" panose="020B0503020204020204" pitchFamily="34" charset="-122"/>
                      <a:ea typeface="微软雅黑" panose="020B0503020204020204" pitchFamily="34" charset="-122"/>
                    </a:rPr>
                    <a:t>14</a:t>
                  </a:r>
                  <a:r>
                    <a:rPr lang="zh-CN" altLang="en-US" b="1" dirty="0">
                      <a:solidFill>
                        <a:schemeClr val="bg2">
                          <a:lumMod val="75000"/>
                        </a:schemeClr>
                      </a:solidFill>
                      <a:latin typeface="微软雅黑" panose="020B0503020204020204" pitchFamily="34" charset="-122"/>
                      <a:ea typeface="微软雅黑" panose="020B0503020204020204" pitchFamily="34" charset="-122"/>
                    </a:rPr>
                    <a:t>版的对比</a:t>
                  </a:r>
                </a:p>
              </p:txBody>
            </p:sp>
          </p:grpSp>
          <p:sp>
            <p:nvSpPr>
              <p:cNvPr id="28" name="矩形 27">
                <a:extLst>
                  <a:ext uri="{FF2B5EF4-FFF2-40B4-BE49-F238E27FC236}">
                    <a16:creationId xmlns:a16="http://schemas.microsoft.com/office/drawing/2014/main" id="{A0683FB7-B378-755B-B468-C508780D016D}"/>
                  </a:ext>
                </a:extLst>
              </p:cNvPr>
              <p:cNvSpPr/>
              <p:nvPr/>
            </p:nvSpPr>
            <p:spPr>
              <a:xfrm>
                <a:off x="145208" y="2463632"/>
                <a:ext cx="1976555"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3. </a:t>
                </a:r>
                <a:r>
                  <a:rPr lang="zh-CN" altLang="en-US" b="1" dirty="0">
                    <a:solidFill>
                      <a:schemeClr val="bg1"/>
                    </a:solidFill>
                    <a:latin typeface="微软雅黑" panose="020B0503020204020204" pitchFamily="34" charset="-122"/>
                    <a:ea typeface="微软雅黑" panose="020B0503020204020204" pitchFamily="34" charset="-122"/>
                  </a:rPr>
                  <a:t>对</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新安法</a:t>
                </a:r>
                <a:r>
                  <a:rPr lang="en-US" altLang="zh-CN" b="1" dirty="0">
                    <a:solidFill>
                      <a:schemeClr val="bg1"/>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的学习理解</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
          <p:nvSpPr>
            <p:cNvPr id="26" name="矩形 25">
              <a:extLst>
                <a:ext uri="{FF2B5EF4-FFF2-40B4-BE49-F238E27FC236}">
                  <a16:creationId xmlns:a16="http://schemas.microsoft.com/office/drawing/2014/main" id="{974DFDF3-7382-A91D-4718-6EF3C995B8D7}"/>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950546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日期占位符 3">
            <a:extLst>
              <a:ext uri="{FF2B5EF4-FFF2-40B4-BE49-F238E27FC236}">
                <a16:creationId xmlns:a16="http://schemas.microsoft.com/office/drawing/2014/main" id="{0565E9B9-6B9B-408E-BA92-BA1EA9BE24B1}"/>
              </a:ext>
            </a:extLst>
          </p:cNvPr>
          <p:cNvSpPr>
            <a:spLocks noGrp="1"/>
          </p:cNvSpPr>
          <p:nvPr>
            <p:ph type="dt" sz="half" idx="10"/>
          </p:nvPr>
        </p:nvSpPr>
        <p:spPr>
          <a:xfrm>
            <a:off x="838200" y="6445250"/>
            <a:ext cx="2743200" cy="365125"/>
          </a:xfrm>
        </p:spPr>
        <p:txBody>
          <a:bodyPr/>
          <a:lstStyle/>
          <a:p>
            <a:pPr>
              <a:defRPr/>
            </a:pPr>
            <a:fld id="{27158FDA-0734-4674-A894-C1231886F499}" type="datetime10">
              <a:rPr lang="zh-CN" altLang="en-US" smtClean="0"/>
              <a:t>23:32</a:t>
            </a:fld>
            <a:endParaRPr lang="en-US" dirty="0"/>
          </a:p>
        </p:txBody>
      </p:sp>
      <p:sp>
        <p:nvSpPr>
          <p:cNvPr id="24" name="页脚占位符 4">
            <a:extLst>
              <a:ext uri="{FF2B5EF4-FFF2-40B4-BE49-F238E27FC236}">
                <a16:creationId xmlns:a16="http://schemas.microsoft.com/office/drawing/2014/main" id="{4489640E-B73C-4EA2-A3CB-CC3B1128F7CF}"/>
              </a:ext>
            </a:extLst>
          </p:cNvPr>
          <p:cNvSpPr>
            <a:spLocks noGrp="1"/>
          </p:cNvSpPr>
          <p:nvPr>
            <p:ph type="ftr" sz="quarter" idx="11"/>
          </p:nvPr>
        </p:nvSpPr>
        <p:spPr>
          <a:xfrm>
            <a:off x="4038600" y="6445250"/>
            <a:ext cx="4114800" cy="365125"/>
          </a:xfrm>
        </p:spPr>
        <p:txBody>
          <a:bodyPr/>
          <a:lstStyle/>
          <a:p>
            <a:pPr>
              <a:defRPr/>
            </a:pPr>
            <a:r>
              <a:rPr lang="zh-CN" altLang="en-US"/>
              <a:t>应急管理部研究中心</a:t>
            </a:r>
            <a:endParaRPr lang="en-US" dirty="0"/>
          </a:p>
        </p:txBody>
      </p:sp>
      <p:sp>
        <p:nvSpPr>
          <p:cNvPr id="25" name="灯片编号占位符 5">
            <a:extLst>
              <a:ext uri="{FF2B5EF4-FFF2-40B4-BE49-F238E27FC236}">
                <a16:creationId xmlns:a16="http://schemas.microsoft.com/office/drawing/2014/main" id="{9D4BF33F-489D-4689-AD33-60D826A77320}"/>
              </a:ext>
            </a:extLst>
          </p:cNvPr>
          <p:cNvSpPr>
            <a:spLocks noGrp="1"/>
          </p:cNvSpPr>
          <p:nvPr>
            <p:ph type="sldNum" sz="quarter" idx="12"/>
          </p:nvPr>
        </p:nvSpPr>
        <p:spPr>
          <a:xfrm>
            <a:off x="8610600" y="6445250"/>
            <a:ext cx="2743200" cy="365125"/>
          </a:xfrm>
        </p:spPr>
        <p:txBody>
          <a:bodyPr/>
          <a:lstStyle/>
          <a:p>
            <a:pPr>
              <a:defRPr/>
            </a:pPr>
            <a:fld id="{3A44B40C-2167-40F0-8028-4C9DC49EEB79}" type="slidenum">
              <a:rPr lang="en-US" altLang="zh-CN" smtClean="0"/>
              <a:t>79</a:t>
            </a:fld>
            <a:r>
              <a:rPr lang="en-US" altLang="zh-CN" dirty="0"/>
              <a:t>/89</a:t>
            </a:r>
          </a:p>
        </p:txBody>
      </p:sp>
      <p:sp>
        <p:nvSpPr>
          <p:cNvPr id="26" name="矩形 25">
            <a:extLst>
              <a:ext uri="{FF2B5EF4-FFF2-40B4-BE49-F238E27FC236}">
                <a16:creationId xmlns:a16="http://schemas.microsoft.com/office/drawing/2014/main" id="{F78B7091-3CDE-4BA7-B0D1-4C5E4DE89387}"/>
              </a:ext>
            </a:extLst>
          </p:cNvPr>
          <p:cNvSpPr/>
          <p:nvPr/>
        </p:nvSpPr>
        <p:spPr>
          <a:xfrm>
            <a:off x="3648722" y="1351521"/>
            <a:ext cx="6738151" cy="40779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四不两直</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写入安全生产法</a:t>
            </a:r>
          </a:p>
        </p:txBody>
      </p:sp>
      <p:sp>
        <p:nvSpPr>
          <p:cNvPr id="27" name="矩形 26">
            <a:extLst>
              <a:ext uri="{FF2B5EF4-FFF2-40B4-BE49-F238E27FC236}">
                <a16:creationId xmlns:a16="http://schemas.microsoft.com/office/drawing/2014/main" id="{9262F77E-460F-490B-988E-79171D053F68}"/>
              </a:ext>
            </a:extLst>
          </p:cNvPr>
          <p:cNvSpPr/>
          <p:nvPr/>
        </p:nvSpPr>
        <p:spPr>
          <a:xfrm>
            <a:off x="3159305" y="2020408"/>
            <a:ext cx="3312516" cy="1792531"/>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监督检查应当按照国务院有关规定进行</a:t>
            </a:r>
            <a:r>
              <a:rPr lang="zh-CN" altLang="en-US" b="1" dirty="0">
                <a:solidFill>
                  <a:srgbClr val="0070C0"/>
                </a:solidFill>
                <a:latin typeface="微软雅黑" panose="020B0503020204020204" pitchFamily="34" charset="-122"/>
                <a:ea typeface="微软雅黑" panose="020B0503020204020204" pitchFamily="34" charset="-122"/>
              </a:rPr>
              <a:t>随机抽查</a:t>
            </a:r>
          </a:p>
        </p:txBody>
      </p:sp>
      <p:sp>
        <p:nvSpPr>
          <p:cNvPr id="19" name="矩形 18">
            <a:extLst>
              <a:ext uri="{FF2B5EF4-FFF2-40B4-BE49-F238E27FC236}">
                <a16:creationId xmlns:a16="http://schemas.microsoft.com/office/drawing/2014/main" id="{46B19DCE-CE35-46E7-9AF4-BBE296880F3C}"/>
              </a:ext>
            </a:extLst>
          </p:cNvPr>
          <p:cNvSpPr/>
          <p:nvPr/>
        </p:nvSpPr>
        <p:spPr>
          <a:xfrm>
            <a:off x="6970322" y="4125938"/>
            <a:ext cx="3629615" cy="1945492"/>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solidFill>
                  <a:schemeClr val="tx1"/>
                </a:solidFill>
                <a:latin typeface="微软雅黑" panose="020B0503020204020204" pitchFamily="34" charset="-122"/>
                <a:ea typeface="微软雅黑" panose="020B0503020204020204" pitchFamily="34" charset="-122"/>
              </a:rPr>
              <a:t>不得影响被检查单位的</a:t>
            </a:r>
            <a:r>
              <a:rPr lang="zh-CN" altLang="en-US" b="1" dirty="0">
                <a:solidFill>
                  <a:srgbClr val="FF0000"/>
                </a:solidFill>
                <a:latin typeface="微软雅黑" panose="020B0503020204020204" pitchFamily="34" charset="-122"/>
                <a:ea typeface="微软雅黑" panose="020B0503020204020204" pitchFamily="34" charset="-122"/>
              </a:rPr>
              <a:t>正常生产经营活动</a:t>
            </a:r>
          </a:p>
        </p:txBody>
      </p:sp>
      <p:pic>
        <p:nvPicPr>
          <p:cNvPr id="3" name="图片 2">
            <a:extLst>
              <a:ext uri="{FF2B5EF4-FFF2-40B4-BE49-F238E27FC236}">
                <a16:creationId xmlns:a16="http://schemas.microsoft.com/office/drawing/2014/main" id="{4B118E03-9D7C-4F3F-B371-34CED285F373}"/>
              </a:ext>
            </a:extLst>
          </p:cNvPr>
          <p:cNvPicPr>
            <a:picLocks noChangeAspect="1"/>
          </p:cNvPicPr>
          <p:nvPr/>
        </p:nvPicPr>
        <p:blipFill rotWithShape="1">
          <a:blip r:embed="rId2">
            <a:extLst>
              <a:ext uri="{28A0092B-C50C-407E-A947-70E740481C1C}">
                <a14:useLocalDpi xmlns:a14="http://schemas.microsoft.com/office/drawing/2010/main" val="0"/>
              </a:ext>
            </a:extLst>
          </a:blip>
          <a:srcRect t="19626"/>
          <a:stretch/>
        </p:blipFill>
        <p:spPr>
          <a:xfrm>
            <a:off x="6731185" y="2020408"/>
            <a:ext cx="3949700" cy="1792531"/>
          </a:xfrm>
          <a:prstGeom prst="rect">
            <a:avLst/>
          </a:prstGeom>
        </p:spPr>
      </p:pic>
      <p:pic>
        <p:nvPicPr>
          <p:cNvPr id="5" name="图片 4">
            <a:extLst>
              <a:ext uri="{FF2B5EF4-FFF2-40B4-BE49-F238E27FC236}">
                <a16:creationId xmlns:a16="http://schemas.microsoft.com/office/drawing/2014/main" id="{81D9795C-19A3-4A98-A26E-EC540BE6A783}"/>
              </a:ext>
            </a:extLst>
          </p:cNvPr>
          <p:cNvPicPr>
            <a:picLocks noChangeAspect="1"/>
          </p:cNvPicPr>
          <p:nvPr/>
        </p:nvPicPr>
        <p:blipFill rotWithShape="1">
          <a:blip r:embed="rId3">
            <a:extLst>
              <a:ext uri="{28A0092B-C50C-407E-A947-70E740481C1C}">
                <a14:useLocalDpi xmlns:a14="http://schemas.microsoft.com/office/drawing/2010/main" val="0"/>
              </a:ext>
            </a:extLst>
          </a:blip>
          <a:srcRect b="16609"/>
          <a:stretch/>
        </p:blipFill>
        <p:spPr>
          <a:xfrm>
            <a:off x="3159304" y="4125938"/>
            <a:ext cx="3400245" cy="1945492"/>
          </a:xfrm>
          <a:prstGeom prst="rect">
            <a:avLst/>
          </a:prstGeom>
        </p:spPr>
      </p:pic>
      <p:grpSp>
        <p:nvGrpSpPr>
          <p:cNvPr id="18" name="组合 17">
            <a:extLst>
              <a:ext uri="{FF2B5EF4-FFF2-40B4-BE49-F238E27FC236}">
                <a16:creationId xmlns:a16="http://schemas.microsoft.com/office/drawing/2014/main" id="{F7DCB513-08C4-C067-E6A6-E749936D5AC2}"/>
              </a:ext>
            </a:extLst>
          </p:cNvPr>
          <p:cNvGrpSpPr/>
          <p:nvPr/>
        </p:nvGrpSpPr>
        <p:grpSpPr>
          <a:xfrm>
            <a:off x="145208" y="693267"/>
            <a:ext cx="7886569" cy="2333497"/>
            <a:chOff x="145208" y="693267"/>
            <a:chExt cx="7886569" cy="2333497"/>
          </a:xfrm>
        </p:grpSpPr>
        <p:grpSp>
          <p:nvGrpSpPr>
            <p:cNvPr id="22" name="组合 21">
              <a:extLst>
                <a:ext uri="{FF2B5EF4-FFF2-40B4-BE49-F238E27FC236}">
                  <a16:creationId xmlns:a16="http://schemas.microsoft.com/office/drawing/2014/main" id="{716859C7-79B3-2EF7-AE1D-BD257D4970F0}"/>
                </a:ext>
              </a:extLst>
            </p:cNvPr>
            <p:cNvGrpSpPr/>
            <p:nvPr/>
          </p:nvGrpSpPr>
          <p:grpSpPr>
            <a:xfrm>
              <a:off x="145208" y="693267"/>
              <a:ext cx="7886569" cy="2333497"/>
              <a:chOff x="145208" y="693267"/>
              <a:chExt cx="7886569" cy="2333497"/>
            </a:xfrm>
          </p:grpSpPr>
          <p:grpSp>
            <p:nvGrpSpPr>
              <p:cNvPr id="29" name="组合 28">
                <a:extLst>
                  <a:ext uri="{FF2B5EF4-FFF2-40B4-BE49-F238E27FC236}">
                    <a16:creationId xmlns:a16="http://schemas.microsoft.com/office/drawing/2014/main" id="{90DC8036-6346-0848-7075-81BE25C00BC2}"/>
                  </a:ext>
                </a:extLst>
              </p:cNvPr>
              <p:cNvGrpSpPr/>
              <p:nvPr/>
            </p:nvGrpSpPr>
            <p:grpSpPr>
              <a:xfrm>
                <a:off x="145208" y="693267"/>
                <a:ext cx="7886569" cy="1770365"/>
                <a:chOff x="145208" y="693267"/>
                <a:chExt cx="7886569" cy="1770365"/>
              </a:xfrm>
            </p:grpSpPr>
            <p:grpSp>
              <p:nvGrpSpPr>
                <p:cNvPr id="32" name="组合 31">
                  <a:extLst>
                    <a:ext uri="{FF2B5EF4-FFF2-40B4-BE49-F238E27FC236}">
                      <a16:creationId xmlns:a16="http://schemas.microsoft.com/office/drawing/2014/main" id="{1199C9FC-55C7-ADA4-7BA2-D18BBB739D6D}"/>
                    </a:ext>
                  </a:extLst>
                </p:cNvPr>
                <p:cNvGrpSpPr/>
                <p:nvPr/>
              </p:nvGrpSpPr>
              <p:grpSpPr>
                <a:xfrm>
                  <a:off x="145210" y="693267"/>
                  <a:ext cx="7886567" cy="567279"/>
                  <a:chOff x="145210" y="693267"/>
                  <a:chExt cx="7886567" cy="567279"/>
                </a:xfrm>
              </p:grpSpPr>
              <p:sp>
                <p:nvSpPr>
                  <p:cNvPr id="36" name="AutoShape 11">
                    <a:extLst>
                      <a:ext uri="{FF2B5EF4-FFF2-40B4-BE49-F238E27FC236}">
                        <a16:creationId xmlns:a16="http://schemas.microsoft.com/office/drawing/2014/main" id="{9D38015E-EFCC-59BB-897D-3F0ECD7E768E}"/>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8" name="AutoShape 11">
                    <a:extLst>
                      <a:ext uri="{FF2B5EF4-FFF2-40B4-BE49-F238E27FC236}">
                        <a16:creationId xmlns:a16="http://schemas.microsoft.com/office/drawing/2014/main" id="{C26061C0-8297-8AD4-49AB-79C2EAB01B4E}"/>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9" name="AutoShape 11">
                    <a:extLst>
                      <a:ext uri="{FF2B5EF4-FFF2-40B4-BE49-F238E27FC236}">
                        <a16:creationId xmlns:a16="http://schemas.microsoft.com/office/drawing/2014/main" id="{A8C7ACF6-96D7-982B-7D77-C0BC3308895D}"/>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34" name="矩形 33">
                  <a:extLst>
                    <a:ext uri="{FF2B5EF4-FFF2-40B4-BE49-F238E27FC236}">
                      <a16:creationId xmlns:a16="http://schemas.microsoft.com/office/drawing/2014/main" id="{2C3E69E2-DD5E-11DF-7603-713514A0BD6E}"/>
                    </a:ext>
                  </a:extLst>
                </p:cNvPr>
                <p:cNvSpPr/>
                <p:nvPr/>
              </p:nvSpPr>
              <p:spPr>
                <a:xfrm>
                  <a:off x="145208" y="1900500"/>
                  <a:ext cx="1976555"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与</a:t>
                  </a:r>
                  <a:r>
                    <a:rPr lang="en-US" altLang="zh-CN" b="1" dirty="0">
                      <a:solidFill>
                        <a:schemeClr val="bg2">
                          <a:lumMod val="75000"/>
                        </a:schemeClr>
                      </a:solidFill>
                      <a:latin typeface="微软雅黑" panose="020B0503020204020204" pitchFamily="34" charset="-122"/>
                      <a:ea typeface="微软雅黑" panose="020B0503020204020204" pitchFamily="34" charset="-122"/>
                    </a:rPr>
                    <a:t>14</a:t>
                  </a:r>
                  <a:r>
                    <a:rPr lang="zh-CN" altLang="en-US" b="1" dirty="0">
                      <a:solidFill>
                        <a:schemeClr val="bg2">
                          <a:lumMod val="75000"/>
                        </a:schemeClr>
                      </a:solidFill>
                      <a:latin typeface="微软雅黑" panose="020B0503020204020204" pitchFamily="34" charset="-122"/>
                      <a:ea typeface="微软雅黑" panose="020B0503020204020204" pitchFamily="34" charset="-122"/>
                    </a:rPr>
                    <a:t>版的对比</a:t>
                  </a:r>
                </a:p>
              </p:txBody>
            </p:sp>
          </p:grpSp>
          <p:sp>
            <p:nvSpPr>
              <p:cNvPr id="30" name="矩形 29">
                <a:extLst>
                  <a:ext uri="{FF2B5EF4-FFF2-40B4-BE49-F238E27FC236}">
                    <a16:creationId xmlns:a16="http://schemas.microsoft.com/office/drawing/2014/main" id="{42BCC8D7-85EC-E9BF-1741-B6429637E781}"/>
                  </a:ext>
                </a:extLst>
              </p:cNvPr>
              <p:cNvSpPr/>
              <p:nvPr/>
            </p:nvSpPr>
            <p:spPr>
              <a:xfrm>
                <a:off x="145208" y="2463632"/>
                <a:ext cx="1976555"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3. </a:t>
                </a:r>
                <a:r>
                  <a:rPr lang="zh-CN" altLang="en-US" b="1" dirty="0">
                    <a:solidFill>
                      <a:schemeClr val="bg1"/>
                    </a:solidFill>
                    <a:latin typeface="微软雅黑" panose="020B0503020204020204" pitchFamily="34" charset="-122"/>
                    <a:ea typeface="微软雅黑" panose="020B0503020204020204" pitchFamily="34" charset="-122"/>
                  </a:rPr>
                  <a:t>对</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新安法</a:t>
                </a:r>
                <a:r>
                  <a:rPr lang="en-US" altLang="zh-CN" b="1" dirty="0">
                    <a:solidFill>
                      <a:schemeClr val="bg1"/>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的学习理解</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
          <p:nvSpPr>
            <p:cNvPr id="28" name="矩形 27">
              <a:extLst>
                <a:ext uri="{FF2B5EF4-FFF2-40B4-BE49-F238E27FC236}">
                  <a16:creationId xmlns:a16="http://schemas.microsoft.com/office/drawing/2014/main" id="{5C8B230C-B6B3-0BFE-A06F-562A7FD59CF9}"/>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166139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日期占位符 3">
            <a:extLst>
              <a:ext uri="{FF2B5EF4-FFF2-40B4-BE49-F238E27FC236}">
                <a16:creationId xmlns:a16="http://schemas.microsoft.com/office/drawing/2014/main" id="{F4F02158-705A-4F75-8DF0-04B727AE0442}"/>
              </a:ext>
            </a:extLst>
          </p:cNvPr>
          <p:cNvSpPr>
            <a:spLocks noGrp="1"/>
          </p:cNvSpPr>
          <p:nvPr>
            <p:ph type="dt" sz="half" idx="10"/>
          </p:nvPr>
        </p:nvSpPr>
        <p:spPr>
          <a:xfrm>
            <a:off x="838200" y="6445250"/>
            <a:ext cx="2743200" cy="365125"/>
          </a:xfrm>
        </p:spPr>
        <p:txBody>
          <a:bodyPr/>
          <a:lstStyle/>
          <a:p>
            <a:pPr>
              <a:defRPr/>
            </a:pPr>
            <a:fld id="{27158FDA-0734-4674-A894-C1231886F499}" type="datetime10">
              <a:rPr lang="zh-CN" altLang="en-US" smtClean="0"/>
              <a:t>23:17</a:t>
            </a:fld>
            <a:endParaRPr lang="en-US" dirty="0"/>
          </a:p>
        </p:txBody>
      </p:sp>
      <p:sp>
        <p:nvSpPr>
          <p:cNvPr id="21" name="页脚占位符 4">
            <a:extLst>
              <a:ext uri="{FF2B5EF4-FFF2-40B4-BE49-F238E27FC236}">
                <a16:creationId xmlns:a16="http://schemas.microsoft.com/office/drawing/2014/main" id="{2604CEE9-8675-4CC0-84F1-6C068E2BA7DF}"/>
              </a:ext>
            </a:extLst>
          </p:cNvPr>
          <p:cNvSpPr>
            <a:spLocks noGrp="1"/>
          </p:cNvSpPr>
          <p:nvPr>
            <p:ph type="ftr" sz="quarter" idx="11"/>
          </p:nvPr>
        </p:nvSpPr>
        <p:spPr>
          <a:xfrm>
            <a:off x="4038600" y="6445250"/>
            <a:ext cx="4114800" cy="365125"/>
          </a:xfrm>
        </p:spPr>
        <p:txBody>
          <a:bodyPr/>
          <a:lstStyle/>
          <a:p>
            <a:pPr>
              <a:defRPr/>
            </a:pPr>
            <a:r>
              <a:rPr lang="zh-CN" altLang="en-US"/>
              <a:t>应急管理部研究中心</a:t>
            </a:r>
            <a:endParaRPr lang="en-US" dirty="0"/>
          </a:p>
        </p:txBody>
      </p:sp>
      <p:sp>
        <p:nvSpPr>
          <p:cNvPr id="22" name="灯片编号占位符 5">
            <a:extLst>
              <a:ext uri="{FF2B5EF4-FFF2-40B4-BE49-F238E27FC236}">
                <a16:creationId xmlns:a16="http://schemas.microsoft.com/office/drawing/2014/main" id="{BFE48D35-5FF3-42E1-B189-AE203F794664}"/>
              </a:ext>
            </a:extLst>
          </p:cNvPr>
          <p:cNvSpPr>
            <a:spLocks noGrp="1"/>
          </p:cNvSpPr>
          <p:nvPr>
            <p:ph type="sldNum" sz="quarter" idx="12"/>
          </p:nvPr>
        </p:nvSpPr>
        <p:spPr>
          <a:xfrm>
            <a:off x="8610600" y="6445250"/>
            <a:ext cx="2743200" cy="365125"/>
          </a:xfrm>
        </p:spPr>
        <p:txBody>
          <a:bodyPr/>
          <a:lstStyle/>
          <a:p>
            <a:pPr>
              <a:defRPr/>
            </a:pPr>
            <a:fld id="{3A44B40C-2167-40F0-8028-4C9DC49EEB79}" type="slidenum">
              <a:rPr lang="en-US" altLang="zh-CN" smtClean="0"/>
              <a:t>8</a:t>
            </a:fld>
            <a:r>
              <a:rPr lang="en-US" altLang="zh-CN" dirty="0"/>
              <a:t>/89</a:t>
            </a:r>
          </a:p>
        </p:txBody>
      </p:sp>
      <p:sp>
        <p:nvSpPr>
          <p:cNvPr id="48" name="矩形 47">
            <a:extLst>
              <a:ext uri="{FF2B5EF4-FFF2-40B4-BE49-F238E27FC236}">
                <a16:creationId xmlns:a16="http://schemas.microsoft.com/office/drawing/2014/main" id="{4C0B3E96-B5DD-4E53-9E79-FE5D6A392A94}"/>
              </a:ext>
            </a:extLst>
          </p:cNvPr>
          <p:cNvSpPr/>
          <p:nvPr/>
        </p:nvSpPr>
        <p:spPr>
          <a:xfrm>
            <a:off x="2347994" y="1858427"/>
            <a:ext cx="9447766" cy="1761288"/>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zh-CN" altLang="en-US" dirty="0">
                <a:latin typeface="微软雅黑" panose="020B0503020204020204" pitchFamily="34" charset="-122"/>
                <a:ea typeface="微软雅黑" panose="020B0503020204020204" pitchFamily="34" charset="-122"/>
              </a:rPr>
              <a:t>全国人大常委会法工委高度重视应急管理和安全生产相关立法修法工作，</a:t>
            </a:r>
            <a:r>
              <a:rPr lang="en-US" altLang="zh-CN" b="1" dirty="0">
                <a:solidFill>
                  <a:srgbClr val="0070C0"/>
                </a:solidFill>
                <a:latin typeface="微软雅黑" panose="020B0503020204020204" pitchFamily="34" charset="-122"/>
                <a:ea typeface="微软雅黑" panose="020B0503020204020204" pitchFamily="34" charset="-122"/>
              </a:rPr>
              <a:t>《</a:t>
            </a:r>
            <a:r>
              <a:rPr lang="zh-CN" altLang="en-US" b="1" dirty="0">
                <a:solidFill>
                  <a:srgbClr val="0070C0"/>
                </a:solidFill>
                <a:latin typeface="微软雅黑" panose="020B0503020204020204" pitchFamily="34" charset="-122"/>
                <a:ea typeface="微软雅黑" panose="020B0503020204020204" pitchFamily="34" charset="-122"/>
              </a:rPr>
              <a:t>安全生产法</a:t>
            </a:r>
            <a:r>
              <a:rPr lang="en-US" altLang="zh-CN" b="1" dirty="0">
                <a:solidFill>
                  <a:srgbClr val="0070C0"/>
                </a:solidFill>
                <a:latin typeface="微软雅黑" panose="020B0503020204020204" pitchFamily="34" charset="-122"/>
                <a:ea typeface="微软雅黑" panose="020B0503020204020204" pitchFamily="34" charset="-122"/>
              </a:rPr>
              <a:t>》</a:t>
            </a:r>
            <a:r>
              <a:rPr lang="zh-CN" altLang="en-US" b="1" dirty="0">
                <a:solidFill>
                  <a:srgbClr val="0070C0"/>
                </a:solidFill>
                <a:latin typeface="微软雅黑" panose="020B0503020204020204" pitchFamily="34" charset="-122"/>
                <a:ea typeface="微软雅黑" panose="020B0503020204020204" pitchFamily="34" charset="-122"/>
              </a:rPr>
              <a:t>修改和</a:t>
            </a:r>
            <a:r>
              <a:rPr lang="en-US" altLang="zh-CN" b="1" dirty="0">
                <a:solidFill>
                  <a:srgbClr val="0070C0"/>
                </a:solidFill>
                <a:latin typeface="微软雅黑" panose="020B0503020204020204" pitchFamily="34" charset="-122"/>
                <a:ea typeface="微软雅黑" panose="020B0503020204020204" pitchFamily="34" charset="-122"/>
              </a:rPr>
              <a:t>《</a:t>
            </a:r>
            <a:r>
              <a:rPr lang="zh-CN" altLang="en-US" b="1" dirty="0">
                <a:solidFill>
                  <a:srgbClr val="0070C0"/>
                </a:solidFill>
                <a:latin typeface="微软雅黑" panose="020B0503020204020204" pitchFamily="34" charset="-122"/>
                <a:ea typeface="微软雅黑" panose="020B0503020204020204" pitchFamily="34" charset="-122"/>
              </a:rPr>
              <a:t>刑法</a:t>
            </a:r>
            <a:r>
              <a:rPr lang="en-US" altLang="zh-CN" b="1" dirty="0">
                <a:solidFill>
                  <a:srgbClr val="0070C0"/>
                </a:solidFill>
                <a:latin typeface="微软雅黑" panose="020B0503020204020204" pitchFamily="34" charset="-122"/>
                <a:ea typeface="微软雅黑" panose="020B0503020204020204" pitchFamily="34" charset="-122"/>
              </a:rPr>
              <a:t>》</a:t>
            </a:r>
            <a:r>
              <a:rPr lang="zh-CN" altLang="en-US" b="1" dirty="0">
                <a:solidFill>
                  <a:srgbClr val="0070C0"/>
                </a:solidFill>
                <a:latin typeface="微软雅黑" panose="020B0503020204020204" pitchFamily="34" charset="-122"/>
                <a:ea typeface="微软雅黑" panose="020B0503020204020204" pitchFamily="34" charset="-122"/>
              </a:rPr>
              <a:t>修改</a:t>
            </a:r>
            <a:r>
              <a:rPr lang="zh-CN" altLang="en-US" dirty="0">
                <a:latin typeface="微软雅黑" panose="020B0503020204020204" pitchFamily="34" charset="-122"/>
                <a:ea typeface="微软雅黑" panose="020B0503020204020204" pitchFamily="34" charset="-122"/>
              </a:rPr>
              <a:t>已列入</a:t>
            </a:r>
            <a:r>
              <a:rPr lang="zh-CN" altLang="en-US" b="1" dirty="0">
                <a:solidFill>
                  <a:srgbClr val="0070C0"/>
                </a:solidFill>
                <a:latin typeface="微软雅黑" panose="020B0503020204020204" pitchFamily="34" charset="-122"/>
                <a:ea typeface="微软雅黑" panose="020B0503020204020204" pitchFamily="34" charset="-122"/>
              </a:rPr>
              <a:t>立法计划。</a:t>
            </a:r>
            <a:r>
              <a:rPr lang="zh-CN" altLang="en-US" dirty="0">
                <a:solidFill>
                  <a:schemeClr val="tx1"/>
                </a:solidFill>
                <a:latin typeface="微软雅黑" panose="020B0503020204020204" pitchFamily="34" charset="-122"/>
                <a:ea typeface="微软雅黑" panose="020B0503020204020204" pitchFamily="34" charset="-122"/>
              </a:rPr>
              <a:t>法工委相关对口部门要进一步加强与</a:t>
            </a:r>
            <a:r>
              <a:rPr lang="zh-CN" altLang="en-US" b="1" dirty="0">
                <a:solidFill>
                  <a:srgbClr val="FF0000"/>
                </a:solidFill>
                <a:latin typeface="微软雅黑" panose="020B0503020204020204" pitchFamily="34" charset="-122"/>
                <a:ea typeface="微软雅黑" panose="020B0503020204020204" pitchFamily="34" charset="-122"/>
              </a:rPr>
              <a:t>应急管理部法制部门沟通</a:t>
            </a:r>
            <a:r>
              <a:rPr lang="zh-CN" altLang="en-US" dirty="0">
                <a:solidFill>
                  <a:schemeClr val="tx1"/>
                </a:solidFill>
                <a:latin typeface="微软雅黑" panose="020B0503020204020204" pitchFamily="34" charset="-122"/>
                <a:ea typeface="微软雅黑" panose="020B0503020204020204" pitchFamily="34" charset="-122"/>
              </a:rPr>
              <a:t>，密切配合，注重运用法治思维解决突出问题坚持以良法促进发展保障善治，切实增强人民群众的获得感、幸福感、安全感。</a:t>
            </a:r>
          </a:p>
        </p:txBody>
      </p:sp>
      <p:pic>
        <p:nvPicPr>
          <p:cNvPr id="49" name="图片 48">
            <a:extLst>
              <a:ext uri="{FF2B5EF4-FFF2-40B4-BE49-F238E27FC236}">
                <a16:creationId xmlns:a16="http://schemas.microsoft.com/office/drawing/2014/main" id="{B595AA14-EBFA-4224-8D5F-DF940A9FC633}"/>
              </a:ext>
            </a:extLst>
          </p:cNvPr>
          <p:cNvPicPr>
            <a:picLocks noChangeAspect="1"/>
          </p:cNvPicPr>
          <p:nvPr/>
        </p:nvPicPr>
        <p:blipFill>
          <a:blip r:embed="rId2"/>
          <a:stretch>
            <a:fillRect/>
          </a:stretch>
        </p:blipFill>
        <p:spPr>
          <a:xfrm>
            <a:off x="2343705" y="3684209"/>
            <a:ext cx="4145487" cy="2541499"/>
          </a:xfrm>
          <a:prstGeom prst="rect">
            <a:avLst/>
          </a:prstGeom>
        </p:spPr>
      </p:pic>
      <p:grpSp>
        <p:nvGrpSpPr>
          <p:cNvPr id="51" name="组合 50">
            <a:extLst>
              <a:ext uri="{FF2B5EF4-FFF2-40B4-BE49-F238E27FC236}">
                <a16:creationId xmlns:a16="http://schemas.microsoft.com/office/drawing/2014/main" id="{BC29A9D6-585D-441B-ADD1-1D759160779E}"/>
              </a:ext>
            </a:extLst>
          </p:cNvPr>
          <p:cNvGrpSpPr/>
          <p:nvPr/>
        </p:nvGrpSpPr>
        <p:grpSpPr>
          <a:xfrm>
            <a:off x="145208" y="693267"/>
            <a:ext cx="7886569" cy="1770365"/>
            <a:chOff x="145208" y="693267"/>
            <a:chExt cx="7886569" cy="1770365"/>
          </a:xfrm>
        </p:grpSpPr>
        <p:grpSp>
          <p:nvGrpSpPr>
            <p:cNvPr id="52" name="组合 51">
              <a:extLst>
                <a:ext uri="{FF2B5EF4-FFF2-40B4-BE49-F238E27FC236}">
                  <a16:creationId xmlns:a16="http://schemas.microsoft.com/office/drawing/2014/main" id="{BC0CF7FA-B208-4FEB-9F70-CF30292314C9}"/>
                </a:ext>
              </a:extLst>
            </p:cNvPr>
            <p:cNvGrpSpPr/>
            <p:nvPr/>
          </p:nvGrpSpPr>
          <p:grpSpPr>
            <a:xfrm>
              <a:off x="145210" y="693267"/>
              <a:ext cx="7886567" cy="567279"/>
              <a:chOff x="145210" y="693267"/>
              <a:chExt cx="7886567" cy="567279"/>
            </a:xfrm>
          </p:grpSpPr>
          <p:sp>
            <p:nvSpPr>
              <p:cNvPr id="56" name="AutoShape 11">
                <a:extLst>
                  <a:ext uri="{FF2B5EF4-FFF2-40B4-BE49-F238E27FC236}">
                    <a16:creationId xmlns:a16="http://schemas.microsoft.com/office/drawing/2014/main" id="{68E91234-44EB-4A62-947E-D49AC0C62EE0}"/>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57" name="AutoShape 11">
                <a:extLst>
                  <a:ext uri="{FF2B5EF4-FFF2-40B4-BE49-F238E27FC236}">
                    <a16:creationId xmlns:a16="http://schemas.microsoft.com/office/drawing/2014/main" id="{3F219312-D5C3-47BC-ACB1-91BC586CC01B}"/>
                  </a:ext>
                </a:extLst>
              </p:cNvPr>
              <p:cNvSpPr>
                <a:spLocks noChangeArrowheads="1"/>
              </p:cNvSpPr>
              <p:nvPr/>
            </p:nvSpPr>
            <p:spPr bwMode="auto">
              <a:xfrm>
                <a:off x="2020913" y="697414"/>
                <a:ext cx="400702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2">
                        <a:lumMod val="75000"/>
                      </a:schemeClr>
                    </a:solidFill>
                    <a:latin typeface="微软雅黑" panose="020B0503020204020204" pitchFamily="34" charset="-122"/>
                    <a:ea typeface="微软雅黑" panose="020B0503020204020204" pitchFamily="34" charset="-122"/>
                  </a:rPr>
                  <a:t>二、</a:t>
                </a:r>
                <a:r>
                  <a:rPr kumimoji="1" lang="en-US" altLang="zh-CN"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58" name="AutoShape 11">
                <a:extLst>
                  <a:ext uri="{FF2B5EF4-FFF2-40B4-BE49-F238E27FC236}">
                    <a16:creationId xmlns:a16="http://schemas.microsoft.com/office/drawing/2014/main" id="{D937D38A-AC78-4D28-AEE2-55CE63438B90}"/>
                  </a:ext>
                </a:extLst>
              </p:cNvPr>
              <p:cNvSpPr>
                <a:spLocks noChangeArrowheads="1"/>
              </p:cNvSpPr>
              <p:nvPr/>
            </p:nvSpPr>
            <p:spPr bwMode="auto">
              <a:xfrm>
                <a:off x="145210" y="697414"/>
                <a:ext cx="219849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53" name="组合 52">
              <a:extLst>
                <a:ext uri="{FF2B5EF4-FFF2-40B4-BE49-F238E27FC236}">
                  <a16:creationId xmlns:a16="http://schemas.microsoft.com/office/drawing/2014/main" id="{9316BCDC-9E10-46A5-A430-C3328E58B40A}"/>
                </a:ext>
              </a:extLst>
            </p:cNvPr>
            <p:cNvGrpSpPr/>
            <p:nvPr/>
          </p:nvGrpSpPr>
          <p:grpSpPr>
            <a:xfrm>
              <a:off x="145208" y="1289125"/>
              <a:ext cx="1976555" cy="1174507"/>
              <a:chOff x="132508" y="1204621"/>
              <a:chExt cx="1507539" cy="1174507"/>
            </a:xfrm>
          </p:grpSpPr>
          <p:sp>
            <p:nvSpPr>
              <p:cNvPr id="54" name="矩形 53">
                <a:extLst>
                  <a:ext uri="{FF2B5EF4-FFF2-40B4-BE49-F238E27FC236}">
                    <a16:creationId xmlns:a16="http://schemas.microsoft.com/office/drawing/2014/main" id="{9A3CC374-99CC-4C9C-AA67-881694711AFE}"/>
                  </a:ext>
                </a:extLst>
              </p:cNvPr>
              <p:cNvSpPr/>
              <p:nvPr/>
            </p:nvSpPr>
            <p:spPr>
              <a:xfrm>
                <a:off x="132508" y="1815996"/>
                <a:ext cx="1507539"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修订的历程</a:t>
                </a:r>
              </a:p>
            </p:txBody>
          </p:sp>
          <p:sp>
            <p:nvSpPr>
              <p:cNvPr id="55" name="矩形 54">
                <a:extLst>
                  <a:ext uri="{FF2B5EF4-FFF2-40B4-BE49-F238E27FC236}">
                    <a16:creationId xmlns:a16="http://schemas.microsoft.com/office/drawing/2014/main" id="{37BE4B37-F183-4B0E-881C-BA40F34B1F29}"/>
                  </a:ext>
                </a:extLst>
              </p:cNvPr>
              <p:cNvSpPr/>
              <p:nvPr/>
            </p:nvSpPr>
            <p:spPr>
              <a:xfrm>
                <a:off x="132508" y="1204621"/>
                <a:ext cx="1507539"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1. </a:t>
                </a:r>
                <a:r>
                  <a:rPr lang="zh-CN" altLang="en-US" b="1" dirty="0">
                    <a:solidFill>
                      <a:schemeClr val="bg1"/>
                    </a:solidFill>
                    <a:latin typeface="微软雅黑" panose="020B0503020204020204" pitchFamily="34" charset="-122"/>
                    <a:ea typeface="微软雅黑" panose="020B0503020204020204" pitchFamily="34" charset="-122"/>
                  </a:rPr>
                  <a:t>修订的背景</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grpSp>
      <p:sp>
        <p:nvSpPr>
          <p:cNvPr id="59" name="矩形 58">
            <a:extLst>
              <a:ext uri="{FF2B5EF4-FFF2-40B4-BE49-F238E27FC236}">
                <a16:creationId xmlns:a16="http://schemas.microsoft.com/office/drawing/2014/main" id="{DC3ED4FF-717D-4631-9337-B2A7F55293C7}"/>
              </a:ext>
            </a:extLst>
          </p:cNvPr>
          <p:cNvSpPr/>
          <p:nvPr/>
        </p:nvSpPr>
        <p:spPr>
          <a:xfrm>
            <a:off x="6885432" y="3746005"/>
            <a:ext cx="4910328" cy="2479703"/>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zh-CN" altLang="en-US" dirty="0">
                <a:latin typeface="微软雅黑" panose="020B0503020204020204" pitchFamily="34" charset="-122"/>
                <a:ea typeface="微软雅黑" panose="020B0503020204020204" pitchFamily="34" charset="-122"/>
              </a:rPr>
              <a:t>党中央强调要</a:t>
            </a:r>
            <a:r>
              <a:rPr lang="zh-CN" altLang="en-US" b="1" dirty="0">
                <a:solidFill>
                  <a:srgbClr val="0070C0"/>
                </a:solidFill>
                <a:latin typeface="微软雅黑" panose="020B0503020204020204" pitchFamily="34" charset="-122"/>
                <a:ea typeface="微软雅黑" panose="020B0503020204020204" pitchFamily="34" charset="-122"/>
              </a:rPr>
              <a:t>牢固树立新发展理念，坚持底线思维，强化风险意识</a:t>
            </a:r>
            <a:r>
              <a:rPr lang="zh-CN" altLang="en-US"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应急管理部</a:t>
            </a:r>
            <a:r>
              <a:rPr lang="zh-CN" altLang="en-US" dirty="0">
                <a:solidFill>
                  <a:schemeClr val="tx1"/>
                </a:solidFill>
                <a:latin typeface="微软雅黑" panose="020B0503020204020204" pitchFamily="34" charset="-122"/>
                <a:ea typeface="微软雅黑" panose="020B0503020204020204" pitchFamily="34" charset="-122"/>
              </a:rPr>
              <a:t>肩负着防范化解重大安全风险的职责使命，成立以来在推动应急管理事业法治化工作中取得重要进展，有力地维护了人民群众生命财产安全和社会稳定。</a:t>
            </a:r>
          </a:p>
        </p:txBody>
      </p:sp>
      <p:sp>
        <p:nvSpPr>
          <p:cNvPr id="3" name="矩形 2">
            <a:extLst>
              <a:ext uri="{FF2B5EF4-FFF2-40B4-BE49-F238E27FC236}">
                <a16:creationId xmlns:a16="http://schemas.microsoft.com/office/drawing/2014/main" id="{D6FC56C5-D78F-4BCA-9546-5FF6181B004F}"/>
              </a:ext>
            </a:extLst>
          </p:cNvPr>
          <p:cNvSpPr/>
          <p:nvPr/>
        </p:nvSpPr>
        <p:spPr>
          <a:xfrm>
            <a:off x="3784846" y="1362805"/>
            <a:ext cx="7134688" cy="400110"/>
          </a:xfrm>
          <a:prstGeom prst="rect">
            <a:avLst/>
          </a:prstGeom>
          <a:solidFill>
            <a:schemeClr val="accent2">
              <a:lumMod val="75000"/>
            </a:schemeClr>
          </a:solidFill>
        </p:spPr>
        <p:txBody>
          <a:bodyPr wrap="square">
            <a:spAutoFit/>
          </a:bodyPr>
          <a:lstStyle/>
          <a:p>
            <a:pPr lvl="0"/>
            <a:r>
              <a:rPr lang="zh-CN" altLang="en-US" sz="2000" b="1" dirty="0">
                <a:solidFill>
                  <a:schemeClr val="bg1"/>
                </a:solidFill>
                <a:latin typeface="微软雅黑" panose="020B0503020204020204" pitchFamily="34" charset="-122"/>
                <a:ea typeface="微软雅黑" panose="020B0503020204020204" pitchFamily="34" charset="-122"/>
              </a:rPr>
              <a:t>全国人大常委会法工委将</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安全生产法</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的修改列入立法计划</a:t>
            </a:r>
            <a:endParaRPr lang="zh-CN" altLang="en-US" sz="2000" dirty="0">
              <a:solidFill>
                <a:schemeClr val="bg1"/>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DECF9A7B-01AF-416A-9DAF-BA664E423070}"/>
              </a:ext>
            </a:extLst>
          </p:cNvPr>
          <p:cNvSpPr>
            <a:spLocks noGrp="1"/>
          </p:cNvSpPr>
          <p:nvPr>
            <p:ph type="dt" sz="half" idx="10"/>
          </p:nvPr>
        </p:nvSpPr>
        <p:spPr/>
        <p:txBody>
          <a:bodyPr/>
          <a:lstStyle/>
          <a:p>
            <a:pPr>
              <a:defRPr/>
            </a:pPr>
            <a:fld id="{27158FDA-0734-4674-A894-C1231886F499}" type="datetime10">
              <a:rPr lang="zh-CN" altLang="en-US" smtClean="0"/>
              <a:t>23:33</a:t>
            </a:fld>
            <a:endParaRPr lang="en-US" dirty="0"/>
          </a:p>
        </p:txBody>
      </p:sp>
      <p:sp>
        <p:nvSpPr>
          <p:cNvPr id="5" name="页脚占位符 4">
            <a:extLst>
              <a:ext uri="{FF2B5EF4-FFF2-40B4-BE49-F238E27FC236}">
                <a16:creationId xmlns:a16="http://schemas.microsoft.com/office/drawing/2014/main" id="{E3956421-77FF-46DE-A98C-868B0347FB90}"/>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51F7145B-B471-444C-B982-8D5091E5B2F1}"/>
              </a:ext>
            </a:extLst>
          </p:cNvPr>
          <p:cNvSpPr>
            <a:spLocks noGrp="1"/>
          </p:cNvSpPr>
          <p:nvPr>
            <p:ph type="sldNum" sz="quarter" idx="12"/>
          </p:nvPr>
        </p:nvSpPr>
        <p:spPr/>
        <p:txBody>
          <a:bodyPr/>
          <a:lstStyle/>
          <a:p>
            <a:pPr>
              <a:defRPr/>
            </a:pPr>
            <a:fld id="{3A44B40C-2167-40F0-8028-4C9DC49EEB79}" type="slidenum">
              <a:rPr lang="en-US" altLang="zh-CN" smtClean="0"/>
              <a:pPr>
                <a:defRPr/>
              </a:pPr>
              <a:t>80</a:t>
            </a:fld>
            <a:r>
              <a:rPr lang="en-US" altLang="zh-CN" dirty="0"/>
              <a:t>/89</a:t>
            </a:r>
          </a:p>
        </p:txBody>
      </p:sp>
      <p:sp>
        <p:nvSpPr>
          <p:cNvPr id="8" name="矩形 7">
            <a:extLst>
              <a:ext uri="{FF2B5EF4-FFF2-40B4-BE49-F238E27FC236}">
                <a16:creationId xmlns:a16="http://schemas.microsoft.com/office/drawing/2014/main" id="{2167C7C4-71D1-4539-8908-DE22A6ECB164}"/>
              </a:ext>
            </a:extLst>
          </p:cNvPr>
          <p:cNvSpPr/>
          <p:nvPr/>
        </p:nvSpPr>
        <p:spPr>
          <a:xfrm>
            <a:off x="2767948" y="1973400"/>
            <a:ext cx="4114800" cy="2095895"/>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生产经营单位对</a:t>
            </a:r>
            <a:r>
              <a:rPr lang="zh-CN" altLang="en-US" b="1" dirty="0">
                <a:solidFill>
                  <a:srgbClr val="0070C0"/>
                </a:solidFill>
                <a:latin typeface="微软雅黑" panose="020B0503020204020204" pitchFamily="34" charset="-122"/>
                <a:ea typeface="微软雅黑" panose="020B0503020204020204" pitchFamily="34" charset="-122"/>
              </a:rPr>
              <a:t>负有安全生产监督管理职责</a:t>
            </a:r>
            <a:r>
              <a:rPr lang="zh-CN" altLang="en-US" dirty="0">
                <a:solidFill>
                  <a:schemeClr val="tx1"/>
                </a:solidFill>
                <a:latin typeface="微软雅黑" panose="020B0503020204020204" pitchFamily="34" charset="-122"/>
                <a:ea typeface="微软雅黑" panose="020B0503020204020204" pitchFamily="34" charset="-122"/>
              </a:rPr>
              <a:t>的部门的执法人员</a:t>
            </a:r>
            <a:r>
              <a:rPr lang="zh-CN" altLang="en-US" dirty="0">
                <a:latin typeface="微软雅黑" panose="020B0503020204020204" pitchFamily="34" charset="-122"/>
                <a:ea typeface="微软雅黑" panose="020B0503020204020204" pitchFamily="34" charset="-122"/>
              </a:rPr>
              <a:t>依法履行监督检查职责，</a:t>
            </a:r>
            <a:r>
              <a:rPr lang="zh-CN" altLang="en-US" dirty="0">
                <a:solidFill>
                  <a:schemeClr val="tx1"/>
                </a:solidFill>
                <a:latin typeface="微软雅黑" panose="020B0503020204020204" pitchFamily="34" charset="-122"/>
                <a:ea typeface="微软雅黑" panose="020B0503020204020204" pitchFamily="34" charset="-122"/>
              </a:rPr>
              <a:t>应当予以配合，</a:t>
            </a:r>
            <a:r>
              <a:rPr lang="zh-CN" altLang="en-US" b="1" dirty="0">
                <a:solidFill>
                  <a:srgbClr val="FF0000"/>
                </a:solidFill>
                <a:latin typeface="微软雅黑" panose="020B0503020204020204" pitchFamily="34" charset="-122"/>
                <a:ea typeface="微软雅黑" panose="020B0503020204020204" pitchFamily="34" charset="-122"/>
              </a:rPr>
              <a:t>不得拒绝、阻挠</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6FFDA5B7-889E-4B86-B269-1829D88F8F83}"/>
              </a:ext>
            </a:extLst>
          </p:cNvPr>
          <p:cNvSpPr/>
          <p:nvPr/>
        </p:nvSpPr>
        <p:spPr>
          <a:xfrm>
            <a:off x="3230731" y="1444461"/>
            <a:ext cx="6738151" cy="40779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zh-CN" altLang="en-US" b="1" dirty="0">
                <a:latin typeface="微软雅黑" panose="020B0503020204020204" pitchFamily="34" charset="-122"/>
                <a:ea typeface="微软雅黑" panose="020B0503020204020204" pitchFamily="34" charset="-122"/>
              </a:rPr>
              <a:t>由检查变为执法，身份及职能转变，加大执法力度</a:t>
            </a:r>
          </a:p>
        </p:txBody>
      </p:sp>
      <p:sp>
        <p:nvSpPr>
          <p:cNvPr id="20" name="矩形 19">
            <a:extLst>
              <a:ext uri="{FF2B5EF4-FFF2-40B4-BE49-F238E27FC236}">
                <a16:creationId xmlns:a16="http://schemas.microsoft.com/office/drawing/2014/main" id="{94B42555-E17E-4CB9-BBCE-C6E72C85795C}"/>
              </a:ext>
            </a:extLst>
          </p:cNvPr>
          <p:cNvSpPr/>
          <p:nvPr/>
        </p:nvSpPr>
        <p:spPr>
          <a:xfrm>
            <a:off x="2767948" y="4228212"/>
            <a:ext cx="4114800" cy="1966806"/>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安全生产执法人员应当将</a:t>
            </a:r>
            <a:r>
              <a:rPr lang="zh-CN" altLang="en-US" b="1" dirty="0">
                <a:solidFill>
                  <a:srgbClr val="FF0000"/>
                </a:solidFill>
                <a:latin typeface="微软雅黑" panose="020B0503020204020204" pitchFamily="34" charset="-122"/>
                <a:ea typeface="微软雅黑" panose="020B0503020204020204" pitchFamily="34" charset="-122"/>
              </a:rPr>
              <a:t>检查的时间，地点、内容、发现的问题及其处理情况</a:t>
            </a:r>
            <a:r>
              <a:rPr lang="zh-CN" altLang="en-US" dirty="0">
                <a:latin typeface="微软雅黑" panose="020B0503020204020204" pitchFamily="34" charset="-122"/>
                <a:ea typeface="微软雅黑" panose="020B0503020204020204" pitchFamily="34" charset="-122"/>
              </a:rPr>
              <a:t>作出</a:t>
            </a:r>
            <a:r>
              <a:rPr lang="zh-CN" altLang="en-US" b="1" dirty="0">
                <a:solidFill>
                  <a:srgbClr val="0070C0"/>
                </a:solidFill>
                <a:latin typeface="微软雅黑" panose="020B0503020204020204" pitchFamily="34" charset="-122"/>
                <a:ea typeface="微软雅黑" panose="020B0503020204020204" pitchFamily="34" charset="-122"/>
              </a:rPr>
              <a:t>书面记录</a:t>
            </a:r>
            <a:r>
              <a:rPr lang="zh-CN" altLang="en-US" dirty="0">
                <a:latin typeface="微软雅黑" panose="020B0503020204020204" pitchFamily="34" charset="-122"/>
                <a:ea typeface="微软雅黑" panose="020B0503020204020204" pitchFamily="34" charset="-122"/>
              </a:rPr>
              <a:t>，并由执法人员和被检查单位的负责人签字</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21" name="矩形 20">
            <a:extLst>
              <a:ext uri="{FF2B5EF4-FFF2-40B4-BE49-F238E27FC236}">
                <a16:creationId xmlns:a16="http://schemas.microsoft.com/office/drawing/2014/main" id="{5052A2E2-FC01-453A-B919-A3C7C538529C}"/>
              </a:ext>
            </a:extLst>
          </p:cNvPr>
          <p:cNvSpPr/>
          <p:nvPr/>
        </p:nvSpPr>
        <p:spPr>
          <a:xfrm>
            <a:off x="7296300" y="4240800"/>
            <a:ext cx="4114800" cy="1966806"/>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被检查单位的负责人</a:t>
            </a:r>
            <a:r>
              <a:rPr lang="zh-CN" altLang="en-US" b="1" dirty="0">
                <a:solidFill>
                  <a:srgbClr val="FF0000"/>
                </a:solidFill>
                <a:latin typeface="微软雅黑" panose="020B0503020204020204" pitchFamily="34" charset="-122"/>
                <a:ea typeface="微软雅黑" panose="020B0503020204020204" pitchFamily="34" charset="-122"/>
              </a:rPr>
              <a:t>拒绝签字</a:t>
            </a:r>
            <a:r>
              <a:rPr lang="zh-CN" altLang="en-US" dirty="0">
                <a:latin typeface="微软雅黑" panose="020B0503020204020204" pitchFamily="34" charset="-122"/>
                <a:ea typeface="微软雅黑" panose="020B0503020204020204" pitchFamily="34" charset="-122"/>
              </a:rPr>
              <a:t>的，</a:t>
            </a:r>
            <a:r>
              <a:rPr lang="zh-CN" altLang="en-US" dirty="0">
                <a:solidFill>
                  <a:schemeClr val="tx1"/>
                </a:solidFill>
                <a:latin typeface="微软雅黑" panose="020B0503020204020204" pitchFamily="34" charset="-122"/>
                <a:ea typeface="微软雅黑" panose="020B0503020204020204" pitchFamily="34" charset="-122"/>
              </a:rPr>
              <a:t>执法人员应当</a:t>
            </a:r>
            <a:r>
              <a:rPr lang="zh-CN" altLang="en-US" b="1" dirty="0">
                <a:solidFill>
                  <a:srgbClr val="0070C0"/>
                </a:solidFill>
                <a:latin typeface="微软雅黑" panose="020B0503020204020204" pitchFamily="34" charset="-122"/>
                <a:ea typeface="微软雅黑" panose="020B0503020204020204" pitchFamily="34" charset="-122"/>
              </a:rPr>
              <a:t>将情况记录在案</a:t>
            </a:r>
            <a:r>
              <a:rPr lang="zh-CN" altLang="en-US" dirty="0">
                <a:solidFill>
                  <a:schemeClr val="tx1"/>
                </a:solidFill>
                <a:latin typeface="微软雅黑" panose="020B0503020204020204" pitchFamily="34" charset="-122"/>
                <a:ea typeface="微软雅黑" panose="020B0503020204020204" pitchFamily="34" charset="-122"/>
              </a:rPr>
              <a:t>，并向负有安全生产监督管理职责的部门</a:t>
            </a:r>
            <a:r>
              <a:rPr lang="zh-CN" altLang="en-US" b="1" dirty="0">
                <a:solidFill>
                  <a:srgbClr val="0070C0"/>
                </a:solidFill>
                <a:latin typeface="微软雅黑" panose="020B0503020204020204" pitchFamily="34" charset="-122"/>
                <a:ea typeface="微软雅黑" panose="020B0503020204020204" pitchFamily="34" charset="-122"/>
              </a:rPr>
              <a:t>报告</a:t>
            </a:r>
          </a:p>
        </p:txBody>
      </p:sp>
      <p:pic>
        <p:nvPicPr>
          <p:cNvPr id="25" name="图片 24">
            <a:extLst>
              <a:ext uri="{FF2B5EF4-FFF2-40B4-BE49-F238E27FC236}">
                <a16:creationId xmlns:a16="http://schemas.microsoft.com/office/drawing/2014/main" id="{334B27E7-2602-4DDA-ADA7-6331ED797516}"/>
              </a:ext>
            </a:extLst>
          </p:cNvPr>
          <p:cNvPicPr>
            <a:picLocks noChangeAspect="1"/>
          </p:cNvPicPr>
          <p:nvPr/>
        </p:nvPicPr>
        <p:blipFill rotWithShape="1">
          <a:blip r:embed="rId2">
            <a:extLst>
              <a:ext uri="{28A0092B-C50C-407E-A947-70E740481C1C}">
                <a14:useLocalDpi xmlns:a14="http://schemas.microsoft.com/office/drawing/2010/main" val="0"/>
              </a:ext>
            </a:extLst>
          </a:blip>
          <a:srcRect b="10328"/>
          <a:stretch/>
        </p:blipFill>
        <p:spPr>
          <a:xfrm>
            <a:off x="7296300" y="1973400"/>
            <a:ext cx="4114800" cy="2095895"/>
          </a:xfrm>
          <a:prstGeom prst="rect">
            <a:avLst/>
          </a:prstGeom>
        </p:spPr>
      </p:pic>
      <p:grpSp>
        <p:nvGrpSpPr>
          <p:cNvPr id="24" name="组合 23">
            <a:extLst>
              <a:ext uri="{FF2B5EF4-FFF2-40B4-BE49-F238E27FC236}">
                <a16:creationId xmlns:a16="http://schemas.microsoft.com/office/drawing/2014/main" id="{951A7569-3D34-F5FB-513F-A7D34EFD2063}"/>
              </a:ext>
            </a:extLst>
          </p:cNvPr>
          <p:cNvGrpSpPr/>
          <p:nvPr/>
        </p:nvGrpSpPr>
        <p:grpSpPr>
          <a:xfrm>
            <a:off x="145208" y="693267"/>
            <a:ext cx="7886569" cy="2333497"/>
            <a:chOff x="145208" y="693267"/>
            <a:chExt cx="7886569" cy="2333497"/>
          </a:xfrm>
        </p:grpSpPr>
        <p:grpSp>
          <p:nvGrpSpPr>
            <p:cNvPr id="26" name="组合 25">
              <a:extLst>
                <a:ext uri="{FF2B5EF4-FFF2-40B4-BE49-F238E27FC236}">
                  <a16:creationId xmlns:a16="http://schemas.microsoft.com/office/drawing/2014/main" id="{D43321A9-4535-5219-2B7F-100835439D65}"/>
                </a:ext>
              </a:extLst>
            </p:cNvPr>
            <p:cNvGrpSpPr/>
            <p:nvPr/>
          </p:nvGrpSpPr>
          <p:grpSpPr>
            <a:xfrm>
              <a:off x="145208" y="693267"/>
              <a:ext cx="7886569" cy="2333497"/>
              <a:chOff x="145208" y="693267"/>
              <a:chExt cx="7886569" cy="2333497"/>
            </a:xfrm>
          </p:grpSpPr>
          <p:grpSp>
            <p:nvGrpSpPr>
              <p:cNvPr id="28" name="组合 27">
                <a:extLst>
                  <a:ext uri="{FF2B5EF4-FFF2-40B4-BE49-F238E27FC236}">
                    <a16:creationId xmlns:a16="http://schemas.microsoft.com/office/drawing/2014/main" id="{AAA0E56F-FBD5-E02A-1535-A665D6144181}"/>
                  </a:ext>
                </a:extLst>
              </p:cNvPr>
              <p:cNvGrpSpPr/>
              <p:nvPr/>
            </p:nvGrpSpPr>
            <p:grpSpPr>
              <a:xfrm>
                <a:off x="145208" y="693267"/>
                <a:ext cx="7886569" cy="1770365"/>
                <a:chOff x="145208" y="693267"/>
                <a:chExt cx="7886569" cy="1770365"/>
              </a:xfrm>
            </p:grpSpPr>
            <p:grpSp>
              <p:nvGrpSpPr>
                <p:cNvPr id="30" name="组合 29">
                  <a:extLst>
                    <a:ext uri="{FF2B5EF4-FFF2-40B4-BE49-F238E27FC236}">
                      <a16:creationId xmlns:a16="http://schemas.microsoft.com/office/drawing/2014/main" id="{C3A42F17-F6B1-BE30-E7BF-3F91E9535CBC}"/>
                    </a:ext>
                  </a:extLst>
                </p:cNvPr>
                <p:cNvGrpSpPr/>
                <p:nvPr/>
              </p:nvGrpSpPr>
              <p:grpSpPr>
                <a:xfrm>
                  <a:off x="145210" y="693267"/>
                  <a:ext cx="7886567" cy="567279"/>
                  <a:chOff x="145210" y="693267"/>
                  <a:chExt cx="7886567" cy="567279"/>
                </a:xfrm>
              </p:grpSpPr>
              <p:sp>
                <p:nvSpPr>
                  <p:cNvPr id="32" name="AutoShape 11">
                    <a:extLst>
                      <a:ext uri="{FF2B5EF4-FFF2-40B4-BE49-F238E27FC236}">
                        <a16:creationId xmlns:a16="http://schemas.microsoft.com/office/drawing/2014/main" id="{34C882D4-E4C6-DFC5-875C-F8FF5755F506}"/>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3" name="AutoShape 11">
                    <a:extLst>
                      <a:ext uri="{FF2B5EF4-FFF2-40B4-BE49-F238E27FC236}">
                        <a16:creationId xmlns:a16="http://schemas.microsoft.com/office/drawing/2014/main" id="{14612BE6-B731-1517-C2A1-9A73E6511111}"/>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4" name="AutoShape 11">
                    <a:extLst>
                      <a:ext uri="{FF2B5EF4-FFF2-40B4-BE49-F238E27FC236}">
                        <a16:creationId xmlns:a16="http://schemas.microsoft.com/office/drawing/2014/main" id="{FF35D304-C004-4197-2174-D7D2D21B98EC}"/>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31" name="矩形 30">
                  <a:extLst>
                    <a:ext uri="{FF2B5EF4-FFF2-40B4-BE49-F238E27FC236}">
                      <a16:creationId xmlns:a16="http://schemas.microsoft.com/office/drawing/2014/main" id="{2737AB73-6666-F0D8-FF52-F912F0391EC4}"/>
                    </a:ext>
                  </a:extLst>
                </p:cNvPr>
                <p:cNvSpPr/>
                <p:nvPr/>
              </p:nvSpPr>
              <p:spPr>
                <a:xfrm>
                  <a:off x="145208" y="1900500"/>
                  <a:ext cx="1976555"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与</a:t>
                  </a:r>
                  <a:r>
                    <a:rPr lang="en-US" altLang="zh-CN" b="1" dirty="0">
                      <a:solidFill>
                        <a:schemeClr val="bg2">
                          <a:lumMod val="75000"/>
                        </a:schemeClr>
                      </a:solidFill>
                      <a:latin typeface="微软雅黑" panose="020B0503020204020204" pitchFamily="34" charset="-122"/>
                      <a:ea typeface="微软雅黑" panose="020B0503020204020204" pitchFamily="34" charset="-122"/>
                    </a:rPr>
                    <a:t>14</a:t>
                  </a:r>
                  <a:r>
                    <a:rPr lang="zh-CN" altLang="en-US" b="1" dirty="0">
                      <a:solidFill>
                        <a:schemeClr val="bg2">
                          <a:lumMod val="75000"/>
                        </a:schemeClr>
                      </a:solidFill>
                      <a:latin typeface="微软雅黑" panose="020B0503020204020204" pitchFamily="34" charset="-122"/>
                      <a:ea typeface="微软雅黑" panose="020B0503020204020204" pitchFamily="34" charset="-122"/>
                    </a:rPr>
                    <a:t>版的对比</a:t>
                  </a:r>
                </a:p>
              </p:txBody>
            </p:sp>
          </p:grpSp>
          <p:sp>
            <p:nvSpPr>
              <p:cNvPr id="29" name="矩形 28">
                <a:extLst>
                  <a:ext uri="{FF2B5EF4-FFF2-40B4-BE49-F238E27FC236}">
                    <a16:creationId xmlns:a16="http://schemas.microsoft.com/office/drawing/2014/main" id="{0F631235-8DF9-5677-6289-9CE2E74B8274}"/>
                  </a:ext>
                </a:extLst>
              </p:cNvPr>
              <p:cNvSpPr/>
              <p:nvPr/>
            </p:nvSpPr>
            <p:spPr>
              <a:xfrm>
                <a:off x="145208" y="2463632"/>
                <a:ext cx="1976555"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3. </a:t>
                </a:r>
                <a:r>
                  <a:rPr lang="zh-CN" altLang="en-US" b="1" dirty="0">
                    <a:solidFill>
                      <a:schemeClr val="bg1"/>
                    </a:solidFill>
                    <a:latin typeface="微软雅黑" panose="020B0503020204020204" pitchFamily="34" charset="-122"/>
                    <a:ea typeface="微软雅黑" panose="020B0503020204020204" pitchFamily="34" charset="-122"/>
                  </a:rPr>
                  <a:t>对</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新安法</a:t>
                </a:r>
                <a:r>
                  <a:rPr lang="en-US" altLang="zh-CN" b="1" dirty="0">
                    <a:solidFill>
                      <a:schemeClr val="bg1"/>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的学习理解</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
          <p:nvSpPr>
            <p:cNvPr id="27" name="矩形 26">
              <a:extLst>
                <a:ext uri="{FF2B5EF4-FFF2-40B4-BE49-F238E27FC236}">
                  <a16:creationId xmlns:a16="http://schemas.microsoft.com/office/drawing/2014/main" id="{07DB45AB-EA96-5A15-6DB9-C9ECC20E6C02}"/>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8457712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日期占位符 3">
            <a:extLst>
              <a:ext uri="{FF2B5EF4-FFF2-40B4-BE49-F238E27FC236}">
                <a16:creationId xmlns:a16="http://schemas.microsoft.com/office/drawing/2014/main" id="{5252E544-BD5E-423D-9829-B4B117C88833}"/>
              </a:ext>
            </a:extLst>
          </p:cNvPr>
          <p:cNvSpPr>
            <a:spLocks noGrp="1"/>
          </p:cNvSpPr>
          <p:nvPr>
            <p:ph type="dt" sz="half" idx="10"/>
          </p:nvPr>
        </p:nvSpPr>
        <p:spPr>
          <a:xfrm>
            <a:off x="838200" y="6445250"/>
            <a:ext cx="2743200" cy="365125"/>
          </a:xfrm>
        </p:spPr>
        <p:txBody>
          <a:bodyPr/>
          <a:lstStyle/>
          <a:p>
            <a:pPr>
              <a:defRPr/>
            </a:pPr>
            <a:fld id="{27158FDA-0734-4674-A894-C1231886F499}" type="datetime10">
              <a:rPr lang="zh-CN" altLang="en-US" smtClean="0"/>
              <a:t>23:33</a:t>
            </a:fld>
            <a:endParaRPr lang="en-US" dirty="0"/>
          </a:p>
        </p:txBody>
      </p:sp>
      <p:sp>
        <p:nvSpPr>
          <p:cNvPr id="27" name="页脚占位符 4">
            <a:extLst>
              <a:ext uri="{FF2B5EF4-FFF2-40B4-BE49-F238E27FC236}">
                <a16:creationId xmlns:a16="http://schemas.microsoft.com/office/drawing/2014/main" id="{8D203DC3-CCFF-4FB8-B221-BD6EE6BBBA8D}"/>
              </a:ext>
            </a:extLst>
          </p:cNvPr>
          <p:cNvSpPr>
            <a:spLocks noGrp="1"/>
          </p:cNvSpPr>
          <p:nvPr>
            <p:ph type="ftr" sz="quarter" idx="11"/>
          </p:nvPr>
        </p:nvSpPr>
        <p:spPr>
          <a:xfrm>
            <a:off x="4038600" y="6445250"/>
            <a:ext cx="4114800" cy="365125"/>
          </a:xfrm>
        </p:spPr>
        <p:txBody>
          <a:bodyPr/>
          <a:lstStyle/>
          <a:p>
            <a:pPr>
              <a:defRPr/>
            </a:pPr>
            <a:r>
              <a:rPr lang="zh-CN" altLang="en-US"/>
              <a:t>应急管理部研究中心</a:t>
            </a:r>
            <a:endParaRPr lang="en-US" dirty="0"/>
          </a:p>
        </p:txBody>
      </p:sp>
      <p:sp>
        <p:nvSpPr>
          <p:cNvPr id="28" name="灯片编号占位符 5">
            <a:extLst>
              <a:ext uri="{FF2B5EF4-FFF2-40B4-BE49-F238E27FC236}">
                <a16:creationId xmlns:a16="http://schemas.microsoft.com/office/drawing/2014/main" id="{78F060B2-F693-4800-9A31-DAF6E6B53AFA}"/>
              </a:ext>
            </a:extLst>
          </p:cNvPr>
          <p:cNvSpPr>
            <a:spLocks noGrp="1"/>
          </p:cNvSpPr>
          <p:nvPr>
            <p:ph type="sldNum" sz="quarter" idx="12"/>
          </p:nvPr>
        </p:nvSpPr>
        <p:spPr>
          <a:xfrm>
            <a:off x="8610600" y="6445250"/>
            <a:ext cx="2743200" cy="365125"/>
          </a:xfrm>
        </p:spPr>
        <p:txBody>
          <a:bodyPr/>
          <a:lstStyle/>
          <a:p>
            <a:pPr>
              <a:defRPr/>
            </a:pPr>
            <a:fld id="{3A44B40C-2167-40F0-8028-4C9DC49EEB79}" type="slidenum">
              <a:rPr lang="en-US" altLang="zh-CN" smtClean="0"/>
              <a:t>81</a:t>
            </a:fld>
            <a:r>
              <a:rPr lang="en-US" altLang="zh-CN" dirty="0"/>
              <a:t>/89</a:t>
            </a:r>
          </a:p>
        </p:txBody>
      </p:sp>
      <p:sp>
        <p:nvSpPr>
          <p:cNvPr id="48" name="矩形 47">
            <a:extLst>
              <a:ext uri="{FF2B5EF4-FFF2-40B4-BE49-F238E27FC236}">
                <a16:creationId xmlns:a16="http://schemas.microsoft.com/office/drawing/2014/main" id="{5588A761-61A5-4A89-B9F6-E11B81C05BE2}"/>
              </a:ext>
            </a:extLst>
          </p:cNvPr>
          <p:cNvSpPr/>
          <p:nvPr/>
        </p:nvSpPr>
        <p:spPr>
          <a:xfrm>
            <a:off x="3648722" y="1351521"/>
            <a:ext cx="6738151" cy="40779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b="1" dirty="0">
                <a:latin typeface="微软雅黑" panose="020B0503020204020204" pitchFamily="34" charset="-122"/>
                <a:ea typeface="微软雅黑" panose="020B0503020204020204" pitchFamily="34" charset="-122"/>
              </a:rPr>
              <a:t>建立安全生产执法人员依法履行法定职责制度</a:t>
            </a:r>
          </a:p>
        </p:txBody>
      </p:sp>
      <p:sp>
        <p:nvSpPr>
          <p:cNvPr id="49" name="矩形 48">
            <a:extLst>
              <a:ext uri="{FF2B5EF4-FFF2-40B4-BE49-F238E27FC236}">
                <a16:creationId xmlns:a16="http://schemas.microsoft.com/office/drawing/2014/main" id="{53003119-D88D-4B44-9FAD-ABA1C03491FE}"/>
              </a:ext>
            </a:extLst>
          </p:cNvPr>
          <p:cNvSpPr/>
          <p:nvPr/>
        </p:nvSpPr>
        <p:spPr>
          <a:xfrm>
            <a:off x="3097162" y="1914523"/>
            <a:ext cx="4007025" cy="2029754"/>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第六十八条 监察机关依照监察法的规定，对</a:t>
            </a:r>
            <a:r>
              <a:rPr lang="zh-CN" altLang="en-US" dirty="0">
                <a:solidFill>
                  <a:schemeClr val="tx1"/>
                </a:solidFill>
                <a:latin typeface="微软雅黑" panose="020B0503020204020204" pitchFamily="34" charset="-122"/>
                <a:ea typeface="微软雅黑" panose="020B0503020204020204" pitchFamily="34" charset="-122"/>
              </a:rPr>
              <a:t>负有</a:t>
            </a:r>
            <a:r>
              <a:rPr lang="zh-CN" altLang="en-US" b="1" dirty="0">
                <a:solidFill>
                  <a:srgbClr val="FF0000"/>
                </a:solidFill>
                <a:latin typeface="微软雅黑" panose="020B0503020204020204" pitchFamily="34" charset="-122"/>
                <a:ea typeface="微软雅黑" panose="020B0503020204020204" pitchFamily="34" charset="-122"/>
              </a:rPr>
              <a:t>安全生产监督管理职责</a:t>
            </a:r>
            <a:r>
              <a:rPr lang="zh-CN" altLang="en-US" dirty="0">
                <a:solidFill>
                  <a:schemeClr val="tx1"/>
                </a:solidFill>
                <a:latin typeface="微软雅黑" panose="020B0503020204020204" pitchFamily="34" charset="-122"/>
                <a:ea typeface="微软雅黑" panose="020B0503020204020204" pitchFamily="34" charset="-122"/>
              </a:rPr>
              <a:t>的部门及其工作人员</a:t>
            </a:r>
            <a:r>
              <a:rPr lang="zh-CN" altLang="en-US" dirty="0">
                <a:latin typeface="微软雅黑" panose="020B0503020204020204" pitchFamily="34" charset="-122"/>
                <a:ea typeface="微软雅黑" panose="020B0503020204020204" pitchFamily="34" charset="-122"/>
              </a:rPr>
              <a:t>履行</a:t>
            </a:r>
            <a:r>
              <a:rPr lang="zh-CN" altLang="en-US" b="1" dirty="0">
                <a:solidFill>
                  <a:srgbClr val="0070C0"/>
                </a:solidFill>
                <a:latin typeface="微软雅黑" panose="020B0503020204020204" pitchFamily="34" charset="-122"/>
                <a:ea typeface="微软雅黑" panose="020B0503020204020204" pitchFamily="34" charset="-122"/>
              </a:rPr>
              <a:t>安全生产监督管理职责实施监察</a:t>
            </a:r>
          </a:p>
        </p:txBody>
      </p:sp>
      <p:sp>
        <p:nvSpPr>
          <p:cNvPr id="51" name="矩形 50">
            <a:extLst>
              <a:ext uri="{FF2B5EF4-FFF2-40B4-BE49-F238E27FC236}">
                <a16:creationId xmlns:a16="http://schemas.microsoft.com/office/drawing/2014/main" id="{64869B7E-F226-494B-8CDA-49AC2BF8FF91}"/>
              </a:ext>
            </a:extLst>
          </p:cNvPr>
          <p:cNvSpPr/>
          <p:nvPr/>
        </p:nvSpPr>
        <p:spPr>
          <a:xfrm>
            <a:off x="7510509" y="4260290"/>
            <a:ext cx="4200616" cy="1948580"/>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solidFill>
                  <a:schemeClr val="tx1"/>
                </a:solidFill>
                <a:latin typeface="微软雅黑" panose="020B0503020204020204" pitchFamily="34" charset="-122"/>
                <a:ea typeface="微软雅黑" panose="020B0503020204020204" pitchFamily="34" charset="-122"/>
              </a:rPr>
              <a:t>国家</a:t>
            </a:r>
            <a:r>
              <a:rPr lang="zh-CN" altLang="en-US" b="1" dirty="0">
                <a:solidFill>
                  <a:srgbClr val="FF0000"/>
                </a:solidFill>
                <a:latin typeface="微软雅黑" panose="020B0503020204020204" pitchFamily="34" charset="-122"/>
                <a:ea typeface="微软雅黑" panose="020B0503020204020204" pitchFamily="34" charset="-122"/>
              </a:rPr>
              <a:t>建立安全生产执法人员依法履行法定职责制度</a:t>
            </a:r>
            <a:r>
              <a:rPr lang="zh-CN" altLang="en-US" dirty="0">
                <a:solidFill>
                  <a:schemeClr val="tx1"/>
                </a:solidFill>
                <a:latin typeface="微软雅黑" panose="020B0503020204020204" pitchFamily="34" charset="-122"/>
                <a:ea typeface="微软雅黑" panose="020B0503020204020204" pitchFamily="34" charset="-122"/>
              </a:rPr>
              <a:t>，激励保证执法人员忠于职守、履职尽责</a:t>
            </a:r>
          </a:p>
        </p:txBody>
      </p:sp>
      <p:pic>
        <p:nvPicPr>
          <p:cNvPr id="3" name="图片 2">
            <a:extLst>
              <a:ext uri="{FF2B5EF4-FFF2-40B4-BE49-F238E27FC236}">
                <a16:creationId xmlns:a16="http://schemas.microsoft.com/office/drawing/2014/main" id="{23B2E824-E005-4431-8578-B88BDE776C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026" y="1914523"/>
            <a:ext cx="4272100" cy="2029754"/>
          </a:xfrm>
          <a:prstGeom prst="rect">
            <a:avLst/>
          </a:prstGeom>
        </p:spPr>
      </p:pic>
      <p:pic>
        <p:nvPicPr>
          <p:cNvPr id="5" name="图片 4">
            <a:extLst>
              <a:ext uri="{FF2B5EF4-FFF2-40B4-BE49-F238E27FC236}">
                <a16:creationId xmlns:a16="http://schemas.microsoft.com/office/drawing/2014/main" id="{BA8A530A-FD8B-432C-B6D3-D276B1637C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5703" y="4253632"/>
            <a:ext cx="4007025" cy="1906954"/>
          </a:xfrm>
          <a:prstGeom prst="rect">
            <a:avLst/>
          </a:prstGeom>
        </p:spPr>
      </p:pic>
      <p:grpSp>
        <p:nvGrpSpPr>
          <p:cNvPr id="18" name="组合 17">
            <a:extLst>
              <a:ext uri="{FF2B5EF4-FFF2-40B4-BE49-F238E27FC236}">
                <a16:creationId xmlns:a16="http://schemas.microsoft.com/office/drawing/2014/main" id="{42210A6A-B9EC-B3A0-64AF-9BEEE93137FA}"/>
              </a:ext>
            </a:extLst>
          </p:cNvPr>
          <p:cNvGrpSpPr/>
          <p:nvPr/>
        </p:nvGrpSpPr>
        <p:grpSpPr>
          <a:xfrm>
            <a:off x="145208" y="693267"/>
            <a:ext cx="7886569" cy="2333497"/>
            <a:chOff x="145208" y="693267"/>
            <a:chExt cx="7886569" cy="2333497"/>
          </a:xfrm>
        </p:grpSpPr>
        <p:grpSp>
          <p:nvGrpSpPr>
            <p:cNvPr id="20" name="组合 19">
              <a:extLst>
                <a:ext uri="{FF2B5EF4-FFF2-40B4-BE49-F238E27FC236}">
                  <a16:creationId xmlns:a16="http://schemas.microsoft.com/office/drawing/2014/main" id="{5961332D-7459-46A9-0A49-B9E9AEF865A6}"/>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695A869E-7098-72EB-298A-BACE67082962}"/>
                  </a:ext>
                </a:extLst>
              </p:cNvPr>
              <p:cNvGrpSpPr/>
              <p:nvPr/>
            </p:nvGrpSpPr>
            <p:grpSpPr>
              <a:xfrm>
                <a:off x="145208" y="693267"/>
                <a:ext cx="7886569" cy="1770365"/>
                <a:chOff x="145208" y="693267"/>
                <a:chExt cx="7886569" cy="1770365"/>
              </a:xfrm>
            </p:grpSpPr>
            <p:grpSp>
              <p:nvGrpSpPr>
                <p:cNvPr id="30" name="组合 29">
                  <a:extLst>
                    <a:ext uri="{FF2B5EF4-FFF2-40B4-BE49-F238E27FC236}">
                      <a16:creationId xmlns:a16="http://schemas.microsoft.com/office/drawing/2014/main" id="{BCDB55A4-DDAF-B662-47B9-A82B9947DA37}"/>
                    </a:ext>
                  </a:extLst>
                </p:cNvPr>
                <p:cNvGrpSpPr/>
                <p:nvPr/>
              </p:nvGrpSpPr>
              <p:grpSpPr>
                <a:xfrm>
                  <a:off x="145210" y="693267"/>
                  <a:ext cx="7886567" cy="567279"/>
                  <a:chOff x="145210" y="693267"/>
                  <a:chExt cx="7886567" cy="567279"/>
                </a:xfrm>
              </p:grpSpPr>
              <p:sp>
                <p:nvSpPr>
                  <p:cNvPr id="32" name="AutoShape 11">
                    <a:extLst>
                      <a:ext uri="{FF2B5EF4-FFF2-40B4-BE49-F238E27FC236}">
                        <a16:creationId xmlns:a16="http://schemas.microsoft.com/office/drawing/2014/main" id="{21400129-AC1A-0D77-405E-8462D5A8DC80}"/>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3" name="AutoShape 11">
                    <a:extLst>
                      <a:ext uri="{FF2B5EF4-FFF2-40B4-BE49-F238E27FC236}">
                        <a16:creationId xmlns:a16="http://schemas.microsoft.com/office/drawing/2014/main" id="{F53730EC-975C-1FB9-EA9C-36DFB5166BF8}"/>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4" name="AutoShape 11">
                    <a:extLst>
                      <a:ext uri="{FF2B5EF4-FFF2-40B4-BE49-F238E27FC236}">
                        <a16:creationId xmlns:a16="http://schemas.microsoft.com/office/drawing/2014/main" id="{CCF3BC44-8554-5453-831E-D9099E038095}"/>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31" name="矩形 30">
                  <a:extLst>
                    <a:ext uri="{FF2B5EF4-FFF2-40B4-BE49-F238E27FC236}">
                      <a16:creationId xmlns:a16="http://schemas.microsoft.com/office/drawing/2014/main" id="{8BE03A18-7680-00ED-01F3-19867210AF39}"/>
                    </a:ext>
                  </a:extLst>
                </p:cNvPr>
                <p:cNvSpPr/>
                <p:nvPr/>
              </p:nvSpPr>
              <p:spPr>
                <a:xfrm>
                  <a:off x="145208" y="1900500"/>
                  <a:ext cx="1976555"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与</a:t>
                  </a:r>
                  <a:r>
                    <a:rPr lang="en-US" altLang="zh-CN" b="1" dirty="0">
                      <a:solidFill>
                        <a:schemeClr val="bg2">
                          <a:lumMod val="75000"/>
                        </a:schemeClr>
                      </a:solidFill>
                      <a:latin typeface="微软雅黑" panose="020B0503020204020204" pitchFamily="34" charset="-122"/>
                      <a:ea typeface="微软雅黑" panose="020B0503020204020204" pitchFamily="34" charset="-122"/>
                    </a:rPr>
                    <a:t>14</a:t>
                  </a:r>
                  <a:r>
                    <a:rPr lang="zh-CN" altLang="en-US" b="1" dirty="0">
                      <a:solidFill>
                        <a:schemeClr val="bg2">
                          <a:lumMod val="75000"/>
                        </a:schemeClr>
                      </a:solidFill>
                      <a:latin typeface="微软雅黑" panose="020B0503020204020204" pitchFamily="34" charset="-122"/>
                      <a:ea typeface="微软雅黑" panose="020B0503020204020204" pitchFamily="34" charset="-122"/>
                    </a:rPr>
                    <a:t>版的对比</a:t>
                  </a:r>
                </a:p>
              </p:txBody>
            </p:sp>
          </p:grpSp>
          <p:sp>
            <p:nvSpPr>
              <p:cNvPr id="29" name="矩形 28">
                <a:extLst>
                  <a:ext uri="{FF2B5EF4-FFF2-40B4-BE49-F238E27FC236}">
                    <a16:creationId xmlns:a16="http://schemas.microsoft.com/office/drawing/2014/main" id="{0204E210-9DC7-1014-620B-3FABE004F77A}"/>
                  </a:ext>
                </a:extLst>
              </p:cNvPr>
              <p:cNvSpPr/>
              <p:nvPr/>
            </p:nvSpPr>
            <p:spPr>
              <a:xfrm>
                <a:off x="145208" y="2463632"/>
                <a:ext cx="1976555"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3. </a:t>
                </a:r>
                <a:r>
                  <a:rPr lang="zh-CN" altLang="en-US" b="1" dirty="0">
                    <a:solidFill>
                      <a:schemeClr val="bg1"/>
                    </a:solidFill>
                    <a:latin typeface="微软雅黑" panose="020B0503020204020204" pitchFamily="34" charset="-122"/>
                    <a:ea typeface="微软雅黑" panose="020B0503020204020204" pitchFamily="34" charset="-122"/>
                  </a:rPr>
                  <a:t>对</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新安法</a:t>
                </a:r>
                <a:r>
                  <a:rPr lang="en-US" altLang="zh-CN" b="1" dirty="0">
                    <a:solidFill>
                      <a:schemeClr val="bg1"/>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的学习理解</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
          <p:nvSpPr>
            <p:cNvPr id="22" name="矩形 21">
              <a:extLst>
                <a:ext uri="{FF2B5EF4-FFF2-40B4-BE49-F238E27FC236}">
                  <a16:creationId xmlns:a16="http://schemas.microsoft.com/office/drawing/2014/main" id="{EFF4CE18-7BE1-B6F4-041C-DE35BABA62B8}"/>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0623906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A7B25F93-EC54-4B93-AA45-DC84E1AA9AD0}"/>
              </a:ext>
            </a:extLst>
          </p:cNvPr>
          <p:cNvSpPr>
            <a:spLocks noGrp="1"/>
          </p:cNvSpPr>
          <p:nvPr>
            <p:ph type="dt" sz="half" idx="10"/>
          </p:nvPr>
        </p:nvSpPr>
        <p:spPr/>
        <p:txBody>
          <a:bodyPr/>
          <a:lstStyle/>
          <a:p>
            <a:pPr>
              <a:defRPr/>
            </a:pPr>
            <a:fld id="{27158FDA-0734-4674-A894-C1231886F499}" type="datetime10">
              <a:rPr lang="zh-CN" altLang="en-US" smtClean="0"/>
              <a:t>23:33</a:t>
            </a:fld>
            <a:endParaRPr lang="en-US" dirty="0"/>
          </a:p>
        </p:txBody>
      </p:sp>
      <p:sp>
        <p:nvSpPr>
          <p:cNvPr id="5" name="页脚占位符 4">
            <a:extLst>
              <a:ext uri="{FF2B5EF4-FFF2-40B4-BE49-F238E27FC236}">
                <a16:creationId xmlns:a16="http://schemas.microsoft.com/office/drawing/2014/main" id="{DDEE0FF4-5AB8-4607-9A66-88FC20A16671}"/>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4B9A3E9E-38AF-4951-9564-CFF4F7060ED1}"/>
              </a:ext>
            </a:extLst>
          </p:cNvPr>
          <p:cNvSpPr>
            <a:spLocks noGrp="1"/>
          </p:cNvSpPr>
          <p:nvPr>
            <p:ph type="sldNum" sz="quarter" idx="12"/>
          </p:nvPr>
        </p:nvSpPr>
        <p:spPr/>
        <p:txBody>
          <a:bodyPr/>
          <a:lstStyle/>
          <a:p>
            <a:pPr>
              <a:defRPr/>
            </a:pPr>
            <a:fld id="{3A44B40C-2167-40F0-8028-4C9DC49EEB79}" type="slidenum">
              <a:rPr lang="en-US" altLang="zh-CN" smtClean="0"/>
              <a:pPr>
                <a:defRPr/>
              </a:pPr>
              <a:t>82</a:t>
            </a:fld>
            <a:r>
              <a:rPr lang="en-US" altLang="zh-CN" dirty="0"/>
              <a:t>/89</a:t>
            </a:r>
          </a:p>
        </p:txBody>
      </p:sp>
      <p:sp>
        <p:nvSpPr>
          <p:cNvPr id="17" name="矩形 16">
            <a:extLst>
              <a:ext uri="{FF2B5EF4-FFF2-40B4-BE49-F238E27FC236}">
                <a16:creationId xmlns:a16="http://schemas.microsoft.com/office/drawing/2014/main" id="{B047F6A8-1D17-4C31-B6ED-45516DCEE12C}"/>
              </a:ext>
            </a:extLst>
          </p:cNvPr>
          <p:cNvSpPr/>
          <p:nvPr/>
        </p:nvSpPr>
        <p:spPr>
          <a:xfrm>
            <a:off x="3648722" y="1351521"/>
            <a:ext cx="6738151" cy="40779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b="1" dirty="0">
                <a:latin typeface="微软雅黑" panose="020B0503020204020204" pitchFamily="34" charset="-122"/>
                <a:ea typeface="微软雅黑" panose="020B0503020204020204" pitchFamily="34" charset="-122"/>
              </a:rPr>
              <a:t>建立安全生产执法人员依法履行法定职责制度</a:t>
            </a:r>
          </a:p>
        </p:txBody>
      </p:sp>
      <p:sp>
        <p:nvSpPr>
          <p:cNvPr id="18" name="矩形 17">
            <a:extLst>
              <a:ext uri="{FF2B5EF4-FFF2-40B4-BE49-F238E27FC236}">
                <a16:creationId xmlns:a16="http://schemas.microsoft.com/office/drawing/2014/main" id="{5B790FDD-A0F1-49CC-8806-879779C5EF03}"/>
              </a:ext>
            </a:extLst>
          </p:cNvPr>
          <p:cNvSpPr/>
          <p:nvPr/>
        </p:nvSpPr>
        <p:spPr>
          <a:xfrm>
            <a:off x="2483852" y="1964435"/>
            <a:ext cx="4164771" cy="2028213"/>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solidFill>
                  <a:schemeClr val="tx1"/>
                </a:solidFill>
                <a:latin typeface="微软雅黑" panose="020B0503020204020204" pitchFamily="34" charset="-122"/>
                <a:ea typeface="微软雅黑" panose="020B0503020204020204" pitchFamily="34" charset="-122"/>
              </a:rPr>
              <a:t>县级以上人民政府应当组织负有安全生产监督管理职责的部门</a:t>
            </a:r>
            <a:r>
              <a:rPr lang="zh-CN" altLang="en-US" b="1" dirty="0">
                <a:solidFill>
                  <a:srgbClr val="FF0000"/>
                </a:solidFill>
                <a:latin typeface="微软雅黑" panose="020B0503020204020204" pitchFamily="34" charset="-122"/>
                <a:ea typeface="微软雅黑" panose="020B0503020204020204" pitchFamily="34" charset="-122"/>
              </a:rPr>
              <a:t>制定安全生产监督管理权力和责任清单</a:t>
            </a:r>
            <a:r>
              <a:rPr lang="zh-CN" altLang="en-US" dirty="0">
                <a:solidFill>
                  <a:schemeClr val="tx1"/>
                </a:solidFill>
                <a:latin typeface="微软雅黑" panose="020B0503020204020204" pitchFamily="34" charset="-122"/>
                <a:ea typeface="微软雅黑" panose="020B0503020204020204" pitchFamily="34" charset="-122"/>
              </a:rPr>
              <a:t>，有关单位实施安全生产执法责任追究</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id="{1A70AA89-9E15-4501-B6AF-53E7ACCA82A7}"/>
              </a:ext>
            </a:extLst>
          </p:cNvPr>
          <p:cNvSpPr/>
          <p:nvPr/>
        </p:nvSpPr>
        <p:spPr>
          <a:xfrm>
            <a:off x="2483852" y="4132373"/>
            <a:ext cx="4164771" cy="2028213"/>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solidFill>
                  <a:schemeClr val="tx1"/>
                </a:solidFill>
                <a:latin typeface="微软雅黑" panose="020B0503020204020204" pitchFamily="34" charset="-122"/>
                <a:ea typeface="微软雅黑" panose="020B0503020204020204" pitchFamily="34" charset="-122"/>
              </a:rPr>
              <a:t>应当对照权力和责任清单，根据</a:t>
            </a:r>
            <a:r>
              <a:rPr lang="zh-CN" altLang="en-US" b="1" dirty="0">
                <a:solidFill>
                  <a:srgbClr val="0070C0"/>
                </a:solidFill>
                <a:latin typeface="微软雅黑" panose="020B0503020204020204" pitchFamily="34" charset="-122"/>
                <a:ea typeface="微软雅黑" panose="020B0503020204020204" pitchFamily="34" charset="-122"/>
              </a:rPr>
              <a:t>安全生产年度执法计划，有关人员的岗位职责、履职情况、履职条件等因素</a:t>
            </a:r>
            <a:r>
              <a:rPr lang="zh-CN" altLang="en-US" dirty="0">
                <a:solidFill>
                  <a:schemeClr val="tx1"/>
                </a:solidFill>
                <a:latin typeface="微软雅黑" panose="020B0503020204020204" pitchFamily="34" charset="-122"/>
                <a:ea typeface="微软雅黑" panose="020B0503020204020204" pitchFamily="34" charset="-122"/>
              </a:rPr>
              <a:t>合理确定相应责任。</a:t>
            </a:r>
            <a:endParaRPr lang="zh-CN" altLang="en-US" b="1" dirty="0">
              <a:solidFill>
                <a:srgbClr val="0070C0"/>
              </a:solidFill>
              <a:latin typeface="微软雅黑" panose="020B0503020204020204" pitchFamily="34" charset="-122"/>
              <a:ea typeface="微软雅黑" panose="020B0503020204020204" pitchFamily="34" charset="-122"/>
            </a:endParaRPr>
          </a:p>
        </p:txBody>
      </p:sp>
      <p:graphicFrame>
        <p:nvGraphicFramePr>
          <p:cNvPr id="21" name="图示 20">
            <a:extLst>
              <a:ext uri="{FF2B5EF4-FFF2-40B4-BE49-F238E27FC236}">
                <a16:creationId xmlns:a16="http://schemas.microsoft.com/office/drawing/2014/main" id="{D9B95546-F22E-404A-8654-0CBB698E7772}"/>
              </a:ext>
            </a:extLst>
          </p:cNvPr>
          <p:cNvGraphicFramePr/>
          <p:nvPr/>
        </p:nvGraphicFramePr>
        <p:xfrm>
          <a:off x="5414053" y="1964435"/>
          <a:ext cx="8128000" cy="4228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3" name="组合 22">
            <a:extLst>
              <a:ext uri="{FF2B5EF4-FFF2-40B4-BE49-F238E27FC236}">
                <a16:creationId xmlns:a16="http://schemas.microsoft.com/office/drawing/2014/main" id="{BAEC38D7-769C-84A2-147E-CA6BD94AAF43}"/>
              </a:ext>
            </a:extLst>
          </p:cNvPr>
          <p:cNvGrpSpPr/>
          <p:nvPr/>
        </p:nvGrpSpPr>
        <p:grpSpPr>
          <a:xfrm>
            <a:off x="145208" y="693267"/>
            <a:ext cx="7886569" cy="2333497"/>
            <a:chOff x="145208" y="693267"/>
            <a:chExt cx="7886569" cy="2333497"/>
          </a:xfrm>
        </p:grpSpPr>
        <p:grpSp>
          <p:nvGrpSpPr>
            <p:cNvPr id="24" name="组合 23">
              <a:extLst>
                <a:ext uri="{FF2B5EF4-FFF2-40B4-BE49-F238E27FC236}">
                  <a16:creationId xmlns:a16="http://schemas.microsoft.com/office/drawing/2014/main" id="{02DD56CB-7740-8E11-A0AD-FBA73D6C759A}"/>
                </a:ext>
              </a:extLst>
            </p:cNvPr>
            <p:cNvGrpSpPr/>
            <p:nvPr/>
          </p:nvGrpSpPr>
          <p:grpSpPr>
            <a:xfrm>
              <a:off x="145208" y="693267"/>
              <a:ext cx="7886569" cy="2333497"/>
              <a:chOff x="145208" y="693267"/>
              <a:chExt cx="7886569" cy="2333497"/>
            </a:xfrm>
          </p:grpSpPr>
          <p:grpSp>
            <p:nvGrpSpPr>
              <p:cNvPr id="26" name="组合 25">
                <a:extLst>
                  <a:ext uri="{FF2B5EF4-FFF2-40B4-BE49-F238E27FC236}">
                    <a16:creationId xmlns:a16="http://schemas.microsoft.com/office/drawing/2014/main" id="{BB6517AB-B532-C7DC-2E20-E00902F0B19D}"/>
                  </a:ext>
                </a:extLst>
              </p:cNvPr>
              <p:cNvGrpSpPr/>
              <p:nvPr/>
            </p:nvGrpSpPr>
            <p:grpSpPr>
              <a:xfrm>
                <a:off x="145208" y="693267"/>
                <a:ext cx="7886569" cy="1770365"/>
                <a:chOff x="145208" y="693267"/>
                <a:chExt cx="7886569" cy="1770365"/>
              </a:xfrm>
            </p:grpSpPr>
            <p:grpSp>
              <p:nvGrpSpPr>
                <p:cNvPr id="28" name="组合 27">
                  <a:extLst>
                    <a:ext uri="{FF2B5EF4-FFF2-40B4-BE49-F238E27FC236}">
                      <a16:creationId xmlns:a16="http://schemas.microsoft.com/office/drawing/2014/main" id="{6C069837-3EA3-6170-5E18-69B94765D331}"/>
                    </a:ext>
                  </a:extLst>
                </p:cNvPr>
                <p:cNvGrpSpPr/>
                <p:nvPr/>
              </p:nvGrpSpPr>
              <p:grpSpPr>
                <a:xfrm>
                  <a:off x="145210" y="693267"/>
                  <a:ext cx="7886567" cy="567279"/>
                  <a:chOff x="145210" y="693267"/>
                  <a:chExt cx="7886567" cy="567279"/>
                </a:xfrm>
              </p:grpSpPr>
              <p:sp>
                <p:nvSpPr>
                  <p:cNvPr id="30" name="AutoShape 11">
                    <a:extLst>
                      <a:ext uri="{FF2B5EF4-FFF2-40B4-BE49-F238E27FC236}">
                        <a16:creationId xmlns:a16="http://schemas.microsoft.com/office/drawing/2014/main" id="{12AD73E5-3202-9458-9A45-E324FAF34FA1}"/>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1" name="AutoShape 11">
                    <a:extLst>
                      <a:ext uri="{FF2B5EF4-FFF2-40B4-BE49-F238E27FC236}">
                        <a16:creationId xmlns:a16="http://schemas.microsoft.com/office/drawing/2014/main" id="{042C0A71-9258-5F34-5452-4AFC1BF2546D}"/>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2" name="AutoShape 11">
                    <a:extLst>
                      <a:ext uri="{FF2B5EF4-FFF2-40B4-BE49-F238E27FC236}">
                        <a16:creationId xmlns:a16="http://schemas.microsoft.com/office/drawing/2014/main" id="{ED57AFE7-AA38-374C-E84C-14176A704317}"/>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9" name="矩形 28">
                  <a:extLst>
                    <a:ext uri="{FF2B5EF4-FFF2-40B4-BE49-F238E27FC236}">
                      <a16:creationId xmlns:a16="http://schemas.microsoft.com/office/drawing/2014/main" id="{B8E7C7EB-9C88-3D77-1339-5A9ABDCBB66C}"/>
                    </a:ext>
                  </a:extLst>
                </p:cNvPr>
                <p:cNvSpPr/>
                <p:nvPr/>
              </p:nvSpPr>
              <p:spPr>
                <a:xfrm>
                  <a:off x="145208" y="1900500"/>
                  <a:ext cx="1976555"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与</a:t>
                  </a:r>
                  <a:r>
                    <a:rPr lang="en-US" altLang="zh-CN" b="1" dirty="0">
                      <a:solidFill>
                        <a:schemeClr val="bg2">
                          <a:lumMod val="75000"/>
                        </a:schemeClr>
                      </a:solidFill>
                      <a:latin typeface="微软雅黑" panose="020B0503020204020204" pitchFamily="34" charset="-122"/>
                      <a:ea typeface="微软雅黑" panose="020B0503020204020204" pitchFamily="34" charset="-122"/>
                    </a:rPr>
                    <a:t>14</a:t>
                  </a:r>
                  <a:r>
                    <a:rPr lang="zh-CN" altLang="en-US" b="1" dirty="0">
                      <a:solidFill>
                        <a:schemeClr val="bg2">
                          <a:lumMod val="75000"/>
                        </a:schemeClr>
                      </a:solidFill>
                      <a:latin typeface="微软雅黑" panose="020B0503020204020204" pitchFamily="34" charset="-122"/>
                      <a:ea typeface="微软雅黑" panose="020B0503020204020204" pitchFamily="34" charset="-122"/>
                    </a:rPr>
                    <a:t>版的对比</a:t>
                  </a:r>
                </a:p>
              </p:txBody>
            </p:sp>
          </p:grpSp>
          <p:sp>
            <p:nvSpPr>
              <p:cNvPr id="27" name="矩形 26">
                <a:extLst>
                  <a:ext uri="{FF2B5EF4-FFF2-40B4-BE49-F238E27FC236}">
                    <a16:creationId xmlns:a16="http://schemas.microsoft.com/office/drawing/2014/main" id="{4810F015-35C7-69CF-3327-A2F6AA16F217}"/>
                  </a:ext>
                </a:extLst>
              </p:cNvPr>
              <p:cNvSpPr/>
              <p:nvPr/>
            </p:nvSpPr>
            <p:spPr>
              <a:xfrm>
                <a:off x="145208" y="2463632"/>
                <a:ext cx="1976555"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3. </a:t>
                </a:r>
                <a:r>
                  <a:rPr lang="zh-CN" altLang="en-US" b="1" dirty="0">
                    <a:solidFill>
                      <a:schemeClr val="bg1"/>
                    </a:solidFill>
                    <a:latin typeface="微软雅黑" panose="020B0503020204020204" pitchFamily="34" charset="-122"/>
                    <a:ea typeface="微软雅黑" panose="020B0503020204020204" pitchFamily="34" charset="-122"/>
                  </a:rPr>
                  <a:t>对</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新安法</a:t>
                </a:r>
                <a:r>
                  <a:rPr lang="en-US" altLang="zh-CN" b="1" dirty="0">
                    <a:solidFill>
                      <a:schemeClr val="bg1"/>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的学习理解</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
          <p:nvSpPr>
            <p:cNvPr id="25" name="矩形 24">
              <a:extLst>
                <a:ext uri="{FF2B5EF4-FFF2-40B4-BE49-F238E27FC236}">
                  <a16:creationId xmlns:a16="http://schemas.microsoft.com/office/drawing/2014/main" id="{A8A3A09E-24A0-588D-8364-2E1115569C2C}"/>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1937172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日期占位符 3">
            <a:extLst>
              <a:ext uri="{FF2B5EF4-FFF2-40B4-BE49-F238E27FC236}">
                <a16:creationId xmlns:a16="http://schemas.microsoft.com/office/drawing/2014/main" id="{26ED8C76-AA10-4E73-8F7C-879F92E95A5F}"/>
              </a:ext>
            </a:extLst>
          </p:cNvPr>
          <p:cNvSpPr>
            <a:spLocks noGrp="1"/>
          </p:cNvSpPr>
          <p:nvPr>
            <p:ph type="dt" sz="half" idx="10"/>
          </p:nvPr>
        </p:nvSpPr>
        <p:spPr>
          <a:xfrm>
            <a:off x="838200" y="6445250"/>
            <a:ext cx="2743200" cy="365125"/>
          </a:xfrm>
        </p:spPr>
        <p:txBody>
          <a:bodyPr/>
          <a:lstStyle/>
          <a:p>
            <a:pPr>
              <a:defRPr/>
            </a:pPr>
            <a:fld id="{27158FDA-0734-4674-A894-C1231886F499}" type="datetime10">
              <a:rPr lang="zh-CN" altLang="en-US" smtClean="0"/>
              <a:t>23:33</a:t>
            </a:fld>
            <a:endParaRPr lang="en-US" dirty="0"/>
          </a:p>
        </p:txBody>
      </p:sp>
      <p:sp>
        <p:nvSpPr>
          <p:cNvPr id="27" name="页脚占位符 4">
            <a:extLst>
              <a:ext uri="{FF2B5EF4-FFF2-40B4-BE49-F238E27FC236}">
                <a16:creationId xmlns:a16="http://schemas.microsoft.com/office/drawing/2014/main" id="{78CF47E5-3D6D-497C-840C-C1606A30B37D}"/>
              </a:ext>
            </a:extLst>
          </p:cNvPr>
          <p:cNvSpPr>
            <a:spLocks noGrp="1"/>
          </p:cNvSpPr>
          <p:nvPr>
            <p:ph type="ftr" sz="quarter" idx="11"/>
          </p:nvPr>
        </p:nvSpPr>
        <p:spPr>
          <a:xfrm>
            <a:off x="4038600" y="6445250"/>
            <a:ext cx="4114800" cy="365125"/>
          </a:xfrm>
        </p:spPr>
        <p:txBody>
          <a:bodyPr/>
          <a:lstStyle/>
          <a:p>
            <a:pPr>
              <a:defRPr/>
            </a:pPr>
            <a:r>
              <a:rPr lang="zh-CN" altLang="en-US"/>
              <a:t>应急管理部研究中心</a:t>
            </a:r>
            <a:endParaRPr lang="en-US" dirty="0"/>
          </a:p>
        </p:txBody>
      </p:sp>
      <p:sp>
        <p:nvSpPr>
          <p:cNvPr id="28" name="灯片编号占位符 5">
            <a:extLst>
              <a:ext uri="{FF2B5EF4-FFF2-40B4-BE49-F238E27FC236}">
                <a16:creationId xmlns:a16="http://schemas.microsoft.com/office/drawing/2014/main" id="{222BB97A-FE1D-4989-9E4A-85E986816655}"/>
              </a:ext>
            </a:extLst>
          </p:cNvPr>
          <p:cNvSpPr>
            <a:spLocks noGrp="1"/>
          </p:cNvSpPr>
          <p:nvPr>
            <p:ph type="sldNum" sz="quarter" idx="12"/>
          </p:nvPr>
        </p:nvSpPr>
        <p:spPr>
          <a:xfrm>
            <a:off x="8610600" y="6445250"/>
            <a:ext cx="2743200" cy="365125"/>
          </a:xfrm>
        </p:spPr>
        <p:txBody>
          <a:bodyPr/>
          <a:lstStyle/>
          <a:p>
            <a:pPr>
              <a:defRPr/>
            </a:pPr>
            <a:fld id="{3A44B40C-2167-40F0-8028-4C9DC49EEB79}" type="slidenum">
              <a:rPr lang="en-US" altLang="zh-CN" smtClean="0"/>
              <a:t>83</a:t>
            </a:fld>
            <a:r>
              <a:rPr lang="en-US" altLang="zh-CN" dirty="0"/>
              <a:t>/89</a:t>
            </a:r>
          </a:p>
        </p:txBody>
      </p:sp>
      <p:sp>
        <p:nvSpPr>
          <p:cNvPr id="46" name="矩形 45">
            <a:extLst>
              <a:ext uri="{FF2B5EF4-FFF2-40B4-BE49-F238E27FC236}">
                <a16:creationId xmlns:a16="http://schemas.microsoft.com/office/drawing/2014/main" id="{76311AE2-4678-4063-B75B-4F859B93F751}"/>
              </a:ext>
            </a:extLst>
          </p:cNvPr>
          <p:cNvSpPr/>
          <p:nvPr/>
        </p:nvSpPr>
        <p:spPr>
          <a:xfrm>
            <a:off x="3648722" y="1351521"/>
            <a:ext cx="6738151" cy="40779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zh-CN" altLang="en-US" b="1" dirty="0">
                <a:latin typeface="微软雅黑" panose="020B0503020204020204" pitchFamily="34" charset="-122"/>
                <a:ea typeface="微软雅黑" panose="020B0503020204020204" pitchFamily="34" charset="-122"/>
              </a:rPr>
              <a:t>严禁租借资质、违法挂靠、弄虚作假</a:t>
            </a:r>
          </a:p>
        </p:txBody>
      </p:sp>
      <p:sp>
        <p:nvSpPr>
          <p:cNvPr id="47" name="矩形 46">
            <a:extLst>
              <a:ext uri="{FF2B5EF4-FFF2-40B4-BE49-F238E27FC236}">
                <a16:creationId xmlns:a16="http://schemas.microsoft.com/office/drawing/2014/main" id="{2455326A-70A3-47DD-B489-FD5D1566E989}"/>
              </a:ext>
            </a:extLst>
          </p:cNvPr>
          <p:cNvSpPr/>
          <p:nvPr/>
        </p:nvSpPr>
        <p:spPr>
          <a:xfrm>
            <a:off x="3097162" y="1914523"/>
            <a:ext cx="4164771" cy="2029754"/>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承担安全评价、认证检测、检验的机构</a:t>
            </a:r>
            <a:r>
              <a:rPr lang="zh-CN" altLang="en-US" b="1" dirty="0">
                <a:solidFill>
                  <a:srgbClr val="FF0000"/>
                </a:solidFill>
                <a:latin typeface="微软雅黑" panose="020B0503020204020204" pitchFamily="34" charset="-122"/>
                <a:ea typeface="微软雅黑" panose="020B0503020204020204" pitchFamily="34" charset="-122"/>
              </a:rPr>
              <a:t>应当具备国家规定的资质条件，制定和实施服务公开制度</a:t>
            </a:r>
          </a:p>
        </p:txBody>
      </p:sp>
      <p:sp>
        <p:nvSpPr>
          <p:cNvPr id="48" name="矩形 47">
            <a:extLst>
              <a:ext uri="{FF2B5EF4-FFF2-40B4-BE49-F238E27FC236}">
                <a16:creationId xmlns:a16="http://schemas.microsoft.com/office/drawing/2014/main" id="{06F55A79-6DC7-4E3C-9A1D-F260C6D5080B}"/>
              </a:ext>
            </a:extLst>
          </p:cNvPr>
          <p:cNvSpPr/>
          <p:nvPr/>
        </p:nvSpPr>
        <p:spPr>
          <a:xfrm>
            <a:off x="7412854" y="1914523"/>
            <a:ext cx="4360415" cy="2028213"/>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solidFill>
                  <a:schemeClr val="tx1"/>
                </a:solidFill>
                <a:latin typeface="微软雅黑" panose="020B0503020204020204" pitchFamily="34" charset="-122"/>
                <a:ea typeface="微软雅黑" panose="020B0503020204020204" pitchFamily="34" charset="-122"/>
              </a:rPr>
              <a:t>对其作出的</a:t>
            </a:r>
            <a:r>
              <a:rPr lang="zh-CN" altLang="en-US" b="1" dirty="0">
                <a:solidFill>
                  <a:srgbClr val="FF0000"/>
                </a:solidFill>
                <a:latin typeface="微软雅黑" panose="020B0503020204020204" pitchFamily="34" charset="-122"/>
                <a:ea typeface="微软雅黑" panose="020B0503020204020204" pitchFamily="34" charset="-122"/>
              </a:rPr>
              <a:t>安全评价、认证、检测、检验的结果</a:t>
            </a:r>
            <a:r>
              <a:rPr lang="zh-CN" altLang="en-US" dirty="0">
                <a:solidFill>
                  <a:schemeClr val="tx1"/>
                </a:solidFill>
                <a:latin typeface="微软雅黑" panose="020B0503020204020204" pitchFamily="34" charset="-122"/>
                <a:ea typeface="微软雅黑" panose="020B0503020204020204" pitchFamily="34" charset="-122"/>
              </a:rPr>
              <a:t>负责，不得有</a:t>
            </a:r>
            <a:r>
              <a:rPr lang="zh-CN" altLang="en-US" b="1" dirty="0">
                <a:solidFill>
                  <a:srgbClr val="0070C0"/>
                </a:solidFill>
                <a:latin typeface="微软雅黑" panose="020B0503020204020204" pitchFamily="34" charset="-122"/>
                <a:ea typeface="微软雅黑" panose="020B0503020204020204" pitchFamily="34" charset="-122"/>
              </a:rPr>
              <a:t>租借资质、违法挂靠、弄虚作假</a:t>
            </a:r>
            <a:r>
              <a:rPr lang="zh-CN" altLang="en-US" dirty="0">
                <a:solidFill>
                  <a:schemeClr val="tx1"/>
                </a:solidFill>
                <a:latin typeface="微软雅黑" panose="020B0503020204020204" pitchFamily="34" charset="-122"/>
                <a:ea typeface="微软雅黑" panose="020B0503020204020204" pitchFamily="34" charset="-122"/>
              </a:rPr>
              <a:t>等行为</a:t>
            </a:r>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49" name="矩形 48">
            <a:extLst>
              <a:ext uri="{FF2B5EF4-FFF2-40B4-BE49-F238E27FC236}">
                <a16:creationId xmlns:a16="http://schemas.microsoft.com/office/drawing/2014/main" id="{9E46348D-6410-4C34-B3F4-8D8BB000F23A}"/>
              </a:ext>
            </a:extLst>
          </p:cNvPr>
          <p:cNvSpPr/>
          <p:nvPr/>
        </p:nvSpPr>
        <p:spPr>
          <a:xfrm>
            <a:off x="7412854" y="4179886"/>
            <a:ext cx="4360415" cy="2028213"/>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solidFill>
                  <a:schemeClr val="tx1"/>
                </a:solidFill>
                <a:latin typeface="微软雅黑" panose="020B0503020204020204" pitchFamily="34" charset="-122"/>
                <a:ea typeface="微软雅黑" panose="020B0503020204020204" pitchFamily="34" charset="-122"/>
              </a:rPr>
              <a:t>对有</a:t>
            </a:r>
            <a:r>
              <a:rPr lang="zh-CN" altLang="en-US" b="1" dirty="0">
                <a:solidFill>
                  <a:srgbClr val="FF0000"/>
                </a:solidFill>
                <a:latin typeface="微软雅黑" panose="020B0503020204020204" pitchFamily="34" charset="-122"/>
                <a:ea typeface="微软雅黑" panose="020B0503020204020204" pitchFamily="34" charset="-122"/>
              </a:rPr>
              <a:t>前款违法行为</a:t>
            </a:r>
            <a:r>
              <a:rPr lang="zh-CN" altLang="en-US" dirty="0">
                <a:solidFill>
                  <a:schemeClr val="tx1"/>
                </a:solidFill>
                <a:latin typeface="微软雅黑" panose="020B0503020204020204" pitchFamily="34" charset="-122"/>
                <a:ea typeface="微软雅黑" panose="020B0503020204020204" pitchFamily="34" charset="-122"/>
              </a:rPr>
              <a:t>的机构及其直接责任人员，吊销其相应资质和资格，</a:t>
            </a:r>
            <a:r>
              <a:rPr lang="zh-CN" altLang="en-US" b="1" dirty="0">
                <a:solidFill>
                  <a:srgbClr val="0070C0"/>
                </a:solidFill>
                <a:latin typeface="微软雅黑" panose="020B0503020204020204" pitchFamily="34" charset="-122"/>
                <a:ea typeface="微软雅黑" panose="020B0503020204020204" pitchFamily="34" charset="-122"/>
              </a:rPr>
              <a:t>五年内</a:t>
            </a:r>
            <a:r>
              <a:rPr lang="zh-CN" altLang="en-US" dirty="0">
                <a:solidFill>
                  <a:schemeClr val="tx1"/>
                </a:solidFill>
                <a:latin typeface="微软雅黑" panose="020B0503020204020204" pitchFamily="34" charset="-122"/>
                <a:ea typeface="微软雅黑" panose="020B0503020204020204" pitchFamily="34" charset="-122"/>
              </a:rPr>
              <a:t>不得从事安全评价、认证、检测、检验工作；</a:t>
            </a:r>
            <a:r>
              <a:rPr lang="zh-CN" altLang="en-US" b="1" dirty="0">
                <a:solidFill>
                  <a:srgbClr val="FF0000"/>
                </a:solidFill>
                <a:latin typeface="微软雅黑" panose="020B0503020204020204" pitchFamily="34" charset="-122"/>
                <a:ea typeface="微软雅黑" panose="020B0503020204020204" pitchFamily="34" charset="-122"/>
              </a:rPr>
              <a:t>构成犯罪的</a:t>
            </a:r>
            <a:r>
              <a:rPr lang="zh-CN" altLang="en-US" dirty="0">
                <a:solidFill>
                  <a:schemeClr val="tx1"/>
                </a:solidFill>
                <a:latin typeface="微软雅黑" panose="020B0503020204020204" pitchFamily="34" charset="-122"/>
                <a:ea typeface="微软雅黑" panose="020B0503020204020204" pitchFamily="34" charset="-122"/>
              </a:rPr>
              <a:t>，依照刑法有关规定追究</a:t>
            </a:r>
            <a:r>
              <a:rPr lang="zh-CN" altLang="en-US" b="1" dirty="0">
                <a:solidFill>
                  <a:srgbClr val="0070C0"/>
                </a:solidFill>
                <a:latin typeface="微软雅黑" panose="020B0503020204020204" pitchFamily="34" charset="-122"/>
                <a:ea typeface="微软雅黑" panose="020B0503020204020204" pitchFamily="34" charset="-122"/>
              </a:rPr>
              <a:t>刑事责任</a:t>
            </a:r>
          </a:p>
        </p:txBody>
      </p:sp>
      <p:pic>
        <p:nvPicPr>
          <p:cNvPr id="50" name="图片 49">
            <a:extLst>
              <a:ext uri="{FF2B5EF4-FFF2-40B4-BE49-F238E27FC236}">
                <a16:creationId xmlns:a16="http://schemas.microsoft.com/office/drawing/2014/main" id="{8B1F6737-263F-4851-A11C-08C8C8B27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7162" y="4284161"/>
            <a:ext cx="4164771" cy="1876425"/>
          </a:xfrm>
          <a:prstGeom prst="rect">
            <a:avLst/>
          </a:prstGeom>
        </p:spPr>
      </p:pic>
      <p:grpSp>
        <p:nvGrpSpPr>
          <p:cNvPr id="18" name="组合 17">
            <a:extLst>
              <a:ext uri="{FF2B5EF4-FFF2-40B4-BE49-F238E27FC236}">
                <a16:creationId xmlns:a16="http://schemas.microsoft.com/office/drawing/2014/main" id="{159A6FBC-54E7-A3FC-2991-E89521E94CE2}"/>
              </a:ext>
            </a:extLst>
          </p:cNvPr>
          <p:cNvGrpSpPr/>
          <p:nvPr/>
        </p:nvGrpSpPr>
        <p:grpSpPr>
          <a:xfrm>
            <a:off x="145208" y="693267"/>
            <a:ext cx="7886569" cy="2333497"/>
            <a:chOff x="145208" y="693267"/>
            <a:chExt cx="7886569" cy="2333497"/>
          </a:xfrm>
        </p:grpSpPr>
        <p:grpSp>
          <p:nvGrpSpPr>
            <p:cNvPr id="19" name="组合 18">
              <a:extLst>
                <a:ext uri="{FF2B5EF4-FFF2-40B4-BE49-F238E27FC236}">
                  <a16:creationId xmlns:a16="http://schemas.microsoft.com/office/drawing/2014/main" id="{754C7A89-2EC3-72AB-BCDF-A61A1DD9F406}"/>
                </a:ext>
              </a:extLst>
            </p:cNvPr>
            <p:cNvGrpSpPr/>
            <p:nvPr/>
          </p:nvGrpSpPr>
          <p:grpSpPr>
            <a:xfrm>
              <a:off x="145208" y="693267"/>
              <a:ext cx="7886569" cy="2333497"/>
              <a:chOff x="145208" y="693267"/>
              <a:chExt cx="7886569" cy="2333497"/>
            </a:xfrm>
          </p:grpSpPr>
          <p:grpSp>
            <p:nvGrpSpPr>
              <p:cNvPr id="29" name="组合 28">
                <a:extLst>
                  <a:ext uri="{FF2B5EF4-FFF2-40B4-BE49-F238E27FC236}">
                    <a16:creationId xmlns:a16="http://schemas.microsoft.com/office/drawing/2014/main" id="{3E6C54EB-7F15-5FA1-BA5C-B5921C4FFB75}"/>
                  </a:ext>
                </a:extLst>
              </p:cNvPr>
              <p:cNvGrpSpPr/>
              <p:nvPr/>
            </p:nvGrpSpPr>
            <p:grpSpPr>
              <a:xfrm>
                <a:off x="145208" y="693267"/>
                <a:ext cx="7886569" cy="1770365"/>
                <a:chOff x="145208" y="693267"/>
                <a:chExt cx="7886569" cy="1770365"/>
              </a:xfrm>
            </p:grpSpPr>
            <p:grpSp>
              <p:nvGrpSpPr>
                <p:cNvPr id="31" name="组合 30">
                  <a:extLst>
                    <a:ext uri="{FF2B5EF4-FFF2-40B4-BE49-F238E27FC236}">
                      <a16:creationId xmlns:a16="http://schemas.microsoft.com/office/drawing/2014/main" id="{5547B381-1043-2279-3FC1-6209B1F25C36}"/>
                    </a:ext>
                  </a:extLst>
                </p:cNvPr>
                <p:cNvGrpSpPr/>
                <p:nvPr/>
              </p:nvGrpSpPr>
              <p:grpSpPr>
                <a:xfrm>
                  <a:off x="145210" y="693267"/>
                  <a:ext cx="7886567" cy="567279"/>
                  <a:chOff x="145210" y="693267"/>
                  <a:chExt cx="7886567" cy="567279"/>
                </a:xfrm>
              </p:grpSpPr>
              <p:sp>
                <p:nvSpPr>
                  <p:cNvPr id="33" name="AutoShape 11">
                    <a:extLst>
                      <a:ext uri="{FF2B5EF4-FFF2-40B4-BE49-F238E27FC236}">
                        <a16:creationId xmlns:a16="http://schemas.microsoft.com/office/drawing/2014/main" id="{5D04F629-224F-05CE-5BF7-0B5E5CD68FCA}"/>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4" name="AutoShape 11">
                    <a:extLst>
                      <a:ext uri="{FF2B5EF4-FFF2-40B4-BE49-F238E27FC236}">
                        <a16:creationId xmlns:a16="http://schemas.microsoft.com/office/drawing/2014/main" id="{1B76A774-9ED8-E902-42AF-424C2175C733}"/>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5" name="AutoShape 11">
                    <a:extLst>
                      <a:ext uri="{FF2B5EF4-FFF2-40B4-BE49-F238E27FC236}">
                        <a16:creationId xmlns:a16="http://schemas.microsoft.com/office/drawing/2014/main" id="{818D4539-67F8-6119-7E86-8E74E467A75B}"/>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32" name="矩形 31">
                  <a:extLst>
                    <a:ext uri="{FF2B5EF4-FFF2-40B4-BE49-F238E27FC236}">
                      <a16:creationId xmlns:a16="http://schemas.microsoft.com/office/drawing/2014/main" id="{290ACD97-9F2C-8D1E-D619-A152C0643B5F}"/>
                    </a:ext>
                  </a:extLst>
                </p:cNvPr>
                <p:cNvSpPr/>
                <p:nvPr/>
              </p:nvSpPr>
              <p:spPr>
                <a:xfrm>
                  <a:off x="145208" y="1900500"/>
                  <a:ext cx="1976555"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与</a:t>
                  </a:r>
                  <a:r>
                    <a:rPr lang="en-US" altLang="zh-CN" b="1" dirty="0">
                      <a:solidFill>
                        <a:schemeClr val="bg2">
                          <a:lumMod val="75000"/>
                        </a:schemeClr>
                      </a:solidFill>
                      <a:latin typeface="微软雅黑" panose="020B0503020204020204" pitchFamily="34" charset="-122"/>
                      <a:ea typeface="微软雅黑" panose="020B0503020204020204" pitchFamily="34" charset="-122"/>
                    </a:rPr>
                    <a:t>14</a:t>
                  </a:r>
                  <a:r>
                    <a:rPr lang="zh-CN" altLang="en-US" b="1" dirty="0">
                      <a:solidFill>
                        <a:schemeClr val="bg2">
                          <a:lumMod val="75000"/>
                        </a:schemeClr>
                      </a:solidFill>
                      <a:latin typeface="微软雅黑" panose="020B0503020204020204" pitchFamily="34" charset="-122"/>
                      <a:ea typeface="微软雅黑" panose="020B0503020204020204" pitchFamily="34" charset="-122"/>
                    </a:rPr>
                    <a:t>版的对比</a:t>
                  </a:r>
                </a:p>
              </p:txBody>
            </p:sp>
          </p:grpSp>
          <p:sp>
            <p:nvSpPr>
              <p:cNvPr id="30" name="矩形 29">
                <a:extLst>
                  <a:ext uri="{FF2B5EF4-FFF2-40B4-BE49-F238E27FC236}">
                    <a16:creationId xmlns:a16="http://schemas.microsoft.com/office/drawing/2014/main" id="{84BAEF8B-3F8C-4FEF-9630-095367981FC4}"/>
                  </a:ext>
                </a:extLst>
              </p:cNvPr>
              <p:cNvSpPr/>
              <p:nvPr/>
            </p:nvSpPr>
            <p:spPr>
              <a:xfrm>
                <a:off x="145208" y="2463632"/>
                <a:ext cx="1976555"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3. </a:t>
                </a:r>
                <a:r>
                  <a:rPr lang="zh-CN" altLang="en-US" b="1" dirty="0">
                    <a:solidFill>
                      <a:schemeClr val="bg1"/>
                    </a:solidFill>
                    <a:latin typeface="微软雅黑" panose="020B0503020204020204" pitchFamily="34" charset="-122"/>
                    <a:ea typeface="微软雅黑" panose="020B0503020204020204" pitchFamily="34" charset="-122"/>
                  </a:rPr>
                  <a:t>对</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新安法</a:t>
                </a:r>
                <a:r>
                  <a:rPr lang="en-US" altLang="zh-CN" b="1" dirty="0">
                    <a:solidFill>
                      <a:schemeClr val="bg1"/>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的学习理解</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
          <p:nvSpPr>
            <p:cNvPr id="21" name="矩形 20">
              <a:extLst>
                <a:ext uri="{FF2B5EF4-FFF2-40B4-BE49-F238E27FC236}">
                  <a16:creationId xmlns:a16="http://schemas.microsoft.com/office/drawing/2014/main" id="{0B8909AC-207F-19A5-3B38-2D601F8540AD}"/>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8288710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344D50CF-F5C1-4157-85ED-549D30EDA03B}"/>
              </a:ext>
            </a:extLst>
          </p:cNvPr>
          <p:cNvSpPr>
            <a:spLocks noGrp="1"/>
          </p:cNvSpPr>
          <p:nvPr>
            <p:ph type="dt" sz="half" idx="10"/>
          </p:nvPr>
        </p:nvSpPr>
        <p:spPr/>
        <p:txBody>
          <a:bodyPr/>
          <a:lstStyle/>
          <a:p>
            <a:pPr>
              <a:defRPr/>
            </a:pPr>
            <a:fld id="{27158FDA-0734-4674-A894-C1231886F499}" type="datetime10">
              <a:rPr lang="zh-CN" altLang="en-US" smtClean="0"/>
              <a:t>23:33</a:t>
            </a:fld>
            <a:endParaRPr lang="en-US" dirty="0"/>
          </a:p>
        </p:txBody>
      </p:sp>
      <p:sp>
        <p:nvSpPr>
          <p:cNvPr id="5" name="页脚占位符 4">
            <a:extLst>
              <a:ext uri="{FF2B5EF4-FFF2-40B4-BE49-F238E27FC236}">
                <a16:creationId xmlns:a16="http://schemas.microsoft.com/office/drawing/2014/main" id="{A4E07C61-66CB-4607-9674-335A476BC403}"/>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77698D47-3E60-4A61-A383-C3EC1DE73A7C}"/>
              </a:ext>
            </a:extLst>
          </p:cNvPr>
          <p:cNvSpPr>
            <a:spLocks noGrp="1"/>
          </p:cNvSpPr>
          <p:nvPr>
            <p:ph type="sldNum" sz="quarter" idx="12"/>
          </p:nvPr>
        </p:nvSpPr>
        <p:spPr/>
        <p:txBody>
          <a:bodyPr/>
          <a:lstStyle/>
          <a:p>
            <a:pPr>
              <a:defRPr/>
            </a:pPr>
            <a:fld id="{3A44B40C-2167-40F0-8028-4C9DC49EEB79}" type="slidenum">
              <a:rPr lang="en-US" altLang="zh-CN" smtClean="0"/>
              <a:pPr>
                <a:defRPr/>
              </a:pPr>
              <a:t>84</a:t>
            </a:fld>
            <a:r>
              <a:rPr lang="en-US" altLang="zh-CN" dirty="0"/>
              <a:t>/89</a:t>
            </a:r>
          </a:p>
        </p:txBody>
      </p:sp>
      <p:graphicFrame>
        <p:nvGraphicFramePr>
          <p:cNvPr id="7" name="图示 6">
            <a:extLst>
              <a:ext uri="{FF2B5EF4-FFF2-40B4-BE49-F238E27FC236}">
                <a16:creationId xmlns:a16="http://schemas.microsoft.com/office/drawing/2014/main" id="{FC42E8F6-4F2F-461E-BE33-9F6B3D7EA01B}"/>
              </a:ext>
            </a:extLst>
          </p:cNvPr>
          <p:cNvGraphicFramePr/>
          <p:nvPr/>
        </p:nvGraphicFramePr>
        <p:xfrm>
          <a:off x="2929631" y="1394202"/>
          <a:ext cx="8158579" cy="4629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组合 13">
            <a:extLst>
              <a:ext uri="{FF2B5EF4-FFF2-40B4-BE49-F238E27FC236}">
                <a16:creationId xmlns:a16="http://schemas.microsoft.com/office/drawing/2014/main" id="{3FACB45A-E0B4-E758-70A2-3FE65C969EB7}"/>
              </a:ext>
            </a:extLst>
          </p:cNvPr>
          <p:cNvGrpSpPr/>
          <p:nvPr/>
        </p:nvGrpSpPr>
        <p:grpSpPr>
          <a:xfrm>
            <a:off x="145208" y="693267"/>
            <a:ext cx="7886569" cy="2333497"/>
            <a:chOff x="145208" y="693267"/>
            <a:chExt cx="7886569" cy="2333497"/>
          </a:xfrm>
        </p:grpSpPr>
        <p:grpSp>
          <p:nvGrpSpPr>
            <p:cNvPr id="20" name="组合 19">
              <a:extLst>
                <a:ext uri="{FF2B5EF4-FFF2-40B4-BE49-F238E27FC236}">
                  <a16:creationId xmlns:a16="http://schemas.microsoft.com/office/drawing/2014/main" id="{F4100570-8689-A225-C924-0D7665648811}"/>
                </a:ext>
              </a:extLst>
            </p:cNvPr>
            <p:cNvGrpSpPr/>
            <p:nvPr/>
          </p:nvGrpSpPr>
          <p:grpSpPr>
            <a:xfrm>
              <a:off x="145208" y="693267"/>
              <a:ext cx="7886569" cy="2333497"/>
              <a:chOff x="145208" y="693267"/>
              <a:chExt cx="7886569" cy="2333497"/>
            </a:xfrm>
          </p:grpSpPr>
          <p:grpSp>
            <p:nvGrpSpPr>
              <p:cNvPr id="22" name="组合 21">
                <a:extLst>
                  <a:ext uri="{FF2B5EF4-FFF2-40B4-BE49-F238E27FC236}">
                    <a16:creationId xmlns:a16="http://schemas.microsoft.com/office/drawing/2014/main" id="{B5260452-D9B1-17D6-CD65-2F696F4ADE91}"/>
                  </a:ext>
                </a:extLst>
              </p:cNvPr>
              <p:cNvGrpSpPr/>
              <p:nvPr/>
            </p:nvGrpSpPr>
            <p:grpSpPr>
              <a:xfrm>
                <a:off x="145208" y="693267"/>
                <a:ext cx="7886569" cy="1770365"/>
                <a:chOff x="145208" y="693267"/>
                <a:chExt cx="7886569" cy="1770365"/>
              </a:xfrm>
            </p:grpSpPr>
            <p:grpSp>
              <p:nvGrpSpPr>
                <p:cNvPr id="24" name="组合 23">
                  <a:extLst>
                    <a:ext uri="{FF2B5EF4-FFF2-40B4-BE49-F238E27FC236}">
                      <a16:creationId xmlns:a16="http://schemas.microsoft.com/office/drawing/2014/main" id="{778D09B2-96F8-F008-AC8C-41D6681F44F0}"/>
                    </a:ext>
                  </a:extLst>
                </p:cNvPr>
                <p:cNvGrpSpPr/>
                <p:nvPr/>
              </p:nvGrpSpPr>
              <p:grpSpPr>
                <a:xfrm>
                  <a:off x="145210" y="693267"/>
                  <a:ext cx="7886567" cy="567279"/>
                  <a:chOff x="145210" y="693267"/>
                  <a:chExt cx="7886567" cy="567279"/>
                </a:xfrm>
              </p:grpSpPr>
              <p:sp>
                <p:nvSpPr>
                  <p:cNvPr id="26" name="AutoShape 11">
                    <a:extLst>
                      <a:ext uri="{FF2B5EF4-FFF2-40B4-BE49-F238E27FC236}">
                        <a16:creationId xmlns:a16="http://schemas.microsoft.com/office/drawing/2014/main" id="{94E1C84C-4203-A936-D00D-B3801DA0BC40}"/>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27" name="AutoShape 11">
                    <a:extLst>
                      <a:ext uri="{FF2B5EF4-FFF2-40B4-BE49-F238E27FC236}">
                        <a16:creationId xmlns:a16="http://schemas.microsoft.com/office/drawing/2014/main" id="{D5A3A01E-D56F-749D-8E49-407ACE0DF07A}"/>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28" name="AutoShape 11">
                    <a:extLst>
                      <a:ext uri="{FF2B5EF4-FFF2-40B4-BE49-F238E27FC236}">
                        <a16:creationId xmlns:a16="http://schemas.microsoft.com/office/drawing/2014/main" id="{7CF22478-B4F7-5316-F2AA-361C611D098C}"/>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5" name="矩形 24">
                  <a:extLst>
                    <a:ext uri="{FF2B5EF4-FFF2-40B4-BE49-F238E27FC236}">
                      <a16:creationId xmlns:a16="http://schemas.microsoft.com/office/drawing/2014/main" id="{1E2726C7-1DFB-7F09-0E5F-C35555B5DF93}"/>
                    </a:ext>
                  </a:extLst>
                </p:cNvPr>
                <p:cNvSpPr/>
                <p:nvPr/>
              </p:nvSpPr>
              <p:spPr>
                <a:xfrm>
                  <a:off x="145208" y="1900500"/>
                  <a:ext cx="1976555"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与</a:t>
                  </a:r>
                  <a:r>
                    <a:rPr lang="en-US" altLang="zh-CN" b="1" dirty="0">
                      <a:solidFill>
                        <a:schemeClr val="bg2">
                          <a:lumMod val="75000"/>
                        </a:schemeClr>
                      </a:solidFill>
                      <a:latin typeface="微软雅黑" panose="020B0503020204020204" pitchFamily="34" charset="-122"/>
                      <a:ea typeface="微软雅黑" panose="020B0503020204020204" pitchFamily="34" charset="-122"/>
                    </a:rPr>
                    <a:t>14</a:t>
                  </a:r>
                  <a:r>
                    <a:rPr lang="zh-CN" altLang="en-US" b="1" dirty="0">
                      <a:solidFill>
                        <a:schemeClr val="bg2">
                          <a:lumMod val="75000"/>
                        </a:schemeClr>
                      </a:solidFill>
                      <a:latin typeface="微软雅黑" panose="020B0503020204020204" pitchFamily="34" charset="-122"/>
                      <a:ea typeface="微软雅黑" panose="020B0503020204020204" pitchFamily="34" charset="-122"/>
                    </a:rPr>
                    <a:t>版的对比</a:t>
                  </a:r>
                </a:p>
              </p:txBody>
            </p:sp>
          </p:grpSp>
          <p:sp>
            <p:nvSpPr>
              <p:cNvPr id="23" name="矩形 22">
                <a:extLst>
                  <a:ext uri="{FF2B5EF4-FFF2-40B4-BE49-F238E27FC236}">
                    <a16:creationId xmlns:a16="http://schemas.microsoft.com/office/drawing/2014/main" id="{C6D22ABB-F0AB-03BF-A536-59036A95E617}"/>
                  </a:ext>
                </a:extLst>
              </p:cNvPr>
              <p:cNvSpPr/>
              <p:nvPr/>
            </p:nvSpPr>
            <p:spPr>
              <a:xfrm>
                <a:off x="145208" y="2463632"/>
                <a:ext cx="1976555"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3. </a:t>
                </a:r>
                <a:r>
                  <a:rPr lang="zh-CN" altLang="en-US" b="1" dirty="0">
                    <a:solidFill>
                      <a:schemeClr val="bg1"/>
                    </a:solidFill>
                    <a:latin typeface="微软雅黑" panose="020B0503020204020204" pitchFamily="34" charset="-122"/>
                    <a:ea typeface="微软雅黑" panose="020B0503020204020204" pitchFamily="34" charset="-122"/>
                  </a:rPr>
                  <a:t>对</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新安法</a:t>
                </a:r>
                <a:r>
                  <a:rPr lang="en-US" altLang="zh-CN" b="1" dirty="0">
                    <a:solidFill>
                      <a:schemeClr val="bg1"/>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的学习理解</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
          <p:nvSpPr>
            <p:cNvPr id="21" name="矩形 20">
              <a:extLst>
                <a:ext uri="{FF2B5EF4-FFF2-40B4-BE49-F238E27FC236}">
                  <a16:creationId xmlns:a16="http://schemas.microsoft.com/office/drawing/2014/main" id="{2048BD34-CB88-AF5E-5346-BA3FD2AA24EE}"/>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8404652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a:hlinkClick r:id="" action="ppaction://ole?verb=0"/>
            <a:extLst>
              <a:ext uri="{FF2B5EF4-FFF2-40B4-BE49-F238E27FC236}">
                <a16:creationId xmlns:a16="http://schemas.microsoft.com/office/drawing/2014/main" id="{16B93DD8-7D30-49D9-829C-30E601F7CE47}"/>
              </a:ext>
            </a:extLst>
          </p:cNvPr>
          <p:cNvGraphicFramePr>
            <a:graphicFrameLocks noChangeAspect="1"/>
          </p:cNvGraphicFramePr>
          <p:nvPr/>
        </p:nvGraphicFramePr>
        <p:xfrm>
          <a:off x="5564279" y="2043981"/>
          <a:ext cx="6341215" cy="3893560"/>
        </p:xfrm>
        <a:graphic>
          <a:graphicData uri="http://schemas.openxmlformats.org/presentationml/2006/ole">
            <mc:AlternateContent xmlns:mc="http://schemas.openxmlformats.org/markup-compatibility/2006">
              <mc:Choice xmlns:v="urn:schemas-microsoft-com:vml" Requires="v">
                <p:oleObj spid="_x0000_s7170" name="Presentation" r:id="rId3" imgW="5731618" imgH="3223326" progId="PowerPoint.Show.12">
                  <p:embed/>
                </p:oleObj>
              </mc:Choice>
              <mc:Fallback>
                <p:oleObj name="Presentation" r:id="rId3" imgW="5731618" imgH="3223326" progId="PowerPoint.Show.12">
                  <p:embed/>
                  <p:pic>
                    <p:nvPicPr>
                      <p:cNvPr id="3" name="对象 2">
                        <a:hlinkClick r:id="" action="ppaction://ole?verb=0"/>
                        <a:extLst>
                          <a:ext uri="{FF2B5EF4-FFF2-40B4-BE49-F238E27FC236}">
                            <a16:creationId xmlns:a16="http://schemas.microsoft.com/office/drawing/2014/main" id="{16B93DD8-7D30-49D9-829C-30E601F7CE47}"/>
                          </a:ext>
                        </a:extLst>
                      </p:cNvPr>
                      <p:cNvPicPr/>
                      <p:nvPr/>
                    </p:nvPicPr>
                    <p:blipFill>
                      <a:blip r:embed="rId4"/>
                      <a:stretch>
                        <a:fillRect/>
                      </a:stretch>
                    </p:blipFill>
                    <p:spPr>
                      <a:xfrm>
                        <a:off x="5564279" y="2043981"/>
                        <a:ext cx="6341215" cy="3893560"/>
                      </a:xfrm>
                      <a:prstGeom prst="rect">
                        <a:avLst/>
                      </a:prstGeom>
                    </p:spPr>
                  </p:pic>
                </p:oleObj>
              </mc:Fallback>
            </mc:AlternateContent>
          </a:graphicData>
        </a:graphic>
      </p:graphicFrame>
      <p:sp>
        <p:nvSpPr>
          <p:cNvPr id="26" name="日期占位符 3">
            <a:extLst>
              <a:ext uri="{FF2B5EF4-FFF2-40B4-BE49-F238E27FC236}">
                <a16:creationId xmlns:a16="http://schemas.microsoft.com/office/drawing/2014/main" id="{659751E0-EEB2-4C72-85A4-00BF715BC954}"/>
              </a:ext>
            </a:extLst>
          </p:cNvPr>
          <p:cNvSpPr>
            <a:spLocks noGrp="1"/>
          </p:cNvSpPr>
          <p:nvPr>
            <p:ph type="dt" sz="half" idx="10"/>
          </p:nvPr>
        </p:nvSpPr>
        <p:spPr>
          <a:xfrm>
            <a:off x="838200" y="6445250"/>
            <a:ext cx="2743200" cy="365125"/>
          </a:xfrm>
        </p:spPr>
        <p:txBody>
          <a:bodyPr/>
          <a:lstStyle/>
          <a:p>
            <a:pPr>
              <a:defRPr/>
            </a:pPr>
            <a:fld id="{27158FDA-0734-4674-A894-C1231886F499}" type="datetime10">
              <a:rPr lang="zh-CN" altLang="en-US" smtClean="0"/>
              <a:t>23:33</a:t>
            </a:fld>
            <a:endParaRPr lang="en-US" dirty="0"/>
          </a:p>
        </p:txBody>
      </p:sp>
      <p:sp>
        <p:nvSpPr>
          <p:cNvPr id="27" name="页脚占位符 4">
            <a:extLst>
              <a:ext uri="{FF2B5EF4-FFF2-40B4-BE49-F238E27FC236}">
                <a16:creationId xmlns:a16="http://schemas.microsoft.com/office/drawing/2014/main" id="{3828FC25-7D8A-4ED8-A022-A4BD4A37B36D}"/>
              </a:ext>
            </a:extLst>
          </p:cNvPr>
          <p:cNvSpPr>
            <a:spLocks noGrp="1"/>
          </p:cNvSpPr>
          <p:nvPr>
            <p:ph type="ftr" sz="quarter" idx="11"/>
          </p:nvPr>
        </p:nvSpPr>
        <p:spPr>
          <a:xfrm>
            <a:off x="4038600" y="6445250"/>
            <a:ext cx="4114800" cy="365125"/>
          </a:xfrm>
        </p:spPr>
        <p:txBody>
          <a:bodyPr/>
          <a:lstStyle/>
          <a:p>
            <a:pPr>
              <a:defRPr/>
            </a:pPr>
            <a:r>
              <a:rPr lang="zh-CN" altLang="en-US"/>
              <a:t>应急管理部研究中心</a:t>
            </a:r>
            <a:endParaRPr lang="en-US" dirty="0"/>
          </a:p>
        </p:txBody>
      </p:sp>
      <p:sp>
        <p:nvSpPr>
          <p:cNvPr id="28" name="灯片编号占位符 5">
            <a:extLst>
              <a:ext uri="{FF2B5EF4-FFF2-40B4-BE49-F238E27FC236}">
                <a16:creationId xmlns:a16="http://schemas.microsoft.com/office/drawing/2014/main" id="{7204AFC3-07DE-4D97-9B89-ADC4E3B4C603}"/>
              </a:ext>
            </a:extLst>
          </p:cNvPr>
          <p:cNvSpPr>
            <a:spLocks noGrp="1"/>
          </p:cNvSpPr>
          <p:nvPr>
            <p:ph type="sldNum" sz="quarter" idx="12"/>
          </p:nvPr>
        </p:nvSpPr>
        <p:spPr>
          <a:xfrm>
            <a:off x="8610600" y="6445250"/>
            <a:ext cx="2743200" cy="365125"/>
          </a:xfrm>
        </p:spPr>
        <p:txBody>
          <a:bodyPr/>
          <a:lstStyle/>
          <a:p>
            <a:pPr>
              <a:defRPr/>
            </a:pPr>
            <a:fld id="{3A44B40C-2167-40F0-8028-4C9DC49EEB79}" type="slidenum">
              <a:rPr lang="en-US" altLang="zh-CN" smtClean="0"/>
              <a:t>85</a:t>
            </a:fld>
            <a:r>
              <a:rPr lang="en-US" altLang="zh-CN" dirty="0"/>
              <a:t>/89</a:t>
            </a:r>
          </a:p>
        </p:txBody>
      </p:sp>
      <p:sp>
        <p:nvSpPr>
          <p:cNvPr id="46" name="矩形 45">
            <a:extLst>
              <a:ext uri="{FF2B5EF4-FFF2-40B4-BE49-F238E27FC236}">
                <a16:creationId xmlns:a16="http://schemas.microsoft.com/office/drawing/2014/main" id="{C72B430E-2572-4223-A605-33B12C984FF7}"/>
              </a:ext>
            </a:extLst>
          </p:cNvPr>
          <p:cNvSpPr/>
          <p:nvPr/>
        </p:nvSpPr>
        <p:spPr>
          <a:xfrm>
            <a:off x="3648722" y="1351521"/>
            <a:ext cx="6738151" cy="407796"/>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zh-CN" altLang="en-US" b="1" dirty="0">
                <a:latin typeface="微软雅黑" panose="020B0503020204020204" pitchFamily="34" charset="-122"/>
                <a:ea typeface="微软雅黑" panose="020B0503020204020204" pitchFamily="34" charset="-122"/>
              </a:rPr>
              <a:t>明确应急预案制定范围</a:t>
            </a:r>
          </a:p>
        </p:txBody>
      </p:sp>
      <p:sp>
        <p:nvSpPr>
          <p:cNvPr id="47" name="矩形 46">
            <a:extLst>
              <a:ext uri="{FF2B5EF4-FFF2-40B4-BE49-F238E27FC236}">
                <a16:creationId xmlns:a16="http://schemas.microsoft.com/office/drawing/2014/main" id="{1960F051-B198-4E38-B0CF-1847EFA1E242}"/>
              </a:ext>
            </a:extLst>
          </p:cNvPr>
          <p:cNvSpPr/>
          <p:nvPr/>
        </p:nvSpPr>
        <p:spPr>
          <a:xfrm>
            <a:off x="2814222" y="2090486"/>
            <a:ext cx="3684233" cy="3999343"/>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容易</a:t>
            </a:r>
            <a:r>
              <a:rPr lang="zh-CN" altLang="en-US" b="1" dirty="0">
                <a:solidFill>
                  <a:srgbClr val="0070C0"/>
                </a:solidFill>
                <a:latin typeface="微软雅黑" panose="020B0503020204020204" pitchFamily="34" charset="-122"/>
                <a:ea typeface="微软雅黑" panose="020B0503020204020204" pitchFamily="34" charset="-122"/>
              </a:rPr>
              <a:t>发生群死群伤的人员密集场所管理单位</a:t>
            </a:r>
            <a:r>
              <a:rPr lang="zh-CN" altLang="en-US" dirty="0">
                <a:latin typeface="微软雅黑" panose="020B0503020204020204" pitchFamily="34" charset="-122"/>
                <a:ea typeface="微软雅黑" panose="020B0503020204020204" pitchFamily="34" charset="-122"/>
              </a:rPr>
              <a:t>应当制定本单位生产安全事故应急救援预案，与所在地县级以上地方人民政府组织制定的生产安全事故应急救援预案</a:t>
            </a:r>
            <a:r>
              <a:rPr lang="zh-CN" altLang="en-US" b="1" dirty="0">
                <a:solidFill>
                  <a:srgbClr val="FF0000"/>
                </a:solidFill>
                <a:latin typeface="微软雅黑" panose="020B0503020204020204" pitchFamily="34" charset="-122"/>
                <a:ea typeface="微软雅黑" panose="020B0503020204020204" pitchFamily="34" charset="-122"/>
              </a:rPr>
              <a:t>相衔接</a:t>
            </a:r>
            <a:r>
              <a:rPr lang="zh-CN" altLang="en-US" dirty="0">
                <a:latin typeface="微软雅黑" panose="020B0503020204020204" pitchFamily="34" charset="-122"/>
                <a:ea typeface="微软雅黑" panose="020B0503020204020204" pitchFamily="34" charset="-122"/>
              </a:rPr>
              <a:t>，并定期组织演练。</a:t>
            </a:r>
            <a:endParaRPr lang="en-US" altLang="zh-CN" dirty="0">
              <a:latin typeface="微软雅黑" panose="020B0503020204020204" pitchFamily="34" charset="-122"/>
              <a:ea typeface="微软雅黑" panose="020B0503020204020204" pitchFamily="34" charset="-122"/>
            </a:endParaRPr>
          </a:p>
          <a:p>
            <a:pPr marL="285750" indent="-285750" algn="just" eaLnBrk="1">
              <a:lnSpc>
                <a:spcPct val="150000"/>
              </a:lnSpc>
              <a:buFont typeface="Wingdings" panose="05000000000000000000" pitchFamily="2" charset="2"/>
              <a:buChar char="l"/>
            </a:pPr>
            <a:r>
              <a:rPr lang="zh-CN" altLang="en-US" b="1" dirty="0">
                <a:solidFill>
                  <a:srgbClr val="FF0000"/>
                </a:solidFill>
                <a:latin typeface="微软雅黑" panose="020B0503020204020204" pitchFamily="34" charset="-122"/>
                <a:ea typeface="微软雅黑" panose="020B0503020204020204" pitchFamily="34" charset="-122"/>
              </a:rPr>
              <a:t>其他生产经营单位</a:t>
            </a:r>
            <a:r>
              <a:rPr lang="zh-CN" altLang="en-US" dirty="0">
                <a:solidFill>
                  <a:schemeClr val="tx1"/>
                </a:solidFill>
                <a:latin typeface="微软雅黑" panose="020B0503020204020204" pitchFamily="34" charset="-122"/>
                <a:ea typeface="微软雅黑" panose="020B0503020204020204" pitchFamily="34" charset="-122"/>
              </a:rPr>
              <a:t>应当制定</a:t>
            </a:r>
            <a:r>
              <a:rPr lang="zh-CN" altLang="en-US" b="1" dirty="0">
                <a:solidFill>
                  <a:srgbClr val="0070C0"/>
                </a:solidFill>
                <a:latin typeface="微软雅黑" panose="020B0503020204020204" pitchFamily="34" charset="-122"/>
                <a:ea typeface="微软雅黑" panose="020B0503020204020204" pitchFamily="34" charset="-122"/>
              </a:rPr>
              <a:t>本单位应急救援现场处置方案。</a:t>
            </a:r>
          </a:p>
          <a:p>
            <a:pPr marL="285750" indent="-285750" algn="just" eaLnBrk="1">
              <a:lnSpc>
                <a:spcPct val="150000"/>
              </a:lnSpc>
              <a:buFont typeface="Wingdings" panose="05000000000000000000" pitchFamily="2" charset="2"/>
              <a:buChar char="l"/>
            </a:pPr>
            <a:endParaRPr lang="zh-CN" altLang="en-US" dirty="0">
              <a:latin typeface="微软雅黑" panose="020B0503020204020204" pitchFamily="34" charset="-122"/>
              <a:ea typeface="微软雅黑" panose="020B0503020204020204" pitchFamily="34" charset="-122"/>
            </a:endParaRPr>
          </a:p>
        </p:txBody>
      </p:sp>
      <p:grpSp>
        <p:nvGrpSpPr>
          <p:cNvPr id="16" name="组合 15">
            <a:extLst>
              <a:ext uri="{FF2B5EF4-FFF2-40B4-BE49-F238E27FC236}">
                <a16:creationId xmlns:a16="http://schemas.microsoft.com/office/drawing/2014/main" id="{F73D3A77-EC43-D0BD-3C00-367768ADCD54}"/>
              </a:ext>
            </a:extLst>
          </p:cNvPr>
          <p:cNvGrpSpPr/>
          <p:nvPr/>
        </p:nvGrpSpPr>
        <p:grpSpPr>
          <a:xfrm>
            <a:off x="145208" y="693267"/>
            <a:ext cx="7886569" cy="2333497"/>
            <a:chOff x="145208" y="693267"/>
            <a:chExt cx="7886569" cy="2333497"/>
          </a:xfrm>
        </p:grpSpPr>
        <p:grpSp>
          <p:nvGrpSpPr>
            <p:cNvPr id="18" name="组合 17">
              <a:extLst>
                <a:ext uri="{FF2B5EF4-FFF2-40B4-BE49-F238E27FC236}">
                  <a16:creationId xmlns:a16="http://schemas.microsoft.com/office/drawing/2014/main" id="{671BE24F-0129-10BD-33F1-1A2676F75DAC}"/>
                </a:ext>
              </a:extLst>
            </p:cNvPr>
            <p:cNvGrpSpPr/>
            <p:nvPr/>
          </p:nvGrpSpPr>
          <p:grpSpPr>
            <a:xfrm>
              <a:off x="145208" y="693267"/>
              <a:ext cx="7886569" cy="2333497"/>
              <a:chOff x="145208" y="693267"/>
              <a:chExt cx="7886569" cy="2333497"/>
            </a:xfrm>
          </p:grpSpPr>
          <p:grpSp>
            <p:nvGrpSpPr>
              <p:cNvPr id="21" name="组合 20">
                <a:extLst>
                  <a:ext uri="{FF2B5EF4-FFF2-40B4-BE49-F238E27FC236}">
                    <a16:creationId xmlns:a16="http://schemas.microsoft.com/office/drawing/2014/main" id="{0215E442-B365-1ACD-CF43-B29F068F7011}"/>
                  </a:ext>
                </a:extLst>
              </p:cNvPr>
              <p:cNvGrpSpPr/>
              <p:nvPr/>
            </p:nvGrpSpPr>
            <p:grpSpPr>
              <a:xfrm>
                <a:off x="145208" y="693267"/>
                <a:ext cx="7886569" cy="1770365"/>
                <a:chOff x="145208" y="693267"/>
                <a:chExt cx="7886569" cy="1770365"/>
              </a:xfrm>
            </p:grpSpPr>
            <p:grpSp>
              <p:nvGrpSpPr>
                <p:cNvPr id="29" name="组合 28">
                  <a:extLst>
                    <a:ext uri="{FF2B5EF4-FFF2-40B4-BE49-F238E27FC236}">
                      <a16:creationId xmlns:a16="http://schemas.microsoft.com/office/drawing/2014/main" id="{E9751ECF-6036-66C3-B3FE-4E6DC1A41A47}"/>
                    </a:ext>
                  </a:extLst>
                </p:cNvPr>
                <p:cNvGrpSpPr/>
                <p:nvPr/>
              </p:nvGrpSpPr>
              <p:grpSpPr>
                <a:xfrm>
                  <a:off x="145210" y="693267"/>
                  <a:ext cx="7886567" cy="567279"/>
                  <a:chOff x="145210" y="693267"/>
                  <a:chExt cx="7886567" cy="567279"/>
                </a:xfrm>
              </p:grpSpPr>
              <p:sp>
                <p:nvSpPr>
                  <p:cNvPr id="31" name="AutoShape 11">
                    <a:extLst>
                      <a:ext uri="{FF2B5EF4-FFF2-40B4-BE49-F238E27FC236}">
                        <a16:creationId xmlns:a16="http://schemas.microsoft.com/office/drawing/2014/main" id="{EAB5BB61-7C38-29B8-78E0-EB73986A10F1}"/>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2" name="AutoShape 11">
                    <a:extLst>
                      <a:ext uri="{FF2B5EF4-FFF2-40B4-BE49-F238E27FC236}">
                        <a16:creationId xmlns:a16="http://schemas.microsoft.com/office/drawing/2014/main" id="{9590C33C-9C1B-FE28-F89E-A81CD5A2DEEF}"/>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3" name="AutoShape 11">
                    <a:extLst>
                      <a:ext uri="{FF2B5EF4-FFF2-40B4-BE49-F238E27FC236}">
                        <a16:creationId xmlns:a16="http://schemas.microsoft.com/office/drawing/2014/main" id="{CB57B86A-2A37-741A-72E0-E693B0815489}"/>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30" name="矩形 29">
                  <a:extLst>
                    <a:ext uri="{FF2B5EF4-FFF2-40B4-BE49-F238E27FC236}">
                      <a16:creationId xmlns:a16="http://schemas.microsoft.com/office/drawing/2014/main" id="{194955FC-3887-7D6F-F9FC-497A59982B06}"/>
                    </a:ext>
                  </a:extLst>
                </p:cNvPr>
                <p:cNvSpPr/>
                <p:nvPr/>
              </p:nvSpPr>
              <p:spPr>
                <a:xfrm>
                  <a:off x="145208" y="1900500"/>
                  <a:ext cx="1976555"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与</a:t>
                  </a:r>
                  <a:r>
                    <a:rPr lang="en-US" altLang="zh-CN" b="1" dirty="0">
                      <a:solidFill>
                        <a:schemeClr val="bg2">
                          <a:lumMod val="75000"/>
                        </a:schemeClr>
                      </a:solidFill>
                      <a:latin typeface="微软雅黑" panose="020B0503020204020204" pitchFamily="34" charset="-122"/>
                      <a:ea typeface="微软雅黑" panose="020B0503020204020204" pitchFamily="34" charset="-122"/>
                    </a:rPr>
                    <a:t>14</a:t>
                  </a:r>
                  <a:r>
                    <a:rPr lang="zh-CN" altLang="en-US" b="1" dirty="0">
                      <a:solidFill>
                        <a:schemeClr val="bg2">
                          <a:lumMod val="75000"/>
                        </a:schemeClr>
                      </a:solidFill>
                      <a:latin typeface="微软雅黑" panose="020B0503020204020204" pitchFamily="34" charset="-122"/>
                      <a:ea typeface="微软雅黑" panose="020B0503020204020204" pitchFamily="34" charset="-122"/>
                    </a:rPr>
                    <a:t>版的对比</a:t>
                  </a:r>
                </a:p>
              </p:txBody>
            </p:sp>
          </p:grpSp>
          <p:sp>
            <p:nvSpPr>
              <p:cNvPr id="23" name="矩形 22">
                <a:extLst>
                  <a:ext uri="{FF2B5EF4-FFF2-40B4-BE49-F238E27FC236}">
                    <a16:creationId xmlns:a16="http://schemas.microsoft.com/office/drawing/2014/main" id="{BF7DB570-B5E5-E882-5743-C792E42F262B}"/>
                  </a:ext>
                </a:extLst>
              </p:cNvPr>
              <p:cNvSpPr/>
              <p:nvPr/>
            </p:nvSpPr>
            <p:spPr>
              <a:xfrm>
                <a:off x="145208" y="2463632"/>
                <a:ext cx="1976555"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3. </a:t>
                </a:r>
                <a:r>
                  <a:rPr lang="zh-CN" altLang="en-US" b="1" dirty="0">
                    <a:solidFill>
                      <a:schemeClr val="bg1"/>
                    </a:solidFill>
                    <a:latin typeface="微软雅黑" panose="020B0503020204020204" pitchFamily="34" charset="-122"/>
                    <a:ea typeface="微软雅黑" panose="020B0503020204020204" pitchFamily="34" charset="-122"/>
                  </a:rPr>
                  <a:t>对</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新安法</a:t>
                </a:r>
                <a:r>
                  <a:rPr lang="en-US" altLang="zh-CN" b="1" dirty="0">
                    <a:solidFill>
                      <a:schemeClr val="bg1"/>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的学习理解</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
          <p:nvSpPr>
            <p:cNvPr id="19" name="矩形 18">
              <a:extLst>
                <a:ext uri="{FF2B5EF4-FFF2-40B4-BE49-F238E27FC236}">
                  <a16:creationId xmlns:a16="http://schemas.microsoft.com/office/drawing/2014/main" id="{9B408299-73A1-5EEA-D621-7E7224D523F2}"/>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013576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a:hlinkClick r:id="" action="ppaction://ole?verb=0"/>
            <a:extLst>
              <a:ext uri="{FF2B5EF4-FFF2-40B4-BE49-F238E27FC236}">
                <a16:creationId xmlns:a16="http://schemas.microsoft.com/office/drawing/2014/main" id="{2D020D38-AEFD-497A-9C00-1FA36C06D5CD}"/>
              </a:ext>
            </a:extLst>
          </p:cNvPr>
          <p:cNvGraphicFramePr>
            <a:graphicFrameLocks noChangeAspect="1"/>
          </p:cNvGraphicFramePr>
          <p:nvPr/>
        </p:nvGraphicFramePr>
        <p:xfrm>
          <a:off x="6542739" y="2155433"/>
          <a:ext cx="5521705" cy="3632808"/>
        </p:xfrm>
        <a:graphic>
          <a:graphicData uri="http://schemas.openxmlformats.org/presentationml/2006/ole">
            <mc:AlternateContent xmlns:mc="http://schemas.openxmlformats.org/markup-compatibility/2006">
              <mc:Choice xmlns:v="urn:schemas-microsoft-com:vml" Requires="v">
                <p:oleObj spid="_x0000_s8194" name="Presentation" r:id="rId3" imgW="5680880" imgH="3194887" progId="PowerPoint.Show.12">
                  <p:embed/>
                </p:oleObj>
              </mc:Choice>
              <mc:Fallback>
                <p:oleObj name="Presentation" r:id="rId3" imgW="5680880" imgH="3194887" progId="PowerPoint.Show.12">
                  <p:embed/>
                  <p:pic>
                    <p:nvPicPr>
                      <p:cNvPr id="3" name="对象 2">
                        <a:hlinkClick r:id="" action="ppaction://ole?verb=0"/>
                        <a:extLst>
                          <a:ext uri="{FF2B5EF4-FFF2-40B4-BE49-F238E27FC236}">
                            <a16:creationId xmlns:a16="http://schemas.microsoft.com/office/drawing/2014/main" id="{2D020D38-AEFD-497A-9C00-1FA36C06D5CD}"/>
                          </a:ext>
                        </a:extLst>
                      </p:cNvPr>
                      <p:cNvPicPr/>
                      <p:nvPr/>
                    </p:nvPicPr>
                    <p:blipFill>
                      <a:blip r:embed="rId4"/>
                      <a:stretch>
                        <a:fillRect/>
                      </a:stretch>
                    </p:blipFill>
                    <p:spPr>
                      <a:xfrm>
                        <a:off x="6542739" y="2155433"/>
                        <a:ext cx="5521705" cy="3632808"/>
                      </a:xfrm>
                      <a:prstGeom prst="rect">
                        <a:avLst/>
                      </a:prstGeom>
                    </p:spPr>
                  </p:pic>
                </p:oleObj>
              </mc:Fallback>
            </mc:AlternateContent>
          </a:graphicData>
        </a:graphic>
      </p:graphicFrame>
      <p:sp>
        <p:nvSpPr>
          <p:cNvPr id="37" name="日期占位符 3">
            <a:extLst>
              <a:ext uri="{FF2B5EF4-FFF2-40B4-BE49-F238E27FC236}">
                <a16:creationId xmlns:a16="http://schemas.microsoft.com/office/drawing/2014/main" id="{BAD5E3F7-4B2C-44FD-9E5F-BBE65EEC2E7D}"/>
              </a:ext>
            </a:extLst>
          </p:cNvPr>
          <p:cNvSpPr>
            <a:spLocks noGrp="1"/>
          </p:cNvSpPr>
          <p:nvPr>
            <p:ph type="dt" sz="half" idx="10"/>
          </p:nvPr>
        </p:nvSpPr>
        <p:spPr>
          <a:xfrm>
            <a:off x="838200" y="6445250"/>
            <a:ext cx="2743200" cy="365125"/>
          </a:xfrm>
        </p:spPr>
        <p:txBody>
          <a:bodyPr/>
          <a:lstStyle/>
          <a:p>
            <a:pPr>
              <a:defRPr/>
            </a:pPr>
            <a:fld id="{27158FDA-0734-4674-A894-C1231886F499}" type="datetime10">
              <a:rPr lang="zh-CN" altLang="en-US" smtClean="0"/>
              <a:t>23:33</a:t>
            </a:fld>
            <a:endParaRPr lang="en-US" dirty="0"/>
          </a:p>
        </p:txBody>
      </p:sp>
      <p:sp>
        <p:nvSpPr>
          <p:cNvPr id="38" name="页脚占位符 4">
            <a:extLst>
              <a:ext uri="{FF2B5EF4-FFF2-40B4-BE49-F238E27FC236}">
                <a16:creationId xmlns:a16="http://schemas.microsoft.com/office/drawing/2014/main" id="{6C441E12-D2C8-4B1D-A451-52356D390C28}"/>
              </a:ext>
            </a:extLst>
          </p:cNvPr>
          <p:cNvSpPr>
            <a:spLocks noGrp="1"/>
          </p:cNvSpPr>
          <p:nvPr>
            <p:ph type="ftr" sz="quarter" idx="11"/>
          </p:nvPr>
        </p:nvSpPr>
        <p:spPr>
          <a:xfrm>
            <a:off x="4038600" y="6445250"/>
            <a:ext cx="4114800" cy="365125"/>
          </a:xfrm>
        </p:spPr>
        <p:txBody>
          <a:bodyPr/>
          <a:lstStyle/>
          <a:p>
            <a:pPr>
              <a:defRPr/>
            </a:pPr>
            <a:r>
              <a:rPr lang="zh-CN" altLang="en-US"/>
              <a:t>应急管理部研究中心</a:t>
            </a:r>
            <a:endParaRPr lang="en-US" dirty="0"/>
          </a:p>
        </p:txBody>
      </p:sp>
      <p:sp>
        <p:nvSpPr>
          <p:cNvPr id="39" name="灯片编号占位符 5">
            <a:extLst>
              <a:ext uri="{FF2B5EF4-FFF2-40B4-BE49-F238E27FC236}">
                <a16:creationId xmlns:a16="http://schemas.microsoft.com/office/drawing/2014/main" id="{B0263BA8-AFA4-4DDA-BBBD-0451E01EC1A8}"/>
              </a:ext>
            </a:extLst>
          </p:cNvPr>
          <p:cNvSpPr>
            <a:spLocks noGrp="1"/>
          </p:cNvSpPr>
          <p:nvPr>
            <p:ph type="sldNum" sz="quarter" idx="12"/>
          </p:nvPr>
        </p:nvSpPr>
        <p:spPr>
          <a:xfrm>
            <a:off x="8610600" y="6445250"/>
            <a:ext cx="2743200" cy="365125"/>
          </a:xfrm>
        </p:spPr>
        <p:txBody>
          <a:bodyPr/>
          <a:lstStyle/>
          <a:p>
            <a:pPr>
              <a:defRPr/>
            </a:pPr>
            <a:fld id="{3A44B40C-2167-40F0-8028-4C9DC49EEB79}" type="slidenum">
              <a:rPr lang="en-US" altLang="zh-CN" smtClean="0"/>
              <a:t>86</a:t>
            </a:fld>
            <a:r>
              <a:rPr lang="en-US" altLang="zh-CN" dirty="0"/>
              <a:t>/89</a:t>
            </a:r>
          </a:p>
        </p:txBody>
      </p:sp>
      <p:sp>
        <p:nvSpPr>
          <p:cNvPr id="29" name="矩形 28">
            <a:extLst>
              <a:ext uri="{FF2B5EF4-FFF2-40B4-BE49-F238E27FC236}">
                <a16:creationId xmlns:a16="http://schemas.microsoft.com/office/drawing/2014/main" id="{B03D12EC-3BF7-44EB-8359-3DFF06A5CADC}"/>
              </a:ext>
            </a:extLst>
          </p:cNvPr>
          <p:cNvSpPr/>
          <p:nvPr/>
        </p:nvSpPr>
        <p:spPr>
          <a:xfrm>
            <a:off x="3648722" y="1351521"/>
            <a:ext cx="6738151" cy="407796"/>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zh-CN" altLang="en-US" b="1" dirty="0">
                <a:latin typeface="微软雅黑" panose="020B0503020204020204" pitchFamily="34" charset="-122"/>
                <a:ea typeface="微软雅黑" panose="020B0503020204020204" pitchFamily="34" charset="-122"/>
              </a:rPr>
              <a:t>新增对安全生产责任保险违法的处罚条款</a:t>
            </a:r>
          </a:p>
        </p:txBody>
      </p:sp>
      <p:sp>
        <p:nvSpPr>
          <p:cNvPr id="30" name="矩形 29">
            <a:extLst>
              <a:ext uri="{FF2B5EF4-FFF2-40B4-BE49-F238E27FC236}">
                <a16:creationId xmlns:a16="http://schemas.microsoft.com/office/drawing/2014/main" id="{B53CADEE-1EBD-4A1F-9794-DD14A2C98D88}"/>
              </a:ext>
            </a:extLst>
          </p:cNvPr>
          <p:cNvSpPr/>
          <p:nvPr/>
        </p:nvSpPr>
        <p:spPr>
          <a:xfrm>
            <a:off x="2702913" y="1921251"/>
            <a:ext cx="4413347" cy="2169982"/>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b="1" dirty="0">
                <a:solidFill>
                  <a:srgbClr val="FF0000"/>
                </a:solidFill>
                <a:latin typeface="微软雅黑" panose="020B0503020204020204" pitchFamily="34" charset="-122"/>
                <a:ea typeface="微软雅黑" panose="020B0503020204020204" pitchFamily="34" charset="-122"/>
              </a:rPr>
              <a:t>高危行业领域的生产经营单位</a:t>
            </a:r>
            <a:r>
              <a:rPr lang="zh-CN" altLang="en-US" dirty="0">
                <a:latin typeface="微软雅黑" panose="020B0503020204020204" pitchFamily="34" charset="-122"/>
                <a:ea typeface="微软雅黑" panose="020B0503020204020204" pitchFamily="34" charset="-122"/>
              </a:rPr>
              <a:t>未按照国家规定</a:t>
            </a:r>
            <a:r>
              <a:rPr lang="zh-CN" altLang="en-US" b="1" dirty="0">
                <a:solidFill>
                  <a:srgbClr val="0070C0"/>
                </a:solidFill>
                <a:latin typeface="微软雅黑" panose="020B0503020204020204" pitchFamily="34" charset="-122"/>
                <a:ea typeface="微软雅黑" panose="020B0503020204020204" pitchFamily="34" charset="-122"/>
              </a:rPr>
              <a:t>投保安全生产责任保险</a:t>
            </a:r>
            <a:r>
              <a:rPr lang="zh-CN" altLang="en-US" dirty="0">
                <a:latin typeface="微软雅黑" panose="020B0503020204020204" pitchFamily="34" charset="-122"/>
                <a:ea typeface="微软雅黑" panose="020B0503020204020204" pitchFamily="34" charset="-122"/>
              </a:rPr>
              <a:t>的，责令限期改正，</a:t>
            </a:r>
            <a:r>
              <a:rPr lang="zh-CN" altLang="en-US" b="1" dirty="0">
                <a:solidFill>
                  <a:srgbClr val="0070C0"/>
                </a:solidFill>
                <a:latin typeface="微软雅黑" panose="020B0503020204020204" pitchFamily="34" charset="-122"/>
                <a:ea typeface="微软雅黑" panose="020B0503020204020204" pitchFamily="34" charset="-122"/>
              </a:rPr>
              <a:t>并处五万元以上十万元以下的罚款</a:t>
            </a:r>
          </a:p>
        </p:txBody>
      </p:sp>
      <p:sp>
        <p:nvSpPr>
          <p:cNvPr id="47" name="矩形 46">
            <a:extLst>
              <a:ext uri="{FF2B5EF4-FFF2-40B4-BE49-F238E27FC236}">
                <a16:creationId xmlns:a16="http://schemas.microsoft.com/office/drawing/2014/main" id="{C2E5A4D5-5E09-4C1A-8677-D3DF0408F632}"/>
              </a:ext>
            </a:extLst>
          </p:cNvPr>
          <p:cNvSpPr/>
          <p:nvPr/>
        </p:nvSpPr>
        <p:spPr>
          <a:xfrm>
            <a:off x="2702913" y="4253167"/>
            <a:ext cx="4413347" cy="1907419"/>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b="1" dirty="0">
                <a:solidFill>
                  <a:srgbClr val="FF0000"/>
                </a:solidFill>
                <a:latin typeface="微软雅黑" panose="020B0503020204020204" pitchFamily="34" charset="-122"/>
                <a:ea typeface="微软雅黑" panose="020B0503020204020204" pitchFamily="34" charset="-122"/>
              </a:rPr>
              <a:t>逾期未改正的处十万元以上二十万元以下的罚款</a:t>
            </a:r>
            <a:r>
              <a:rPr lang="zh-CN" altLang="en-US" dirty="0">
                <a:solidFill>
                  <a:schemeClr val="tx1"/>
                </a:solidFill>
                <a:latin typeface="微软雅黑" panose="020B0503020204020204" pitchFamily="34" charset="-122"/>
                <a:ea typeface="微软雅黑" panose="020B0503020204020204" pitchFamily="34" charset="-122"/>
              </a:rPr>
              <a:t>，并责令</a:t>
            </a:r>
            <a:r>
              <a:rPr lang="zh-CN" altLang="en-US" b="1" dirty="0">
                <a:solidFill>
                  <a:srgbClr val="0070C0"/>
                </a:solidFill>
                <a:latin typeface="微软雅黑" panose="020B0503020204020204" pitchFamily="34" charset="-122"/>
                <a:ea typeface="微软雅黑" panose="020B0503020204020204" pitchFamily="34" charset="-122"/>
              </a:rPr>
              <a:t>停产停业整顿直至其投保安全生产责任保险</a:t>
            </a:r>
          </a:p>
        </p:txBody>
      </p:sp>
      <p:grpSp>
        <p:nvGrpSpPr>
          <p:cNvPr id="17" name="组合 16">
            <a:extLst>
              <a:ext uri="{FF2B5EF4-FFF2-40B4-BE49-F238E27FC236}">
                <a16:creationId xmlns:a16="http://schemas.microsoft.com/office/drawing/2014/main" id="{D1518662-E410-1B22-1B43-69B0D7C5BBD2}"/>
              </a:ext>
            </a:extLst>
          </p:cNvPr>
          <p:cNvGrpSpPr/>
          <p:nvPr/>
        </p:nvGrpSpPr>
        <p:grpSpPr>
          <a:xfrm>
            <a:off x="145208" y="693267"/>
            <a:ext cx="7886569" cy="2333497"/>
            <a:chOff x="145208" y="693267"/>
            <a:chExt cx="7886569" cy="2333497"/>
          </a:xfrm>
        </p:grpSpPr>
        <p:grpSp>
          <p:nvGrpSpPr>
            <p:cNvPr id="19" name="组合 18">
              <a:extLst>
                <a:ext uri="{FF2B5EF4-FFF2-40B4-BE49-F238E27FC236}">
                  <a16:creationId xmlns:a16="http://schemas.microsoft.com/office/drawing/2014/main" id="{F6C49989-661E-1459-BC7B-6C77E73926E4}"/>
                </a:ext>
              </a:extLst>
            </p:cNvPr>
            <p:cNvGrpSpPr/>
            <p:nvPr/>
          </p:nvGrpSpPr>
          <p:grpSpPr>
            <a:xfrm>
              <a:off x="145208" y="693267"/>
              <a:ext cx="7886569" cy="2333497"/>
              <a:chOff x="145208" y="693267"/>
              <a:chExt cx="7886569" cy="2333497"/>
            </a:xfrm>
          </p:grpSpPr>
          <p:grpSp>
            <p:nvGrpSpPr>
              <p:cNvPr id="23" name="组合 22">
                <a:extLst>
                  <a:ext uri="{FF2B5EF4-FFF2-40B4-BE49-F238E27FC236}">
                    <a16:creationId xmlns:a16="http://schemas.microsoft.com/office/drawing/2014/main" id="{A1708179-9811-B69E-50CF-7C1BBD1511B2}"/>
                  </a:ext>
                </a:extLst>
              </p:cNvPr>
              <p:cNvGrpSpPr/>
              <p:nvPr/>
            </p:nvGrpSpPr>
            <p:grpSpPr>
              <a:xfrm>
                <a:off x="145208" y="693267"/>
                <a:ext cx="7886569" cy="1770365"/>
                <a:chOff x="145208" y="693267"/>
                <a:chExt cx="7886569" cy="1770365"/>
              </a:xfrm>
            </p:grpSpPr>
            <p:grpSp>
              <p:nvGrpSpPr>
                <p:cNvPr id="32" name="组合 31">
                  <a:extLst>
                    <a:ext uri="{FF2B5EF4-FFF2-40B4-BE49-F238E27FC236}">
                      <a16:creationId xmlns:a16="http://schemas.microsoft.com/office/drawing/2014/main" id="{24946ED7-4E34-505A-928C-F347A30F82F0}"/>
                    </a:ext>
                  </a:extLst>
                </p:cNvPr>
                <p:cNvGrpSpPr/>
                <p:nvPr/>
              </p:nvGrpSpPr>
              <p:grpSpPr>
                <a:xfrm>
                  <a:off x="145210" y="693267"/>
                  <a:ext cx="7886567" cy="567279"/>
                  <a:chOff x="145210" y="693267"/>
                  <a:chExt cx="7886567" cy="567279"/>
                </a:xfrm>
              </p:grpSpPr>
              <p:sp>
                <p:nvSpPr>
                  <p:cNvPr id="34" name="AutoShape 11">
                    <a:extLst>
                      <a:ext uri="{FF2B5EF4-FFF2-40B4-BE49-F238E27FC236}">
                        <a16:creationId xmlns:a16="http://schemas.microsoft.com/office/drawing/2014/main" id="{DFB00247-D58B-0FC7-BC5F-204D3D030FF7}"/>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5" name="AutoShape 11">
                    <a:extLst>
                      <a:ext uri="{FF2B5EF4-FFF2-40B4-BE49-F238E27FC236}">
                        <a16:creationId xmlns:a16="http://schemas.microsoft.com/office/drawing/2014/main" id="{FE4A47F2-C297-1D62-AADE-424D387D0D75}"/>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6" name="AutoShape 11">
                    <a:extLst>
                      <a:ext uri="{FF2B5EF4-FFF2-40B4-BE49-F238E27FC236}">
                        <a16:creationId xmlns:a16="http://schemas.microsoft.com/office/drawing/2014/main" id="{1CAA45FD-C34E-3E96-0DC3-B638251C2F79}"/>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33" name="矩形 32">
                  <a:extLst>
                    <a:ext uri="{FF2B5EF4-FFF2-40B4-BE49-F238E27FC236}">
                      <a16:creationId xmlns:a16="http://schemas.microsoft.com/office/drawing/2014/main" id="{7FFA0212-1334-BEB4-50C1-52C41E1E8B9C}"/>
                    </a:ext>
                  </a:extLst>
                </p:cNvPr>
                <p:cNvSpPr/>
                <p:nvPr/>
              </p:nvSpPr>
              <p:spPr>
                <a:xfrm>
                  <a:off x="145208" y="1900500"/>
                  <a:ext cx="1976555"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与</a:t>
                  </a:r>
                  <a:r>
                    <a:rPr lang="en-US" altLang="zh-CN" b="1" dirty="0">
                      <a:solidFill>
                        <a:schemeClr val="bg2">
                          <a:lumMod val="75000"/>
                        </a:schemeClr>
                      </a:solidFill>
                      <a:latin typeface="微软雅黑" panose="020B0503020204020204" pitchFamily="34" charset="-122"/>
                      <a:ea typeface="微软雅黑" panose="020B0503020204020204" pitchFamily="34" charset="-122"/>
                    </a:rPr>
                    <a:t>14</a:t>
                  </a:r>
                  <a:r>
                    <a:rPr lang="zh-CN" altLang="en-US" b="1" dirty="0">
                      <a:solidFill>
                        <a:schemeClr val="bg2">
                          <a:lumMod val="75000"/>
                        </a:schemeClr>
                      </a:solidFill>
                      <a:latin typeface="微软雅黑" panose="020B0503020204020204" pitchFamily="34" charset="-122"/>
                      <a:ea typeface="微软雅黑" panose="020B0503020204020204" pitchFamily="34" charset="-122"/>
                    </a:rPr>
                    <a:t>版的对比</a:t>
                  </a:r>
                </a:p>
              </p:txBody>
            </p:sp>
          </p:grpSp>
          <p:sp>
            <p:nvSpPr>
              <p:cNvPr id="25" name="矩形 24">
                <a:extLst>
                  <a:ext uri="{FF2B5EF4-FFF2-40B4-BE49-F238E27FC236}">
                    <a16:creationId xmlns:a16="http://schemas.microsoft.com/office/drawing/2014/main" id="{2D0A9DEC-7405-2E03-5C7D-720376762B77}"/>
                  </a:ext>
                </a:extLst>
              </p:cNvPr>
              <p:cNvSpPr/>
              <p:nvPr/>
            </p:nvSpPr>
            <p:spPr>
              <a:xfrm>
                <a:off x="145208" y="2463632"/>
                <a:ext cx="1976555"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3. </a:t>
                </a:r>
                <a:r>
                  <a:rPr lang="zh-CN" altLang="en-US" b="1" dirty="0">
                    <a:solidFill>
                      <a:schemeClr val="bg1"/>
                    </a:solidFill>
                    <a:latin typeface="微软雅黑" panose="020B0503020204020204" pitchFamily="34" charset="-122"/>
                    <a:ea typeface="微软雅黑" panose="020B0503020204020204" pitchFamily="34" charset="-122"/>
                  </a:rPr>
                  <a:t>对</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新安法</a:t>
                </a:r>
                <a:r>
                  <a:rPr lang="en-US" altLang="zh-CN" b="1" dirty="0">
                    <a:solidFill>
                      <a:schemeClr val="bg1"/>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的学习理解</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
          <p:nvSpPr>
            <p:cNvPr id="21" name="矩形 20">
              <a:extLst>
                <a:ext uri="{FF2B5EF4-FFF2-40B4-BE49-F238E27FC236}">
                  <a16:creationId xmlns:a16="http://schemas.microsoft.com/office/drawing/2014/main" id="{B4383AB8-6AD8-2336-5439-9CC4DC3C2886}"/>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9505830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a:hlinkClick r:id="" action="ppaction://ole?verb=0"/>
            <a:extLst>
              <a:ext uri="{FF2B5EF4-FFF2-40B4-BE49-F238E27FC236}">
                <a16:creationId xmlns:a16="http://schemas.microsoft.com/office/drawing/2014/main" id="{1962DD9A-3E5D-447A-9842-1A54A4FA75DB}"/>
              </a:ext>
            </a:extLst>
          </p:cNvPr>
          <p:cNvGraphicFramePr>
            <a:graphicFrameLocks noChangeAspect="1"/>
          </p:cNvGraphicFramePr>
          <p:nvPr/>
        </p:nvGraphicFramePr>
        <p:xfrm>
          <a:off x="6169981" y="2406756"/>
          <a:ext cx="5730875" cy="3222625"/>
        </p:xfrm>
        <a:graphic>
          <a:graphicData uri="http://schemas.openxmlformats.org/presentationml/2006/ole">
            <mc:AlternateContent xmlns:mc="http://schemas.openxmlformats.org/markup-compatibility/2006">
              <mc:Choice xmlns:v="urn:schemas-microsoft-com:vml" Requires="v">
                <p:oleObj spid="_x0000_s9218" name="Presentation" r:id="rId3" imgW="5731618" imgH="3223326" progId="PowerPoint.Show.12">
                  <p:embed/>
                </p:oleObj>
              </mc:Choice>
              <mc:Fallback>
                <p:oleObj name="Presentation" r:id="rId3" imgW="5731618" imgH="3223326" progId="PowerPoint.Show.12">
                  <p:embed/>
                  <p:pic>
                    <p:nvPicPr>
                      <p:cNvPr id="2" name="对象 1">
                        <a:hlinkClick r:id="" action="ppaction://ole?verb=0"/>
                        <a:extLst>
                          <a:ext uri="{FF2B5EF4-FFF2-40B4-BE49-F238E27FC236}">
                            <a16:creationId xmlns:a16="http://schemas.microsoft.com/office/drawing/2014/main" id="{1962DD9A-3E5D-447A-9842-1A54A4FA75DB}"/>
                          </a:ext>
                        </a:extLst>
                      </p:cNvPr>
                      <p:cNvPicPr/>
                      <p:nvPr/>
                    </p:nvPicPr>
                    <p:blipFill>
                      <a:blip r:embed="rId4"/>
                      <a:stretch>
                        <a:fillRect/>
                      </a:stretch>
                    </p:blipFill>
                    <p:spPr>
                      <a:xfrm>
                        <a:off x="6169981" y="2406756"/>
                        <a:ext cx="5730875" cy="3222625"/>
                      </a:xfrm>
                      <a:prstGeom prst="rect">
                        <a:avLst/>
                      </a:prstGeom>
                    </p:spPr>
                  </p:pic>
                </p:oleObj>
              </mc:Fallback>
            </mc:AlternateContent>
          </a:graphicData>
        </a:graphic>
      </p:graphicFrame>
      <p:sp>
        <p:nvSpPr>
          <p:cNvPr id="8" name="日期占位符 3">
            <a:extLst>
              <a:ext uri="{FF2B5EF4-FFF2-40B4-BE49-F238E27FC236}">
                <a16:creationId xmlns:a16="http://schemas.microsoft.com/office/drawing/2014/main" id="{15B0D72B-B045-4404-B730-2B8B8B409D0A}"/>
              </a:ext>
            </a:extLst>
          </p:cNvPr>
          <p:cNvSpPr>
            <a:spLocks noGrp="1"/>
          </p:cNvSpPr>
          <p:nvPr>
            <p:ph type="dt" sz="half" idx="10"/>
          </p:nvPr>
        </p:nvSpPr>
        <p:spPr>
          <a:xfrm>
            <a:off x="838200" y="6445250"/>
            <a:ext cx="2743200" cy="365125"/>
          </a:xfrm>
        </p:spPr>
        <p:txBody>
          <a:bodyPr/>
          <a:lstStyle/>
          <a:p>
            <a:pPr>
              <a:defRPr/>
            </a:pPr>
            <a:fld id="{27158FDA-0734-4674-A894-C1231886F499}" type="datetime10">
              <a:rPr lang="zh-CN" altLang="en-US" smtClean="0"/>
              <a:t>23:33</a:t>
            </a:fld>
            <a:endParaRPr lang="en-US" dirty="0"/>
          </a:p>
        </p:txBody>
      </p:sp>
      <p:sp>
        <p:nvSpPr>
          <p:cNvPr id="9" name="页脚占位符 4">
            <a:extLst>
              <a:ext uri="{FF2B5EF4-FFF2-40B4-BE49-F238E27FC236}">
                <a16:creationId xmlns:a16="http://schemas.microsoft.com/office/drawing/2014/main" id="{EE262920-374A-46E6-9658-DEA644E38A6B}"/>
              </a:ext>
            </a:extLst>
          </p:cNvPr>
          <p:cNvSpPr>
            <a:spLocks noGrp="1"/>
          </p:cNvSpPr>
          <p:nvPr>
            <p:ph type="ftr" sz="quarter" idx="11"/>
          </p:nvPr>
        </p:nvSpPr>
        <p:spPr>
          <a:xfrm>
            <a:off x="4038600" y="6445250"/>
            <a:ext cx="4114800" cy="365125"/>
          </a:xfrm>
        </p:spPr>
        <p:txBody>
          <a:bodyPr/>
          <a:lstStyle/>
          <a:p>
            <a:pPr>
              <a:defRPr/>
            </a:pPr>
            <a:r>
              <a:rPr lang="zh-CN" altLang="en-US"/>
              <a:t>应急管理部研究中心</a:t>
            </a:r>
            <a:endParaRPr lang="en-US" dirty="0"/>
          </a:p>
        </p:txBody>
      </p:sp>
      <p:sp>
        <p:nvSpPr>
          <p:cNvPr id="10" name="灯片编号占位符 5">
            <a:extLst>
              <a:ext uri="{FF2B5EF4-FFF2-40B4-BE49-F238E27FC236}">
                <a16:creationId xmlns:a16="http://schemas.microsoft.com/office/drawing/2014/main" id="{247B2958-9803-468B-86B7-6041D541FE5C}"/>
              </a:ext>
            </a:extLst>
          </p:cNvPr>
          <p:cNvSpPr>
            <a:spLocks noGrp="1"/>
          </p:cNvSpPr>
          <p:nvPr>
            <p:ph type="sldNum" sz="quarter" idx="12"/>
          </p:nvPr>
        </p:nvSpPr>
        <p:spPr>
          <a:xfrm>
            <a:off x="8610600" y="6445250"/>
            <a:ext cx="2743200" cy="365125"/>
          </a:xfrm>
        </p:spPr>
        <p:txBody>
          <a:bodyPr/>
          <a:lstStyle/>
          <a:p>
            <a:pPr>
              <a:defRPr/>
            </a:pPr>
            <a:fld id="{3A44B40C-2167-40F0-8028-4C9DC49EEB79}" type="slidenum">
              <a:rPr lang="en-US" altLang="zh-CN" smtClean="0"/>
              <a:t>87</a:t>
            </a:fld>
            <a:r>
              <a:rPr lang="en-US" altLang="zh-CN" dirty="0"/>
              <a:t>/89</a:t>
            </a:r>
          </a:p>
        </p:txBody>
      </p:sp>
      <p:sp>
        <p:nvSpPr>
          <p:cNvPr id="34" name="矩形 33">
            <a:extLst>
              <a:ext uri="{FF2B5EF4-FFF2-40B4-BE49-F238E27FC236}">
                <a16:creationId xmlns:a16="http://schemas.microsoft.com/office/drawing/2014/main" id="{42422EF9-348B-4E7C-83F6-57D3F3EA4183}"/>
              </a:ext>
            </a:extLst>
          </p:cNvPr>
          <p:cNvSpPr/>
          <p:nvPr/>
        </p:nvSpPr>
        <p:spPr>
          <a:xfrm>
            <a:off x="3648722" y="1351521"/>
            <a:ext cx="6738151" cy="40779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zh-CN" altLang="en-US" b="1" dirty="0">
                <a:latin typeface="微软雅黑" panose="020B0503020204020204" pitchFamily="34" charset="-122"/>
                <a:ea typeface="微软雅黑" panose="020B0503020204020204" pitchFamily="34" charset="-122"/>
              </a:rPr>
              <a:t>从严要求配备注册安全工程师从事安全生产管理工作</a:t>
            </a:r>
          </a:p>
        </p:txBody>
      </p:sp>
      <p:sp>
        <p:nvSpPr>
          <p:cNvPr id="35" name="矩形 34">
            <a:extLst>
              <a:ext uri="{FF2B5EF4-FFF2-40B4-BE49-F238E27FC236}">
                <a16:creationId xmlns:a16="http://schemas.microsoft.com/office/drawing/2014/main" id="{11ED8767-CBDF-4D48-9CE8-5DB968DAA851}"/>
              </a:ext>
            </a:extLst>
          </p:cNvPr>
          <p:cNvSpPr/>
          <p:nvPr/>
        </p:nvSpPr>
        <p:spPr>
          <a:xfrm>
            <a:off x="3208132" y="1917575"/>
            <a:ext cx="3902882" cy="1984674"/>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生产经营单位有下列行为之一的，</a:t>
            </a:r>
            <a:r>
              <a:rPr lang="zh-CN" altLang="en-US" b="1" dirty="0">
                <a:solidFill>
                  <a:srgbClr val="FF0000"/>
                </a:solidFill>
                <a:latin typeface="微软雅黑" panose="020B0503020204020204" pitchFamily="34" charset="-122"/>
                <a:ea typeface="微软雅黑" panose="020B0503020204020204" pitchFamily="34" charset="-122"/>
              </a:rPr>
              <a:t>责令限期改正，可以处五万元以下的罚款</a:t>
            </a:r>
          </a:p>
        </p:txBody>
      </p:sp>
      <p:sp>
        <p:nvSpPr>
          <p:cNvPr id="44" name="矩形 43">
            <a:extLst>
              <a:ext uri="{FF2B5EF4-FFF2-40B4-BE49-F238E27FC236}">
                <a16:creationId xmlns:a16="http://schemas.microsoft.com/office/drawing/2014/main" id="{7B29D524-DB81-4EA8-A449-4491CD960F33}"/>
              </a:ext>
            </a:extLst>
          </p:cNvPr>
          <p:cNvSpPr/>
          <p:nvPr/>
        </p:nvSpPr>
        <p:spPr>
          <a:xfrm>
            <a:off x="3208133" y="4106347"/>
            <a:ext cx="3902882" cy="1984673"/>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solidFill>
                  <a:schemeClr val="tx1"/>
                </a:solidFill>
                <a:latin typeface="微软雅黑" panose="020B0503020204020204" pitchFamily="34" charset="-122"/>
                <a:ea typeface="微软雅黑" panose="020B0503020204020204" pitchFamily="34" charset="-122"/>
              </a:rPr>
              <a:t>逾期未改正的，责令停产停业整顿，</a:t>
            </a:r>
            <a:r>
              <a:rPr lang="zh-CN" altLang="en-US" b="1" dirty="0">
                <a:solidFill>
                  <a:srgbClr val="FF0000"/>
                </a:solidFill>
                <a:latin typeface="微软雅黑" panose="020B0503020204020204" pitchFamily="34" charset="-122"/>
                <a:ea typeface="微软雅黑" panose="020B0503020204020204" pitchFamily="34" charset="-122"/>
              </a:rPr>
              <a:t>并处五万元以上十万元以下的罚款</a:t>
            </a:r>
            <a:r>
              <a:rPr lang="zh-CN" altLang="en-US" dirty="0">
                <a:solidFill>
                  <a:schemeClr val="tx1"/>
                </a:solidFill>
                <a:latin typeface="微软雅黑" panose="020B0503020204020204" pitchFamily="34" charset="-122"/>
                <a:ea typeface="微软雅黑" panose="020B0503020204020204" pitchFamily="34" charset="-122"/>
              </a:rPr>
              <a:t>，对其直接负责的主管人员和其他直接责住人员</a:t>
            </a:r>
            <a:r>
              <a:rPr lang="zh-CN" altLang="en-US" b="1" dirty="0">
                <a:solidFill>
                  <a:srgbClr val="0070C0"/>
                </a:solidFill>
                <a:latin typeface="微软雅黑" panose="020B0503020204020204" pitchFamily="34" charset="-122"/>
                <a:ea typeface="微软雅黑" panose="020B0503020204020204" pitchFamily="34" charset="-122"/>
              </a:rPr>
              <a:t>处一万元以上二万元以下的罚款</a:t>
            </a:r>
          </a:p>
        </p:txBody>
      </p:sp>
      <p:grpSp>
        <p:nvGrpSpPr>
          <p:cNvPr id="17" name="组合 16">
            <a:extLst>
              <a:ext uri="{FF2B5EF4-FFF2-40B4-BE49-F238E27FC236}">
                <a16:creationId xmlns:a16="http://schemas.microsoft.com/office/drawing/2014/main" id="{53E81C77-E55B-EDFF-4865-5298552B1F30}"/>
              </a:ext>
            </a:extLst>
          </p:cNvPr>
          <p:cNvGrpSpPr/>
          <p:nvPr/>
        </p:nvGrpSpPr>
        <p:grpSpPr>
          <a:xfrm>
            <a:off x="145208" y="693267"/>
            <a:ext cx="7886569" cy="2333497"/>
            <a:chOff x="145208" y="693267"/>
            <a:chExt cx="7886569" cy="2333497"/>
          </a:xfrm>
        </p:grpSpPr>
        <p:grpSp>
          <p:nvGrpSpPr>
            <p:cNvPr id="20" name="组合 19">
              <a:extLst>
                <a:ext uri="{FF2B5EF4-FFF2-40B4-BE49-F238E27FC236}">
                  <a16:creationId xmlns:a16="http://schemas.microsoft.com/office/drawing/2014/main" id="{877DE7E9-3847-E553-BEA1-CFD54289B80C}"/>
                </a:ext>
              </a:extLst>
            </p:cNvPr>
            <p:cNvGrpSpPr/>
            <p:nvPr/>
          </p:nvGrpSpPr>
          <p:grpSpPr>
            <a:xfrm>
              <a:off x="145208" y="693267"/>
              <a:ext cx="7886569" cy="2333497"/>
              <a:chOff x="145208" y="693267"/>
              <a:chExt cx="7886569" cy="2333497"/>
            </a:xfrm>
          </p:grpSpPr>
          <p:grpSp>
            <p:nvGrpSpPr>
              <p:cNvPr id="22" name="组合 21">
                <a:extLst>
                  <a:ext uri="{FF2B5EF4-FFF2-40B4-BE49-F238E27FC236}">
                    <a16:creationId xmlns:a16="http://schemas.microsoft.com/office/drawing/2014/main" id="{F55C5189-C9B2-E3C4-BE91-50683DC2C7B4}"/>
                  </a:ext>
                </a:extLst>
              </p:cNvPr>
              <p:cNvGrpSpPr/>
              <p:nvPr/>
            </p:nvGrpSpPr>
            <p:grpSpPr>
              <a:xfrm>
                <a:off x="145208" y="693267"/>
                <a:ext cx="7886569" cy="1770365"/>
                <a:chOff x="145208" y="693267"/>
                <a:chExt cx="7886569" cy="1770365"/>
              </a:xfrm>
            </p:grpSpPr>
            <p:grpSp>
              <p:nvGrpSpPr>
                <p:cNvPr id="24" name="组合 23">
                  <a:extLst>
                    <a:ext uri="{FF2B5EF4-FFF2-40B4-BE49-F238E27FC236}">
                      <a16:creationId xmlns:a16="http://schemas.microsoft.com/office/drawing/2014/main" id="{79FAD130-7536-5F9A-DB2C-A82F4D29D5B4}"/>
                    </a:ext>
                  </a:extLst>
                </p:cNvPr>
                <p:cNvGrpSpPr/>
                <p:nvPr/>
              </p:nvGrpSpPr>
              <p:grpSpPr>
                <a:xfrm>
                  <a:off x="145210" y="693267"/>
                  <a:ext cx="7886567" cy="567279"/>
                  <a:chOff x="145210" y="693267"/>
                  <a:chExt cx="7886567" cy="567279"/>
                </a:xfrm>
              </p:grpSpPr>
              <p:sp>
                <p:nvSpPr>
                  <p:cNvPr id="28" name="AutoShape 11">
                    <a:extLst>
                      <a:ext uri="{FF2B5EF4-FFF2-40B4-BE49-F238E27FC236}">
                        <a16:creationId xmlns:a16="http://schemas.microsoft.com/office/drawing/2014/main" id="{4BB5F17D-7DB4-8AAE-E684-2CCFF0294AB9}"/>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0" name="AutoShape 11">
                    <a:extLst>
                      <a:ext uri="{FF2B5EF4-FFF2-40B4-BE49-F238E27FC236}">
                        <a16:creationId xmlns:a16="http://schemas.microsoft.com/office/drawing/2014/main" id="{09BD9796-E03B-ACAC-CA04-281A76448E93}"/>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6" name="AutoShape 11">
                    <a:extLst>
                      <a:ext uri="{FF2B5EF4-FFF2-40B4-BE49-F238E27FC236}">
                        <a16:creationId xmlns:a16="http://schemas.microsoft.com/office/drawing/2014/main" id="{CDD9DF4D-843A-1AE7-DB76-2D1CC6C59C2B}"/>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6" name="矩形 25">
                  <a:extLst>
                    <a:ext uri="{FF2B5EF4-FFF2-40B4-BE49-F238E27FC236}">
                      <a16:creationId xmlns:a16="http://schemas.microsoft.com/office/drawing/2014/main" id="{45DAD6A6-13BF-8B19-ABD3-4BBD29F56E4B}"/>
                    </a:ext>
                  </a:extLst>
                </p:cNvPr>
                <p:cNvSpPr/>
                <p:nvPr/>
              </p:nvSpPr>
              <p:spPr>
                <a:xfrm>
                  <a:off x="145208" y="1900500"/>
                  <a:ext cx="1976555"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与</a:t>
                  </a:r>
                  <a:r>
                    <a:rPr lang="en-US" altLang="zh-CN" b="1" dirty="0">
                      <a:solidFill>
                        <a:schemeClr val="bg2">
                          <a:lumMod val="75000"/>
                        </a:schemeClr>
                      </a:solidFill>
                      <a:latin typeface="微软雅黑" panose="020B0503020204020204" pitchFamily="34" charset="-122"/>
                      <a:ea typeface="微软雅黑" panose="020B0503020204020204" pitchFamily="34" charset="-122"/>
                    </a:rPr>
                    <a:t>14</a:t>
                  </a:r>
                  <a:r>
                    <a:rPr lang="zh-CN" altLang="en-US" b="1" dirty="0">
                      <a:solidFill>
                        <a:schemeClr val="bg2">
                          <a:lumMod val="75000"/>
                        </a:schemeClr>
                      </a:solidFill>
                      <a:latin typeface="微软雅黑" panose="020B0503020204020204" pitchFamily="34" charset="-122"/>
                      <a:ea typeface="微软雅黑" panose="020B0503020204020204" pitchFamily="34" charset="-122"/>
                    </a:rPr>
                    <a:t>版的对比</a:t>
                  </a:r>
                </a:p>
              </p:txBody>
            </p:sp>
          </p:grpSp>
          <p:sp>
            <p:nvSpPr>
              <p:cNvPr id="23" name="矩形 22">
                <a:extLst>
                  <a:ext uri="{FF2B5EF4-FFF2-40B4-BE49-F238E27FC236}">
                    <a16:creationId xmlns:a16="http://schemas.microsoft.com/office/drawing/2014/main" id="{63F9F664-0142-3139-6EED-5E3DCE19E48C}"/>
                  </a:ext>
                </a:extLst>
              </p:cNvPr>
              <p:cNvSpPr/>
              <p:nvPr/>
            </p:nvSpPr>
            <p:spPr>
              <a:xfrm>
                <a:off x="145208" y="2463632"/>
                <a:ext cx="1976555"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3. </a:t>
                </a:r>
                <a:r>
                  <a:rPr lang="zh-CN" altLang="en-US" b="1" dirty="0">
                    <a:solidFill>
                      <a:schemeClr val="bg1"/>
                    </a:solidFill>
                    <a:latin typeface="微软雅黑" panose="020B0503020204020204" pitchFamily="34" charset="-122"/>
                    <a:ea typeface="微软雅黑" panose="020B0503020204020204" pitchFamily="34" charset="-122"/>
                  </a:rPr>
                  <a:t>对</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新安法</a:t>
                </a:r>
                <a:r>
                  <a:rPr lang="en-US" altLang="zh-CN" b="1" dirty="0">
                    <a:solidFill>
                      <a:schemeClr val="bg1"/>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的学习理解</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
          <p:nvSpPr>
            <p:cNvPr id="21" name="矩形 20">
              <a:extLst>
                <a:ext uri="{FF2B5EF4-FFF2-40B4-BE49-F238E27FC236}">
                  <a16:creationId xmlns:a16="http://schemas.microsoft.com/office/drawing/2014/main" id="{433EB190-5337-F9C5-657B-5359DFFF8504}"/>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4676550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日期占位符 3">
            <a:extLst>
              <a:ext uri="{FF2B5EF4-FFF2-40B4-BE49-F238E27FC236}">
                <a16:creationId xmlns:a16="http://schemas.microsoft.com/office/drawing/2014/main" id="{450E23F2-651C-4918-8B39-1D2640447C22}"/>
              </a:ext>
            </a:extLst>
          </p:cNvPr>
          <p:cNvSpPr>
            <a:spLocks noGrp="1"/>
          </p:cNvSpPr>
          <p:nvPr>
            <p:ph type="dt" sz="half" idx="10"/>
          </p:nvPr>
        </p:nvSpPr>
        <p:spPr>
          <a:xfrm>
            <a:off x="838200" y="6445250"/>
            <a:ext cx="2743200" cy="365125"/>
          </a:xfrm>
        </p:spPr>
        <p:txBody>
          <a:bodyPr/>
          <a:lstStyle/>
          <a:p>
            <a:pPr>
              <a:defRPr/>
            </a:pPr>
            <a:fld id="{27158FDA-0734-4674-A894-C1231886F499}" type="datetime10">
              <a:rPr lang="zh-CN" altLang="en-US" smtClean="0"/>
              <a:t>23:33</a:t>
            </a:fld>
            <a:endParaRPr lang="en-US" dirty="0"/>
          </a:p>
        </p:txBody>
      </p:sp>
      <p:sp>
        <p:nvSpPr>
          <p:cNvPr id="9" name="页脚占位符 4">
            <a:extLst>
              <a:ext uri="{FF2B5EF4-FFF2-40B4-BE49-F238E27FC236}">
                <a16:creationId xmlns:a16="http://schemas.microsoft.com/office/drawing/2014/main" id="{02C2BC84-FFF3-4DEA-94F5-261F6690230A}"/>
              </a:ext>
            </a:extLst>
          </p:cNvPr>
          <p:cNvSpPr>
            <a:spLocks noGrp="1"/>
          </p:cNvSpPr>
          <p:nvPr>
            <p:ph type="ftr" sz="quarter" idx="11"/>
          </p:nvPr>
        </p:nvSpPr>
        <p:spPr>
          <a:xfrm>
            <a:off x="4038600" y="6445250"/>
            <a:ext cx="4114800" cy="365125"/>
          </a:xfrm>
        </p:spPr>
        <p:txBody>
          <a:bodyPr/>
          <a:lstStyle/>
          <a:p>
            <a:pPr>
              <a:defRPr/>
            </a:pPr>
            <a:r>
              <a:rPr lang="zh-CN" altLang="en-US"/>
              <a:t>应急管理部研究中心</a:t>
            </a:r>
            <a:endParaRPr lang="en-US" dirty="0"/>
          </a:p>
        </p:txBody>
      </p:sp>
      <p:sp>
        <p:nvSpPr>
          <p:cNvPr id="10" name="灯片编号占位符 5">
            <a:extLst>
              <a:ext uri="{FF2B5EF4-FFF2-40B4-BE49-F238E27FC236}">
                <a16:creationId xmlns:a16="http://schemas.microsoft.com/office/drawing/2014/main" id="{D030C774-F5DC-4A49-916A-915D245AA234}"/>
              </a:ext>
            </a:extLst>
          </p:cNvPr>
          <p:cNvSpPr>
            <a:spLocks noGrp="1"/>
          </p:cNvSpPr>
          <p:nvPr>
            <p:ph type="sldNum" sz="quarter" idx="12"/>
          </p:nvPr>
        </p:nvSpPr>
        <p:spPr>
          <a:xfrm>
            <a:off x="8610600" y="6445250"/>
            <a:ext cx="2743200" cy="365125"/>
          </a:xfrm>
        </p:spPr>
        <p:txBody>
          <a:bodyPr/>
          <a:lstStyle/>
          <a:p>
            <a:pPr>
              <a:defRPr/>
            </a:pPr>
            <a:fld id="{3A44B40C-2167-40F0-8028-4C9DC49EEB79}" type="slidenum">
              <a:rPr lang="en-US" altLang="zh-CN" smtClean="0"/>
              <a:t>88</a:t>
            </a:fld>
            <a:r>
              <a:rPr lang="en-US" altLang="zh-CN" dirty="0"/>
              <a:t>/89</a:t>
            </a:r>
          </a:p>
        </p:txBody>
      </p:sp>
      <p:sp>
        <p:nvSpPr>
          <p:cNvPr id="25" name="矩形 24">
            <a:extLst>
              <a:ext uri="{FF2B5EF4-FFF2-40B4-BE49-F238E27FC236}">
                <a16:creationId xmlns:a16="http://schemas.microsoft.com/office/drawing/2014/main" id="{2EA7520F-4AA3-468B-A2D3-8C44BFD3AF39}"/>
              </a:ext>
            </a:extLst>
          </p:cNvPr>
          <p:cNvSpPr/>
          <p:nvPr/>
        </p:nvSpPr>
        <p:spPr>
          <a:xfrm>
            <a:off x="3648722" y="1351521"/>
            <a:ext cx="6738151" cy="40779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zh-CN" altLang="en-US" b="1" dirty="0">
                <a:latin typeface="微软雅黑" panose="020B0503020204020204" pitchFamily="34" charset="-122"/>
                <a:ea typeface="微软雅黑" panose="020B0503020204020204" pitchFamily="34" charset="-122"/>
              </a:rPr>
              <a:t>首次提到双重机制：重大危险源和重大事故隐患</a:t>
            </a:r>
          </a:p>
        </p:txBody>
      </p:sp>
      <p:sp>
        <p:nvSpPr>
          <p:cNvPr id="26" name="矩形 25">
            <a:extLst>
              <a:ext uri="{FF2B5EF4-FFF2-40B4-BE49-F238E27FC236}">
                <a16:creationId xmlns:a16="http://schemas.microsoft.com/office/drawing/2014/main" id="{2B71E539-D7C8-493D-8CD1-6CB003EA981B}"/>
              </a:ext>
            </a:extLst>
          </p:cNvPr>
          <p:cNvSpPr/>
          <p:nvPr/>
        </p:nvSpPr>
        <p:spPr>
          <a:xfrm>
            <a:off x="2666594" y="1861258"/>
            <a:ext cx="8412738" cy="1984674"/>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本法规定的生产安全</a:t>
            </a:r>
            <a:r>
              <a:rPr lang="zh-CN" altLang="en-US" dirty="0">
                <a:solidFill>
                  <a:schemeClr val="tx1"/>
                </a:solidFill>
                <a:latin typeface="微软雅黑" panose="020B0503020204020204" pitchFamily="34" charset="-122"/>
                <a:ea typeface="微软雅黑" panose="020B0503020204020204" pitchFamily="34" charset="-122"/>
              </a:rPr>
              <a:t>一般事故、较大事故、重大事故、特别重大事故的</a:t>
            </a:r>
            <a:r>
              <a:rPr lang="zh-CN" altLang="en-US" b="1" dirty="0">
                <a:solidFill>
                  <a:srgbClr val="FF0000"/>
                </a:solidFill>
                <a:latin typeface="微软雅黑" panose="020B0503020204020204" pitchFamily="34" charset="-122"/>
                <a:ea typeface="微软雅黑" panose="020B0503020204020204" pitchFamily="34" charset="-122"/>
              </a:rPr>
              <a:t>划分标准</a:t>
            </a:r>
            <a:r>
              <a:rPr lang="zh-CN" altLang="en-US" dirty="0">
                <a:latin typeface="微软雅黑" panose="020B0503020204020204" pitchFamily="34" charset="-122"/>
                <a:ea typeface="微软雅黑" panose="020B0503020204020204" pitchFamily="34" charset="-122"/>
              </a:rPr>
              <a:t>由</a:t>
            </a:r>
            <a:r>
              <a:rPr lang="zh-CN" altLang="en-US" b="1" dirty="0">
                <a:solidFill>
                  <a:srgbClr val="0070C0"/>
                </a:solidFill>
                <a:latin typeface="微软雅黑" panose="020B0503020204020204" pitchFamily="34" charset="-122"/>
                <a:ea typeface="微软雅黑" panose="020B0503020204020204" pitchFamily="34" charset="-122"/>
              </a:rPr>
              <a:t>国务院规定国务院应急管理部门</a:t>
            </a:r>
            <a:r>
              <a:rPr lang="zh-CN" altLang="en-US" dirty="0">
                <a:latin typeface="微软雅黑" panose="020B0503020204020204" pitchFamily="34" charset="-122"/>
                <a:ea typeface="微软雅黑" panose="020B0503020204020204" pitchFamily="34" charset="-122"/>
              </a:rPr>
              <a:t>和</a:t>
            </a:r>
            <a:r>
              <a:rPr lang="zh-CN" altLang="en-US" b="1" dirty="0">
                <a:solidFill>
                  <a:srgbClr val="0070C0"/>
                </a:solidFill>
                <a:latin typeface="微软雅黑" panose="020B0503020204020204" pitchFamily="34" charset="-122"/>
                <a:ea typeface="微软雅黑" panose="020B0503020204020204" pitchFamily="34" charset="-122"/>
              </a:rPr>
              <a:t>其他负有安全生产监督管理职责的部门</a:t>
            </a:r>
            <a:r>
              <a:rPr lang="zh-CN" altLang="en-US" dirty="0">
                <a:latin typeface="微软雅黑" panose="020B0503020204020204" pitchFamily="34" charset="-122"/>
                <a:ea typeface="微软雅黑" panose="020B0503020204020204" pitchFamily="34" charset="-122"/>
              </a:rPr>
              <a:t>应当根据各自的职责分工，制定相关行业领域重大危险源和重大事故隐患的判定标准。</a:t>
            </a:r>
            <a:endParaRPr lang="zh-CN" altLang="en-US" b="1" dirty="0">
              <a:solidFill>
                <a:srgbClr val="FF0000"/>
              </a:solidFill>
              <a:latin typeface="微软雅黑" panose="020B0503020204020204" pitchFamily="34" charset="-122"/>
              <a:ea typeface="微软雅黑" panose="020B0503020204020204" pitchFamily="34" charset="-122"/>
            </a:endParaRPr>
          </a:p>
        </p:txBody>
      </p:sp>
      <p:pic>
        <p:nvPicPr>
          <p:cNvPr id="27" name="图片 26">
            <a:extLst>
              <a:ext uri="{FF2B5EF4-FFF2-40B4-BE49-F238E27FC236}">
                <a16:creationId xmlns:a16="http://schemas.microsoft.com/office/drawing/2014/main" id="{4CD6DF93-A260-4F0B-A31C-539C3638C791}"/>
              </a:ext>
            </a:extLst>
          </p:cNvPr>
          <p:cNvPicPr>
            <a:picLocks noChangeAspect="1"/>
          </p:cNvPicPr>
          <p:nvPr/>
        </p:nvPicPr>
        <p:blipFill rotWithShape="1">
          <a:blip r:embed="rId2">
            <a:extLst>
              <a:ext uri="{28A0092B-C50C-407E-A947-70E740481C1C}">
                <a14:useLocalDpi xmlns:a14="http://schemas.microsoft.com/office/drawing/2010/main" val="0"/>
              </a:ext>
            </a:extLst>
          </a:blip>
          <a:srcRect b="5154"/>
          <a:stretch/>
        </p:blipFill>
        <p:spPr>
          <a:xfrm>
            <a:off x="7221984" y="4004189"/>
            <a:ext cx="3857348" cy="2092517"/>
          </a:xfrm>
          <a:prstGeom prst="rect">
            <a:avLst/>
          </a:prstGeom>
        </p:spPr>
      </p:pic>
      <p:pic>
        <p:nvPicPr>
          <p:cNvPr id="49" name="图片 48">
            <a:extLst>
              <a:ext uri="{FF2B5EF4-FFF2-40B4-BE49-F238E27FC236}">
                <a16:creationId xmlns:a16="http://schemas.microsoft.com/office/drawing/2014/main" id="{C0A3F93E-0213-46F5-8A36-C7BA99A666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3398"/>
          <a:stretch/>
        </p:blipFill>
        <p:spPr>
          <a:xfrm>
            <a:off x="2666594" y="4004190"/>
            <a:ext cx="4206369" cy="2092518"/>
          </a:xfrm>
          <a:prstGeom prst="rect">
            <a:avLst/>
          </a:prstGeom>
        </p:spPr>
      </p:pic>
      <p:grpSp>
        <p:nvGrpSpPr>
          <p:cNvPr id="17" name="组合 16">
            <a:extLst>
              <a:ext uri="{FF2B5EF4-FFF2-40B4-BE49-F238E27FC236}">
                <a16:creationId xmlns:a16="http://schemas.microsoft.com/office/drawing/2014/main" id="{C9DE6C02-8006-182D-F965-1945E79E8D6D}"/>
              </a:ext>
            </a:extLst>
          </p:cNvPr>
          <p:cNvGrpSpPr/>
          <p:nvPr/>
        </p:nvGrpSpPr>
        <p:grpSpPr>
          <a:xfrm>
            <a:off x="145208" y="693267"/>
            <a:ext cx="7886569" cy="2333497"/>
            <a:chOff x="145208" y="693267"/>
            <a:chExt cx="7886569" cy="2333497"/>
          </a:xfrm>
        </p:grpSpPr>
        <p:grpSp>
          <p:nvGrpSpPr>
            <p:cNvPr id="20" name="组合 19">
              <a:extLst>
                <a:ext uri="{FF2B5EF4-FFF2-40B4-BE49-F238E27FC236}">
                  <a16:creationId xmlns:a16="http://schemas.microsoft.com/office/drawing/2014/main" id="{3C4B3543-4EC8-5BD8-44D5-968CC2B4624B}"/>
                </a:ext>
              </a:extLst>
            </p:cNvPr>
            <p:cNvGrpSpPr/>
            <p:nvPr/>
          </p:nvGrpSpPr>
          <p:grpSpPr>
            <a:xfrm>
              <a:off x="145208" y="693267"/>
              <a:ext cx="7886569" cy="2333497"/>
              <a:chOff x="145208" y="693267"/>
              <a:chExt cx="7886569" cy="2333497"/>
            </a:xfrm>
          </p:grpSpPr>
          <p:grpSp>
            <p:nvGrpSpPr>
              <p:cNvPr id="22" name="组合 21">
                <a:extLst>
                  <a:ext uri="{FF2B5EF4-FFF2-40B4-BE49-F238E27FC236}">
                    <a16:creationId xmlns:a16="http://schemas.microsoft.com/office/drawing/2014/main" id="{B655327F-D07F-3863-E37F-05FC41E4565B}"/>
                  </a:ext>
                </a:extLst>
              </p:cNvPr>
              <p:cNvGrpSpPr/>
              <p:nvPr/>
            </p:nvGrpSpPr>
            <p:grpSpPr>
              <a:xfrm>
                <a:off x="145208" y="693267"/>
                <a:ext cx="7886569" cy="1770365"/>
                <a:chOff x="145208" y="693267"/>
                <a:chExt cx="7886569" cy="1770365"/>
              </a:xfrm>
            </p:grpSpPr>
            <p:grpSp>
              <p:nvGrpSpPr>
                <p:cNvPr id="24" name="组合 23">
                  <a:extLst>
                    <a:ext uri="{FF2B5EF4-FFF2-40B4-BE49-F238E27FC236}">
                      <a16:creationId xmlns:a16="http://schemas.microsoft.com/office/drawing/2014/main" id="{69433A84-3822-C754-1048-C036159F0FDF}"/>
                    </a:ext>
                  </a:extLst>
                </p:cNvPr>
                <p:cNvGrpSpPr/>
                <p:nvPr/>
              </p:nvGrpSpPr>
              <p:grpSpPr>
                <a:xfrm>
                  <a:off x="145210" y="693267"/>
                  <a:ext cx="7886567" cy="567279"/>
                  <a:chOff x="145210" y="693267"/>
                  <a:chExt cx="7886567" cy="567279"/>
                </a:xfrm>
              </p:grpSpPr>
              <p:sp>
                <p:nvSpPr>
                  <p:cNvPr id="29" name="AutoShape 11">
                    <a:extLst>
                      <a:ext uri="{FF2B5EF4-FFF2-40B4-BE49-F238E27FC236}">
                        <a16:creationId xmlns:a16="http://schemas.microsoft.com/office/drawing/2014/main" id="{CD1A6D55-840A-7C84-C474-ACF17805CA66}"/>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0" name="AutoShape 11">
                    <a:extLst>
                      <a:ext uri="{FF2B5EF4-FFF2-40B4-BE49-F238E27FC236}">
                        <a16:creationId xmlns:a16="http://schemas.microsoft.com/office/drawing/2014/main" id="{1B8EA387-D305-2762-2A98-E6052BC7B3F2}"/>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31" name="AutoShape 11">
                    <a:extLst>
                      <a:ext uri="{FF2B5EF4-FFF2-40B4-BE49-F238E27FC236}">
                        <a16:creationId xmlns:a16="http://schemas.microsoft.com/office/drawing/2014/main" id="{A280963A-6D6C-2DD7-4D9C-63572F54C93A}"/>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8" name="矩形 27">
                  <a:extLst>
                    <a:ext uri="{FF2B5EF4-FFF2-40B4-BE49-F238E27FC236}">
                      <a16:creationId xmlns:a16="http://schemas.microsoft.com/office/drawing/2014/main" id="{92B9F68D-4DA8-9085-3317-E1509B749E70}"/>
                    </a:ext>
                  </a:extLst>
                </p:cNvPr>
                <p:cNvSpPr/>
                <p:nvPr/>
              </p:nvSpPr>
              <p:spPr>
                <a:xfrm>
                  <a:off x="145208" y="1900500"/>
                  <a:ext cx="1976555"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与</a:t>
                  </a:r>
                  <a:r>
                    <a:rPr lang="en-US" altLang="zh-CN" b="1" dirty="0">
                      <a:solidFill>
                        <a:schemeClr val="bg2">
                          <a:lumMod val="75000"/>
                        </a:schemeClr>
                      </a:solidFill>
                      <a:latin typeface="微软雅黑" panose="020B0503020204020204" pitchFamily="34" charset="-122"/>
                      <a:ea typeface="微软雅黑" panose="020B0503020204020204" pitchFamily="34" charset="-122"/>
                    </a:rPr>
                    <a:t>14</a:t>
                  </a:r>
                  <a:r>
                    <a:rPr lang="zh-CN" altLang="en-US" b="1" dirty="0">
                      <a:solidFill>
                        <a:schemeClr val="bg2">
                          <a:lumMod val="75000"/>
                        </a:schemeClr>
                      </a:solidFill>
                      <a:latin typeface="微软雅黑" panose="020B0503020204020204" pitchFamily="34" charset="-122"/>
                      <a:ea typeface="微软雅黑" panose="020B0503020204020204" pitchFamily="34" charset="-122"/>
                    </a:rPr>
                    <a:t>版的对比</a:t>
                  </a:r>
                </a:p>
              </p:txBody>
            </p:sp>
          </p:grpSp>
          <p:sp>
            <p:nvSpPr>
              <p:cNvPr id="23" name="矩形 22">
                <a:extLst>
                  <a:ext uri="{FF2B5EF4-FFF2-40B4-BE49-F238E27FC236}">
                    <a16:creationId xmlns:a16="http://schemas.microsoft.com/office/drawing/2014/main" id="{4852954A-85C3-7434-C6A1-1050896FFDCF}"/>
                  </a:ext>
                </a:extLst>
              </p:cNvPr>
              <p:cNvSpPr/>
              <p:nvPr/>
            </p:nvSpPr>
            <p:spPr>
              <a:xfrm>
                <a:off x="145208" y="2463632"/>
                <a:ext cx="1976555"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3. </a:t>
                </a:r>
                <a:r>
                  <a:rPr lang="zh-CN" altLang="en-US" b="1" dirty="0">
                    <a:solidFill>
                      <a:schemeClr val="bg1"/>
                    </a:solidFill>
                    <a:latin typeface="微软雅黑" panose="020B0503020204020204" pitchFamily="34" charset="-122"/>
                    <a:ea typeface="微软雅黑" panose="020B0503020204020204" pitchFamily="34" charset="-122"/>
                  </a:rPr>
                  <a:t>对</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新安法</a:t>
                </a:r>
                <a:r>
                  <a:rPr lang="en-US" altLang="zh-CN" b="1" dirty="0">
                    <a:solidFill>
                      <a:schemeClr val="bg1"/>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的学习理解</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
          <p:nvSpPr>
            <p:cNvPr id="21" name="矩形 20">
              <a:extLst>
                <a:ext uri="{FF2B5EF4-FFF2-40B4-BE49-F238E27FC236}">
                  <a16:creationId xmlns:a16="http://schemas.microsoft.com/office/drawing/2014/main" id="{0F636A1B-4C06-C0E2-456A-C2474C1631E5}"/>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2119761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a:hlinkClick r:id="" action="ppaction://ole?verb=0"/>
            <a:extLst>
              <a:ext uri="{FF2B5EF4-FFF2-40B4-BE49-F238E27FC236}">
                <a16:creationId xmlns:a16="http://schemas.microsoft.com/office/drawing/2014/main" id="{5ABCE484-21A7-431C-9630-F75DEFBC189E}"/>
              </a:ext>
            </a:extLst>
          </p:cNvPr>
          <p:cNvGraphicFramePr>
            <a:graphicFrameLocks noChangeAspect="1"/>
          </p:cNvGraphicFramePr>
          <p:nvPr/>
        </p:nvGraphicFramePr>
        <p:xfrm>
          <a:off x="5745162" y="2336206"/>
          <a:ext cx="5730875" cy="3222625"/>
        </p:xfrm>
        <a:graphic>
          <a:graphicData uri="http://schemas.openxmlformats.org/presentationml/2006/ole">
            <mc:AlternateContent xmlns:mc="http://schemas.openxmlformats.org/markup-compatibility/2006">
              <mc:Choice xmlns:v="urn:schemas-microsoft-com:vml" Requires="v">
                <p:oleObj spid="_x0000_s10242" name="Presentation" r:id="rId3" imgW="5731618" imgH="3223326" progId="PowerPoint.Show.12">
                  <p:embed/>
                </p:oleObj>
              </mc:Choice>
              <mc:Fallback>
                <p:oleObj name="Presentation" r:id="rId3" imgW="5731618" imgH="3223326" progId="PowerPoint.Show.12">
                  <p:embed/>
                  <p:pic>
                    <p:nvPicPr>
                      <p:cNvPr id="4" name="对象 3">
                        <a:hlinkClick r:id="" action="ppaction://ole?verb=0"/>
                        <a:extLst>
                          <a:ext uri="{FF2B5EF4-FFF2-40B4-BE49-F238E27FC236}">
                            <a16:creationId xmlns:a16="http://schemas.microsoft.com/office/drawing/2014/main" id="{5ABCE484-21A7-431C-9630-F75DEFBC189E}"/>
                          </a:ext>
                        </a:extLst>
                      </p:cNvPr>
                      <p:cNvPicPr/>
                      <p:nvPr/>
                    </p:nvPicPr>
                    <p:blipFill>
                      <a:blip r:embed="rId4"/>
                      <a:stretch>
                        <a:fillRect/>
                      </a:stretch>
                    </p:blipFill>
                    <p:spPr>
                      <a:xfrm>
                        <a:off x="5745162" y="2336206"/>
                        <a:ext cx="5730875" cy="3222625"/>
                      </a:xfrm>
                      <a:prstGeom prst="rect">
                        <a:avLst/>
                      </a:prstGeom>
                    </p:spPr>
                  </p:pic>
                </p:oleObj>
              </mc:Fallback>
            </mc:AlternateContent>
          </a:graphicData>
        </a:graphic>
      </p:graphicFrame>
      <p:sp>
        <p:nvSpPr>
          <p:cNvPr id="22" name="日期占位符 3">
            <a:extLst>
              <a:ext uri="{FF2B5EF4-FFF2-40B4-BE49-F238E27FC236}">
                <a16:creationId xmlns:a16="http://schemas.microsoft.com/office/drawing/2014/main" id="{4C670B25-9119-41FF-BB20-3785D2242F37}"/>
              </a:ext>
            </a:extLst>
          </p:cNvPr>
          <p:cNvSpPr>
            <a:spLocks noGrp="1"/>
          </p:cNvSpPr>
          <p:nvPr>
            <p:ph type="dt" sz="half" idx="10"/>
          </p:nvPr>
        </p:nvSpPr>
        <p:spPr>
          <a:xfrm>
            <a:off x="838200" y="6445250"/>
            <a:ext cx="2743200" cy="365125"/>
          </a:xfrm>
        </p:spPr>
        <p:txBody>
          <a:bodyPr/>
          <a:lstStyle/>
          <a:p>
            <a:pPr>
              <a:defRPr/>
            </a:pPr>
            <a:fld id="{27158FDA-0734-4674-A894-C1231886F499}" type="datetime10">
              <a:rPr lang="zh-CN" altLang="en-US" smtClean="0"/>
              <a:t>23:33</a:t>
            </a:fld>
            <a:endParaRPr lang="en-US" dirty="0"/>
          </a:p>
        </p:txBody>
      </p:sp>
      <p:sp>
        <p:nvSpPr>
          <p:cNvPr id="37" name="页脚占位符 4">
            <a:extLst>
              <a:ext uri="{FF2B5EF4-FFF2-40B4-BE49-F238E27FC236}">
                <a16:creationId xmlns:a16="http://schemas.microsoft.com/office/drawing/2014/main" id="{6A37C2F0-6D9D-49C8-830A-C2E6FD7BE178}"/>
              </a:ext>
            </a:extLst>
          </p:cNvPr>
          <p:cNvSpPr>
            <a:spLocks noGrp="1"/>
          </p:cNvSpPr>
          <p:nvPr>
            <p:ph type="ftr" sz="quarter" idx="11"/>
          </p:nvPr>
        </p:nvSpPr>
        <p:spPr>
          <a:xfrm>
            <a:off x="4038600" y="6445250"/>
            <a:ext cx="4114800" cy="365125"/>
          </a:xfrm>
        </p:spPr>
        <p:txBody>
          <a:bodyPr/>
          <a:lstStyle/>
          <a:p>
            <a:pPr>
              <a:defRPr/>
            </a:pPr>
            <a:r>
              <a:rPr lang="zh-CN" altLang="en-US"/>
              <a:t>应急管理部研究中心</a:t>
            </a:r>
            <a:endParaRPr lang="en-US" dirty="0"/>
          </a:p>
        </p:txBody>
      </p:sp>
      <p:sp>
        <p:nvSpPr>
          <p:cNvPr id="38" name="灯片编号占位符 5">
            <a:extLst>
              <a:ext uri="{FF2B5EF4-FFF2-40B4-BE49-F238E27FC236}">
                <a16:creationId xmlns:a16="http://schemas.microsoft.com/office/drawing/2014/main" id="{D1AB0463-3D0C-4AEC-B5FB-E47BAA4C2222}"/>
              </a:ext>
            </a:extLst>
          </p:cNvPr>
          <p:cNvSpPr>
            <a:spLocks noGrp="1"/>
          </p:cNvSpPr>
          <p:nvPr>
            <p:ph type="sldNum" sz="quarter" idx="12"/>
          </p:nvPr>
        </p:nvSpPr>
        <p:spPr>
          <a:xfrm>
            <a:off x="8610600" y="6445250"/>
            <a:ext cx="2743200" cy="365125"/>
          </a:xfrm>
        </p:spPr>
        <p:txBody>
          <a:bodyPr/>
          <a:lstStyle/>
          <a:p>
            <a:pPr>
              <a:defRPr/>
            </a:pPr>
            <a:fld id="{3A44B40C-2167-40F0-8028-4C9DC49EEB79}" type="slidenum">
              <a:rPr lang="en-US" altLang="zh-CN" smtClean="0"/>
              <a:t>89</a:t>
            </a:fld>
            <a:r>
              <a:rPr lang="en-US" altLang="zh-CN" dirty="0"/>
              <a:t>/89</a:t>
            </a:r>
          </a:p>
        </p:txBody>
      </p:sp>
      <p:sp>
        <p:nvSpPr>
          <p:cNvPr id="33" name="矩形 32">
            <a:extLst>
              <a:ext uri="{FF2B5EF4-FFF2-40B4-BE49-F238E27FC236}">
                <a16:creationId xmlns:a16="http://schemas.microsoft.com/office/drawing/2014/main" id="{7FAA3822-3D49-46BC-9943-F3DF8A93A25F}"/>
              </a:ext>
            </a:extLst>
          </p:cNvPr>
          <p:cNvSpPr/>
          <p:nvPr/>
        </p:nvSpPr>
        <p:spPr>
          <a:xfrm>
            <a:off x="3648722" y="1351521"/>
            <a:ext cx="6738151" cy="40779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zh-CN" altLang="en-US" b="1" dirty="0">
                <a:latin typeface="微软雅黑" panose="020B0503020204020204" pitchFamily="34" charset="-122"/>
                <a:ea typeface="微软雅黑" panose="020B0503020204020204" pitchFamily="34" charset="-122"/>
              </a:rPr>
              <a:t>细化事故调查组成员及各部门职责</a:t>
            </a:r>
          </a:p>
        </p:txBody>
      </p:sp>
      <p:sp>
        <p:nvSpPr>
          <p:cNvPr id="36" name="矩形 35">
            <a:extLst>
              <a:ext uri="{FF2B5EF4-FFF2-40B4-BE49-F238E27FC236}">
                <a16:creationId xmlns:a16="http://schemas.microsoft.com/office/drawing/2014/main" id="{7FED4E70-5664-42FA-A675-3EE8A877DA02}"/>
              </a:ext>
            </a:extLst>
          </p:cNvPr>
          <p:cNvSpPr/>
          <p:nvPr/>
        </p:nvSpPr>
        <p:spPr>
          <a:xfrm>
            <a:off x="2630405" y="1837435"/>
            <a:ext cx="4114801" cy="2111262"/>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solidFill>
                  <a:schemeClr val="tx1"/>
                </a:solidFill>
                <a:latin typeface="微软雅黑" panose="020B0503020204020204" pitchFamily="34" charset="-122"/>
                <a:ea typeface="微软雅黑" panose="020B0503020204020204" pitchFamily="34" charset="-122"/>
              </a:rPr>
              <a:t>监察机关对公职人员提出责任追究意见。事故调查报告应当依法</a:t>
            </a:r>
            <a:r>
              <a:rPr lang="zh-CN" altLang="en-US" b="1" dirty="0">
                <a:solidFill>
                  <a:srgbClr val="FF0000"/>
                </a:solidFill>
                <a:latin typeface="微软雅黑" panose="020B0503020204020204" pitchFamily="34" charset="-122"/>
                <a:ea typeface="微软雅黑" panose="020B0503020204020204" pitchFamily="34" charset="-122"/>
              </a:rPr>
              <a:t>及时向社会公布</a:t>
            </a:r>
            <a:r>
              <a:rPr lang="zh-CN" altLang="en-US" dirty="0">
                <a:solidFill>
                  <a:schemeClr val="tx1"/>
                </a:solidFill>
                <a:latin typeface="微软雅黑" panose="020B0503020204020204" pitchFamily="34" charset="-122"/>
                <a:ea typeface="微软雅黑" panose="020B0503020204020204" pitchFamily="34" charset="-122"/>
              </a:rPr>
              <a:t>。有关单位应当根据事故原因的调查结果，对事故责任人员依法予以追究。</a:t>
            </a:r>
          </a:p>
        </p:txBody>
      </p:sp>
      <p:sp>
        <p:nvSpPr>
          <p:cNvPr id="39" name="矩形 38">
            <a:extLst>
              <a:ext uri="{FF2B5EF4-FFF2-40B4-BE49-F238E27FC236}">
                <a16:creationId xmlns:a16="http://schemas.microsoft.com/office/drawing/2014/main" id="{B920CCA1-ABE0-4821-A6BA-0554EAE54F8F}"/>
              </a:ext>
            </a:extLst>
          </p:cNvPr>
          <p:cNvSpPr/>
          <p:nvPr/>
        </p:nvSpPr>
        <p:spPr>
          <a:xfrm>
            <a:off x="2630405" y="4106064"/>
            <a:ext cx="4114800" cy="1984673"/>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eaLnBrk="1">
              <a:lnSpc>
                <a:spcPct val="150000"/>
              </a:lnSpc>
              <a:buFont typeface="Wingdings" panose="05000000000000000000" pitchFamily="2" charset="2"/>
              <a:buChar char="l"/>
            </a:pPr>
            <a:r>
              <a:rPr lang="zh-CN" altLang="en-US" dirty="0">
                <a:solidFill>
                  <a:schemeClr val="tx1"/>
                </a:solidFill>
                <a:latin typeface="微软雅黑" panose="020B0503020204020204" pitchFamily="34" charset="-122"/>
                <a:ea typeface="微软雅黑" panose="020B0503020204020204" pitchFamily="34" charset="-122"/>
              </a:rPr>
              <a:t>及时、准确地</a:t>
            </a:r>
            <a:r>
              <a:rPr lang="zh-CN" altLang="en-US" b="1" dirty="0">
                <a:solidFill>
                  <a:srgbClr val="FF0000"/>
                </a:solidFill>
                <a:latin typeface="微软雅黑" panose="020B0503020204020204" pitchFamily="34" charset="-122"/>
                <a:ea typeface="微软雅黑" panose="020B0503020204020204" pitchFamily="34" charset="-122"/>
              </a:rPr>
              <a:t>查清</a:t>
            </a:r>
            <a:r>
              <a:rPr lang="zh-CN" altLang="en-US" dirty="0">
                <a:solidFill>
                  <a:schemeClr val="tx1"/>
                </a:solidFill>
                <a:latin typeface="微软雅黑" panose="020B0503020204020204" pitchFamily="34" charset="-122"/>
                <a:ea typeface="微软雅黑" panose="020B0503020204020204" pitchFamily="34" charset="-122"/>
              </a:rPr>
              <a:t>事故原因，</a:t>
            </a:r>
            <a:r>
              <a:rPr lang="zh-CN" altLang="en-US" b="1" dirty="0">
                <a:solidFill>
                  <a:srgbClr val="FF0000"/>
                </a:solidFill>
                <a:latin typeface="微软雅黑" panose="020B0503020204020204" pitchFamily="34" charset="-122"/>
                <a:ea typeface="微软雅黑" panose="020B0503020204020204" pitchFamily="34" charset="-122"/>
              </a:rPr>
              <a:t>查明</a:t>
            </a:r>
            <a:r>
              <a:rPr lang="zh-CN" altLang="en-US" dirty="0">
                <a:solidFill>
                  <a:schemeClr val="tx1"/>
                </a:solidFill>
                <a:latin typeface="微软雅黑" panose="020B0503020204020204" pitchFamily="34" charset="-122"/>
                <a:ea typeface="微软雅黑" panose="020B0503020204020204" pitchFamily="34" charset="-122"/>
              </a:rPr>
              <a:t>事故性质和责任，</a:t>
            </a:r>
            <a:r>
              <a:rPr lang="zh-CN" altLang="en-US" b="1" dirty="0">
                <a:solidFill>
                  <a:srgbClr val="0070C0"/>
                </a:solidFill>
                <a:latin typeface="微软雅黑" panose="020B0503020204020204" pitchFamily="34" charset="-122"/>
                <a:ea typeface="微软雅黑" panose="020B0503020204020204" pitchFamily="34" charset="-122"/>
              </a:rPr>
              <a:t>评估</a:t>
            </a:r>
            <a:r>
              <a:rPr lang="zh-CN" altLang="en-US" dirty="0">
                <a:solidFill>
                  <a:schemeClr val="tx1"/>
                </a:solidFill>
                <a:latin typeface="微软雅黑" panose="020B0503020204020204" pitchFamily="34" charset="-122"/>
                <a:ea typeface="微软雅黑" panose="020B0503020204020204" pitchFamily="34" charset="-122"/>
              </a:rPr>
              <a:t>应急处置工作，</a:t>
            </a:r>
            <a:r>
              <a:rPr lang="zh-CN" altLang="en-US" b="1" dirty="0">
                <a:solidFill>
                  <a:srgbClr val="0070C0"/>
                </a:solidFill>
                <a:latin typeface="微软雅黑" panose="020B0503020204020204" pitchFamily="34" charset="-122"/>
                <a:ea typeface="微软雅黑" panose="020B0503020204020204" pitchFamily="34" charset="-122"/>
              </a:rPr>
              <a:t>总结</a:t>
            </a:r>
            <a:r>
              <a:rPr lang="zh-CN" altLang="en-US" dirty="0">
                <a:solidFill>
                  <a:schemeClr val="tx1"/>
                </a:solidFill>
                <a:latin typeface="微软雅黑" panose="020B0503020204020204" pitchFamily="34" charset="-122"/>
                <a:ea typeface="微软雅黑" panose="020B0503020204020204" pitchFamily="34" charset="-122"/>
              </a:rPr>
              <a:t>事故教训提出整改措施，并对事故责任者提出</a:t>
            </a:r>
            <a:r>
              <a:rPr lang="zh-CN" altLang="en-US" b="1" dirty="0">
                <a:solidFill>
                  <a:srgbClr val="0070C0"/>
                </a:solidFill>
                <a:latin typeface="微软雅黑" panose="020B0503020204020204" pitchFamily="34" charset="-122"/>
                <a:ea typeface="微软雅黑" panose="020B0503020204020204" pitchFamily="34" charset="-122"/>
              </a:rPr>
              <a:t>处理意见</a:t>
            </a:r>
          </a:p>
        </p:txBody>
      </p:sp>
      <p:grpSp>
        <p:nvGrpSpPr>
          <p:cNvPr id="17" name="组合 16">
            <a:extLst>
              <a:ext uri="{FF2B5EF4-FFF2-40B4-BE49-F238E27FC236}">
                <a16:creationId xmlns:a16="http://schemas.microsoft.com/office/drawing/2014/main" id="{E8248A7F-3D55-AA04-9E71-ED3C94557D45}"/>
              </a:ext>
            </a:extLst>
          </p:cNvPr>
          <p:cNvGrpSpPr/>
          <p:nvPr/>
        </p:nvGrpSpPr>
        <p:grpSpPr>
          <a:xfrm>
            <a:off x="145208" y="693267"/>
            <a:ext cx="7886569" cy="2333497"/>
            <a:chOff x="145208" y="693267"/>
            <a:chExt cx="7886569" cy="2333497"/>
          </a:xfrm>
        </p:grpSpPr>
        <p:grpSp>
          <p:nvGrpSpPr>
            <p:cNvPr id="20" name="组合 19">
              <a:extLst>
                <a:ext uri="{FF2B5EF4-FFF2-40B4-BE49-F238E27FC236}">
                  <a16:creationId xmlns:a16="http://schemas.microsoft.com/office/drawing/2014/main" id="{88766D51-35E1-708E-676E-662BA96DD748}"/>
                </a:ext>
              </a:extLst>
            </p:cNvPr>
            <p:cNvGrpSpPr/>
            <p:nvPr/>
          </p:nvGrpSpPr>
          <p:grpSpPr>
            <a:xfrm>
              <a:off x="145208" y="693267"/>
              <a:ext cx="7886569" cy="2333497"/>
              <a:chOff x="145208" y="693267"/>
              <a:chExt cx="7886569" cy="2333497"/>
            </a:xfrm>
          </p:grpSpPr>
          <p:grpSp>
            <p:nvGrpSpPr>
              <p:cNvPr id="23" name="组合 22">
                <a:extLst>
                  <a:ext uri="{FF2B5EF4-FFF2-40B4-BE49-F238E27FC236}">
                    <a16:creationId xmlns:a16="http://schemas.microsoft.com/office/drawing/2014/main" id="{993C05C9-B0E6-7143-BCA2-49E8D5D492A4}"/>
                  </a:ext>
                </a:extLst>
              </p:cNvPr>
              <p:cNvGrpSpPr/>
              <p:nvPr/>
            </p:nvGrpSpPr>
            <p:grpSpPr>
              <a:xfrm>
                <a:off x="145208" y="693267"/>
                <a:ext cx="7886569" cy="1770365"/>
                <a:chOff x="145208" y="693267"/>
                <a:chExt cx="7886569" cy="1770365"/>
              </a:xfrm>
            </p:grpSpPr>
            <p:grpSp>
              <p:nvGrpSpPr>
                <p:cNvPr id="27" name="组合 26">
                  <a:extLst>
                    <a:ext uri="{FF2B5EF4-FFF2-40B4-BE49-F238E27FC236}">
                      <a16:creationId xmlns:a16="http://schemas.microsoft.com/office/drawing/2014/main" id="{241F5EC3-5850-0E26-0AFB-25D6DC8B809F}"/>
                    </a:ext>
                  </a:extLst>
                </p:cNvPr>
                <p:cNvGrpSpPr/>
                <p:nvPr/>
              </p:nvGrpSpPr>
              <p:grpSpPr>
                <a:xfrm>
                  <a:off x="145210" y="693267"/>
                  <a:ext cx="7886567" cy="567279"/>
                  <a:chOff x="145210" y="693267"/>
                  <a:chExt cx="7886567" cy="567279"/>
                </a:xfrm>
              </p:grpSpPr>
              <p:sp>
                <p:nvSpPr>
                  <p:cNvPr id="34" name="AutoShape 11">
                    <a:extLst>
                      <a:ext uri="{FF2B5EF4-FFF2-40B4-BE49-F238E27FC236}">
                        <a16:creationId xmlns:a16="http://schemas.microsoft.com/office/drawing/2014/main" id="{19A62632-CBF9-89B0-9E5B-FA3F7CF0E73C}"/>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35" name="AutoShape 11">
                    <a:extLst>
                      <a:ext uri="{FF2B5EF4-FFF2-40B4-BE49-F238E27FC236}">
                        <a16:creationId xmlns:a16="http://schemas.microsoft.com/office/drawing/2014/main" id="{4D68BB91-E35C-1B02-C705-4FE7C163DB34}"/>
                      </a:ext>
                    </a:extLst>
                  </p:cNvPr>
                  <p:cNvSpPr>
                    <a:spLocks noChangeArrowheads="1"/>
                  </p:cNvSpPr>
                  <p:nvPr/>
                </p:nvSpPr>
                <p:spPr bwMode="auto">
                  <a:xfrm>
                    <a:off x="2020913" y="697414"/>
                    <a:ext cx="400702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1"/>
                        </a:solidFill>
                        <a:latin typeface="微软雅黑" panose="020B0503020204020204" pitchFamily="34" charset="-122"/>
                        <a:ea typeface="微软雅黑" panose="020B0503020204020204" pitchFamily="34" charset="-122"/>
                      </a:rPr>
                      <a:t>二、</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1"/>
                      </a:solidFill>
                      <a:latin typeface="微软雅黑" panose="020B0503020204020204" pitchFamily="34" charset="-122"/>
                      <a:ea typeface="微软雅黑" panose="020B0503020204020204" pitchFamily="34" charset="-122"/>
                    </a:endParaRPr>
                  </a:p>
                </p:txBody>
              </p:sp>
              <p:sp>
                <p:nvSpPr>
                  <p:cNvPr id="40" name="AutoShape 11">
                    <a:extLst>
                      <a:ext uri="{FF2B5EF4-FFF2-40B4-BE49-F238E27FC236}">
                        <a16:creationId xmlns:a16="http://schemas.microsoft.com/office/drawing/2014/main" id="{359AFAD0-A6E1-47EC-758B-251EC2A9FB5B}"/>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9" name="矩形 28">
                  <a:extLst>
                    <a:ext uri="{FF2B5EF4-FFF2-40B4-BE49-F238E27FC236}">
                      <a16:creationId xmlns:a16="http://schemas.microsoft.com/office/drawing/2014/main" id="{7BB1D14A-C558-9CAA-AFDA-1219E39DE1EB}"/>
                    </a:ext>
                  </a:extLst>
                </p:cNvPr>
                <p:cNvSpPr/>
                <p:nvPr/>
              </p:nvSpPr>
              <p:spPr>
                <a:xfrm>
                  <a:off x="145208" y="1900500"/>
                  <a:ext cx="1976555"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2. </a:t>
                  </a:r>
                  <a:r>
                    <a:rPr lang="zh-CN" altLang="en-US" b="1" dirty="0">
                      <a:solidFill>
                        <a:schemeClr val="bg2">
                          <a:lumMod val="75000"/>
                        </a:schemeClr>
                      </a:solidFill>
                      <a:latin typeface="微软雅黑" panose="020B0503020204020204" pitchFamily="34" charset="-122"/>
                      <a:ea typeface="微软雅黑" panose="020B0503020204020204" pitchFamily="34" charset="-122"/>
                    </a:rPr>
                    <a:t>与</a:t>
                  </a:r>
                  <a:r>
                    <a:rPr lang="en-US" altLang="zh-CN" b="1" dirty="0">
                      <a:solidFill>
                        <a:schemeClr val="bg2">
                          <a:lumMod val="75000"/>
                        </a:schemeClr>
                      </a:solidFill>
                      <a:latin typeface="微软雅黑" panose="020B0503020204020204" pitchFamily="34" charset="-122"/>
                      <a:ea typeface="微软雅黑" panose="020B0503020204020204" pitchFamily="34" charset="-122"/>
                    </a:rPr>
                    <a:t>14</a:t>
                  </a:r>
                  <a:r>
                    <a:rPr lang="zh-CN" altLang="en-US" b="1" dirty="0">
                      <a:solidFill>
                        <a:schemeClr val="bg2">
                          <a:lumMod val="75000"/>
                        </a:schemeClr>
                      </a:solidFill>
                      <a:latin typeface="微软雅黑" panose="020B0503020204020204" pitchFamily="34" charset="-122"/>
                      <a:ea typeface="微软雅黑" panose="020B0503020204020204" pitchFamily="34" charset="-122"/>
                    </a:rPr>
                    <a:t>版的对比</a:t>
                  </a:r>
                </a:p>
              </p:txBody>
            </p:sp>
          </p:grpSp>
          <p:sp>
            <p:nvSpPr>
              <p:cNvPr id="25" name="矩形 24">
                <a:extLst>
                  <a:ext uri="{FF2B5EF4-FFF2-40B4-BE49-F238E27FC236}">
                    <a16:creationId xmlns:a16="http://schemas.microsoft.com/office/drawing/2014/main" id="{BFEA8BE5-A97F-47E5-B866-4812DC031ED3}"/>
                  </a:ext>
                </a:extLst>
              </p:cNvPr>
              <p:cNvSpPr/>
              <p:nvPr/>
            </p:nvSpPr>
            <p:spPr>
              <a:xfrm>
                <a:off x="145208" y="2463632"/>
                <a:ext cx="1976555"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3. </a:t>
                </a:r>
                <a:r>
                  <a:rPr lang="zh-CN" altLang="en-US" b="1" dirty="0">
                    <a:solidFill>
                      <a:schemeClr val="bg1"/>
                    </a:solidFill>
                    <a:latin typeface="微软雅黑" panose="020B0503020204020204" pitchFamily="34" charset="-122"/>
                    <a:ea typeface="微软雅黑" panose="020B0503020204020204" pitchFamily="34" charset="-122"/>
                  </a:rPr>
                  <a:t>对</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新安法</a:t>
                </a:r>
                <a:r>
                  <a:rPr lang="en-US" altLang="zh-CN" b="1" dirty="0">
                    <a:solidFill>
                      <a:schemeClr val="bg1"/>
                    </a:solidFill>
                    <a:latin typeface="微软雅黑" panose="020B0503020204020204" pitchFamily="34" charset="-122"/>
                    <a:ea typeface="微软雅黑" panose="020B0503020204020204" pitchFamily="34" charset="-122"/>
                  </a:rPr>
                  <a:t>》</a:t>
                </a: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的学习理解</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
          <p:nvSpPr>
            <p:cNvPr id="21" name="矩形 20">
              <a:extLst>
                <a:ext uri="{FF2B5EF4-FFF2-40B4-BE49-F238E27FC236}">
                  <a16:creationId xmlns:a16="http://schemas.microsoft.com/office/drawing/2014/main" id="{C2E47108-3E73-4C31-5273-39A80015FE62}"/>
                </a:ext>
              </a:extLst>
            </p:cNvPr>
            <p:cNvSpPr/>
            <p:nvPr/>
          </p:nvSpPr>
          <p:spPr>
            <a:xfrm>
              <a:off x="145208" y="1289125"/>
              <a:ext cx="1976555"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新安法</a:t>
              </a:r>
              <a:r>
                <a:rPr lang="en-US" altLang="zh-CN" b="1" dirty="0">
                  <a:solidFill>
                    <a:schemeClr val="bg2">
                      <a:lumMod val="75000"/>
                    </a:schemeClr>
                  </a:solidFill>
                  <a:latin typeface="微软雅黑" panose="020B0503020204020204" pitchFamily="34" charset="-122"/>
                  <a:ea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新增内容</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338261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日期占位符 3">
            <a:extLst>
              <a:ext uri="{FF2B5EF4-FFF2-40B4-BE49-F238E27FC236}">
                <a16:creationId xmlns:a16="http://schemas.microsoft.com/office/drawing/2014/main" id="{0B0D036D-91F7-408D-B2C0-EA072C4B8F79}"/>
              </a:ext>
            </a:extLst>
          </p:cNvPr>
          <p:cNvSpPr>
            <a:spLocks noGrp="1"/>
          </p:cNvSpPr>
          <p:nvPr>
            <p:ph type="dt" sz="half" idx="10"/>
          </p:nvPr>
        </p:nvSpPr>
        <p:spPr>
          <a:xfrm>
            <a:off x="838200" y="6445250"/>
            <a:ext cx="2743200" cy="365125"/>
          </a:xfrm>
        </p:spPr>
        <p:txBody>
          <a:bodyPr/>
          <a:lstStyle/>
          <a:p>
            <a:pPr>
              <a:defRPr/>
            </a:pPr>
            <a:fld id="{27158FDA-0734-4674-A894-C1231886F499}" type="datetime10">
              <a:rPr lang="zh-CN" altLang="en-US" smtClean="0"/>
              <a:t>23:28</a:t>
            </a:fld>
            <a:endParaRPr lang="en-US" dirty="0"/>
          </a:p>
        </p:txBody>
      </p:sp>
      <p:sp>
        <p:nvSpPr>
          <p:cNvPr id="28" name="页脚占位符 4">
            <a:extLst>
              <a:ext uri="{FF2B5EF4-FFF2-40B4-BE49-F238E27FC236}">
                <a16:creationId xmlns:a16="http://schemas.microsoft.com/office/drawing/2014/main" id="{7582AB70-C7B2-4EFC-AB7F-910C0410A466}"/>
              </a:ext>
            </a:extLst>
          </p:cNvPr>
          <p:cNvSpPr>
            <a:spLocks noGrp="1"/>
          </p:cNvSpPr>
          <p:nvPr>
            <p:ph type="ftr" sz="quarter" idx="11"/>
          </p:nvPr>
        </p:nvSpPr>
        <p:spPr>
          <a:xfrm>
            <a:off x="4038600" y="6445250"/>
            <a:ext cx="4114800" cy="365125"/>
          </a:xfrm>
        </p:spPr>
        <p:txBody>
          <a:bodyPr/>
          <a:lstStyle/>
          <a:p>
            <a:pPr>
              <a:defRPr/>
            </a:pPr>
            <a:r>
              <a:rPr lang="zh-CN" altLang="en-US"/>
              <a:t>应急管理部研究中心</a:t>
            </a:r>
            <a:endParaRPr lang="en-US" dirty="0"/>
          </a:p>
        </p:txBody>
      </p:sp>
      <p:sp>
        <p:nvSpPr>
          <p:cNvPr id="29" name="灯片编号占位符 5">
            <a:extLst>
              <a:ext uri="{FF2B5EF4-FFF2-40B4-BE49-F238E27FC236}">
                <a16:creationId xmlns:a16="http://schemas.microsoft.com/office/drawing/2014/main" id="{6413EE6E-9E1E-413C-A297-A189B24A08C2}"/>
              </a:ext>
            </a:extLst>
          </p:cNvPr>
          <p:cNvSpPr>
            <a:spLocks noGrp="1"/>
          </p:cNvSpPr>
          <p:nvPr>
            <p:ph type="sldNum" sz="quarter" idx="12"/>
          </p:nvPr>
        </p:nvSpPr>
        <p:spPr>
          <a:xfrm>
            <a:off x="8610600" y="6445250"/>
            <a:ext cx="2743200" cy="365125"/>
          </a:xfrm>
        </p:spPr>
        <p:txBody>
          <a:bodyPr/>
          <a:lstStyle/>
          <a:p>
            <a:pPr>
              <a:defRPr/>
            </a:pPr>
            <a:fld id="{3A44B40C-2167-40F0-8028-4C9DC49EEB79}" type="slidenum">
              <a:rPr lang="en-US" altLang="zh-CN" smtClean="0"/>
              <a:t>9</a:t>
            </a:fld>
            <a:r>
              <a:rPr lang="en-US" altLang="zh-CN" dirty="0"/>
              <a:t>/89</a:t>
            </a:r>
          </a:p>
        </p:txBody>
      </p:sp>
      <p:grpSp>
        <p:nvGrpSpPr>
          <p:cNvPr id="23" name="组合 22">
            <a:extLst>
              <a:ext uri="{FF2B5EF4-FFF2-40B4-BE49-F238E27FC236}">
                <a16:creationId xmlns:a16="http://schemas.microsoft.com/office/drawing/2014/main" id="{FBEB6F59-50CD-4DAC-BDEE-3F863BC5F969}"/>
              </a:ext>
            </a:extLst>
          </p:cNvPr>
          <p:cNvGrpSpPr/>
          <p:nvPr/>
        </p:nvGrpSpPr>
        <p:grpSpPr>
          <a:xfrm>
            <a:off x="145208" y="693267"/>
            <a:ext cx="7886569" cy="1770365"/>
            <a:chOff x="145208" y="693267"/>
            <a:chExt cx="7886569" cy="1770365"/>
          </a:xfrm>
        </p:grpSpPr>
        <p:grpSp>
          <p:nvGrpSpPr>
            <p:cNvPr id="24" name="组合 23">
              <a:extLst>
                <a:ext uri="{FF2B5EF4-FFF2-40B4-BE49-F238E27FC236}">
                  <a16:creationId xmlns:a16="http://schemas.microsoft.com/office/drawing/2014/main" id="{B03383DF-9E65-4494-A997-CCDCA486299B}"/>
                </a:ext>
              </a:extLst>
            </p:cNvPr>
            <p:cNvGrpSpPr/>
            <p:nvPr/>
          </p:nvGrpSpPr>
          <p:grpSpPr>
            <a:xfrm>
              <a:off x="145210" y="693267"/>
              <a:ext cx="7886567" cy="567279"/>
              <a:chOff x="145210" y="693267"/>
              <a:chExt cx="7886567" cy="567279"/>
            </a:xfrm>
          </p:grpSpPr>
          <p:sp>
            <p:nvSpPr>
              <p:cNvPr id="44" name="AutoShape 11">
                <a:extLst>
                  <a:ext uri="{FF2B5EF4-FFF2-40B4-BE49-F238E27FC236}">
                    <a16:creationId xmlns:a16="http://schemas.microsoft.com/office/drawing/2014/main" id="{A64C565B-F67D-4265-96AD-A205B9E9ECED}"/>
                  </a:ext>
                </a:extLst>
              </p:cNvPr>
              <p:cNvSpPr>
                <a:spLocks noChangeArrowheads="1"/>
              </p:cNvSpPr>
              <p:nvPr/>
            </p:nvSpPr>
            <p:spPr bwMode="auto">
              <a:xfrm>
                <a:off x="5745663" y="693267"/>
                <a:ext cx="2286114" cy="556313"/>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2">
                        <a:lumMod val="75000"/>
                      </a:schemeClr>
                    </a:solidFill>
                    <a:latin typeface="微软雅黑" panose="020B0503020204020204" pitchFamily="34" charset="-122"/>
                    <a:ea typeface="微软雅黑" panose="020B0503020204020204" pitchFamily="34" charset="-122"/>
                  </a:rPr>
                  <a:t>三、</a:t>
                </a:r>
                <a:r>
                  <a:rPr lang="zh-CN" altLang="en-US" b="1" dirty="0">
                    <a:solidFill>
                      <a:schemeClr val="bg2">
                        <a:lumMod val="75000"/>
                      </a:schemeClr>
                    </a:solidFill>
                    <a:latin typeface="微软雅黑" panose="020B0503020204020204" pitchFamily="34" charset="-122"/>
                    <a:ea typeface="微软雅黑" panose="020B0503020204020204" pitchFamily="34" charset="-122"/>
                  </a:rPr>
                  <a:t>若干建议</a:t>
                </a:r>
                <a:endParaRPr lang="zh-CN" altLang="en-US" kern="0" dirty="0">
                  <a:solidFill>
                    <a:schemeClr val="bg2"/>
                  </a:solidFill>
                  <a:latin typeface="微软雅黑" panose="020B0503020204020204" pitchFamily="34" charset="-122"/>
                  <a:ea typeface="微软雅黑" panose="020B0503020204020204" pitchFamily="34" charset="-122"/>
                </a:endParaRPr>
              </a:p>
            </p:txBody>
          </p:sp>
          <p:sp>
            <p:nvSpPr>
              <p:cNvPr id="45" name="AutoShape 11">
                <a:extLst>
                  <a:ext uri="{FF2B5EF4-FFF2-40B4-BE49-F238E27FC236}">
                    <a16:creationId xmlns:a16="http://schemas.microsoft.com/office/drawing/2014/main" id="{E5CA79EF-EA33-4CDE-9758-BA7289DD8710}"/>
                  </a:ext>
                </a:extLst>
              </p:cNvPr>
              <p:cNvSpPr>
                <a:spLocks noChangeArrowheads="1"/>
              </p:cNvSpPr>
              <p:nvPr/>
            </p:nvSpPr>
            <p:spPr bwMode="auto">
              <a:xfrm>
                <a:off x="2020913" y="697414"/>
                <a:ext cx="400702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2">
                        <a:lumMod val="75000"/>
                      </a:schemeClr>
                    </a:solidFill>
                    <a:latin typeface="微软雅黑" panose="020B0503020204020204" pitchFamily="34" charset="-122"/>
                    <a:ea typeface="微软雅黑" panose="020B0503020204020204" pitchFamily="34" charset="-122"/>
                  </a:rPr>
                  <a:t>二、</a:t>
                </a:r>
                <a:r>
                  <a:rPr kumimoji="1" lang="en-US" altLang="zh-CN"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46" name="AutoShape 11">
                <a:extLst>
                  <a:ext uri="{FF2B5EF4-FFF2-40B4-BE49-F238E27FC236}">
                    <a16:creationId xmlns:a16="http://schemas.microsoft.com/office/drawing/2014/main" id="{7047B53B-7888-47E9-BBE5-E4ED464B4501}"/>
                  </a:ext>
                </a:extLst>
              </p:cNvPr>
              <p:cNvSpPr>
                <a:spLocks noChangeArrowheads="1"/>
              </p:cNvSpPr>
              <p:nvPr/>
            </p:nvSpPr>
            <p:spPr bwMode="auto">
              <a:xfrm>
                <a:off x="145210" y="697414"/>
                <a:ext cx="2198495" cy="563132"/>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5" name="组合 24">
              <a:extLst>
                <a:ext uri="{FF2B5EF4-FFF2-40B4-BE49-F238E27FC236}">
                  <a16:creationId xmlns:a16="http://schemas.microsoft.com/office/drawing/2014/main" id="{C98BF7A0-54B6-409C-973F-B1F5017C78F7}"/>
                </a:ext>
              </a:extLst>
            </p:cNvPr>
            <p:cNvGrpSpPr/>
            <p:nvPr/>
          </p:nvGrpSpPr>
          <p:grpSpPr>
            <a:xfrm>
              <a:off x="145208" y="1289125"/>
              <a:ext cx="1976555" cy="1174507"/>
              <a:chOff x="132508" y="1204621"/>
              <a:chExt cx="1507539" cy="1174507"/>
            </a:xfrm>
          </p:grpSpPr>
          <p:sp>
            <p:nvSpPr>
              <p:cNvPr id="26" name="矩形 25">
                <a:extLst>
                  <a:ext uri="{FF2B5EF4-FFF2-40B4-BE49-F238E27FC236}">
                    <a16:creationId xmlns:a16="http://schemas.microsoft.com/office/drawing/2014/main" id="{E743D7D6-4D9F-4352-9979-AB776A0F2F08}"/>
                  </a:ext>
                </a:extLst>
              </p:cNvPr>
              <p:cNvSpPr/>
              <p:nvPr/>
            </p:nvSpPr>
            <p:spPr>
              <a:xfrm>
                <a:off x="132508" y="1815996"/>
                <a:ext cx="1507539"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修订的历程</a:t>
                </a:r>
              </a:p>
            </p:txBody>
          </p:sp>
          <p:sp>
            <p:nvSpPr>
              <p:cNvPr id="43" name="矩形 42">
                <a:extLst>
                  <a:ext uri="{FF2B5EF4-FFF2-40B4-BE49-F238E27FC236}">
                    <a16:creationId xmlns:a16="http://schemas.microsoft.com/office/drawing/2014/main" id="{4099336B-BA87-4B3F-982D-21FF7731DDBF}"/>
                  </a:ext>
                </a:extLst>
              </p:cNvPr>
              <p:cNvSpPr/>
              <p:nvPr/>
            </p:nvSpPr>
            <p:spPr>
              <a:xfrm>
                <a:off x="132508" y="1204621"/>
                <a:ext cx="1507539"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1. </a:t>
                </a:r>
                <a:r>
                  <a:rPr lang="zh-CN" altLang="en-US" b="1" dirty="0">
                    <a:solidFill>
                      <a:schemeClr val="bg2">
                        <a:lumMod val="75000"/>
                      </a:schemeClr>
                    </a:solidFill>
                    <a:latin typeface="微软雅黑" panose="020B0503020204020204" pitchFamily="34" charset="-122"/>
                    <a:ea typeface="微软雅黑" panose="020B0503020204020204" pitchFamily="34" charset="-122"/>
                  </a:rPr>
                  <a:t>修订的背景</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grpSp>
      <p:graphicFrame>
        <p:nvGraphicFramePr>
          <p:cNvPr id="2" name="图示 1">
            <a:extLst>
              <a:ext uri="{FF2B5EF4-FFF2-40B4-BE49-F238E27FC236}">
                <a16:creationId xmlns:a16="http://schemas.microsoft.com/office/drawing/2014/main" id="{A4583FE8-70B7-426D-8DEA-CDFE3A05BB31}"/>
              </a:ext>
            </a:extLst>
          </p:cNvPr>
          <p:cNvGraphicFramePr/>
          <p:nvPr/>
        </p:nvGraphicFramePr>
        <p:xfrm>
          <a:off x="2591540" y="1249580"/>
          <a:ext cx="9047085" cy="4534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3447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日期占位符 3">
            <a:extLst>
              <a:ext uri="{FF2B5EF4-FFF2-40B4-BE49-F238E27FC236}">
                <a16:creationId xmlns:a16="http://schemas.microsoft.com/office/drawing/2014/main" id="{1BB530D7-8AC5-4800-A7C3-0EDC32AD6903}"/>
              </a:ext>
            </a:extLst>
          </p:cNvPr>
          <p:cNvSpPr>
            <a:spLocks noGrp="1"/>
          </p:cNvSpPr>
          <p:nvPr>
            <p:ph type="dt" sz="half" idx="10"/>
          </p:nvPr>
        </p:nvSpPr>
        <p:spPr>
          <a:xfrm>
            <a:off x="838200" y="6445250"/>
            <a:ext cx="2743200" cy="365125"/>
          </a:xfrm>
        </p:spPr>
        <p:txBody>
          <a:bodyPr/>
          <a:lstStyle/>
          <a:p>
            <a:pPr>
              <a:defRPr/>
            </a:pPr>
            <a:fld id="{27158FDA-0734-4674-A894-C1231886F499}" type="datetime10">
              <a:rPr lang="zh-CN" altLang="en-US" smtClean="0"/>
              <a:t>23:27</a:t>
            </a:fld>
            <a:endParaRPr lang="en-US" dirty="0"/>
          </a:p>
        </p:txBody>
      </p:sp>
      <p:sp>
        <p:nvSpPr>
          <p:cNvPr id="37" name="页脚占位符 4">
            <a:extLst>
              <a:ext uri="{FF2B5EF4-FFF2-40B4-BE49-F238E27FC236}">
                <a16:creationId xmlns:a16="http://schemas.microsoft.com/office/drawing/2014/main" id="{74D3214F-CBF2-4966-A7CE-2AABF4D2BF34}"/>
              </a:ext>
            </a:extLst>
          </p:cNvPr>
          <p:cNvSpPr>
            <a:spLocks noGrp="1"/>
          </p:cNvSpPr>
          <p:nvPr>
            <p:ph type="ftr" sz="quarter" idx="11"/>
          </p:nvPr>
        </p:nvSpPr>
        <p:spPr>
          <a:xfrm>
            <a:off x="4038600" y="6445250"/>
            <a:ext cx="4114800" cy="365125"/>
          </a:xfrm>
        </p:spPr>
        <p:txBody>
          <a:bodyPr/>
          <a:lstStyle/>
          <a:p>
            <a:pPr>
              <a:defRPr/>
            </a:pPr>
            <a:r>
              <a:rPr lang="zh-CN" altLang="en-US"/>
              <a:t>应急管理部研究中心</a:t>
            </a:r>
            <a:endParaRPr lang="en-US" dirty="0"/>
          </a:p>
        </p:txBody>
      </p:sp>
      <p:sp>
        <p:nvSpPr>
          <p:cNvPr id="38" name="灯片编号占位符 5">
            <a:extLst>
              <a:ext uri="{FF2B5EF4-FFF2-40B4-BE49-F238E27FC236}">
                <a16:creationId xmlns:a16="http://schemas.microsoft.com/office/drawing/2014/main" id="{20E50FD5-2BCB-49EB-9A9A-4F49AB4F2070}"/>
              </a:ext>
            </a:extLst>
          </p:cNvPr>
          <p:cNvSpPr>
            <a:spLocks noGrp="1"/>
          </p:cNvSpPr>
          <p:nvPr>
            <p:ph type="sldNum" sz="quarter" idx="12"/>
          </p:nvPr>
        </p:nvSpPr>
        <p:spPr>
          <a:xfrm>
            <a:off x="8610600" y="6445250"/>
            <a:ext cx="2743200" cy="365125"/>
          </a:xfrm>
        </p:spPr>
        <p:txBody>
          <a:bodyPr/>
          <a:lstStyle/>
          <a:p>
            <a:pPr>
              <a:defRPr/>
            </a:pPr>
            <a:fld id="{3A44B40C-2167-40F0-8028-4C9DC49EEB79}" type="slidenum">
              <a:rPr lang="en-US" altLang="zh-CN" smtClean="0"/>
              <a:t>90</a:t>
            </a:fld>
            <a:r>
              <a:rPr lang="en-US" altLang="zh-CN" dirty="0"/>
              <a:t>/89</a:t>
            </a:r>
          </a:p>
        </p:txBody>
      </p:sp>
      <p:grpSp>
        <p:nvGrpSpPr>
          <p:cNvPr id="20" name="组合 19">
            <a:extLst>
              <a:ext uri="{FF2B5EF4-FFF2-40B4-BE49-F238E27FC236}">
                <a16:creationId xmlns:a16="http://schemas.microsoft.com/office/drawing/2014/main" id="{B96D6D05-CBC3-47EC-B092-BC16C4A2020D}"/>
              </a:ext>
            </a:extLst>
          </p:cNvPr>
          <p:cNvGrpSpPr/>
          <p:nvPr/>
        </p:nvGrpSpPr>
        <p:grpSpPr>
          <a:xfrm>
            <a:off x="145208" y="693267"/>
            <a:ext cx="7886569" cy="2333497"/>
            <a:chOff x="145208" y="693267"/>
            <a:chExt cx="7886569" cy="2333497"/>
          </a:xfrm>
        </p:grpSpPr>
        <p:grpSp>
          <p:nvGrpSpPr>
            <p:cNvPr id="21" name="组合 20">
              <a:extLst>
                <a:ext uri="{FF2B5EF4-FFF2-40B4-BE49-F238E27FC236}">
                  <a16:creationId xmlns:a16="http://schemas.microsoft.com/office/drawing/2014/main" id="{316B4373-B579-4BD9-83D8-9BDA960D2EE7}"/>
                </a:ext>
              </a:extLst>
            </p:cNvPr>
            <p:cNvGrpSpPr/>
            <p:nvPr/>
          </p:nvGrpSpPr>
          <p:grpSpPr>
            <a:xfrm>
              <a:off x="145208" y="693267"/>
              <a:ext cx="7886569" cy="1770365"/>
              <a:chOff x="145208" y="693267"/>
              <a:chExt cx="7886569" cy="1770365"/>
            </a:xfrm>
          </p:grpSpPr>
          <p:grpSp>
            <p:nvGrpSpPr>
              <p:cNvPr id="23" name="组合 22">
                <a:extLst>
                  <a:ext uri="{FF2B5EF4-FFF2-40B4-BE49-F238E27FC236}">
                    <a16:creationId xmlns:a16="http://schemas.microsoft.com/office/drawing/2014/main" id="{2C4C72C5-60C0-4A1F-9E3C-681B72E0EBBB}"/>
                  </a:ext>
                </a:extLst>
              </p:cNvPr>
              <p:cNvGrpSpPr/>
              <p:nvPr/>
            </p:nvGrpSpPr>
            <p:grpSpPr>
              <a:xfrm>
                <a:off x="145210" y="693267"/>
                <a:ext cx="7886567" cy="567279"/>
                <a:chOff x="145210" y="693267"/>
                <a:chExt cx="7886567" cy="567279"/>
              </a:xfrm>
            </p:grpSpPr>
            <p:sp>
              <p:nvSpPr>
                <p:cNvPr id="27" name="AutoShape 11">
                  <a:extLst>
                    <a:ext uri="{FF2B5EF4-FFF2-40B4-BE49-F238E27FC236}">
                      <a16:creationId xmlns:a16="http://schemas.microsoft.com/office/drawing/2014/main" id="{6CB058E5-31D8-4E55-901B-4C956E96BDCC}"/>
                    </a:ext>
                  </a:extLst>
                </p:cNvPr>
                <p:cNvSpPr>
                  <a:spLocks noChangeArrowheads="1"/>
                </p:cNvSpPr>
                <p:nvPr/>
              </p:nvSpPr>
              <p:spPr bwMode="auto">
                <a:xfrm>
                  <a:off x="5745663" y="693267"/>
                  <a:ext cx="2286114" cy="556313"/>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1"/>
                      </a:solidFill>
                      <a:latin typeface="微软雅黑" panose="020B0503020204020204" pitchFamily="34" charset="-122"/>
                      <a:ea typeface="微软雅黑" panose="020B0503020204020204" pitchFamily="34" charset="-122"/>
                    </a:rPr>
                    <a:t>三、</a:t>
                  </a:r>
                  <a:r>
                    <a:rPr lang="zh-CN" altLang="en-US" b="1" dirty="0">
                      <a:solidFill>
                        <a:schemeClr val="bg1"/>
                      </a:solidFill>
                      <a:latin typeface="微软雅黑" panose="020B0503020204020204" pitchFamily="34" charset="-122"/>
                      <a:ea typeface="微软雅黑" panose="020B0503020204020204" pitchFamily="34" charset="-122"/>
                    </a:rPr>
                    <a:t>若干建议</a:t>
                  </a:r>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28" name="AutoShape 11">
                  <a:extLst>
                    <a:ext uri="{FF2B5EF4-FFF2-40B4-BE49-F238E27FC236}">
                      <a16:creationId xmlns:a16="http://schemas.microsoft.com/office/drawing/2014/main" id="{D81ED023-B494-42E9-8990-82C75C226A9A}"/>
                    </a:ext>
                  </a:extLst>
                </p:cNvPr>
                <p:cNvSpPr>
                  <a:spLocks noChangeArrowheads="1"/>
                </p:cNvSpPr>
                <p:nvPr/>
              </p:nvSpPr>
              <p:spPr bwMode="auto">
                <a:xfrm>
                  <a:off x="2020913" y="697414"/>
                  <a:ext cx="400702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2">
                          <a:lumMod val="75000"/>
                        </a:schemeClr>
                      </a:solidFill>
                      <a:latin typeface="微软雅黑" panose="020B0503020204020204" pitchFamily="34" charset="-122"/>
                      <a:ea typeface="微软雅黑" panose="020B0503020204020204" pitchFamily="34" charset="-122"/>
                    </a:rPr>
                    <a:t>二、</a:t>
                  </a:r>
                  <a:r>
                    <a:rPr kumimoji="1" lang="en-US" altLang="zh-CN"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29" name="AutoShape 11">
                  <a:extLst>
                    <a:ext uri="{FF2B5EF4-FFF2-40B4-BE49-F238E27FC236}">
                      <a16:creationId xmlns:a16="http://schemas.microsoft.com/office/drawing/2014/main" id="{F1A52352-2081-4998-9F38-F764B215FBD1}"/>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4" name="组合 23">
                <a:extLst>
                  <a:ext uri="{FF2B5EF4-FFF2-40B4-BE49-F238E27FC236}">
                    <a16:creationId xmlns:a16="http://schemas.microsoft.com/office/drawing/2014/main" id="{EA7FB521-9F51-4DF3-AC13-28C13A2E9379}"/>
                  </a:ext>
                </a:extLst>
              </p:cNvPr>
              <p:cNvGrpSpPr/>
              <p:nvPr/>
            </p:nvGrpSpPr>
            <p:grpSpPr>
              <a:xfrm>
                <a:off x="145208" y="1289125"/>
                <a:ext cx="1967677" cy="1174507"/>
                <a:chOff x="132508" y="1204621"/>
                <a:chExt cx="1500768" cy="1174507"/>
              </a:xfrm>
            </p:grpSpPr>
            <p:sp>
              <p:nvSpPr>
                <p:cNvPr id="25" name="矩形 24">
                  <a:extLst>
                    <a:ext uri="{FF2B5EF4-FFF2-40B4-BE49-F238E27FC236}">
                      <a16:creationId xmlns:a16="http://schemas.microsoft.com/office/drawing/2014/main" id="{E1EF9A16-3608-42EA-92C8-00AFF3973666}"/>
                    </a:ext>
                  </a:extLst>
                </p:cNvPr>
                <p:cNvSpPr/>
                <p:nvPr/>
              </p:nvSpPr>
              <p:spPr>
                <a:xfrm>
                  <a:off x="132508" y="1815996"/>
                  <a:ext cx="1500768"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2.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对企业落实的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建议</a:t>
                  </a:r>
                </a:p>
              </p:txBody>
            </p:sp>
            <p:sp>
              <p:nvSpPr>
                <p:cNvPr id="26" name="矩形 25">
                  <a:extLst>
                    <a:ext uri="{FF2B5EF4-FFF2-40B4-BE49-F238E27FC236}">
                      <a16:creationId xmlns:a16="http://schemas.microsoft.com/office/drawing/2014/main" id="{799567C3-ED33-421D-AD31-E52BCCC5DE5D}"/>
                    </a:ext>
                  </a:extLst>
                </p:cNvPr>
                <p:cNvSpPr/>
                <p:nvPr/>
              </p:nvSpPr>
              <p:spPr>
                <a:xfrm>
                  <a:off x="132508" y="1204621"/>
                  <a:ext cx="1500768"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1"/>
                      </a:solidFill>
                      <a:latin typeface="微软雅黑" panose="020B0503020204020204" pitchFamily="34" charset="-122"/>
                      <a:ea typeface="微软雅黑" panose="020B0503020204020204" pitchFamily="34" charset="-122"/>
                    </a:rPr>
                    <a:t>1.</a:t>
                  </a:r>
                  <a:r>
                    <a:rPr lang="zh-CN" altLang="en-US" b="1" dirty="0">
                      <a:solidFill>
                        <a:schemeClr val="bg1"/>
                      </a:solidFill>
                      <a:latin typeface="微软雅黑" panose="020B0503020204020204" pitchFamily="34" charset="-122"/>
                      <a:ea typeface="微软雅黑" panose="020B0503020204020204" pitchFamily="34" charset="-122"/>
                    </a:rPr>
                    <a:t>对政府落实的</a:t>
                  </a:r>
                  <a:endParaRPr lang="en-US" altLang="zh-CN" b="1" dirty="0">
                    <a:solidFill>
                      <a:schemeClr val="bg1"/>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建议</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grpSp>
        <p:sp>
          <p:nvSpPr>
            <p:cNvPr id="22" name="矩形 21">
              <a:extLst>
                <a:ext uri="{FF2B5EF4-FFF2-40B4-BE49-F238E27FC236}">
                  <a16:creationId xmlns:a16="http://schemas.microsoft.com/office/drawing/2014/main" id="{405DA89E-534F-41E7-8657-365A8B8DAAEE}"/>
                </a:ext>
              </a:extLst>
            </p:cNvPr>
            <p:cNvSpPr/>
            <p:nvPr/>
          </p:nvSpPr>
          <p:spPr>
            <a:xfrm>
              <a:off x="145208" y="2463632"/>
              <a:ext cx="1967677"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对中介机构落实</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的建议</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grpSp>
        <p:nvGrpSpPr>
          <p:cNvPr id="18" name="组合 17">
            <a:extLst>
              <a:ext uri="{FF2B5EF4-FFF2-40B4-BE49-F238E27FC236}">
                <a16:creationId xmlns:a16="http://schemas.microsoft.com/office/drawing/2014/main" id="{CDE5931B-4DF0-47EE-924C-0D4AED77893F}"/>
              </a:ext>
            </a:extLst>
          </p:cNvPr>
          <p:cNvGrpSpPr/>
          <p:nvPr/>
        </p:nvGrpSpPr>
        <p:grpSpPr>
          <a:xfrm>
            <a:off x="2318211" y="1472158"/>
            <a:ext cx="9637569" cy="4669155"/>
            <a:chOff x="2020323" y="1445260"/>
            <a:chExt cx="9935457" cy="4669155"/>
          </a:xfrm>
        </p:grpSpPr>
        <p:sp>
          <p:nvSpPr>
            <p:cNvPr id="19" name="弧形 3">
              <a:extLst>
                <a:ext uri="{FF2B5EF4-FFF2-40B4-BE49-F238E27FC236}">
                  <a16:creationId xmlns:a16="http://schemas.microsoft.com/office/drawing/2014/main" id="{7ABE7900-EDFB-4D93-98A9-93C7EDCE519C}"/>
                </a:ext>
              </a:extLst>
            </p:cNvPr>
            <p:cNvSpPr/>
            <p:nvPr/>
          </p:nvSpPr>
          <p:spPr bwMode="auto">
            <a:xfrm rot="20517964">
              <a:off x="9286875" y="2128520"/>
              <a:ext cx="2578100" cy="1101725"/>
            </a:xfrm>
            <a:custGeom>
              <a:avLst/>
              <a:gdLst>
                <a:gd name="T0" fmla="*/ 31599948 w 1933575"/>
                <a:gd name="T1" fmla="*/ 344 h 1101725"/>
                <a:gd name="T2" fmla="*/ 61041623 w 1933575"/>
                <a:gd name="T3" fmla="*/ 550863 h 1101725"/>
                <a:gd name="T4" fmla="*/ 30520831 w 1933575"/>
                <a:gd name="T5" fmla="*/ 550863 h 1101725"/>
                <a:gd name="T6" fmla="*/ 31599948 w 1933575"/>
                <a:gd name="T7" fmla="*/ 344 h 1101725"/>
                <a:gd name="T8" fmla="*/ 31599948 w 1933575"/>
                <a:gd name="T9" fmla="*/ 344 h 1101725"/>
                <a:gd name="T10" fmla="*/ 61041623 w 1933575"/>
                <a:gd name="T11" fmla="*/ 550863 h 11017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33575" h="1101725" stroke="0">
                  <a:moveTo>
                    <a:pt x="1000971" y="344"/>
                  </a:moveTo>
                  <a:cubicBezTo>
                    <a:pt x="1521284" y="10833"/>
                    <a:pt x="1933576" y="254210"/>
                    <a:pt x="1933576" y="550863"/>
                  </a:cubicBezTo>
                  <a:lnTo>
                    <a:pt x="966788" y="550863"/>
                  </a:lnTo>
                  <a:lnTo>
                    <a:pt x="1000971" y="344"/>
                  </a:lnTo>
                  <a:close/>
                </a:path>
                <a:path w="1933575" h="1101725" fill="none">
                  <a:moveTo>
                    <a:pt x="1000971" y="344"/>
                  </a:moveTo>
                  <a:cubicBezTo>
                    <a:pt x="1521284" y="10833"/>
                    <a:pt x="1933576" y="254210"/>
                    <a:pt x="1933576" y="550863"/>
                  </a:cubicBezTo>
                </a:path>
              </a:pathLst>
            </a:custGeom>
            <a:noFill/>
            <a:ln w="28575" cap="flat" cmpd="sng">
              <a:solidFill>
                <a:srgbClr val="808080"/>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0" name="TextBox 1">
              <a:extLst>
                <a:ext uri="{FF2B5EF4-FFF2-40B4-BE49-F238E27FC236}">
                  <a16:creationId xmlns:a16="http://schemas.microsoft.com/office/drawing/2014/main" id="{911A897F-B3FB-4738-98DA-8D6378B43CEC}"/>
                </a:ext>
              </a:extLst>
            </p:cNvPr>
            <p:cNvSpPr txBox="1">
              <a:spLocks noChangeArrowheads="1"/>
            </p:cNvSpPr>
            <p:nvPr/>
          </p:nvSpPr>
          <p:spPr bwMode="auto">
            <a:xfrm>
              <a:off x="5085609" y="1445260"/>
              <a:ext cx="31660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2400" b="1" dirty="0">
                  <a:solidFill>
                    <a:srgbClr val="FF0000"/>
                  </a:solidFill>
                  <a:latin typeface="微软雅黑" panose="020B0503020204020204" pitchFamily="34" charset="-122"/>
                  <a:ea typeface="微软雅黑" panose="020B0503020204020204" pitchFamily="34" charset="-122"/>
                </a:rPr>
                <a:t>对政府落实的建议</a:t>
              </a:r>
              <a:endParaRPr lang="zh-CN" altLang="zh-CN" sz="2400" b="1" dirty="0">
                <a:solidFill>
                  <a:srgbClr val="FF0000"/>
                </a:solidFill>
                <a:latin typeface="微软雅黑" panose="020B0503020204020204" pitchFamily="34" charset="-122"/>
                <a:ea typeface="微软雅黑" panose="020B0503020204020204" pitchFamily="34" charset="-122"/>
              </a:endParaRPr>
            </a:p>
          </p:txBody>
        </p:sp>
        <p:sp>
          <p:nvSpPr>
            <p:cNvPr id="31" name="圆角矩形 27">
              <a:extLst>
                <a:ext uri="{FF2B5EF4-FFF2-40B4-BE49-F238E27FC236}">
                  <a16:creationId xmlns:a16="http://schemas.microsoft.com/office/drawing/2014/main" id="{119FD46F-B69C-4C54-A1CA-7F05CB62A399}"/>
                </a:ext>
              </a:extLst>
            </p:cNvPr>
            <p:cNvSpPr>
              <a:spLocks noChangeArrowheads="1"/>
            </p:cNvSpPr>
            <p:nvPr/>
          </p:nvSpPr>
          <p:spPr bwMode="auto">
            <a:xfrm rot="582125">
              <a:off x="3921125" y="3227070"/>
              <a:ext cx="1576070" cy="2762250"/>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lIns="0" tIns="180000" rIns="0" bIns="0"/>
            <a:lstStyle/>
            <a:p>
              <a:pPr algn="ctr">
                <a:spcAft>
                  <a:spcPts val="1200"/>
                </a:spcAft>
              </a:pPr>
              <a:r>
                <a:rPr lang="en-US" altLang="zh-CN" sz="3200" dirty="0">
                  <a:solidFill>
                    <a:srgbClr val="FFFFFF"/>
                  </a:solidFill>
                  <a:latin typeface="Raavi" pitchFamily="2"/>
                  <a:ea typeface="微软雅黑" panose="020B0503020204020204" pitchFamily="34" charset="-122"/>
                </a:rPr>
                <a:t>02</a:t>
              </a:r>
              <a:endParaRPr lang="zh-CN" altLang="en-US" sz="3200" dirty="0">
                <a:solidFill>
                  <a:srgbClr val="FFFFFF"/>
                </a:solidFill>
                <a:latin typeface="Raavi" pitchFamily="2"/>
                <a:ea typeface="微软雅黑" panose="020B0503020204020204" pitchFamily="34" charset="-122"/>
              </a:endParaRPr>
            </a:p>
          </p:txBody>
        </p:sp>
        <p:sp>
          <p:nvSpPr>
            <p:cNvPr id="32" name="圆角矩形 28">
              <a:extLst>
                <a:ext uri="{FF2B5EF4-FFF2-40B4-BE49-F238E27FC236}">
                  <a16:creationId xmlns:a16="http://schemas.microsoft.com/office/drawing/2014/main" id="{49CF7118-8C26-43F6-BFF3-89DA7D9C5435}"/>
                </a:ext>
              </a:extLst>
            </p:cNvPr>
            <p:cNvSpPr>
              <a:spLocks noChangeArrowheads="1"/>
            </p:cNvSpPr>
            <p:nvPr/>
          </p:nvSpPr>
          <p:spPr bwMode="auto">
            <a:xfrm rot="620450">
              <a:off x="3936365" y="4033520"/>
              <a:ext cx="1362075" cy="1805305"/>
            </a:xfrm>
            <a:prstGeom prst="roundRect">
              <a:avLst>
                <a:gd name="adj" fmla="val 16667"/>
              </a:avLst>
            </a:pr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08000" rIns="0" bIns="46800"/>
            <a:lstStyle/>
            <a:p>
              <a:pPr eaLnBrk="1"/>
              <a:r>
                <a:rPr lang="zh-CN" altLang="en-US" b="1" dirty="0">
                  <a:latin typeface="微软雅黑" panose="020B0503020204020204" pitchFamily="34" charset="-122"/>
                  <a:ea typeface="微软雅黑" panose="020B0503020204020204" pitchFamily="34" charset="-122"/>
                </a:rPr>
                <a:t>政府要顺应机构的改革，及时调整管理部门</a:t>
              </a:r>
            </a:p>
          </p:txBody>
        </p:sp>
        <p:sp>
          <p:nvSpPr>
            <p:cNvPr id="33" name="圆角矩形 21">
              <a:extLst>
                <a:ext uri="{FF2B5EF4-FFF2-40B4-BE49-F238E27FC236}">
                  <a16:creationId xmlns:a16="http://schemas.microsoft.com/office/drawing/2014/main" id="{AACEEFBC-2944-4050-8029-6CFFF05E5747}"/>
                </a:ext>
              </a:extLst>
            </p:cNvPr>
            <p:cNvSpPr>
              <a:spLocks noChangeArrowheads="1"/>
            </p:cNvSpPr>
            <p:nvPr/>
          </p:nvSpPr>
          <p:spPr bwMode="auto">
            <a:xfrm rot="1735466">
              <a:off x="2046605" y="2336165"/>
              <a:ext cx="1576070" cy="2907030"/>
            </a:xfrm>
            <a:prstGeom prst="roundRect">
              <a:avLst>
                <a:gd name="adj" fmla="val 16667"/>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180000" rIns="0" bIns="0"/>
            <a:lstStyle/>
            <a:p>
              <a:pPr algn="ctr">
                <a:spcAft>
                  <a:spcPts val="1200"/>
                </a:spcAft>
              </a:pPr>
              <a:r>
                <a:rPr lang="en-US" altLang="zh-CN" sz="3200">
                  <a:solidFill>
                    <a:srgbClr val="FFFFFF"/>
                  </a:solidFill>
                  <a:latin typeface="Raavi" pitchFamily="2"/>
                  <a:ea typeface="微软雅黑" panose="020B0503020204020204" pitchFamily="34" charset="-122"/>
                </a:rPr>
                <a:t>01</a:t>
              </a:r>
              <a:endParaRPr lang="zh-CN" altLang="en-US" sz="3200">
                <a:solidFill>
                  <a:srgbClr val="FFFFFF"/>
                </a:solidFill>
                <a:latin typeface="Raavi" pitchFamily="2"/>
                <a:ea typeface="微软雅黑" panose="020B0503020204020204" pitchFamily="34" charset="-122"/>
              </a:endParaRPr>
            </a:p>
          </p:txBody>
        </p:sp>
        <p:sp>
          <p:nvSpPr>
            <p:cNvPr id="34" name="圆角矩形 25">
              <a:extLst>
                <a:ext uri="{FF2B5EF4-FFF2-40B4-BE49-F238E27FC236}">
                  <a16:creationId xmlns:a16="http://schemas.microsoft.com/office/drawing/2014/main" id="{229FB349-7E9D-41E6-8A88-3D44FF2E0350}"/>
                </a:ext>
              </a:extLst>
            </p:cNvPr>
            <p:cNvSpPr>
              <a:spLocks noChangeArrowheads="1"/>
            </p:cNvSpPr>
            <p:nvPr/>
          </p:nvSpPr>
          <p:spPr bwMode="auto">
            <a:xfrm rot="1735466">
              <a:off x="2020323" y="3072226"/>
              <a:ext cx="1422027" cy="1828800"/>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46800" tIns="108000" rIns="46800" bIns="46800"/>
            <a:lstStyle/>
            <a:p>
              <a:r>
                <a:rPr lang="zh-CN" altLang="en-US" b="1" dirty="0">
                  <a:latin typeface="微软雅黑" panose="020B0503020204020204" pitchFamily="34" charset="-122"/>
                  <a:ea typeface="微软雅黑" panose="020B0503020204020204" pitchFamily="34" charset="-122"/>
                </a:rPr>
                <a:t>在地方人民政府的派出机关要配备专职的安全执法人员</a:t>
              </a:r>
            </a:p>
          </p:txBody>
        </p:sp>
        <p:sp>
          <p:nvSpPr>
            <p:cNvPr id="35" name="椭圆 4">
              <a:extLst>
                <a:ext uri="{FF2B5EF4-FFF2-40B4-BE49-F238E27FC236}">
                  <a16:creationId xmlns:a16="http://schemas.microsoft.com/office/drawing/2014/main" id="{3ABA8E24-2E2F-4204-8975-81C2FF39FE21}"/>
                </a:ext>
              </a:extLst>
            </p:cNvPr>
            <p:cNvSpPr>
              <a:spLocks noChangeArrowheads="1"/>
            </p:cNvSpPr>
            <p:nvPr/>
          </p:nvSpPr>
          <p:spPr bwMode="auto">
            <a:xfrm rot="21573501">
              <a:off x="3054985" y="2368550"/>
              <a:ext cx="185420" cy="1397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endParaRPr>
            </a:p>
          </p:txBody>
        </p:sp>
        <p:sp>
          <p:nvSpPr>
            <p:cNvPr id="39" name="弧形 35">
              <a:extLst>
                <a:ext uri="{FF2B5EF4-FFF2-40B4-BE49-F238E27FC236}">
                  <a16:creationId xmlns:a16="http://schemas.microsoft.com/office/drawing/2014/main" id="{E8D34DB1-E36E-4392-BFFB-6CDD6AE9C45B}"/>
                </a:ext>
              </a:extLst>
            </p:cNvPr>
            <p:cNvSpPr/>
            <p:nvPr/>
          </p:nvSpPr>
          <p:spPr bwMode="auto">
            <a:xfrm rot="435663">
              <a:off x="2233930" y="1725930"/>
              <a:ext cx="1376680" cy="699135"/>
            </a:xfrm>
            <a:custGeom>
              <a:avLst/>
              <a:gdLst>
                <a:gd name="T0" fmla="*/ 33016 w 1442020"/>
                <a:gd name="T1" fmla="*/ 0 h 661277"/>
                <a:gd name="T2" fmla="*/ 1157325 w 1442020"/>
                <a:gd name="T3" fmla="*/ 73842 h 661277"/>
                <a:gd name="T4" fmla="*/ 0 w 1442020"/>
                <a:gd name="T5" fmla="*/ 73842 h 661277"/>
                <a:gd name="T6" fmla="*/ 33016 w 1442020"/>
                <a:gd name="T7" fmla="*/ 0 h 661277"/>
                <a:gd name="T8" fmla="*/ 33016 w 1442020"/>
                <a:gd name="T9" fmla="*/ 58789 h 661277"/>
                <a:gd name="T10" fmla="*/ 1157325 w 1442020"/>
                <a:gd name="T11" fmla="*/ 73842 h 6612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2020" h="661277" stroke="0">
                  <a:moveTo>
                    <a:pt x="41060" y="0"/>
                  </a:moveTo>
                  <a:cubicBezTo>
                    <a:pt x="819686" y="10213"/>
                    <a:pt x="1439354" y="303264"/>
                    <a:pt x="1439354" y="661277"/>
                  </a:cubicBezTo>
                  <a:lnTo>
                    <a:pt x="0" y="661277"/>
                  </a:lnTo>
                  <a:lnTo>
                    <a:pt x="41060" y="0"/>
                  </a:lnTo>
                  <a:close/>
                </a:path>
                <a:path w="1442020" h="661277" fill="none">
                  <a:moveTo>
                    <a:pt x="41060" y="526473"/>
                  </a:moveTo>
                  <a:cubicBezTo>
                    <a:pt x="1567831" y="772213"/>
                    <a:pt x="1439354" y="303264"/>
                    <a:pt x="1439354" y="661277"/>
                  </a:cubicBezTo>
                </a:path>
              </a:pathLst>
            </a:custGeom>
            <a:noFill/>
            <a:ln w="28575" cap="flat" cmpd="sng">
              <a:solidFill>
                <a:srgbClr val="808080"/>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40" name="圆角矩形 19">
              <a:extLst>
                <a:ext uri="{FF2B5EF4-FFF2-40B4-BE49-F238E27FC236}">
                  <a16:creationId xmlns:a16="http://schemas.microsoft.com/office/drawing/2014/main" id="{4C35CD94-AA36-4BAE-980C-5D140AB77050}"/>
                </a:ext>
              </a:extLst>
            </p:cNvPr>
            <p:cNvSpPr>
              <a:spLocks noChangeArrowheads="1"/>
            </p:cNvSpPr>
            <p:nvPr/>
          </p:nvSpPr>
          <p:spPr bwMode="auto">
            <a:xfrm rot="21360960">
              <a:off x="6000115" y="3282950"/>
              <a:ext cx="1576070" cy="2831465"/>
            </a:xfrm>
            <a:prstGeom prst="roundRect">
              <a:avLst>
                <a:gd name="adj" fmla="val 16667"/>
              </a:avLst>
            </a:prstGeom>
            <a:solidFill>
              <a:srgbClr val="FF816E"/>
            </a:solidFill>
            <a:ln>
              <a:noFill/>
            </a:ln>
            <a:extLst>
              <a:ext uri="{91240B29-F687-4F45-9708-019B960494DF}">
                <a14:hiddenLine xmlns:a14="http://schemas.microsoft.com/office/drawing/2010/main" w="9525">
                  <a:solidFill>
                    <a:srgbClr val="000000"/>
                  </a:solidFill>
                  <a:round/>
                </a14:hiddenLine>
              </a:ext>
            </a:extLst>
          </p:spPr>
          <p:txBody>
            <a:bodyPr lIns="0" tIns="180000" rIns="0" bIns="0"/>
            <a:lstStyle/>
            <a:p>
              <a:pPr algn="ctr">
                <a:spcAft>
                  <a:spcPts val="1200"/>
                </a:spcAft>
              </a:pPr>
              <a:r>
                <a:rPr lang="en-US" altLang="zh-CN" sz="3200" dirty="0">
                  <a:solidFill>
                    <a:srgbClr val="FFFFFF"/>
                  </a:solidFill>
                  <a:latin typeface="Raavi" pitchFamily="2"/>
                  <a:ea typeface="微软雅黑" panose="020B0503020204020204" pitchFamily="34" charset="-122"/>
                </a:rPr>
                <a:t>03</a:t>
              </a:r>
              <a:endParaRPr lang="zh-CN" altLang="en-US" sz="3200" dirty="0">
                <a:solidFill>
                  <a:srgbClr val="FFFFFF"/>
                </a:solidFill>
                <a:latin typeface="Raavi" pitchFamily="2"/>
                <a:ea typeface="微软雅黑" panose="020B0503020204020204" pitchFamily="34" charset="-122"/>
              </a:endParaRPr>
            </a:p>
          </p:txBody>
        </p:sp>
        <p:sp>
          <p:nvSpPr>
            <p:cNvPr id="41" name="圆角矩形 20">
              <a:extLst>
                <a:ext uri="{FF2B5EF4-FFF2-40B4-BE49-F238E27FC236}">
                  <a16:creationId xmlns:a16="http://schemas.microsoft.com/office/drawing/2014/main" id="{DEB0B755-0C5A-453A-B151-8882F1CE0503}"/>
                </a:ext>
              </a:extLst>
            </p:cNvPr>
            <p:cNvSpPr>
              <a:spLocks noChangeArrowheads="1"/>
            </p:cNvSpPr>
            <p:nvPr/>
          </p:nvSpPr>
          <p:spPr bwMode="auto">
            <a:xfrm rot="21368662">
              <a:off x="6106061" y="3972869"/>
              <a:ext cx="1451897" cy="1928495"/>
            </a:xfrm>
            <a:prstGeom prst="roundRect">
              <a:avLst>
                <a:gd name="adj" fmla="val 16667"/>
              </a:avLst>
            </a:pr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800" tIns="108000" rIns="46800" bIns="46800"/>
            <a:lstStyle/>
            <a:p>
              <a:r>
                <a:rPr lang="zh-CN" altLang="en-US" b="1" dirty="0">
                  <a:latin typeface="微软雅黑" panose="020B0503020204020204" pitchFamily="34" charset="-122"/>
                  <a:ea typeface="微软雅黑" panose="020B0503020204020204" pitchFamily="34" charset="-122"/>
                </a:rPr>
                <a:t>政府应当将重大事故隐患纳入全国统一的应急管理信息系统</a:t>
              </a:r>
            </a:p>
          </p:txBody>
        </p:sp>
        <p:sp>
          <p:nvSpPr>
            <p:cNvPr id="42" name="圆角矩形 23">
              <a:extLst>
                <a:ext uri="{FF2B5EF4-FFF2-40B4-BE49-F238E27FC236}">
                  <a16:creationId xmlns:a16="http://schemas.microsoft.com/office/drawing/2014/main" id="{A5CFA130-322C-4BFB-BA4F-5A61BF9ED351}"/>
                </a:ext>
              </a:extLst>
            </p:cNvPr>
            <p:cNvSpPr>
              <a:spLocks noChangeArrowheads="1"/>
            </p:cNvSpPr>
            <p:nvPr/>
          </p:nvSpPr>
          <p:spPr bwMode="auto">
            <a:xfrm rot="19719971">
              <a:off x="9787890" y="2108835"/>
              <a:ext cx="1576070" cy="2846070"/>
            </a:xfrm>
            <a:prstGeom prst="roundRect">
              <a:avLst>
                <a:gd name="adj" fmla="val 16667"/>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180000" rIns="0" bIns="0"/>
            <a:lstStyle/>
            <a:p>
              <a:pPr algn="ctr">
                <a:spcAft>
                  <a:spcPts val="1200"/>
                </a:spcAft>
              </a:pPr>
              <a:r>
                <a:rPr lang="en-US" altLang="zh-CN" sz="3200" dirty="0">
                  <a:solidFill>
                    <a:srgbClr val="FFFFFF"/>
                  </a:solidFill>
                  <a:latin typeface="Raavi" pitchFamily="2"/>
                  <a:ea typeface="微软雅黑" panose="020B0503020204020204" pitchFamily="34" charset="-122"/>
                </a:rPr>
                <a:t>05</a:t>
              </a:r>
              <a:endParaRPr lang="zh-CN" altLang="en-US" sz="3200" dirty="0">
                <a:solidFill>
                  <a:srgbClr val="FFFFFF"/>
                </a:solidFill>
                <a:latin typeface="Raavi" pitchFamily="2"/>
                <a:ea typeface="微软雅黑" panose="020B0503020204020204" pitchFamily="34" charset="-122"/>
              </a:endParaRPr>
            </a:p>
          </p:txBody>
        </p:sp>
        <p:sp>
          <p:nvSpPr>
            <p:cNvPr id="43" name="圆角矩形 24">
              <a:extLst>
                <a:ext uri="{FF2B5EF4-FFF2-40B4-BE49-F238E27FC236}">
                  <a16:creationId xmlns:a16="http://schemas.microsoft.com/office/drawing/2014/main" id="{0904ABCD-15F5-44E8-96ED-A7DA804A5C1C}"/>
                </a:ext>
              </a:extLst>
            </p:cNvPr>
            <p:cNvSpPr>
              <a:spLocks noChangeArrowheads="1"/>
            </p:cNvSpPr>
            <p:nvPr/>
          </p:nvSpPr>
          <p:spPr bwMode="auto">
            <a:xfrm rot="19707412">
              <a:off x="10017741" y="2744653"/>
              <a:ext cx="1417088" cy="2018030"/>
            </a:xfrm>
            <a:prstGeom prst="roundRect">
              <a:avLst>
                <a:gd name="adj" fmla="val 16667"/>
              </a:avLst>
            </a:pr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800" tIns="108000" rIns="46800" bIns="46800"/>
            <a:lstStyle/>
            <a:p>
              <a:r>
                <a:rPr lang="zh-CN" altLang="en-US" b="1" dirty="0">
                  <a:latin typeface="微软雅黑" panose="020B0503020204020204" pitchFamily="34" charset="-122"/>
                  <a:ea typeface="微软雅黑" panose="020B0503020204020204" pitchFamily="34" charset="-122"/>
                </a:rPr>
                <a:t>安全生产执法人员应履行法定职责制度，并提高处罚力度</a:t>
              </a:r>
            </a:p>
          </p:txBody>
        </p:sp>
        <p:sp>
          <p:nvSpPr>
            <p:cNvPr id="44" name="弧形 35">
              <a:extLst>
                <a:ext uri="{FF2B5EF4-FFF2-40B4-BE49-F238E27FC236}">
                  <a16:creationId xmlns:a16="http://schemas.microsoft.com/office/drawing/2014/main" id="{FD7BEDE0-9BA9-46CA-8C7F-BE3D0961E2F0}"/>
                </a:ext>
              </a:extLst>
            </p:cNvPr>
            <p:cNvSpPr/>
            <p:nvPr/>
          </p:nvSpPr>
          <p:spPr bwMode="auto">
            <a:xfrm rot="524387" flipH="1">
              <a:off x="10457180" y="1651000"/>
              <a:ext cx="1498600" cy="561975"/>
            </a:xfrm>
            <a:custGeom>
              <a:avLst/>
              <a:gdLst>
                <a:gd name="T0" fmla="*/ 65161 w 1442020"/>
                <a:gd name="T1" fmla="*/ 0 h 661277"/>
                <a:gd name="T2" fmla="*/ 2284235 w 1442020"/>
                <a:gd name="T3" fmla="*/ 93839 h 661277"/>
                <a:gd name="T4" fmla="*/ 0 w 1442020"/>
                <a:gd name="T5" fmla="*/ 93839 h 661277"/>
                <a:gd name="T6" fmla="*/ 65161 w 1442020"/>
                <a:gd name="T7" fmla="*/ 0 h 661277"/>
                <a:gd name="T8" fmla="*/ 65161 w 1442020"/>
                <a:gd name="T9" fmla="*/ 74710 h 661277"/>
                <a:gd name="T10" fmla="*/ 2284235 w 1442020"/>
                <a:gd name="T11" fmla="*/ 93839 h 6612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2020" h="661277" stroke="0">
                  <a:moveTo>
                    <a:pt x="41060" y="0"/>
                  </a:moveTo>
                  <a:cubicBezTo>
                    <a:pt x="819686" y="10213"/>
                    <a:pt x="1439354" y="303264"/>
                    <a:pt x="1439354" y="661277"/>
                  </a:cubicBezTo>
                  <a:lnTo>
                    <a:pt x="0" y="661277"/>
                  </a:lnTo>
                  <a:lnTo>
                    <a:pt x="41060" y="0"/>
                  </a:lnTo>
                  <a:close/>
                </a:path>
                <a:path w="1442020" h="661277" fill="none">
                  <a:moveTo>
                    <a:pt x="41060" y="526473"/>
                  </a:moveTo>
                  <a:cubicBezTo>
                    <a:pt x="1567831" y="772213"/>
                    <a:pt x="1439354" y="303264"/>
                    <a:pt x="1439354" y="661277"/>
                  </a:cubicBezTo>
                </a:path>
              </a:pathLst>
            </a:custGeom>
            <a:noFill/>
            <a:ln w="28575" cap="flat" cmpd="sng">
              <a:solidFill>
                <a:srgbClr val="808080"/>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45" name="圆角矩形 23">
              <a:extLst>
                <a:ext uri="{FF2B5EF4-FFF2-40B4-BE49-F238E27FC236}">
                  <a16:creationId xmlns:a16="http://schemas.microsoft.com/office/drawing/2014/main" id="{06CC8F82-0E3A-4C69-A6E9-15DDB37F6403}"/>
                </a:ext>
              </a:extLst>
            </p:cNvPr>
            <p:cNvSpPr>
              <a:spLocks noChangeArrowheads="1"/>
            </p:cNvSpPr>
            <p:nvPr/>
          </p:nvSpPr>
          <p:spPr bwMode="auto">
            <a:xfrm rot="20164022">
              <a:off x="8091805" y="2863850"/>
              <a:ext cx="1576070" cy="2887345"/>
            </a:xfrm>
            <a:prstGeom prst="roundRect">
              <a:avLst>
                <a:gd name="adj" fmla="val 16667"/>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180000" rIns="0" bIns="0"/>
            <a:lstStyle/>
            <a:p>
              <a:pPr algn="ctr">
                <a:spcAft>
                  <a:spcPts val="1200"/>
                </a:spcAft>
              </a:pPr>
              <a:r>
                <a:rPr lang="en-US" altLang="zh-CN" sz="3200">
                  <a:solidFill>
                    <a:srgbClr val="FFFFFF"/>
                  </a:solidFill>
                  <a:latin typeface="Raavi" pitchFamily="2"/>
                  <a:ea typeface="微软雅黑" panose="020B0503020204020204" pitchFamily="34" charset="-122"/>
                </a:rPr>
                <a:t>04</a:t>
              </a:r>
              <a:endParaRPr lang="zh-CN" altLang="en-US" sz="3200">
                <a:solidFill>
                  <a:srgbClr val="FFFFFF"/>
                </a:solidFill>
                <a:latin typeface="Raavi" pitchFamily="2"/>
                <a:ea typeface="微软雅黑" panose="020B0503020204020204" pitchFamily="34" charset="-122"/>
              </a:endParaRPr>
            </a:p>
          </p:txBody>
        </p:sp>
        <p:sp>
          <p:nvSpPr>
            <p:cNvPr id="46" name="圆角矩形 24">
              <a:extLst>
                <a:ext uri="{FF2B5EF4-FFF2-40B4-BE49-F238E27FC236}">
                  <a16:creationId xmlns:a16="http://schemas.microsoft.com/office/drawing/2014/main" id="{B178BD76-1518-4482-9CD5-999BEA908891}"/>
                </a:ext>
              </a:extLst>
            </p:cNvPr>
            <p:cNvSpPr>
              <a:spLocks noChangeArrowheads="1"/>
            </p:cNvSpPr>
            <p:nvPr/>
          </p:nvSpPr>
          <p:spPr bwMode="auto">
            <a:xfrm rot="20164088">
              <a:off x="8321040" y="3542030"/>
              <a:ext cx="1365250" cy="2086610"/>
            </a:xfrm>
            <a:prstGeom prst="roundRect">
              <a:avLst>
                <a:gd name="adj" fmla="val 16667"/>
              </a:avLst>
            </a:pr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800" tIns="108000" rIns="46800" bIns="46800"/>
            <a:lstStyle/>
            <a:p>
              <a:r>
                <a:rPr lang="zh-CN" altLang="en-US" b="1" dirty="0">
                  <a:latin typeface="微软雅黑" panose="020B0503020204020204" pitchFamily="34" charset="-122"/>
                  <a:ea typeface="微软雅黑" panose="020B0503020204020204" pitchFamily="34" charset="-122"/>
                </a:rPr>
                <a:t>此次由“检查”变为“执法”要加大执法力度</a:t>
              </a:r>
            </a:p>
          </p:txBody>
        </p:sp>
      </p:grpSp>
    </p:spTree>
    <p:extLst>
      <p:ext uri="{BB962C8B-B14F-4D97-AF65-F5344CB8AC3E}">
        <p14:creationId xmlns:p14="http://schemas.microsoft.com/office/powerpoint/2010/main" val="332983733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EA21529C-DC31-47C2-A3EF-E415A7C4094B}"/>
              </a:ext>
            </a:extLst>
          </p:cNvPr>
          <p:cNvSpPr>
            <a:spLocks noGrp="1"/>
          </p:cNvSpPr>
          <p:nvPr>
            <p:ph type="dt" sz="half" idx="10"/>
          </p:nvPr>
        </p:nvSpPr>
        <p:spPr/>
        <p:txBody>
          <a:bodyPr/>
          <a:lstStyle/>
          <a:p>
            <a:pPr>
              <a:defRPr/>
            </a:pPr>
            <a:fld id="{27158FDA-0734-4674-A894-C1231886F499}" type="datetime10">
              <a:rPr lang="zh-CN" altLang="en-US" smtClean="0"/>
              <a:t>23:27</a:t>
            </a:fld>
            <a:endParaRPr lang="en-US" dirty="0"/>
          </a:p>
        </p:txBody>
      </p:sp>
      <p:sp>
        <p:nvSpPr>
          <p:cNvPr id="5" name="页脚占位符 4">
            <a:extLst>
              <a:ext uri="{FF2B5EF4-FFF2-40B4-BE49-F238E27FC236}">
                <a16:creationId xmlns:a16="http://schemas.microsoft.com/office/drawing/2014/main" id="{B26469EA-2C7C-4846-BD6F-8FAF54AE7A5F}"/>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DD973E76-63BB-4258-A04B-3AF49A3D874D}"/>
              </a:ext>
            </a:extLst>
          </p:cNvPr>
          <p:cNvSpPr>
            <a:spLocks noGrp="1"/>
          </p:cNvSpPr>
          <p:nvPr>
            <p:ph type="sldNum" sz="quarter" idx="12"/>
          </p:nvPr>
        </p:nvSpPr>
        <p:spPr/>
        <p:txBody>
          <a:bodyPr/>
          <a:lstStyle/>
          <a:p>
            <a:pPr>
              <a:defRPr/>
            </a:pPr>
            <a:fld id="{3A44B40C-2167-40F0-8028-4C9DC49EEB79}" type="slidenum">
              <a:rPr lang="en-US" altLang="zh-CN" smtClean="0"/>
              <a:pPr>
                <a:defRPr/>
              </a:pPr>
              <a:t>91</a:t>
            </a:fld>
            <a:r>
              <a:rPr lang="en-US" altLang="zh-CN" dirty="0"/>
              <a:t>/89</a:t>
            </a:r>
          </a:p>
        </p:txBody>
      </p:sp>
      <p:grpSp>
        <p:nvGrpSpPr>
          <p:cNvPr id="7" name="组合 6">
            <a:extLst>
              <a:ext uri="{FF2B5EF4-FFF2-40B4-BE49-F238E27FC236}">
                <a16:creationId xmlns:a16="http://schemas.microsoft.com/office/drawing/2014/main" id="{AFBC0C37-03B8-4916-87E4-2804814488B8}"/>
              </a:ext>
            </a:extLst>
          </p:cNvPr>
          <p:cNvGrpSpPr/>
          <p:nvPr/>
        </p:nvGrpSpPr>
        <p:grpSpPr>
          <a:xfrm>
            <a:off x="145208" y="693267"/>
            <a:ext cx="7886569" cy="2333497"/>
            <a:chOff x="145208" y="693267"/>
            <a:chExt cx="7886569" cy="2333497"/>
          </a:xfrm>
        </p:grpSpPr>
        <p:grpSp>
          <p:nvGrpSpPr>
            <p:cNvPr id="8" name="组合 7">
              <a:extLst>
                <a:ext uri="{FF2B5EF4-FFF2-40B4-BE49-F238E27FC236}">
                  <a16:creationId xmlns:a16="http://schemas.microsoft.com/office/drawing/2014/main" id="{C61261DE-56D2-4019-94A7-578B4FAEEAA3}"/>
                </a:ext>
              </a:extLst>
            </p:cNvPr>
            <p:cNvGrpSpPr/>
            <p:nvPr/>
          </p:nvGrpSpPr>
          <p:grpSpPr>
            <a:xfrm>
              <a:off x="145208" y="693267"/>
              <a:ext cx="7886569" cy="1770365"/>
              <a:chOff x="145208" y="693267"/>
              <a:chExt cx="7886569" cy="1770365"/>
            </a:xfrm>
          </p:grpSpPr>
          <p:grpSp>
            <p:nvGrpSpPr>
              <p:cNvPr id="10" name="组合 9">
                <a:extLst>
                  <a:ext uri="{FF2B5EF4-FFF2-40B4-BE49-F238E27FC236}">
                    <a16:creationId xmlns:a16="http://schemas.microsoft.com/office/drawing/2014/main" id="{F76A5953-FD82-461B-A5F4-3B0140D7AE46}"/>
                  </a:ext>
                </a:extLst>
              </p:cNvPr>
              <p:cNvGrpSpPr/>
              <p:nvPr/>
            </p:nvGrpSpPr>
            <p:grpSpPr>
              <a:xfrm>
                <a:off x="145210" y="693267"/>
                <a:ext cx="7886567" cy="567279"/>
                <a:chOff x="145210" y="693267"/>
                <a:chExt cx="7886567" cy="567279"/>
              </a:xfrm>
            </p:grpSpPr>
            <p:sp>
              <p:nvSpPr>
                <p:cNvPr id="14" name="AutoShape 11">
                  <a:extLst>
                    <a:ext uri="{FF2B5EF4-FFF2-40B4-BE49-F238E27FC236}">
                      <a16:creationId xmlns:a16="http://schemas.microsoft.com/office/drawing/2014/main" id="{278E3007-D745-45F6-8043-D18BE1885BCF}"/>
                    </a:ext>
                  </a:extLst>
                </p:cNvPr>
                <p:cNvSpPr>
                  <a:spLocks noChangeArrowheads="1"/>
                </p:cNvSpPr>
                <p:nvPr/>
              </p:nvSpPr>
              <p:spPr bwMode="auto">
                <a:xfrm>
                  <a:off x="5745663" y="693267"/>
                  <a:ext cx="2286114" cy="556313"/>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1"/>
                      </a:solidFill>
                      <a:latin typeface="微软雅黑" panose="020B0503020204020204" pitchFamily="34" charset="-122"/>
                      <a:ea typeface="微软雅黑" panose="020B0503020204020204" pitchFamily="34" charset="-122"/>
                    </a:rPr>
                    <a:t>三、</a:t>
                  </a:r>
                  <a:r>
                    <a:rPr lang="zh-CN" altLang="en-US" b="1" dirty="0">
                      <a:solidFill>
                        <a:schemeClr val="bg1"/>
                      </a:solidFill>
                      <a:latin typeface="微软雅黑" panose="020B0503020204020204" pitchFamily="34" charset="-122"/>
                      <a:ea typeface="微软雅黑" panose="020B0503020204020204" pitchFamily="34" charset="-122"/>
                    </a:rPr>
                    <a:t>若干建议</a:t>
                  </a:r>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15" name="AutoShape 11">
                  <a:extLst>
                    <a:ext uri="{FF2B5EF4-FFF2-40B4-BE49-F238E27FC236}">
                      <a16:creationId xmlns:a16="http://schemas.microsoft.com/office/drawing/2014/main" id="{6D1C1E2E-BF79-4FAE-AA91-BF29ADEEA87C}"/>
                    </a:ext>
                  </a:extLst>
                </p:cNvPr>
                <p:cNvSpPr>
                  <a:spLocks noChangeArrowheads="1"/>
                </p:cNvSpPr>
                <p:nvPr/>
              </p:nvSpPr>
              <p:spPr bwMode="auto">
                <a:xfrm>
                  <a:off x="2020913" y="697414"/>
                  <a:ext cx="400702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2">
                          <a:lumMod val="75000"/>
                        </a:schemeClr>
                      </a:solidFill>
                      <a:latin typeface="微软雅黑" panose="020B0503020204020204" pitchFamily="34" charset="-122"/>
                      <a:ea typeface="微软雅黑" panose="020B0503020204020204" pitchFamily="34" charset="-122"/>
                    </a:rPr>
                    <a:t>二、</a:t>
                  </a:r>
                  <a:r>
                    <a:rPr kumimoji="1" lang="en-US" altLang="zh-CN"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6" name="AutoShape 11">
                  <a:extLst>
                    <a:ext uri="{FF2B5EF4-FFF2-40B4-BE49-F238E27FC236}">
                      <a16:creationId xmlns:a16="http://schemas.microsoft.com/office/drawing/2014/main" id="{D6F35601-9DFC-4570-A14C-B696FE9B91BF}"/>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1" name="组合 10">
                <a:extLst>
                  <a:ext uri="{FF2B5EF4-FFF2-40B4-BE49-F238E27FC236}">
                    <a16:creationId xmlns:a16="http://schemas.microsoft.com/office/drawing/2014/main" id="{375BC33B-7C17-49D4-BFBE-BEF4C1A9B92A}"/>
                  </a:ext>
                </a:extLst>
              </p:cNvPr>
              <p:cNvGrpSpPr/>
              <p:nvPr/>
            </p:nvGrpSpPr>
            <p:grpSpPr>
              <a:xfrm>
                <a:off x="145208" y="1289125"/>
                <a:ext cx="1967677" cy="1174507"/>
                <a:chOff x="132508" y="1204621"/>
                <a:chExt cx="1500768" cy="1174507"/>
              </a:xfrm>
            </p:grpSpPr>
            <p:sp>
              <p:nvSpPr>
                <p:cNvPr id="12" name="矩形 11">
                  <a:extLst>
                    <a:ext uri="{FF2B5EF4-FFF2-40B4-BE49-F238E27FC236}">
                      <a16:creationId xmlns:a16="http://schemas.microsoft.com/office/drawing/2014/main" id="{C2B1CFA1-A4A2-4C15-A03F-A41A5B11B8A5}"/>
                    </a:ext>
                  </a:extLst>
                </p:cNvPr>
                <p:cNvSpPr/>
                <p:nvPr/>
              </p:nvSpPr>
              <p:spPr>
                <a:xfrm>
                  <a:off x="132508" y="1815996"/>
                  <a:ext cx="1500768" cy="563132"/>
                </a:xfrm>
                <a:prstGeom prst="rect">
                  <a:avLst/>
                </a:prstGeom>
                <a:solidFill>
                  <a:srgbClr val="FF0000"/>
                </a:solidFill>
                <a:ln w="28575">
                  <a:solidFill>
                    <a:srgbClr val="FF0000"/>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1"/>
                      </a:solidFill>
                      <a:latin typeface="微软雅黑" panose="020B0503020204020204" pitchFamily="34" charset="-122"/>
                      <a:ea typeface="微软雅黑" panose="020B0503020204020204" pitchFamily="34" charset="-122"/>
                    </a:rPr>
                    <a:t>2. </a:t>
                  </a:r>
                  <a:r>
                    <a:rPr lang="zh-CN" altLang="en-US" b="1" dirty="0">
                      <a:solidFill>
                        <a:schemeClr val="bg1"/>
                      </a:solidFill>
                      <a:latin typeface="微软雅黑" panose="020B0503020204020204" pitchFamily="34" charset="-122"/>
                      <a:ea typeface="微软雅黑" panose="020B0503020204020204" pitchFamily="34" charset="-122"/>
                    </a:rPr>
                    <a:t>对企业落实的</a:t>
                  </a:r>
                  <a:endParaRPr lang="en-US" altLang="zh-CN" b="1" dirty="0">
                    <a:solidFill>
                      <a:schemeClr val="bg1"/>
                    </a:solidFill>
                    <a:latin typeface="微软雅黑" panose="020B0503020204020204" pitchFamily="34" charset="-122"/>
                    <a:ea typeface="微软雅黑" panose="020B0503020204020204" pitchFamily="34" charset="-122"/>
                  </a:endParaRPr>
                </a:p>
                <a:p>
                  <a:pPr>
                    <a:buFont typeface="Arial" panose="020B0604020202020204" pitchFamily="34" charset="0"/>
                    <a:buNone/>
                    <a:defRPr/>
                  </a:pP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建议</a:t>
                  </a:r>
                </a:p>
              </p:txBody>
            </p:sp>
            <p:sp>
              <p:nvSpPr>
                <p:cNvPr id="13" name="矩形 12">
                  <a:extLst>
                    <a:ext uri="{FF2B5EF4-FFF2-40B4-BE49-F238E27FC236}">
                      <a16:creationId xmlns:a16="http://schemas.microsoft.com/office/drawing/2014/main" id="{DA9DBB63-1105-4757-AF46-714B9E1FA82E}"/>
                    </a:ext>
                  </a:extLst>
                </p:cNvPr>
                <p:cNvSpPr/>
                <p:nvPr/>
              </p:nvSpPr>
              <p:spPr>
                <a:xfrm>
                  <a:off x="132508" y="1204621"/>
                  <a:ext cx="1500768"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1.</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对政府落实的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建议</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grpSp>
        <p:sp>
          <p:nvSpPr>
            <p:cNvPr id="9" name="矩形 8">
              <a:extLst>
                <a:ext uri="{FF2B5EF4-FFF2-40B4-BE49-F238E27FC236}">
                  <a16:creationId xmlns:a16="http://schemas.microsoft.com/office/drawing/2014/main" id="{CCE82E0F-1CD5-4877-BF84-47DAD4D99287}"/>
                </a:ext>
              </a:extLst>
            </p:cNvPr>
            <p:cNvSpPr/>
            <p:nvPr/>
          </p:nvSpPr>
          <p:spPr>
            <a:xfrm>
              <a:off x="145208" y="2463632"/>
              <a:ext cx="1967677"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3.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对中介机构落实</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zh-CN" altLang="en-US" b="1" dirty="0">
                  <a:solidFill>
                    <a:schemeClr val="bg2">
                      <a:lumMod val="75000"/>
                    </a:schemeClr>
                  </a:solidFill>
                  <a:latin typeface="微软雅黑" panose="020B0503020204020204" pitchFamily="34" charset="-122"/>
                  <a:ea typeface="微软雅黑" panose="020B0503020204020204" pitchFamily="34" charset="-122"/>
                </a:rPr>
                <a:t>    的建议</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graphicFrame>
        <p:nvGraphicFramePr>
          <p:cNvPr id="17" name="图示 16">
            <a:extLst>
              <a:ext uri="{FF2B5EF4-FFF2-40B4-BE49-F238E27FC236}">
                <a16:creationId xmlns:a16="http://schemas.microsoft.com/office/drawing/2014/main" id="{83FC8646-6028-426B-80D6-84F6DC94FF98}"/>
              </a:ext>
            </a:extLst>
          </p:cNvPr>
          <p:cNvGraphicFramePr/>
          <p:nvPr/>
        </p:nvGraphicFramePr>
        <p:xfrm>
          <a:off x="2568870" y="2029837"/>
          <a:ext cx="8639699" cy="4237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矩形 17">
            <a:extLst>
              <a:ext uri="{FF2B5EF4-FFF2-40B4-BE49-F238E27FC236}">
                <a16:creationId xmlns:a16="http://schemas.microsoft.com/office/drawing/2014/main" id="{E3DA95BD-4C5C-45EB-AF0C-67181B7A5283}"/>
              </a:ext>
            </a:extLst>
          </p:cNvPr>
          <p:cNvSpPr/>
          <p:nvPr/>
        </p:nvSpPr>
        <p:spPr>
          <a:xfrm>
            <a:off x="4983777" y="1557206"/>
            <a:ext cx="6096000" cy="461665"/>
          </a:xfrm>
          <a:prstGeom prst="rect">
            <a:avLst/>
          </a:prstGeom>
        </p:spPr>
        <p:txBody>
          <a:bodyPr>
            <a:spAutoFit/>
          </a:bodyPr>
          <a:lstStyle/>
          <a:p>
            <a:pPr>
              <a:buFont typeface="Arial" panose="020B0604020202020204" pitchFamily="34" charset="0"/>
              <a:buNone/>
              <a:defRPr/>
            </a:pPr>
            <a:r>
              <a:rPr lang="zh-CN" altLang="en-US" sz="2400" b="1" dirty="0">
                <a:solidFill>
                  <a:srgbClr val="FF0000"/>
                </a:solidFill>
                <a:latin typeface="微软雅黑" panose="020B0503020204020204" pitchFamily="34" charset="-122"/>
                <a:ea typeface="微软雅黑" panose="020B0503020204020204" pitchFamily="34" charset="-122"/>
              </a:rPr>
              <a:t>对企业落实的建议</a:t>
            </a:r>
          </a:p>
        </p:txBody>
      </p:sp>
    </p:spTree>
    <p:extLst>
      <p:ext uri="{BB962C8B-B14F-4D97-AF65-F5344CB8AC3E}">
        <p14:creationId xmlns:p14="http://schemas.microsoft.com/office/powerpoint/2010/main" val="11975857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095E68DD-5DA8-479B-AF6D-34FB2BA98848}"/>
              </a:ext>
            </a:extLst>
          </p:cNvPr>
          <p:cNvSpPr>
            <a:spLocks noGrp="1"/>
          </p:cNvSpPr>
          <p:nvPr>
            <p:ph type="dt" sz="half" idx="10"/>
          </p:nvPr>
        </p:nvSpPr>
        <p:spPr/>
        <p:txBody>
          <a:bodyPr/>
          <a:lstStyle/>
          <a:p>
            <a:pPr>
              <a:defRPr/>
            </a:pPr>
            <a:fld id="{27158FDA-0734-4674-A894-C1231886F499}" type="datetime10">
              <a:rPr lang="zh-CN" altLang="en-US" smtClean="0"/>
              <a:t>23:27</a:t>
            </a:fld>
            <a:endParaRPr lang="en-US" dirty="0"/>
          </a:p>
        </p:txBody>
      </p:sp>
      <p:sp>
        <p:nvSpPr>
          <p:cNvPr id="5" name="页脚占位符 4">
            <a:extLst>
              <a:ext uri="{FF2B5EF4-FFF2-40B4-BE49-F238E27FC236}">
                <a16:creationId xmlns:a16="http://schemas.microsoft.com/office/drawing/2014/main" id="{FC2778F9-EF22-4159-83A6-8A1D92BA3592}"/>
              </a:ext>
            </a:extLst>
          </p:cNvPr>
          <p:cNvSpPr>
            <a:spLocks noGrp="1"/>
          </p:cNvSpPr>
          <p:nvPr>
            <p:ph type="ftr" sz="quarter" idx="11"/>
          </p:nvPr>
        </p:nvSpPr>
        <p:spPr/>
        <p:txBody>
          <a:bodyPr/>
          <a:lstStyle/>
          <a:p>
            <a:pPr>
              <a:defRPr/>
            </a:pPr>
            <a:r>
              <a:rPr lang="zh-CN" altLang="en-US"/>
              <a:t>应急管理部研究中心</a:t>
            </a:r>
            <a:endParaRPr lang="en-US" dirty="0"/>
          </a:p>
        </p:txBody>
      </p:sp>
      <p:sp>
        <p:nvSpPr>
          <p:cNvPr id="6" name="灯片编号占位符 5">
            <a:extLst>
              <a:ext uri="{FF2B5EF4-FFF2-40B4-BE49-F238E27FC236}">
                <a16:creationId xmlns:a16="http://schemas.microsoft.com/office/drawing/2014/main" id="{F55B697F-477B-494D-8D1B-85096FEB568B}"/>
              </a:ext>
            </a:extLst>
          </p:cNvPr>
          <p:cNvSpPr>
            <a:spLocks noGrp="1"/>
          </p:cNvSpPr>
          <p:nvPr>
            <p:ph type="sldNum" sz="quarter" idx="12"/>
          </p:nvPr>
        </p:nvSpPr>
        <p:spPr/>
        <p:txBody>
          <a:bodyPr/>
          <a:lstStyle/>
          <a:p>
            <a:pPr>
              <a:defRPr/>
            </a:pPr>
            <a:fld id="{3A44B40C-2167-40F0-8028-4C9DC49EEB79}" type="slidenum">
              <a:rPr lang="en-US" altLang="zh-CN" smtClean="0"/>
              <a:pPr>
                <a:defRPr/>
              </a:pPr>
              <a:t>92</a:t>
            </a:fld>
            <a:r>
              <a:rPr lang="en-US" altLang="zh-CN" dirty="0"/>
              <a:t>/89</a:t>
            </a:r>
          </a:p>
        </p:txBody>
      </p:sp>
      <p:grpSp>
        <p:nvGrpSpPr>
          <p:cNvPr id="7" name="组合 6">
            <a:extLst>
              <a:ext uri="{FF2B5EF4-FFF2-40B4-BE49-F238E27FC236}">
                <a16:creationId xmlns:a16="http://schemas.microsoft.com/office/drawing/2014/main" id="{02D45A17-751A-41F8-B1BB-264FAE6DD418}"/>
              </a:ext>
            </a:extLst>
          </p:cNvPr>
          <p:cNvGrpSpPr/>
          <p:nvPr/>
        </p:nvGrpSpPr>
        <p:grpSpPr>
          <a:xfrm>
            <a:off x="145208" y="693267"/>
            <a:ext cx="7886569" cy="2333497"/>
            <a:chOff x="145208" y="693267"/>
            <a:chExt cx="7886569" cy="2333497"/>
          </a:xfrm>
        </p:grpSpPr>
        <p:grpSp>
          <p:nvGrpSpPr>
            <p:cNvPr id="8" name="组合 7">
              <a:extLst>
                <a:ext uri="{FF2B5EF4-FFF2-40B4-BE49-F238E27FC236}">
                  <a16:creationId xmlns:a16="http://schemas.microsoft.com/office/drawing/2014/main" id="{18DC9EF5-2425-49A8-9BAC-ED7B66400300}"/>
                </a:ext>
              </a:extLst>
            </p:cNvPr>
            <p:cNvGrpSpPr/>
            <p:nvPr/>
          </p:nvGrpSpPr>
          <p:grpSpPr>
            <a:xfrm>
              <a:off x="145208" y="693267"/>
              <a:ext cx="7886569" cy="1770365"/>
              <a:chOff x="145208" y="693267"/>
              <a:chExt cx="7886569" cy="1770365"/>
            </a:xfrm>
          </p:grpSpPr>
          <p:grpSp>
            <p:nvGrpSpPr>
              <p:cNvPr id="10" name="组合 9">
                <a:extLst>
                  <a:ext uri="{FF2B5EF4-FFF2-40B4-BE49-F238E27FC236}">
                    <a16:creationId xmlns:a16="http://schemas.microsoft.com/office/drawing/2014/main" id="{316948E7-865B-4F62-A34F-B0B5FE809A88}"/>
                  </a:ext>
                </a:extLst>
              </p:cNvPr>
              <p:cNvGrpSpPr/>
              <p:nvPr/>
            </p:nvGrpSpPr>
            <p:grpSpPr>
              <a:xfrm>
                <a:off x="145210" y="693267"/>
                <a:ext cx="7886567" cy="567279"/>
                <a:chOff x="145210" y="693267"/>
                <a:chExt cx="7886567" cy="567279"/>
              </a:xfrm>
            </p:grpSpPr>
            <p:sp>
              <p:nvSpPr>
                <p:cNvPr id="14" name="AutoShape 11">
                  <a:extLst>
                    <a:ext uri="{FF2B5EF4-FFF2-40B4-BE49-F238E27FC236}">
                      <a16:creationId xmlns:a16="http://schemas.microsoft.com/office/drawing/2014/main" id="{7BC71B4E-A447-40B3-A089-50E4BB0839E6}"/>
                    </a:ext>
                  </a:extLst>
                </p:cNvPr>
                <p:cNvSpPr>
                  <a:spLocks noChangeArrowheads="1"/>
                </p:cNvSpPr>
                <p:nvPr/>
              </p:nvSpPr>
              <p:spPr bwMode="auto">
                <a:xfrm>
                  <a:off x="5745663" y="693267"/>
                  <a:ext cx="2286114" cy="556313"/>
                </a:xfrm>
                <a:prstGeom prst="homePlate">
                  <a:avLst>
                    <a:gd name="adj" fmla="val 40531"/>
                  </a:avLst>
                </a:prstGeom>
                <a:solidFill>
                  <a:srgbClr val="FF0000"/>
                </a:solidFill>
                <a:ln w="28575">
                  <a:solidFill>
                    <a:srgbClr val="FF0000"/>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zh-CN" b="1" dirty="0">
                      <a:solidFill>
                        <a:schemeClr val="bg1"/>
                      </a:solidFill>
                      <a:latin typeface="微软雅黑" panose="020B0503020204020204" pitchFamily="34" charset="-122"/>
                      <a:ea typeface="微软雅黑" panose="020B0503020204020204" pitchFamily="34" charset="-122"/>
                    </a:rPr>
                    <a:t>三、</a:t>
                  </a:r>
                  <a:r>
                    <a:rPr lang="zh-CN" altLang="en-US" b="1" dirty="0">
                      <a:solidFill>
                        <a:schemeClr val="bg1"/>
                      </a:solidFill>
                      <a:latin typeface="微软雅黑" panose="020B0503020204020204" pitchFamily="34" charset="-122"/>
                      <a:ea typeface="微软雅黑" panose="020B0503020204020204" pitchFamily="34" charset="-122"/>
                    </a:rPr>
                    <a:t>若干建议</a:t>
                  </a:r>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15" name="AutoShape 11">
                  <a:extLst>
                    <a:ext uri="{FF2B5EF4-FFF2-40B4-BE49-F238E27FC236}">
                      <a16:creationId xmlns:a16="http://schemas.microsoft.com/office/drawing/2014/main" id="{50002B1E-CD2F-47A2-86E5-0EA68C730CB0}"/>
                    </a:ext>
                  </a:extLst>
                </p:cNvPr>
                <p:cNvSpPr>
                  <a:spLocks noChangeArrowheads="1"/>
                </p:cNvSpPr>
                <p:nvPr/>
              </p:nvSpPr>
              <p:spPr bwMode="auto">
                <a:xfrm>
                  <a:off x="2020913" y="697414"/>
                  <a:ext cx="400702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en-US" altLang="zh-CN" b="1" dirty="0"/>
                    <a:t>     </a:t>
                  </a:r>
                  <a:r>
                    <a:rPr lang="zh-CN" altLang="en-US" sz="1600" b="1" dirty="0">
                      <a:solidFill>
                        <a:schemeClr val="bg2">
                          <a:lumMod val="75000"/>
                        </a:schemeClr>
                      </a:solidFill>
                      <a:latin typeface="微软雅黑" panose="020B0503020204020204" pitchFamily="34" charset="-122"/>
                      <a:ea typeface="微软雅黑" panose="020B0503020204020204" pitchFamily="34" charset="-122"/>
                    </a:rPr>
                    <a:t>二、</a:t>
                  </a:r>
                  <a:r>
                    <a:rPr kumimoji="1" lang="en-US" altLang="zh-CN"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新版安全生产法</a:t>
                  </a:r>
                  <a:r>
                    <a:rPr kumimoji="1" lang="en-US" altLang="zh-CN"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主要内容</a:t>
                  </a:r>
                  <a:endParaRPr lang="zh-CN" altLang="zh-CN" b="1" kern="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6" name="AutoShape 11">
                  <a:extLst>
                    <a:ext uri="{FF2B5EF4-FFF2-40B4-BE49-F238E27FC236}">
                      <a16:creationId xmlns:a16="http://schemas.microsoft.com/office/drawing/2014/main" id="{A8A7904C-8E8D-4F5D-8D51-9B36692167A6}"/>
                    </a:ext>
                  </a:extLst>
                </p:cNvPr>
                <p:cNvSpPr>
                  <a:spLocks noChangeArrowheads="1"/>
                </p:cNvSpPr>
                <p:nvPr/>
              </p:nvSpPr>
              <p:spPr bwMode="auto">
                <a:xfrm>
                  <a:off x="145210" y="697414"/>
                  <a:ext cx="2198495" cy="563132"/>
                </a:xfrm>
                <a:prstGeom prst="homePlate">
                  <a:avLst>
                    <a:gd name="adj" fmla="val 40531"/>
                  </a:avLst>
                </a:prstGeom>
                <a:solidFill>
                  <a:schemeClr val="bg2"/>
                </a:solidFill>
                <a:ln w="28575">
                  <a:solidFill>
                    <a:schemeClr val="bg2"/>
                  </a:solidFill>
                  <a:miter lim="800000"/>
                </a:ln>
                <a:effectLst/>
                <a:scene3d>
                  <a:camera prst="orthographicFront"/>
                  <a:lightRig rig="threePt" dir="t"/>
                </a:scene3d>
                <a:sp3d>
                  <a:bevelT/>
                </a:sp3d>
              </p:spPr>
              <p:txBody>
                <a:bodyPr wrap="none" anchor="ctr"/>
                <a:lstStyle/>
                <a:p>
                  <a:pPr fontAlgn="auto">
                    <a:spcBef>
                      <a:spcPts val="0"/>
                    </a:spcBef>
                    <a:spcAft>
                      <a:spcPts val="0"/>
                    </a:spcAft>
                    <a:defRPr/>
                  </a:pPr>
                  <a:r>
                    <a:rPr lang="zh-CN" altLang="en-US" sz="1600"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kumimoji="1"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相关背景</a:t>
                  </a:r>
                  <a:endParaRPr lang="zh-CN" altLang="zh-CN" b="1" kern="0" dirty="0">
                    <a:solidFill>
                      <a:schemeClr val="bg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1" name="组合 10">
                <a:extLst>
                  <a:ext uri="{FF2B5EF4-FFF2-40B4-BE49-F238E27FC236}">
                    <a16:creationId xmlns:a16="http://schemas.microsoft.com/office/drawing/2014/main" id="{94F90EEE-FC35-4BE4-B0F0-90E893332E52}"/>
                  </a:ext>
                </a:extLst>
              </p:cNvPr>
              <p:cNvGrpSpPr/>
              <p:nvPr/>
            </p:nvGrpSpPr>
            <p:grpSpPr>
              <a:xfrm>
                <a:off x="145208" y="1289125"/>
                <a:ext cx="1967677" cy="1174507"/>
                <a:chOff x="132508" y="1204621"/>
                <a:chExt cx="1500768" cy="1174507"/>
              </a:xfrm>
            </p:grpSpPr>
            <p:sp>
              <p:nvSpPr>
                <p:cNvPr id="12" name="矩形 11">
                  <a:extLst>
                    <a:ext uri="{FF2B5EF4-FFF2-40B4-BE49-F238E27FC236}">
                      <a16:creationId xmlns:a16="http://schemas.microsoft.com/office/drawing/2014/main" id="{21B190E1-1858-4677-A3BD-9B65F2013F44}"/>
                    </a:ext>
                  </a:extLst>
                </p:cNvPr>
                <p:cNvSpPr/>
                <p:nvPr/>
              </p:nvSpPr>
              <p:spPr>
                <a:xfrm>
                  <a:off x="132508" y="1815996"/>
                  <a:ext cx="1500768" cy="563132"/>
                </a:xfrm>
                <a:prstGeom prst="rect">
                  <a:avLst/>
                </a:prstGeom>
                <a:solidFill>
                  <a:schemeClr val="bg2"/>
                </a:solidFill>
                <a:ln w="28575">
                  <a:solidFill>
                    <a:schemeClr val="bg2"/>
                  </a:solidFill>
                  <a:miter lim="800000"/>
                </a:ln>
                <a:effectLst>
                  <a:outerShdw blurRad="50800" dist="38100" dir="18900000" algn="bl" rotWithShape="0">
                    <a:prstClr val="black">
                      <a:alpha val="40000"/>
                    </a:prstClr>
                  </a:outerShdw>
                </a:effectLst>
              </p:spPr>
              <p:txBody>
                <a:bodyPr wrap="none" anchor="ctr"/>
                <a:lstStyle/>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2. </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对企业落实的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buFont typeface="Arial" panose="020B0604020202020204" pitchFamily="34" charset="0"/>
                    <a:buNone/>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建议</a:t>
                  </a:r>
                </a:p>
              </p:txBody>
            </p:sp>
            <p:sp>
              <p:nvSpPr>
                <p:cNvPr id="13" name="矩形 12">
                  <a:extLst>
                    <a:ext uri="{FF2B5EF4-FFF2-40B4-BE49-F238E27FC236}">
                      <a16:creationId xmlns:a16="http://schemas.microsoft.com/office/drawing/2014/main" id="{16FA1706-F99C-44FF-B1D5-542DFE3FC5CB}"/>
                    </a:ext>
                  </a:extLst>
                </p:cNvPr>
                <p:cNvSpPr/>
                <p:nvPr/>
              </p:nvSpPr>
              <p:spPr>
                <a:xfrm>
                  <a:off x="132508" y="1204621"/>
                  <a:ext cx="1500768" cy="563132"/>
                </a:xfrm>
                <a:prstGeom prst="rect">
                  <a:avLst/>
                </a:prstGeom>
                <a:solidFill>
                  <a:schemeClr val="bg2"/>
                </a:solidFill>
                <a:ln w="28575">
                  <a:solidFill>
                    <a:schemeClr val="bg2"/>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1.</a:t>
                  </a:r>
                  <a:r>
                    <a:rPr lang="zh-CN" altLang="en-US" b="1" dirty="0">
                      <a:solidFill>
                        <a:schemeClr val="bg2">
                          <a:lumMod val="75000"/>
                        </a:schemeClr>
                      </a:solidFill>
                      <a:latin typeface="微软雅黑" panose="020B0503020204020204" pitchFamily="34" charset="-122"/>
                      <a:ea typeface="微软雅黑" panose="020B0503020204020204" pitchFamily="34" charset="-122"/>
                    </a:rPr>
                    <a:t>对政府落实的</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gn="just">
                    <a:defRPr/>
                  </a:pPr>
                  <a:r>
                    <a:rPr lang="en-US" altLang="zh-CN" b="1" dirty="0">
                      <a:solidFill>
                        <a:schemeClr val="bg2">
                          <a:lumMod val="75000"/>
                        </a:schemeClr>
                      </a:solidFill>
                      <a:latin typeface="微软雅黑" panose="020B0503020204020204" pitchFamily="34" charset="-122"/>
                      <a:ea typeface="微软雅黑" panose="020B0503020204020204" pitchFamily="34" charset="-122"/>
                    </a:rPr>
                    <a:t>   </a:t>
                  </a:r>
                  <a:r>
                    <a:rPr lang="zh-CN" altLang="en-US" b="1" dirty="0">
                      <a:solidFill>
                        <a:schemeClr val="bg2">
                          <a:lumMod val="75000"/>
                        </a:schemeClr>
                      </a:solidFill>
                      <a:latin typeface="微软雅黑" panose="020B0503020204020204" pitchFamily="34" charset="-122"/>
                      <a:ea typeface="微软雅黑" panose="020B0503020204020204" pitchFamily="34" charset="-122"/>
                    </a:rPr>
                    <a:t>建议</a:t>
                  </a:r>
                  <a:endParaRPr lang="zh-CN" altLang="zh-CN" b="1" dirty="0">
                    <a:solidFill>
                      <a:schemeClr val="bg2">
                        <a:lumMod val="75000"/>
                      </a:schemeClr>
                    </a:solidFill>
                    <a:latin typeface="微软雅黑" panose="020B0503020204020204" pitchFamily="34" charset="-122"/>
                    <a:ea typeface="微软雅黑" panose="020B0503020204020204" pitchFamily="34" charset="-122"/>
                  </a:endParaRPr>
                </a:p>
              </p:txBody>
            </p:sp>
          </p:grpSp>
        </p:grpSp>
        <p:sp>
          <p:nvSpPr>
            <p:cNvPr id="9" name="矩形 8">
              <a:extLst>
                <a:ext uri="{FF2B5EF4-FFF2-40B4-BE49-F238E27FC236}">
                  <a16:creationId xmlns:a16="http://schemas.microsoft.com/office/drawing/2014/main" id="{CCEABB3B-13E1-4817-B98B-CF293BEDA635}"/>
                </a:ext>
              </a:extLst>
            </p:cNvPr>
            <p:cNvSpPr/>
            <p:nvPr/>
          </p:nvSpPr>
          <p:spPr>
            <a:xfrm>
              <a:off x="145208" y="2463632"/>
              <a:ext cx="1967677" cy="563132"/>
            </a:xfrm>
            <a:prstGeom prst="rect">
              <a:avLst/>
            </a:prstGeom>
            <a:solidFill>
              <a:srgbClr val="FF0000"/>
            </a:solidFill>
            <a:ln w="28575">
              <a:solidFill>
                <a:srgbClr val="FF0000"/>
              </a:solidFill>
              <a:miter lim="800000"/>
            </a:ln>
            <a:effectLst>
              <a:outerShdw blurRad="50800" dist="38100" dir="2700000" algn="tl" rotWithShape="0">
                <a:prstClr val="black">
                  <a:alpha val="40000"/>
                </a:prstClr>
              </a:outerShdw>
            </a:effectLst>
          </p:spPr>
          <p:txBody>
            <a:bodyPr wrap="none" anchor="ctr"/>
            <a:lstStyle/>
            <a:p>
              <a:pPr algn="just">
                <a:defRPr/>
              </a:pPr>
              <a:r>
                <a:rPr lang="en-US" altLang="zh-CN" b="1" dirty="0">
                  <a:solidFill>
                    <a:schemeClr val="bg1"/>
                  </a:solidFill>
                  <a:latin typeface="微软雅黑" panose="020B0503020204020204" pitchFamily="34" charset="-122"/>
                  <a:ea typeface="微软雅黑" panose="020B0503020204020204" pitchFamily="34" charset="-122"/>
                </a:rPr>
                <a:t>3. </a:t>
              </a:r>
              <a:r>
                <a:rPr lang="zh-CN" altLang="en-US" b="1" dirty="0">
                  <a:solidFill>
                    <a:schemeClr val="bg1"/>
                  </a:solidFill>
                  <a:latin typeface="微软雅黑" panose="020B0503020204020204" pitchFamily="34" charset="-122"/>
                  <a:ea typeface="微软雅黑" panose="020B0503020204020204" pitchFamily="34" charset="-122"/>
                </a:rPr>
                <a:t>对中介机构落实</a:t>
              </a:r>
              <a:endParaRPr lang="en-US" altLang="zh-CN" b="1" dirty="0">
                <a:solidFill>
                  <a:schemeClr val="bg1"/>
                </a:solidFill>
                <a:latin typeface="微软雅黑" panose="020B0503020204020204" pitchFamily="34" charset="-122"/>
                <a:ea typeface="微软雅黑" panose="020B0503020204020204" pitchFamily="34" charset="-122"/>
              </a:endParaRPr>
            </a:p>
            <a:p>
              <a:pPr algn="just">
                <a:defRPr/>
              </a:pPr>
              <a:r>
                <a:rPr lang="zh-CN" altLang="en-US" b="1" dirty="0">
                  <a:solidFill>
                    <a:schemeClr val="bg1"/>
                  </a:solidFill>
                  <a:latin typeface="微软雅黑" panose="020B0503020204020204" pitchFamily="34" charset="-122"/>
                  <a:ea typeface="微软雅黑" panose="020B0503020204020204" pitchFamily="34" charset="-122"/>
                </a:rPr>
                <a:t>    的建议</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
        <p:nvSpPr>
          <p:cNvPr id="17" name="矩形 16">
            <a:extLst>
              <a:ext uri="{FF2B5EF4-FFF2-40B4-BE49-F238E27FC236}">
                <a16:creationId xmlns:a16="http://schemas.microsoft.com/office/drawing/2014/main" id="{09D2E247-71F5-4F91-B2BF-A58C1FA20CC7}"/>
              </a:ext>
            </a:extLst>
          </p:cNvPr>
          <p:cNvSpPr/>
          <p:nvPr/>
        </p:nvSpPr>
        <p:spPr>
          <a:xfrm>
            <a:off x="4983777" y="1557206"/>
            <a:ext cx="6096000" cy="461665"/>
          </a:xfrm>
          <a:prstGeom prst="rect">
            <a:avLst/>
          </a:prstGeom>
        </p:spPr>
        <p:txBody>
          <a:bodyPr>
            <a:spAutoFit/>
          </a:bodyPr>
          <a:lstStyle/>
          <a:p>
            <a:pPr>
              <a:buFont typeface="Arial" panose="020B0604020202020204" pitchFamily="34" charset="0"/>
              <a:buNone/>
              <a:defRPr/>
            </a:pPr>
            <a:r>
              <a:rPr lang="zh-CN" altLang="en-US" sz="2400" b="1" dirty="0">
                <a:solidFill>
                  <a:srgbClr val="FF0000"/>
                </a:solidFill>
                <a:latin typeface="微软雅黑" panose="020B0503020204020204" pitchFamily="34" charset="-122"/>
                <a:ea typeface="微软雅黑" panose="020B0503020204020204" pitchFamily="34" charset="-122"/>
              </a:rPr>
              <a:t>对中介机构落实的建议</a:t>
            </a:r>
          </a:p>
        </p:txBody>
      </p:sp>
      <p:graphicFrame>
        <p:nvGraphicFramePr>
          <p:cNvPr id="18" name="图示 17">
            <a:extLst>
              <a:ext uri="{FF2B5EF4-FFF2-40B4-BE49-F238E27FC236}">
                <a16:creationId xmlns:a16="http://schemas.microsoft.com/office/drawing/2014/main" id="{A30DB72D-91C3-4EE3-B45F-E55182065620}"/>
              </a:ext>
            </a:extLst>
          </p:cNvPr>
          <p:cNvGraphicFramePr/>
          <p:nvPr/>
        </p:nvGraphicFramePr>
        <p:xfrm>
          <a:off x="2822253" y="2018871"/>
          <a:ext cx="8132933" cy="4678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83354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9"/>
          <p:cNvSpPr txBox="1"/>
          <p:nvPr/>
        </p:nvSpPr>
        <p:spPr>
          <a:xfrm>
            <a:off x="3130751" y="3353141"/>
            <a:ext cx="7455877" cy="1068562"/>
          </a:xfrm>
          <a:prstGeom prst="rect">
            <a:avLst/>
          </a:prstGeom>
          <a:noFill/>
        </p:spPr>
        <p:txBody>
          <a:bodyPr wrap="square" lIns="0" rIns="0" rtlCol="0">
            <a:spAutoFit/>
          </a:bodyPr>
          <a:lstStyle/>
          <a:p>
            <a:pPr algn="ctr">
              <a:lnSpc>
                <a:spcPct val="150000"/>
              </a:lnSpc>
            </a:pPr>
            <a:r>
              <a:rPr lang="zh-CN" altLang="en-US" sz="4800" b="1" dirty="0">
                <a:gradFill>
                  <a:gsLst>
                    <a:gs pos="10000">
                      <a:srgbClr val="C00000"/>
                    </a:gs>
                    <a:gs pos="70000">
                      <a:srgbClr val="FF0000"/>
                    </a:gs>
                  </a:gsLst>
                  <a:lin ang="5400000" scaled="1"/>
                </a:gradFill>
                <a:ea typeface="微软雅黑" panose="020B0503020204020204" pitchFamily="34" charset="-122"/>
              </a:rPr>
              <a:t>落实安全生产十五条硬措施</a:t>
            </a:r>
          </a:p>
        </p:txBody>
      </p:sp>
      <p:grpSp>
        <p:nvGrpSpPr>
          <p:cNvPr id="50" name="组合 49"/>
          <p:cNvGrpSpPr/>
          <p:nvPr/>
        </p:nvGrpSpPr>
        <p:grpSpPr>
          <a:xfrm>
            <a:off x="5115011" y="904252"/>
            <a:ext cx="1963565" cy="1964023"/>
            <a:chOff x="3005751" y="1547508"/>
            <a:chExt cx="1644816" cy="1645200"/>
          </a:xfrm>
        </p:grpSpPr>
        <p:sp>
          <p:nvSpPr>
            <p:cNvPr id="51" name="Freeform 5"/>
            <p:cNvSpPr/>
            <p:nvPr/>
          </p:nvSpPr>
          <p:spPr bwMode="auto">
            <a:xfrm>
              <a:off x="3005751" y="1547508"/>
              <a:ext cx="1644816" cy="1645200"/>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152400" dist="508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52" name="Freeform 5"/>
            <p:cNvSpPr/>
            <p:nvPr/>
          </p:nvSpPr>
          <p:spPr bwMode="auto">
            <a:xfrm>
              <a:off x="3189943" y="1731108"/>
              <a:ext cx="1276432" cy="1278000"/>
            </a:xfrm>
            <a:prstGeom prst="ellipse">
              <a:avLst/>
            </a:prstGeom>
            <a:solidFill>
              <a:srgbClr val="FF0000"/>
            </a:solidFill>
            <a:ln w="38100">
              <a:solidFill>
                <a:srgbClr val="FF0000"/>
              </a:solid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23" name="Freeform 5"/>
          <p:cNvSpPr/>
          <p:nvPr/>
        </p:nvSpPr>
        <p:spPr bwMode="auto">
          <a:xfrm>
            <a:off x="1909106" y="3574541"/>
            <a:ext cx="1117435" cy="834890"/>
          </a:xfrm>
          <a:prstGeom prst="roundRect">
            <a:avLst>
              <a:gd name="adj" fmla="val 12078"/>
            </a:avLst>
          </a:prstGeom>
          <a:solidFill>
            <a:schemeClr val="bg1"/>
          </a:solidFill>
          <a:ln w="38100">
            <a:solidFill>
              <a:srgbClr val="FF0000"/>
            </a:solidFill>
          </a:ln>
          <a:effectLst>
            <a:innerShdw blurRad="38100" dist="254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5399"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solidFill>
                  <a:srgbClr val="FF0000"/>
                </a:solidFill>
                <a:effectLst>
                  <a:innerShdw blurRad="25400" dist="25400" dir="18900000">
                    <a:prstClr val="black">
                      <a:alpha val="50000"/>
                    </a:prstClr>
                  </a:innerShdw>
                </a:effectLst>
                <a:latin typeface="Times New Roman" panose="02020603050405020304" pitchFamily="18" charset="0"/>
                <a:ea typeface="Abraham Lincoln" pitchFamily="2" charset="0"/>
                <a:cs typeface="Times New Roman" panose="02020603050405020304" pitchFamily="18" charset="0"/>
                <a:sym typeface="微软雅黑" panose="020B0503020204020204" pitchFamily="34" charset="-122"/>
              </a:rPr>
              <a:t>02</a:t>
            </a:r>
            <a:endParaRPr lang="en-US" sz="5399"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solidFill>
                <a:srgbClr val="FF0000"/>
              </a:solidFill>
              <a:effectLst>
                <a:innerShdw blurRad="25400" dist="25400" dir="18900000">
                  <a:prstClr val="black">
                    <a:alpha val="50000"/>
                  </a:prstClr>
                </a:innerShdw>
              </a:effectLst>
              <a:latin typeface="Times New Roman" panose="02020603050405020304" pitchFamily="18" charset="0"/>
              <a:ea typeface="Abraham Lincoln" pitchFamily="2" charset="0"/>
              <a:cs typeface="Times New Roman" panose="02020603050405020304" pitchFamily="18" charset="0"/>
              <a:sym typeface="微软雅黑" panose="020B0503020204020204" pitchFamily="34" charset="-122"/>
            </a:endParaRPr>
          </a:p>
        </p:txBody>
      </p:sp>
      <p:sp>
        <p:nvSpPr>
          <p:cNvPr id="21" name="Freeform 91"/>
          <p:cNvSpPr>
            <a:spLocks noEditPoints="1"/>
          </p:cNvSpPr>
          <p:nvPr/>
        </p:nvSpPr>
        <p:spPr bwMode="auto">
          <a:xfrm>
            <a:off x="5753377" y="1568644"/>
            <a:ext cx="748812" cy="754525"/>
          </a:xfrm>
          <a:custGeom>
            <a:avLst/>
            <a:gdLst>
              <a:gd name="T0" fmla="*/ 125 w 131"/>
              <a:gd name="T1" fmla="*/ 73 h 132"/>
              <a:gd name="T2" fmla="*/ 82 w 131"/>
              <a:gd name="T3" fmla="*/ 91 h 132"/>
              <a:gd name="T4" fmla="*/ 81 w 131"/>
              <a:gd name="T5" fmla="*/ 93 h 132"/>
              <a:gd name="T6" fmla="*/ 101 w 131"/>
              <a:gd name="T7" fmla="*/ 107 h 132"/>
              <a:gd name="T8" fmla="*/ 129 w 131"/>
              <a:gd name="T9" fmla="*/ 61 h 132"/>
              <a:gd name="T10" fmla="*/ 110 w 131"/>
              <a:gd name="T11" fmla="*/ 53 h 132"/>
              <a:gd name="T12" fmla="*/ 127 w 131"/>
              <a:gd name="T13" fmla="*/ 71 h 132"/>
              <a:gd name="T14" fmla="*/ 129 w 131"/>
              <a:gd name="T15" fmla="*/ 61 h 132"/>
              <a:gd name="T16" fmla="*/ 24 w 131"/>
              <a:gd name="T17" fmla="*/ 30 h 132"/>
              <a:gd name="T18" fmla="*/ 24 w 131"/>
              <a:gd name="T19" fmla="*/ 38 h 132"/>
              <a:gd name="T20" fmla="*/ 97 w 131"/>
              <a:gd name="T21" fmla="*/ 34 h 132"/>
              <a:gd name="T22" fmla="*/ 97 w 131"/>
              <a:gd name="T23" fmla="*/ 51 h 132"/>
              <a:gd name="T24" fmla="*/ 24 w 131"/>
              <a:gd name="T25" fmla="*/ 47 h 132"/>
              <a:gd name="T26" fmla="*/ 24 w 131"/>
              <a:gd name="T27" fmla="*/ 55 h 132"/>
              <a:gd name="T28" fmla="*/ 97 w 131"/>
              <a:gd name="T29" fmla="*/ 51 h 132"/>
              <a:gd name="T30" fmla="*/ 24 w 131"/>
              <a:gd name="T31" fmla="*/ 64 h 132"/>
              <a:gd name="T32" fmla="*/ 24 w 131"/>
              <a:gd name="T33" fmla="*/ 72 h 132"/>
              <a:gd name="T34" fmla="*/ 79 w 131"/>
              <a:gd name="T35" fmla="*/ 68 h 132"/>
              <a:gd name="T36" fmla="*/ 75 w 131"/>
              <a:gd name="T37" fmla="*/ 81 h 132"/>
              <a:gd name="T38" fmla="*/ 20 w 131"/>
              <a:gd name="T39" fmla="*/ 85 h 132"/>
              <a:gd name="T40" fmla="*/ 75 w 131"/>
              <a:gd name="T41" fmla="*/ 89 h 132"/>
              <a:gd name="T42" fmla="*/ 75 w 131"/>
              <a:gd name="T43" fmla="*/ 81 h 132"/>
              <a:gd name="T44" fmla="*/ 95 w 131"/>
              <a:gd name="T45" fmla="*/ 124 h 132"/>
              <a:gd name="T46" fmla="*/ 69 w 131"/>
              <a:gd name="T47" fmla="*/ 119 h 132"/>
              <a:gd name="T48" fmla="*/ 8 w 131"/>
              <a:gd name="T49" fmla="*/ 98 h 132"/>
              <a:gd name="T50" fmla="*/ 21 w 131"/>
              <a:gd name="T51" fmla="*/ 8 h 132"/>
              <a:gd name="T52" fmla="*/ 108 w 131"/>
              <a:gd name="T53" fmla="*/ 21 h 132"/>
              <a:gd name="T54" fmla="*/ 113 w 131"/>
              <a:gd name="T55" fmla="*/ 49 h 132"/>
              <a:gd name="T56" fmla="*/ 116 w 131"/>
              <a:gd name="T57" fmla="*/ 21 h 132"/>
              <a:gd name="T58" fmla="*/ 21 w 131"/>
              <a:gd name="T59" fmla="*/ 0 h 132"/>
              <a:gd name="T60" fmla="*/ 0 w 131"/>
              <a:gd name="T61" fmla="*/ 102 h 132"/>
              <a:gd name="T62" fmla="*/ 0 w 131"/>
              <a:gd name="T63" fmla="*/ 103 h 132"/>
              <a:gd name="T64" fmla="*/ 1 w 131"/>
              <a:gd name="T65" fmla="*/ 104 h 132"/>
              <a:gd name="T66" fmla="*/ 2 w 131"/>
              <a:gd name="T67" fmla="*/ 105 h 132"/>
              <a:gd name="T68" fmla="*/ 63 w 131"/>
              <a:gd name="T69" fmla="*/ 132 h 132"/>
              <a:gd name="T70" fmla="*/ 65 w 131"/>
              <a:gd name="T71" fmla="*/ 132 h 132"/>
              <a:gd name="T72" fmla="*/ 95 w 131"/>
              <a:gd name="T73" fmla="*/ 132 h 132"/>
              <a:gd name="T74" fmla="*/ 116 w 131"/>
              <a:gd name="T75" fmla="*/ 89 h 132"/>
              <a:gd name="T76" fmla="*/ 108 w 131"/>
              <a:gd name="T77" fmla="*/ 11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 h="132">
                <a:moveTo>
                  <a:pt x="106" y="59"/>
                </a:moveTo>
                <a:cubicBezTo>
                  <a:pt x="125" y="73"/>
                  <a:pt x="125" y="73"/>
                  <a:pt x="125" y="73"/>
                </a:cubicBezTo>
                <a:cubicBezTo>
                  <a:pt x="102" y="105"/>
                  <a:pt x="102" y="105"/>
                  <a:pt x="102" y="105"/>
                </a:cubicBezTo>
                <a:cubicBezTo>
                  <a:pt x="82" y="91"/>
                  <a:pt x="82" y="91"/>
                  <a:pt x="82" y="91"/>
                </a:cubicBezTo>
                <a:lnTo>
                  <a:pt x="106" y="59"/>
                </a:lnTo>
                <a:close/>
                <a:moveTo>
                  <a:pt x="81" y="93"/>
                </a:moveTo>
                <a:cubicBezTo>
                  <a:pt x="82" y="112"/>
                  <a:pt x="82" y="112"/>
                  <a:pt x="82" y="112"/>
                </a:cubicBezTo>
                <a:cubicBezTo>
                  <a:pt x="101" y="107"/>
                  <a:pt x="101" y="107"/>
                  <a:pt x="101" y="107"/>
                </a:cubicBezTo>
                <a:lnTo>
                  <a:pt x="81" y="93"/>
                </a:lnTo>
                <a:close/>
                <a:moveTo>
                  <a:pt x="129" y="61"/>
                </a:moveTo>
                <a:cubicBezTo>
                  <a:pt x="116" y="52"/>
                  <a:pt x="116" y="52"/>
                  <a:pt x="116" y="52"/>
                </a:cubicBezTo>
                <a:cubicBezTo>
                  <a:pt x="114" y="50"/>
                  <a:pt x="111" y="51"/>
                  <a:pt x="110" y="53"/>
                </a:cubicBezTo>
                <a:cubicBezTo>
                  <a:pt x="110" y="53"/>
                  <a:pt x="107" y="57"/>
                  <a:pt x="107" y="57"/>
                </a:cubicBezTo>
                <a:cubicBezTo>
                  <a:pt x="127" y="71"/>
                  <a:pt x="127" y="71"/>
                  <a:pt x="127" y="71"/>
                </a:cubicBezTo>
                <a:cubicBezTo>
                  <a:pt x="127" y="71"/>
                  <a:pt x="129" y="67"/>
                  <a:pt x="130" y="67"/>
                </a:cubicBezTo>
                <a:cubicBezTo>
                  <a:pt x="131" y="65"/>
                  <a:pt x="131" y="62"/>
                  <a:pt x="129" y="61"/>
                </a:cubicBezTo>
                <a:close/>
                <a:moveTo>
                  <a:pt x="93" y="30"/>
                </a:moveTo>
                <a:cubicBezTo>
                  <a:pt x="24" y="30"/>
                  <a:pt x="24" y="30"/>
                  <a:pt x="24" y="30"/>
                </a:cubicBezTo>
                <a:cubicBezTo>
                  <a:pt x="22" y="30"/>
                  <a:pt x="20" y="32"/>
                  <a:pt x="20" y="34"/>
                </a:cubicBezTo>
                <a:cubicBezTo>
                  <a:pt x="20" y="37"/>
                  <a:pt x="22" y="38"/>
                  <a:pt x="24" y="38"/>
                </a:cubicBezTo>
                <a:cubicBezTo>
                  <a:pt x="93" y="38"/>
                  <a:pt x="93" y="38"/>
                  <a:pt x="93" y="38"/>
                </a:cubicBezTo>
                <a:cubicBezTo>
                  <a:pt x="95" y="38"/>
                  <a:pt x="97" y="37"/>
                  <a:pt x="97" y="34"/>
                </a:cubicBezTo>
                <a:cubicBezTo>
                  <a:pt x="97" y="32"/>
                  <a:pt x="95" y="30"/>
                  <a:pt x="93" y="30"/>
                </a:cubicBezTo>
                <a:close/>
                <a:moveTo>
                  <a:pt x="97" y="51"/>
                </a:moveTo>
                <a:cubicBezTo>
                  <a:pt x="97" y="49"/>
                  <a:pt x="95" y="47"/>
                  <a:pt x="93" y="47"/>
                </a:cubicBezTo>
                <a:cubicBezTo>
                  <a:pt x="24" y="47"/>
                  <a:pt x="24" y="47"/>
                  <a:pt x="24" y="47"/>
                </a:cubicBezTo>
                <a:cubicBezTo>
                  <a:pt x="22" y="47"/>
                  <a:pt x="20" y="49"/>
                  <a:pt x="20" y="51"/>
                </a:cubicBezTo>
                <a:cubicBezTo>
                  <a:pt x="20" y="53"/>
                  <a:pt x="22" y="55"/>
                  <a:pt x="24" y="55"/>
                </a:cubicBezTo>
                <a:cubicBezTo>
                  <a:pt x="93" y="55"/>
                  <a:pt x="93" y="55"/>
                  <a:pt x="93" y="55"/>
                </a:cubicBezTo>
                <a:cubicBezTo>
                  <a:pt x="95" y="55"/>
                  <a:pt x="97" y="53"/>
                  <a:pt x="97" y="51"/>
                </a:cubicBezTo>
                <a:close/>
                <a:moveTo>
                  <a:pt x="75" y="64"/>
                </a:moveTo>
                <a:cubicBezTo>
                  <a:pt x="24" y="64"/>
                  <a:pt x="24" y="64"/>
                  <a:pt x="24" y="64"/>
                </a:cubicBezTo>
                <a:cubicBezTo>
                  <a:pt x="22" y="64"/>
                  <a:pt x="20" y="66"/>
                  <a:pt x="20" y="68"/>
                </a:cubicBezTo>
                <a:cubicBezTo>
                  <a:pt x="20" y="70"/>
                  <a:pt x="22" y="72"/>
                  <a:pt x="24" y="72"/>
                </a:cubicBezTo>
                <a:cubicBezTo>
                  <a:pt x="75" y="72"/>
                  <a:pt x="75" y="72"/>
                  <a:pt x="75" y="72"/>
                </a:cubicBezTo>
                <a:cubicBezTo>
                  <a:pt x="77" y="72"/>
                  <a:pt x="79" y="70"/>
                  <a:pt x="79" y="68"/>
                </a:cubicBezTo>
                <a:cubicBezTo>
                  <a:pt x="79" y="66"/>
                  <a:pt x="77" y="64"/>
                  <a:pt x="75" y="64"/>
                </a:cubicBezTo>
                <a:close/>
                <a:moveTo>
                  <a:pt x="75" y="81"/>
                </a:moveTo>
                <a:cubicBezTo>
                  <a:pt x="24" y="81"/>
                  <a:pt x="24" y="81"/>
                  <a:pt x="24" y="81"/>
                </a:cubicBezTo>
                <a:cubicBezTo>
                  <a:pt x="22" y="81"/>
                  <a:pt x="20" y="83"/>
                  <a:pt x="20" y="85"/>
                </a:cubicBezTo>
                <a:cubicBezTo>
                  <a:pt x="20" y="87"/>
                  <a:pt x="22" y="89"/>
                  <a:pt x="24" y="89"/>
                </a:cubicBezTo>
                <a:cubicBezTo>
                  <a:pt x="75" y="89"/>
                  <a:pt x="75" y="89"/>
                  <a:pt x="75" y="89"/>
                </a:cubicBezTo>
                <a:cubicBezTo>
                  <a:pt x="77" y="89"/>
                  <a:pt x="79" y="87"/>
                  <a:pt x="79" y="85"/>
                </a:cubicBezTo>
                <a:cubicBezTo>
                  <a:pt x="79" y="83"/>
                  <a:pt x="77" y="81"/>
                  <a:pt x="75" y="81"/>
                </a:cubicBezTo>
                <a:close/>
                <a:moveTo>
                  <a:pt x="108" y="111"/>
                </a:moveTo>
                <a:cubicBezTo>
                  <a:pt x="108" y="119"/>
                  <a:pt x="103" y="124"/>
                  <a:pt x="95" y="124"/>
                </a:cubicBezTo>
                <a:cubicBezTo>
                  <a:pt x="69" y="124"/>
                  <a:pt x="69" y="124"/>
                  <a:pt x="69" y="124"/>
                </a:cubicBezTo>
                <a:cubicBezTo>
                  <a:pt x="69" y="119"/>
                  <a:pt x="69" y="119"/>
                  <a:pt x="69" y="119"/>
                </a:cubicBezTo>
                <a:cubicBezTo>
                  <a:pt x="69" y="107"/>
                  <a:pt x="59" y="98"/>
                  <a:pt x="48" y="98"/>
                </a:cubicBezTo>
                <a:cubicBezTo>
                  <a:pt x="8" y="98"/>
                  <a:pt x="8" y="98"/>
                  <a:pt x="8" y="98"/>
                </a:cubicBezTo>
                <a:cubicBezTo>
                  <a:pt x="8" y="21"/>
                  <a:pt x="8" y="21"/>
                  <a:pt x="8" y="21"/>
                </a:cubicBezTo>
                <a:cubicBezTo>
                  <a:pt x="8" y="14"/>
                  <a:pt x="14" y="8"/>
                  <a:pt x="21" y="8"/>
                </a:cubicBezTo>
                <a:cubicBezTo>
                  <a:pt x="95" y="8"/>
                  <a:pt x="95" y="8"/>
                  <a:pt x="95" y="8"/>
                </a:cubicBezTo>
                <a:cubicBezTo>
                  <a:pt x="103" y="8"/>
                  <a:pt x="108" y="14"/>
                  <a:pt x="108" y="21"/>
                </a:cubicBezTo>
                <a:cubicBezTo>
                  <a:pt x="108" y="51"/>
                  <a:pt x="108" y="51"/>
                  <a:pt x="108" y="51"/>
                </a:cubicBezTo>
                <a:cubicBezTo>
                  <a:pt x="110" y="49"/>
                  <a:pt x="111" y="49"/>
                  <a:pt x="113" y="49"/>
                </a:cubicBezTo>
                <a:cubicBezTo>
                  <a:pt x="114" y="49"/>
                  <a:pt x="115" y="49"/>
                  <a:pt x="116" y="50"/>
                </a:cubicBezTo>
                <a:cubicBezTo>
                  <a:pt x="116" y="21"/>
                  <a:pt x="116" y="21"/>
                  <a:pt x="116" y="21"/>
                </a:cubicBezTo>
                <a:cubicBezTo>
                  <a:pt x="116" y="10"/>
                  <a:pt x="107" y="0"/>
                  <a:pt x="95" y="0"/>
                </a:cubicBezTo>
                <a:cubicBezTo>
                  <a:pt x="21" y="0"/>
                  <a:pt x="21" y="0"/>
                  <a:pt x="21" y="0"/>
                </a:cubicBezTo>
                <a:cubicBezTo>
                  <a:pt x="10" y="0"/>
                  <a:pt x="0" y="10"/>
                  <a:pt x="0" y="21"/>
                </a:cubicBezTo>
                <a:cubicBezTo>
                  <a:pt x="0" y="102"/>
                  <a:pt x="0" y="102"/>
                  <a:pt x="0" y="102"/>
                </a:cubicBezTo>
                <a:cubicBezTo>
                  <a:pt x="0" y="102"/>
                  <a:pt x="0" y="102"/>
                  <a:pt x="0" y="102"/>
                </a:cubicBezTo>
                <a:cubicBezTo>
                  <a:pt x="0" y="102"/>
                  <a:pt x="0" y="102"/>
                  <a:pt x="0" y="103"/>
                </a:cubicBezTo>
                <a:cubicBezTo>
                  <a:pt x="0" y="103"/>
                  <a:pt x="1" y="103"/>
                  <a:pt x="1" y="103"/>
                </a:cubicBezTo>
                <a:cubicBezTo>
                  <a:pt x="1" y="103"/>
                  <a:pt x="1" y="104"/>
                  <a:pt x="1" y="104"/>
                </a:cubicBezTo>
                <a:cubicBezTo>
                  <a:pt x="1" y="104"/>
                  <a:pt x="1" y="104"/>
                  <a:pt x="1" y="104"/>
                </a:cubicBezTo>
                <a:cubicBezTo>
                  <a:pt x="1" y="104"/>
                  <a:pt x="1" y="105"/>
                  <a:pt x="2" y="105"/>
                </a:cubicBezTo>
                <a:cubicBezTo>
                  <a:pt x="2" y="105"/>
                  <a:pt x="2" y="105"/>
                  <a:pt x="3" y="105"/>
                </a:cubicBezTo>
                <a:cubicBezTo>
                  <a:pt x="63" y="132"/>
                  <a:pt x="63" y="132"/>
                  <a:pt x="63" y="132"/>
                </a:cubicBezTo>
                <a:cubicBezTo>
                  <a:pt x="64" y="132"/>
                  <a:pt x="64" y="132"/>
                  <a:pt x="65" y="132"/>
                </a:cubicBezTo>
                <a:cubicBezTo>
                  <a:pt x="65" y="132"/>
                  <a:pt x="65" y="132"/>
                  <a:pt x="65" y="132"/>
                </a:cubicBezTo>
                <a:cubicBezTo>
                  <a:pt x="65" y="132"/>
                  <a:pt x="65" y="132"/>
                  <a:pt x="65" y="132"/>
                </a:cubicBezTo>
                <a:cubicBezTo>
                  <a:pt x="95" y="132"/>
                  <a:pt x="95" y="132"/>
                  <a:pt x="95" y="132"/>
                </a:cubicBezTo>
                <a:cubicBezTo>
                  <a:pt x="107" y="132"/>
                  <a:pt x="116" y="123"/>
                  <a:pt x="116" y="111"/>
                </a:cubicBezTo>
                <a:cubicBezTo>
                  <a:pt x="116" y="89"/>
                  <a:pt x="116" y="89"/>
                  <a:pt x="116" y="89"/>
                </a:cubicBezTo>
                <a:cubicBezTo>
                  <a:pt x="108" y="100"/>
                  <a:pt x="108" y="100"/>
                  <a:pt x="108" y="100"/>
                </a:cubicBezTo>
                <a:lnTo>
                  <a:pt x="108" y="111"/>
                </a:lnTo>
                <a:close/>
              </a:path>
            </a:pathLst>
          </a:custGeom>
          <a:solidFill>
            <a:schemeClr val="bg1"/>
          </a:solidFill>
          <a:ln>
            <a:noFill/>
          </a:ln>
        </p:spPr>
        <p:txBody>
          <a:bodyPr vert="horz" wrap="square" lIns="91419" tIns="45709" rIns="91419" bIns="45709" numCol="1" anchor="t" anchorCtr="0" compatLnSpc="1"/>
          <a:lstStyle/>
          <a:p>
            <a:endParaRPr lang="zh-CN" altLang="en-US"/>
          </a:p>
        </p:txBody>
      </p:sp>
    </p:spTree>
    <p:extLst>
      <p:ext uri="{BB962C8B-B14F-4D97-AF65-F5344CB8AC3E}">
        <p14:creationId xmlns:p14="http://schemas.microsoft.com/office/powerpoint/2010/main" val="14714443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liangxueyizuo3.png"/>
          <p:cNvPicPr>
            <a:picLocks noChangeAspect="1"/>
          </p:cNvPicPr>
          <p:nvPr/>
        </p:nvPicPr>
        <p:blipFill rotWithShape="1">
          <a:blip r:embed="rId3" cstate="print"/>
          <a:srcRect t="49014" r="6216"/>
          <a:stretch>
            <a:fillRect/>
          </a:stretch>
        </p:blipFill>
        <p:spPr>
          <a:xfrm>
            <a:off x="-1" y="4296229"/>
            <a:ext cx="12191999" cy="2561772"/>
          </a:xfrm>
          <a:prstGeom prst="rect">
            <a:avLst/>
          </a:prstGeom>
        </p:spPr>
      </p:pic>
      <p:pic>
        <p:nvPicPr>
          <p:cNvPr id="3" name="图片 2" descr="liangxueyizuo3.pn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5000" contrast="30000"/>
                    </a14:imgEffect>
                    <a14:imgEffect>
                      <a14:colorTemperature colorTemp="11500"/>
                    </a14:imgEffect>
                  </a14:imgLayer>
                </a14:imgProps>
              </a:ext>
            </a:extLst>
          </a:blip>
          <a:stretch>
            <a:fillRect/>
          </a:stretch>
        </p:blipFill>
        <p:spPr>
          <a:xfrm>
            <a:off x="-1" y="0"/>
            <a:ext cx="12192000" cy="1617579"/>
          </a:xfrm>
          <a:prstGeom prst="rect">
            <a:avLst/>
          </a:prstGeom>
        </p:spPr>
      </p:pic>
      <p:pic>
        <p:nvPicPr>
          <p:cNvPr id="7" name="图片 6" descr="Nipic_4268027_20150724132014183237.png"/>
          <p:cNvPicPr>
            <a:picLocks noChangeAspect="1"/>
          </p:cNvPicPr>
          <p:nvPr/>
        </p:nvPicPr>
        <p:blipFill>
          <a:blip r:embed="rId6" cstate="print"/>
          <a:stretch>
            <a:fillRect/>
          </a:stretch>
        </p:blipFill>
        <p:spPr>
          <a:xfrm>
            <a:off x="86641" y="1744999"/>
            <a:ext cx="3944853" cy="2446421"/>
          </a:xfrm>
          <a:prstGeom prst="rect">
            <a:avLst/>
          </a:prstGeom>
        </p:spPr>
      </p:pic>
      <p:sp>
        <p:nvSpPr>
          <p:cNvPr id="8" name="矩形 7"/>
          <p:cNvSpPr/>
          <p:nvPr/>
        </p:nvSpPr>
        <p:spPr>
          <a:xfrm>
            <a:off x="1581164" y="2852994"/>
            <a:ext cx="1346674" cy="646331"/>
          </a:xfrm>
          <a:prstGeom prst="rect">
            <a:avLst/>
          </a:prstGeom>
        </p:spPr>
        <p:txBody>
          <a:bodyPr wrap="square">
            <a:spAutoFit/>
          </a:bodyPr>
          <a:lstStyle/>
          <a:p>
            <a:pPr algn="ctr"/>
            <a:r>
              <a:rPr lang="en-US" altLang="zh-CN" sz="3600" b="1" dirty="0">
                <a:solidFill>
                  <a:srgbClr val="FFFAF0"/>
                </a:solidFill>
              </a:rPr>
              <a:t>2022</a:t>
            </a:r>
            <a:endParaRPr lang="zh-CN" altLang="en-US" sz="3600" b="1" dirty="0">
              <a:solidFill>
                <a:srgbClr val="FFFAF0"/>
              </a:solidFill>
            </a:endParaRPr>
          </a:p>
        </p:txBody>
      </p:sp>
      <p:cxnSp>
        <p:nvCxnSpPr>
          <p:cNvPr id="10" name="直接连接符 9"/>
          <p:cNvCxnSpPr/>
          <p:nvPr/>
        </p:nvCxnSpPr>
        <p:spPr>
          <a:xfrm>
            <a:off x="1920172" y="3613625"/>
            <a:ext cx="576000" cy="0"/>
          </a:xfrm>
          <a:prstGeom prst="line">
            <a:avLst/>
          </a:prstGeom>
          <a:ln w="25400" cap="rnd">
            <a:solidFill>
              <a:srgbClr val="FFFAF0"/>
            </a:solidFill>
          </a:ln>
        </p:spPr>
        <p:style>
          <a:lnRef idx="1">
            <a:schemeClr val="accent1"/>
          </a:lnRef>
          <a:fillRef idx="0">
            <a:schemeClr val="accent1"/>
          </a:fillRef>
          <a:effectRef idx="0">
            <a:schemeClr val="accent1"/>
          </a:effectRef>
          <a:fontRef idx="minor">
            <a:schemeClr val="tx1"/>
          </a:fontRef>
        </p:style>
      </p:cxnSp>
      <p:pic>
        <p:nvPicPr>
          <p:cNvPr id="13" name="图片 12" descr="liangxueyizuo2.png"/>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25000"/>
                    </a14:imgEffect>
                    <a14:imgEffect>
                      <a14:colorTemperature colorTemp="11500"/>
                    </a14:imgEffect>
                  </a14:imgLayer>
                </a14:imgProps>
              </a:ext>
            </a:extLst>
          </a:blip>
          <a:stretch>
            <a:fillRect/>
          </a:stretch>
        </p:blipFill>
        <p:spPr>
          <a:xfrm>
            <a:off x="11104815" y="4586342"/>
            <a:ext cx="1087185" cy="2271658"/>
          </a:xfrm>
          <a:prstGeom prst="rect">
            <a:avLst/>
          </a:prstGeom>
        </p:spPr>
      </p:pic>
      <p:sp>
        <p:nvSpPr>
          <p:cNvPr id="12" name="文本框 11"/>
          <p:cNvSpPr txBox="1"/>
          <p:nvPr/>
        </p:nvSpPr>
        <p:spPr>
          <a:xfrm>
            <a:off x="3794727" y="2053246"/>
            <a:ext cx="8310632" cy="1678216"/>
          </a:xfrm>
          <a:prstGeom prst="rect">
            <a:avLst/>
          </a:prstGeom>
          <a:noFill/>
        </p:spPr>
        <p:txBody>
          <a:bodyPr wrap="square" rtlCol="0">
            <a:spAutoFit/>
          </a:bodyPr>
          <a:lstStyle/>
          <a:p>
            <a:pPr algn="ctr">
              <a:lnSpc>
                <a:spcPct val="150000"/>
              </a:lnSpc>
            </a:pPr>
            <a:r>
              <a:rPr sz="4400" b="1" dirty="0">
                <a:gradFill>
                  <a:gsLst>
                    <a:gs pos="10000">
                      <a:srgbClr val="C00000"/>
                    </a:gs>
                    <a:gs pos="70000">
                      <a:srgbClr val="FF0000"/>
                    </a:gs>
                  </a:gsLst>
                  <a:lin ang="5400000" scaled="1"/>
                </a:gradFill>
                <a:ea typeface="微软雅黑" panose="020B0503020204020204" pitchFamily="34" charset="-122"/>
              </a:rPr>
              <a:t>充分认识安全生产的重要意义</a:t>
            </a:r>
          </a:p>
          <a:p>
            <a:pPr algn="ctr">
              <a:lnSpc>
                <a:spcPct val="150000"/>
              </a:lnSpc>
            </a:pPr>
            <a:r>
              <a:rPr lang="zh-CN" altLang="en-US" sz="2800" b="1" dirty="0">
                <a:gradFill>
                  <a:gsLst>
                    <a:gs pos="10000">
                      <a:srgbClr val="C00000"/>
                    </a:gs>
                    <a:gs pos="70000">
                      <a:srgbClr val="FF0000"/>
                    </a:gs>
                  </a:gsLst>
                  <a:lin ang="5400000" scaled="1"/>
                </a:gradFill>
                <a:ea typeface="微软雅黑" panose="020B0503020204020204" pitchFamily="34" charset="-122"/>
              </a:rPr>
              <a:t>落实安全生产十五条硬措施</a:t>
            </a:r>
          </a:p>
        </p:txBody>
      </p:sp>
    </p:spTree>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2" presetClass="entr" presetSubtype="2" decel="5000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1+#ppt_w/2"/>
                                          </p:val>
                                        </p:tav>
                                        <p:tav tm="100000">
                                          <p:val>
                                            <p:strVal val="#ppt_x"/>
                                          </p:val>
                                        </p:tav>
                                      </p:tavLst>
                                    </p:anim>
                                    <p:anim calcmode="lin" valueType="num">
                                      <p:cBhvr additive="base">
                                        <p:cTn id="18" dur="10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decel="5000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500" fill="hold"/>
                                        <p:tgtEl>
                                          <p:spTgt spid="7"/>
                                        </p:tgtEl>
                                        <p:attrNameLst>
                                          <p:attrName>ppt_x</p:attrName>
                                        </p:attrNameLst>
                                      </p:cBhvr>
                                      <p:tavLst>
                                        <p:tav tm="0">
                                          <p:val>
                                            <p:strVal val="0-#ppt_w/2"/>
                                          </p:val>
                                        </p:tav>
                                        <p:tav tm="100000">
                                          <p:val>
                                            <p:strVal val="#ppt_x"/>
                                          </p:val>
                                        </p:tav>
                                      </p:tavLst>
                                    </p:anim>
                                    <p:anim calcmode="lin" valueType="num">
                                      <p:cBhvr additive="base">
                                        <p:cTn id="23" dur="1500" fill="hold"/>
                                        <p:tgtEl>
                                          <p:spTgt spid="7"/>
                                        </p:tgtEl>
                                        <p:attrNameLst>
                                          <p:attrName>ppt_y</p:attrName>
                                        </p:attrNameLst>
                                      </p:cBhvr>
                                      <p:tavLst>
                                        <p:tav tm="0">
                                          <p:val>
                                            <p:strVal val="#ppt_y"/>
                                          </p:val>
                                        </p:tav>
                                        <p:tav tm="100000">
                                          <p:val>
                                            <p:strVal val="#ppt_y"/>
                                          </p:val>
                                        </p:tav>
                                      </p:tavLst>
                                    </p:anim>
                                  </p:childTnLst>
                                </p:cTn>
                              </p:par>
                              <p:par>
                                <p:cTn id="24" presetID="22" presetClass="entr" presetSubtype="2"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right)">
                                      <p:cBhvr>
                                        <p:cTn id="26" dur="1500"/>
                                        <p:tgtEl>
                                          <p:spTgt spid="8"/>
                                        </p:tgtEl>
                                      </p:cBhvr>
                                    </p:animEffect>
                                  </p:childTnLst>
                                </p:cTn>
                              </p:par>
                              <p:par>
                                <p:cTn id="27" presetID="22" presetClass="entr" presetSubtype="8"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1500"/>
                                        <p:tgtEl>
                                          <p:spTgt spid="10"/>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52609" y="330101"/>
            <a:ext cx="4698722" cy="584775"/>
          </a:xfrm>
          <a:prstGeom prst="rect">
            <a:avLst/>
          </a:prstGeom>
        </p:spPr>
        <p:txBody>
          <a:bodyPr wrap="none">
            <a:spAutoFit/>
          </a:bodyPr>
          <a:lstStyle>
            <a:defPPr>
              <a:defRPr lang="zh-CN"/>
            </a:defPPr>
            <a:lvl1pPr>
              <a:defRPr sz="3200" b="1">
                <a:gradFill>
                  <a:gsLst>
                    <a:gs pos="10000">
                      <a:srgbClr val="C00000"/>
                    </a:gs>
                    <a:gs pos="70000">
                      <a:srgbClr val="FF0000"/>
                    </a:gs>
                  </a:gsLst>
                  <a:lin ang="5400000" scaled="1"/>
                </a:gradFill>
              </a:defRPr>
            </a:lvl1pPr>
          </a:lstStyle>
          <a:p>
            <a:r>
              <a:rPr lang="zh-CN" altLang="en-US" dirty="0">
                <a:solidFill>
                  <a:srgbClr val="FF0000"/>
                </a:solidFill>
              </a:rPr>
              <a:t>十五条硬措施主要内容：</a:t>
            </a:r>
          </a:p>
        </p:txBody>
      </p:sp>
      <p:sp>
        <p:nvSpPr>
          <p:cNvPr id="8" name="矩形: 圆角 7"/>
          <p:cNvSpPr/>
          <p:nvPr/>
        </p:nvSpPr>
        <p:spPr>
          <a:xfrm>
            <a:off x="394636" y="1963754"/>
            <a:ext cx="11482939" cy="4564145"/>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1626669" y="1489410"/>
            <a:ext cx="9355756" cy="94423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800" b="1" dirty="0"/>
              <a:t>一、严格落实地方党委安全生产责任</a:t>
            </a:r>
            <a:endParaRPr lang="zh-CN" altLang="zh-CN" sz="2800" dirty="0"/>
          </a:p>
        </p:txBody>
      </p:sp>
      <p:sp>
        <p:nvSpPr>
          <p:cNvPr id="7" name="文本框 6"/>
          <p:cNvSpPr txBox="1"/>
          <p:nvPr/>
        </p:nvSpPr>
        <p:spPr>
          <a:xfrm>
            <a:off x="694500" y="2666940"/>
            <a:ext cx="10798063" cy="3622595"/>
          </a:xfrm>
          <a:prstGeom prst="rect">
            <a:avLst/>
          </a:prstGeom>
          <a:noFill/>
        </p:spPr>
        <p:txBody>
          <a:bodyPr wrap="square">
            <a:spAutoFit/>
          </a:bodyPr>
          <a:lstStyle/>
          <a:p>
            <a:pPr indent="409575">
              <a:lnSpc>
                <a:spcPct val="150000"/>
              </a:lnSpc>
            </a:pPr>
            <a:r>
              <a:rPr lang="en-US" altLang="zh-CN" sz="2600" spc="40" dirty="0">
                <a:solidFill>
                  <a:srgbClr val="222222"/>
                </a:solidFill>
                <a:effectLst/>
                <a:latin typeface="微软雅黑" panose="020B0503020204020204" pitchFamily="34" charset="-122"/>
                <a:ea typeface="微软雅黑" panose="020B0503020204020204" pitchFamily="34" charset="-122"/>
                <a:cs typeface="宋体" panose="02010600030101010101" pitchFamily="2" charset="-122"/>
              </a:rPr>
              <a:t>  </a:t>
            </a:r>
            <a:r>
              <a:rPr lang="zh-CN" altLang="zh-CN" sz="2600" spc="40" dirty="0">
                <a:solidFill>
                  <a:srgbClr val="222222"/>
                </a:solidFill>
                <a:effectLst/>
                <a:latin typeface="微软雅黑" panose="020B0503020204020204" pitchFamily="34" charset="-122"/>
                <a:ea typeface="微软雅黑" panose="020B0503020204020204" pitchFamily="34" charset="-122"/>
                <a:cs typeface="宋体" panose="02010600030101010101" pitchFamily="2" charset="-122"/>
              </a:rPr>
              <a:t>各级地方党委必须自觉承担起促一方发展保一方平安的政治责任，牢固树立不能以牺牲人的生命为代价的观念。组织认真学习贯彻总书记关于安全生产重要论述，严格落实地方党的领导干部安全生产责任制规定，</a:t>
            </a:r>
            <a:r>
              <a:rPr lang="zh-CN" altLang="zh-CN" sz="2600" b="1" spc="40" dirty="0">
                <a:solidFill>
                  <a:srgbClr val="222222"/>
                </a:solidFill>
                <a:effectLst/>
                <a:latin typeface="微软雅黑" panose="020B0503020204020204" pitchFamily="34" charset="-122"/>
                <a:ea typeface="微软雅黑" panose="020B0503020204020204" pitchFamily="34" charset="-122"/>
                <a:cs typeface="宋体" panose="02010600030101010101" pitchFamily="2" charset="-122"/>
              </a:rPr>
              <a:t>严格落实“党政同责，一岗双责”“齐抓共管，失职追责”，</a:t>
            </a:r>
            <a:r>
              <a:rPr lang="zh-CN" altLang="zh-CN" sz="2600" spc="40" dirty="0">
                <a:solidFill>
                  <a:srgbClr val="222222"/>
                </a:solidFill>
                <a:effectLst/>
                <a:latin typeface="微软雅黑" panose="020B0503020204020204" pitchFamily="34" charset="-122"/>
                <a:ea typeface="微软雅黑" panose="020B0503020204020204" pitchFamily="34" charset="-122"/>
                <a:cs typeface="宋体" panose="02010600030101010101" pitchFamily="2" charset="-122"/>
              </a:rPr>
              <a:t>切实加强对安全生产工作。党委主要负责人要立即主持党委常委会分析形势，研究安全生产监管重大问题，真正抓扎实抓出成效。</a:t>
            </a:r>
            <a:endParaRPr lang="zh-CN" altLang="zh-CN" sz="2600" dirty="0">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2.29167E-6 -7.40741E-7 L 0.14518 -0.00023 " pathEditMode="relative" rAng="0" ptsTypes="AA">
                                      <p:cBhvr>
                                        <p:cTn id="9" dur="1000" spd="-100000" fill="hold"/>
                                        <p:tgtEl>
                                          <p:spTgt spid="5"/>
                                        </p:tgtEl>
                                        <p:attrNameLst>
                                          <p:attrName>ppt_x</p:attrName>
                                          <p:attrName>ppt_y</p:attrName>
                                        </p:attrNameLst>
                                      </p:cBhvr>
                                      <p:rCtr x="7253" y="-23"/>
                                    </p:animMotion>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7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bldLvl="0" animBg="1"/>
      <p:bldP spid="10" grpId="0" bldLvl="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52609" y="330101"/>
            <a:ext cx="4698722" cy="584775"/>
          </a:xfrm>
          <a:prstGeom prst="rect">
            <a:avLst/>
          </a:prstGeom>
        </p:spPr>
        <p:txBody>
          <a:bodyPr wrap="none">
            <a:spAutoFit/>
          </a:bodyPr>
          <a:lstStyle>
            <a:defPPr>
              <a:defRPr lang="zh-CN"/>
            </a:defPPr>
            <a:lvl1pPr>
              <a:defRPr sz="3200" b="1">
                <a:gradFill>
                  <a:gsLst>
                    <a:gs pos="10000">
                      <a:srgbClr val="C00000"/>
                    </a:gs>
                    <a:gs pos="70000">
                      <a:srgbClr val="FF0000"/>
                    </a:gs>
                  </a:gsLst>
                  <a:lin ang="5400000" scaled="1"/>
                </a:gradFill>
              </a:defRPr>
            </a:lvl1pPr>
          </a:lstStyle>
          <a:p>
            <a:r>
              <a:rPr lang="zh-CN" altLang="en-US" dirty="0">
                <a:solidFill>
                  <a:srgbClr val="FF0000"/>
                </a:solidFill>
              </a:rPr>
              <a:t>十五条硬措施主要内容：</a:t>
            </a:r>
          </a:p>
        </p:txBody>
      </p:sp>
      <p:sp>
        <p:nvSpPr>
          <p:cNvPr id="8" name="矩形: 圆角 7"/>
          <p:cNvSpPr/>
          <p:nvPr/>
        </p:nvSpPr>
        <p:spPr>
          <a:xfrm>
            <a:off x="394636" y="1963754"/>
            <a:ext cx="11482939" cy="4564145"/>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1568917" y="1489410"/>
            <a:ext cx="8970745" cy="94423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t>二、</a:t>
            </a:r>
            <a:r>
              <a:rPr lang="zh-CN" altLang="zh-CN" sz="2800" b="1" dirty="0"/>
              <a:t>严格落实地方政府安全生产责任</a:t>
            </a:r>
            <a:endParaRPr lang="zh-CN" altLang="zh-CN" sz="4000" dirty="0"/>
          </a:p>
        </p:txBody>
      </p:sp>
      <p:sp>
        <p:nvSpPr>
          <p:cNvPr id="7" name="文本框 6"/>
          <p:cNvSpPr txBox="1"/>
          <p:nvPr/>
        </p:nvSpPr>
        <p:spPr>
          <a:xfrm>
            <a:off x="694500" y="2666940"/>
            <a:ext cx="10798063" cy="3247877"/>
          </a:xfrm>
          <a:prstGeom prst="rect">
            <a:avLst/>
          </a:prstGeom>
          <a:noFill/>
        </p:spPr>
        <p:txBody>
          <a:bodyPr wrap="square">
            <a:spAutoFit/>
          </a:bodyPr>
          <a:lstStyle/>
          <a:p>
            <a:pPr indent="409575">
              <a:lnSpc>
                <a:spcPct val="150000"/>
              </a:lnSpc>
            </a:pPr>
            <a:r>
              <a:rPr lang="en-US" altLang="zh-CN" sz="2800" spc="40" dirty="0">
                <a:solidFill>
                  <a:srgbClr val="222222"/>
                </a:solidFill>
                <a:effectLst/>
                <a:latin typeface="微软雅黑" panose="020B0503020204020204" pitchFamily="34" charset="-122"/>
                <a:ea typeface="微软雅黑" panose="020B0503020204020204" pitchFamily="34" charset="-122"/>
                <a:cs typeface="宋体" panose="02010600030101010101" pitchFamily="2" charset="-122"/>
              </a:rPr>
              <a:t>   </a:t>
            </a:r>
            <a:r>
              <a:rPr lang="zh-CN" altLang="zh-CN" sz="2800" spc="40" dirty="0">
                <a:solidFill>
                  <a:srgbClr val="222222"/>
                </a:solidFill>
                <a:effectLst/>
                <a:latin typeface="微软雅黑" panose="020B0503020204020204" pitchFamily="34" charset="-122"/>
                <a:ea typeface="微软雅黑" panose="020B0503020204020204" pitchFamily="34" charset="-122"/>
                <a:cs typeface="宋体" panose="02010600030101010101" pitchFamily="2" charset="-122"/>
              </a:rPr>
              <a:t>各级政府要把安全发展理念落实到经济社会发展各领域各环节，政府主要负责人要根据地方党委会的要求，及时研究解决突出问题，提出有效的办法。各级安委会要创造条件，</a:t>
            </a:r>
            <a:r>
              <a:rPr lang="zh-CN" altLang="zh-CN" sz="2800" b="1" spc="40" dirty="0">
                <a:solidFill>
                  <a:srgbClr val="222222"/>
                </a:solidFill>
                <a:effectLst/>
                <a:latin typeface="微软雅黑" panose="020B0503020204020204" pitchFamily="34" charset="-122"/>
                <a:ea typeface="微软雅黑" panose="020B0503020204020204" pitchFamily="34" charset="-122"/>
                <a:cs typeface="宋体" panose="02010600030101010101" pitchFamily="2" charset="-122"/>
              </a:rPr>
              <a:t>实现实体化运行，滚动排查隐患，</a:t>
            </a:r>
            <a:r>
              <a:rPr lang="zh-CN" altLang="zh-CN" sz="2800" spc="40" dirty="0">
                <a:solidFill>
                  <a:srgbClr val="222222"/>
                </a:solidFill>
                <a:effectLst/>
                <a:latin typeface="微软雅黑" panose="020B0503020204020204" pitchFamily="34" charset="-122"/>
                <a:ea typeface="微软雅黑" panose="020B0503020204020204" pitchFamily="34" charset="-122"/>
                <a:cs typeface="宋体" panose="02010600030101010101" pitchFamily="2" charset="-122"/>
              </a:rPr>
              <a:t>主动协调跨地区跨区域安全工作。其他领导干部要分工把关，严格履职，切实抓好分管的工作。</a:t>
            </a:r>
            <a:endParaRPr lang="zh-CN" altLang="zh-CN" sz="2800" dirty="0">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2.29167E-6 -7.40741E-7 L 0.14518 -0.00023 " pathEditMode="relative" rAng="0" ptsTypes="AA">
                                      <p:cBhvr>
                                        <p:cTn id="9" dur="1000" spd="-100000" fill="hold"/>
                                        <p:tgtEl>
                                          <p:spTgt spid="5"/>
                                        </p:tgtEl>
                                        <p:attrNameLst>
                                          <p:attrName>ppt_x</p:attrName>
                                          <p:attrName>ppt_y</p:attrName>
                                        </p:attrNameLst>
                                      </p:cBhvr>
                                      <p:rCtr x="7253" y="-23"/>
                                    </p:animMotion>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7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bldLvl="0" animBg="1"/>
      <p:bldP spid="10" grpId="0" bldLvl="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52609" y="330101"/>
            <a:ext cx="4698722" cy="584775"/>
          </a:xfrm>
          <a:prstGeom prst="rect">
            <a:avLst/>
          </a:prstGeom>
        </p:spPr>
        <p:txBody>
          <a:bodyPr wrap="none">
            <a:spAutoFit/>
          </a:bodyPr>
          <a:lstStyle>
            <a:defPPr>
              <a:defRPr lang="zh-CN"/>
            </a:defPPr>
            <a:lvl1pPr>
              <a:defRPr sz="3200" b="1">
                <a:gradFill>
                  <a:gsLst>
                    <a:gs pos="10000">
                      <a:srgbClr val="C00000"/>
                    </a:gs>
                    <a:gs pos="70000">
                      <a:srgbClr val="FF0000"/>
                    </a:gs>
                  </a:gsLst>
                  <a:lin ang="5400000" scaled="1"/>
                </a:gradFill>
              </a:defRPr>
            </a:lvl1pPr>
          </a:lstStyle>
          <a:p>
            <a:r>
              <a:rPr lang="zh-CN" altLang="en-US" dirty="0">
                <a:solidFill>
                  <a:srgbClr val="FF0000"/>
                </a:solidFill>
              </a:rPr>
              <a:t>十五条硬措施主要内容：</a:t>
            </a:r>
          </a:p>
        </p:txBody>
      </p:sp>
      <p:sp>
        <p:nvSpPr>
          <p:cNvPr id="8" name="矩形: 圆角 7"/>
          <p:cNvSpPr/>
          <p:nvPr/>
        </p:nvSpPr>
        <p:spPr>
          <a:xfrm>
            <a:off x="462013" y="1646120"/>
            <a:ext cx="11482939" cy="4696928"/>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0" name="矩形: 圆角 9"/>
          <p:cNvSpPr/>
          <p:nvPr/>
        </p:nvSpPr>
        <p:spPr>
          <a:xfrm>
            <a:off x="1665170" y="1203076"/>
            <a:ext cx="9201751" cy="94423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800" b="1" dirty="0">
                <a:latin typeface="+mj-ea"/>
                <a:ea typeface="+mj-ea"/>
              </a:rPr>
              <a:t>三、严格落实部门安全监管责任</a:t>
            </a:r>
            <a:endParaRPr lang="zh-CN" altLang="zh-CN" sz="2800" dirty="0">
              <a:latin typeface="+mj-ea"/>
              <a:ea typeface="+mj-ea"/>
            </a:endParaRPr>
          </a:p>
        </p:txBody>
      </p:sp>
      <p:sp>
        <p:nvSpPr>
          <p:cNvPr id="7" name="文本框 6"/>
          <p:cNvSpPr txBox="1"/>
          <p:nvPr/>
        </p:nvSpPr>
        <p:spPr>
          <a:xfrm>
            <a:off x="600715" y="2293385"/>
            <a:ext cx="10990569" cy="4095160"/>
          </a:xfrm>
          <a:prstGeom prst="rect">
            <a:avLst/>
          </a:prstGeom>
          <a:noFill/>
        </p:spPr>
        <p:txBody>
          <a:bodyPr wrap="square">
            <a:spAutoFit/>
          </a:bodyPr>
          <a:lstStyle/>
          <a:p>
            <a:pPr indent="409575">
              <a:lnSpc>
                <a:spcPct val="150000"/>
              </a:lnSpc>
            </a:pPr>
            <a:r>
              <a:rPr lang="en-US" altLang="zh-CN" sz="2200" spc="40" dirty="0">
                <a:solidFill>
                  <a:srgbClr val="222222"/>
                </a:solidFill>
                <a:effectLst/>
                <a:latin typeface="微软雅黑" panose="020B0503020204020204" pitchFamily="34" charset="-122"/>
                <a:ea typeface="微软雅黑" panose="020B0503020204020204" pitchFamily="34" charset="-122"/>
                <a:cs typeface="宋体" panose="02010600030101010101" pitchFamily="2" charset="-122"/>
              </a:rPr>
              <a:t>  </a:t>
            </a:r>
            <a:r>
              <a:rPr lang="zh-CN" altLang="zh-CN" sz="2200" spc="40" dirty="0">
                <a:solidFill>
                  <a:srgbClr val="222222"/>
                </a:solidFill>
                <a:effectLst/>
                <a:latin typeface="微软雅黑" panose="020B0503020204020204" pitchFamily="34" charset="-122"/>
                <a:ea typeface="微软雅黑" panose="020B0503020204020204" pitchFamily="34" charset="-122"/>
                <a:cs typeface="宋体" panose="02010600030101010101" pitchFamily="2" charset="-122"/>
              </a:rPr>
              <a:t>各有关部门要按</a:t>
            </a:r>
            <a:r>
              <a:rPr lang="zh-CN" altLang="zh-CN" sz="2200" b="1" spc="40" dirty="0">
                <a:solidFill>
                  <a:srgbClr val="222222"/>
                </a:solidFill>
                <a:effectLst/>
                <a:latin typeface="微软雅黑" panose="020B0503020204020204" pitchFamily="34" charset="-122"/>
                <a:ea typeface="微软雅黑" panose="020B0503020204020204" pitchFamily="34" charset="-122"/>
                <a:cs typeface="宋体" panose="02010600030101010101" pitchFamily="2" charset="-122"/>
              </a:rPr>
              <a:t>照管行业必须管安全，管业务必须管安全，管生产经营必须管安全和谁主管谁负责的原则</a:t>
            </a:r>
            <a:r>
              <a:rPr lang="zh-CN" altLang="zh-CN" sz="2200" spc="40" dirty="0">
                <a:solidFill>
                  <a:srgbClr val="222222"/>
                </a:solidFill>
                <a:effectLst/>
                <a:latin typeface="微软雅黑" panose="020B0503020204020204" pitchFamily="34" charset="-122"/>
                <a:ea typeface="微软雅黑" panose="020B0503020204020204" pitchFamily="34" charset="-122"/>
                <a:cs typeface="宋体" panose="02010600030101010101" pitchFamily="2" charset="-122"/>
              </a:rPr>
              <a:t>，依法依规的安全清单，尽快的加以对职能交叉新业态风险，各级安委会会同编制部门按照谁主管谁牵头，谁为主，谁牵头，谁靠近的原则，及时明确责任，对危化品道路交通电动等环节多的有关部门链条监管，对关系安全生产，但是已经下放的事项，要实事求是开展一次评估，跟那些基层接不住，监管跟不上的要及时纠正，必要的要收回来。应急部门要理直气壮履行安全办公室的职责，促进各部门落实监管责任。各地方各部门有关企业可以提出一批有利于提升安全水平的项目，抓紧上报审批，有利于长期的发展。</a:t>
            </a:r>
            <a:endParaRPr lang="zh-CN" altLang="zh-CN" sz="2200" dirty="0">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2.29167E-6 -7.40741E-7 L 0.14518 -0.00023 " pathEditMode="relative" rAng="0" ptsTypes="AA">
                                      <p:cBhvr>
                                        <p:cTn id="9" dur="1000" spd="-100000" fill="hold"/>
                                        <p:tgtEl>
                                          <p:spTgt spid="5"/>
                                        </p:tgtEl>
                                        <p:attrNameLst>
                                          <p:attrName>ppt_x</p:attrName>
                                          <p:attrName>ppt_y</p:attrName>
                                        </p:attrNameLst>
                                      </p:cBhvr>
                                      <p:rCtr x="7253" y="-23"/>
                                    </p:animMotion>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7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bldLvl="0" animBg="1"/>
      <p:bldP spid="10" grpId="0" bldLvl="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52609" y="330101"/>
            <a:ext cx="4698722" cy="584775"/>
          </a:xfrm>
          <a:prstGeom prst="rect">
            <a:avLst/>
          </a:prstGeom>
        </p:spPr>
        <p:txBody>
          <a:bodyPr wrap="none">
            <a:spAutoFit/>
          </a:bodyPr>
          <a:lstStyle>
            <a:defPPr>
              <a:defRPr lang="zh-CN"/>
            </a:defPPr>
            <a:lvl1pPr>
              <a:defRPr sz="3200" b="1">
                <a:gradFill>
                  <a:gsLst>
                    <a:gs pos="10000">
                      <a:srgbClr val="C00000"/>
                    </a:gs>
                    <a:gs pos="70000">
                      <a:srgbClr val="FF0000"/>
                    </a:gs>
                  </a:gsLst>
                  <a:lin ang="5400000" scaled="1"/>
                </a:gradFill>
              </a:defRPr>
            </a:lvl1pPr>
          </a:lstStyle>
          <a:p>
            <a:r>
              <a:rPr lang="zh-CN" altLang="en-US" dirty="0">
                <a:solidFill>
                  <a:srgbClr val="FF0000"/>
                </a:solidFill>
              </a:rPr>
              <a:t>十五条硬措施主要内容：</a:t>
            </a:r>
          </a:p>
        </p:txBody>
      </p:sp>
      <p:sp>
        <p:nvSpPr>
          <p:cNvPr id="8" name="矩形: 圆角 7"/>
          <p:cNvSpPr/>
          <p:nvPr/>
        </p:nvSpPr>
        <p:spPr>
          <a:xfrm>
            <a:off x="394636" y="1963754"/>
            <a:ext cx="11482939" cy="4564145"/>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1645919" y="1489410"/>
            <a:ext cx="9163251" cy="94423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800" b="1" dirty="0"/>
              <a:t>四、严肃追究领导责任和监管责任</a:t>
            </a:r>
            <a:endParaRPr lang="zh-CN" altLang="zh-CN" sz="2800" dirty="0"/>
          </a:p>
        </p:txBody>
      </p:sp>
      <p:sp>
        <p:nvSpPr>
          <p:cNvPr id="7" name="文本框 6"/>
          <p:cNvSpPr txBox="1"/>
          <p:nvPr/>
        </p:nvSpPr>
        <p:spPr>
          <a:xfrm>
            <a:off x="694500" y="2657315"/>
            <a:ext cx="10798063" cy="3622595"/>
          </a:xfrm>
          <a:prstGeom prst="rect">
            <a:avLst/>
          </a:prstGeom>
          <a:noFill/>
        </p:spPr>
        <p:txBody>
          <a:bodyPr wrap="square">
            <a:spAutoFit/>
          </a:bodyPr>
          <a:lstStyle/>
          <a:p>
            <a:pPr indent="409575">
              <a:lnSpc>
                <a:spcPct val="150000"/>
              </a:lnSpc>
            </a:pPr>
            <a:r>
              <a:rPr lang="en-US" altLang="zh-CN" sz="2600" spc="40" dirty="0">
                <a:solidFill>
                  <a:srgbClr val="222222"/>
                </a:solidFill>
                <a:effectLst/>
                <a:latin typeface="微软雅黑" panose="020B0503020204020204" pitchFamily="34" charset="-122"/>
                <a:ea typeface="微软雅黑" panose="020B0503020204020204" pitchFamily="34" charset="-122"/>
                <a:cs typeface="宋体" panose="02010600030101010101" pitchFamily="2" charset="-122"/>
              </a:rPr>
              <a:t>   </a:t>
            </a:r>
            <a:r>
              <a:rPr lang="zh-CN" altLang="zh-CN" sz="2600" spc="40" dirty="0">
                <a:solidFill>
                  <a:srgbClr val="222222"/>
                </a:solidFill>
                <a:effectLst/>
                <a:latin typeface="微软雅黑" panose="020B0503020204020204" pitchFamily="34" charset="-122"/>
                <a:ea typeface="微软雅黑" panose="020B0503020204020204" pitchFamily="34" charset="-122"/>
                <a:cs typeface="宋体" panose="02010600030101010101" pitchFamily="2" charset="-122"/>
              </a:rPr>
              <a:t>党中央明确要求，对不履行职责造成较大以上事故的责任，既要追究直接责任，而且要上追一层，就是说追究到党委政府领导的责任，有关部门的监管责任，特别是重特大事故，追究主要领导分管领导对严重违法违规行为没有采取有效措施，甚至放任不管的，要依法追究各级的责任，可能会追究到县，追究到乡主要负责人的责任，构成犯罪的移交公安</a:t>
            </a:r>
            <a:r>
              <a:rPr lang="zh-CN" altLang="zh-CN" sz="2600" b="1" spc="40" dirty="0">
                <a:solidFill>
                  <a:srgbClr val="222222"/>
                </a:solidFill>
                <a:effectLst/>
                <a:latin typeface="微软雅黑" panose="020B0503020204020204" pitchFamily="34" charset="-122"/>
                <a:ea typeface="微软雅黑" panose="020B0503020204020204" pitchFamily="34" charset="-122"/>
                <a:cs typeface="宋体" panose="02010600030101010101" pitchFamily="2" charset="-122"/>
              </a:rPr>
              <a:t>追究刑事责任。</a:t>
            </a:r>
            <a:endParaRPr lang="zh-CN" altLang="zh-CN" sz="2600" b="1" dirty="0">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2.29167E-6 -7.40741E-7 L 0.14518 -0.00023 " pathEditMode="relative" rAng="0" ptsTypes="AA">
                                      <p:cBhvr>
                                        <p:cTn id="9" dur="1000" spd="-100000" fill="hold"/>
                                        <p:tgtEl>
                                          <p:spTgt spid="5"/>
                                        </p:tgtEl>
                                        <p:attrNameLst>
                                          <p:attrName>ppt_x</p:attrName>
                                          <p:attrName>ppt_y</p:attrName>
                                        </p:attrNameLst>
                                      </p:cBhvr>
                                      <p:rCtr x="7253" y="-23"/>
                                    </p:animMotion>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7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bldLvl="0" animBg="1"/>
      <p:bldP spid="10" grpId="0" bldLvl="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52609" y="330101"/>
            <a:ext cx="4698722" cy="584775"/>
          </a:xfrm>
          <a:prstGeom prst="rect">
            <a:avLst/>
          </a:prstGeom>
        </p:spPr>
        <p:txBody>
          <a:bodyPr wrap="none">
            <a:spAutoFit/>
          </a:bodyPr>
          <a:lstStyle>
            <a:defPPr>
              <a:defRPr lang="zh-CN"/>
            </a:defPPr>
            <a:lvl1pPr>
              <a:defRPr sz="3200" b="1">
                <a:gradFill>
                  <a:gsLst>
                    <a:gs pos="10000">
                      <a:srgbClr val="C00000"/>
                    </a:gs>
                    <a:gs pos="70000">
                      <a:srgbClr val="FF0000"/>
                    </a:gs>
                  </a:gsLst>
                  <a:lin ang="5400000" scaled="1"/>
                </a:gradFill>
              </a:defRPr>
            </a:lvl1pPr>
          </a:lstStyle>
          <a:p>
            <a:r>
              <a:rPr lang="zh-CN" altLang="en-US" dirty="0">
                <a:solidFill>
                  <a:srgbClr val="FF0000"/>
                </a:solidFill>
              </a:rPr>
              <a:t>十五条硬措施主要内容：</a:t>
            </a:r>
          </a:p>
        </p:txBody>
      </p:sp>
      <p:sp>
        <p:nvSpPr>
          <p:cNvPr id="8" name="矩形: 圆角 7"/>
          <p:cNvSpPr/>
          <p:nvPr/>
        </p:nvSpPr>
        <p:spPr>
          <a:xfrm>
            <a:off x="394636" y="1963754"/>
            <a:ext cx="11482939" cy="4564145"/>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1617044" y="1489410"/>
            <a:ext cx="9298004" cy="94423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800" b="1" dirty="0"/>
              <a:t>五、企业主要负责人必须严格履行第一责任人的责任</a:t>
            </a:r>
            <a:endParaRPr lang="zh-CN" altLang="zh-CN" sz="2800" dirty="0"/>
          </a:p>
        </p:txBody>
      </p:sp>
      <p:sp>
        <p:nvSpPr>
          <p:cNvPr id="7" name="文本框 6"/>
          <p:cNvSpPr txBox="1"/>
          <p:nvPr/>
        </p:nvSpPr>
        <p:spPr>
          <a:xfrm>
            <a:off x="694500" y="2666940"/>
            <a:ext cx="10798063" cy="3622595"/>
          </a:xfrm>
          <a:prstGeom prst="rect">
            <a:avLst/>
          </a:prstGeom>
          <a:noFill/>
        </p:spPr>
        <p:txBody>
          <a:bodyPr wrap="square">
            <a:spAutoFit/>
          </a:bodyPr>
          <a:lstStyle/>
          <a:p>
            <a:pPr indent="409575">
              <a:lnSpc>
                <a:spcPct val="150000"/>
              </a:lnSpc>
            </a:pPr>
            <a:r>
              <a:rPr lang="en-US" altLang="zh-CN" sz="2600" b="1" spc="40" dirty="0">
                <a:solidFill>
                  <a:srgbClr val="222222"/>
                </a:solidFill>
                <a:effectLst/>
                <a:latin typeface="微软雅黑" panose="020B0503020204020204" pitchFamily="34" charset="-122"/>
                <a:ea typeface="微软雅黑" panose="020B0503020204020204" pitchFamily="34" charset="-122"/>
                <a:cs typeface="宋体" panose="02010600030101010101" pitchFamily="2" charset="-122"/>
              </a:rPr>
              <a:t>   </a:t>
            </a:r>
            <a:r>
              <a:rPr lang="zh-CN" altLang="zh-CN" sz="2600" b="1" spc="40" dirty="0">
                <a:solidFill>
                  <a:srgbClr val="222222"/>
                </a:solidFill>
                <a:effectLst/>
                <a:latin typeface="微软雅黑" panose="020B0503020204020204" pitchFamily="34" charset="-122"/>
                <a:ea typeface="微软雅黑" panose="020B0503020204020204" pitchFamily="34" charset="-122"/>
                <a:cs typeface="宋体" panose="02010600030101010101" pitchFamily="2" charset="-122"/>
              </a:rPr>
              <a:t>企业法人代表</a:t>
            </a:r>
            <a:r>
              <a:rPr lang="zh-CN" altLang="en-US" sz="2600" b="1" spc="40" dirty="0">
                <a:solidFill>
                  <a:srgbClr val="222222"/>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600" b="1" spc="40" dirty="0">
                <a:solidFill>
                  <a:srgbClr val="222222"/>
                </a:solidFill>
                <a:effectLst/>
                <a:latin typeface="微软雅黑" panose="020B0503020204020204" pitchFamily="34" charset="-122"/>
                <a:ea typeface="微软雅黑" panose="020B0503020204020204" pitchFamily="34" charset="-122"/>
                <a:cs typeface="宋体" panose="02010600030101010101" pitchFamily="2" charset="-122"/>
              </a:rPr>
              <a:t>实际控制人</a:t>
            </a:r>
            <a:r>
              <a:rPr lang="zh-CN" altLang="en-US" sz="2600" b="1" spc="40" dirty="0">
                <a:solidFill>
                  <a:srgbClr val="222222"/>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600" b="1" spc="40" dirty="0">
                <a:solidFill>
                  <a:srgbClr val="222222"/>
                </a:solidFill>
                <a:effectLst/>
                <a:latin typeface="微软雅黑" panose="020B0503020204020204" pitchFamily="34" charset="-122"/>
                <a:ea typeface="微软雅黑" panose="020B0503020204020204" pitchFamily="34" charset="-122"/>
                <a:cs typeface="宋体" panose="02010600030101010101" pitchFamily="2" charset="-122"/>
              </a:rPr>
              <a:t>实际负责人，</a:t>
            </a:r>
            <a:r>
              <a:rPr lang="zh-CN" altLang="zh-CN" sz="2600" spc="40" dirty="0">
                <a:solidFill>
                  <a:srgbClr val="222222"/>
                </a:solidFill>
                <a:effectLst/>
                <a:latin typeface="微软雅黑" panose="020B0503020204020204" pitchFamily="34" charset="-122"/>
                <a:ea typeface="微软雅黑" panose="020B0503020204020204" pitchFamily="34" charset="-122"/>
                <a:cs typeface="宋体" panose="02010600030101010101" pitchFamily="2" charset="-122"/>
              </a:rPr>
              <a:t>要严格履行安全生产第一责任人的责任，对本单位安全生产工作全面负责。现在看来，要直接追究集团公司主要负责人分管要严格落实重大风险源，安全包保责任制，矿长带班下井等制度，弄虚作假，搞挂名矿场逃避责任的依法追究，对重特大事故负有主要责任的，在追究刑事责任的同时，明确终身不得担任本行业本单位主要负责人。</a:t>
            </a:r>
            <a:endParaRPr lang="zh-CN" altLang="zh-CN" sz="2600" dirty="0">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2.29167E-6 -7.40741E-7 L 0.14518 -0.00023 " pathEditMode="relative" rAng="0" ptsTypes="AA">
                                      <p:cBhvr>
                                        <p:cTn id="9" dur="1000" spd="-100000" fill="hold"/>
                                        <p:tgtEl>
                                          <p:spTgt spid="5"/>
                                        </p:tgtEl>
                                        <p:attrNameLst>
                                          <p:attrName>ppt_x</p:attrName>
                                          <p:attrName>ppt_y</p:attrName>
                                        </p:attrNameLst>
                                      </p:cBhvr>
                                      <p:rCtr x="7253" y="-23"/>
                                    </p:animMotion>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7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bldLvl="0" animBg="1"/>
      <p:bldP spid="10"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TIMING" val="|0.6|1.3"/>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16515</Words>
  <Application>Microsoft Office PowerPoint</Application>
  <PresentationFormat>宽屏</PresentationFormat>
  <Paragraphs>1533</Paragraphs>
  <Slides>112</Slides>
  <Notes>23</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112</vt:i4>
      </vt:variant>
    </vt:vector>
  </HeadingPairs>
  <TitlesOfParts>
    <vt:vector size="122" baseType="lpstr">
      <vt:lpstr>宋体</vt:lpstr>
      <vt:lpstr>微软雅黑</vt:lpstr>
      <vt:lpstr>Arial</vt:lpstr>
      <vt:lpstr>Calibri</vt:lpstr>
      <vt:lpstr>Raavi</vt:lpstr>
      <vt:lpstr>Times New Roman</vt:lpstr>
      <vt:lpstr>Tw Cen MT</vt:lpstr>
      <vt:lpstr>Wingdings</vt:lpstr>
      <vt:lpstr>Office 主题​​</vt:lpstr>
      <vt:lpstr>Presentation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Administrator</dc:creator>
  <cp:lastModifiedBy>蒋 光</cp:lastModifiedBy>
  <cp:revision>157</cp:revision>
  <dcterms:created xsi:type="dcterms:W3CDTF">2019-06-19T02:08:00Z</dcterms:created>
  <dcterms:modified xsi:type="dcterms:W3CDTF">2022-05-05T15:34:45Z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