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6"/>
  </p:notesMasterIdLst>
  <p:sldIdLst>
    <p:sldId id="449" r:id="rId5"/>
    <p:sldId id="256" r:id="rId7"/>
    <p:sldId id="457" r:id="rId8"/>
    <p:sldId id="263" r:id="rId9"/>
    <p:sldId id="281" r:id="rId10"/>
    <p:sldId id="282" r:id="rId11"/>
    <p:sldId id="283" r:id="rId12"/>
    <p:sldId id="285" r:id="rId13"/>
    <p:sldId id="284" r:id="rId14"/>
    <p:sldId id="286" r:id="rId15"/>
    <p:sldId id="287" r:id="rId16"/>
    <p:sldId id="288" r:id="rId17"/>
    <p:sldId id="450" r:id="rId18"/>
    <p:sldId id="269" r:id="rId19"/>
    <p:sldId id="289" r:id="rId20"/>
    <p:sldId id="290" r:id="rId21"/>
    <p:sldId id="291" r:id="rId22"/>
    <p:sldId id="292" r:id="rId23"/>
    <p:sldId id="293" r:id="rId24"/>
    <p:sldId id="294" r:id="rId25"/>
    <p:sldId id="295" r:id="rId26"/>
    <p:sldId id="451" r:id="rId27"/>
    <p:sldId id="297" r:id="rId28"/>
    <p:sldId id="299" r:id="rId29"/>
    <p:sldId id="298" r:id="rId30"/>
    <p:sldId id="300" r:id="rId31"/>
    <p:sldId id="301" r:id="rId32"/>
    <p:sldId id="452" r:id="rId33"/>
    <p:sldId id="303" r:id="rId34"/>
    <p:sldId id="316" r:id="rId35"/>
    <p:sldId id="326" r:id="rId36"/>
    <p:sldId id="327" r:id="rId37"/>
    <p:sldId id="272" r:id="rId38"/>
    <p:sldId id="453" r:id="rId39"/>
    <p:sldId id="329" r:id="rId40"/>
    <p:sldId id="429" r:id="rId41"/>
    <p:sldId id="330" r:id="rId42"/>
    <p:sldId id="331" r:id="rId43"/>
    <p:sldId id="412" r:id="rId44"/>
    <p:sldId id="332" r:id="rId45"/>
    <p:sldId id="413" r:id="rId46"/>
    <p:sldId id="454" r:id="rId47"/>
    <p:sldId id="334" r:id="rId48"/>
    <p:sldId id="335" r:id="rId49"/>
    <p:sldId id="349" r:id="rId50"/>
    <p:sldId id="336" r:id="rId51"/>
    <p:sldId id="455" r:id="rId52"/>
    <p:sldId id="338" r:id="rId53"/>
    <p:sldId id="340" r:id="rId54"/>
    <p:sldId id="341" r:id="rId55"/>
    <p:sldId id="350" r:id="rId56"/>
    <p:sldId id="342" r:id="rId57"/>
    <p:sldId id="351" r:id="rId58"/>
    <p:sldId id="343" r:id="rId5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43433"/>
    <a:srgbClr val="60B8AC"/>
    <a:srgbClr val="71BFBF"/>
    <a:srgbClr val="D3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85" autoAdjust="0"/>
  </p:normalViewPr>
  <p:slideViewPr>
    <p:cSldViewPr snapToGrid="0">
      <p:cViewPr varScale="1">
        <p:scale>
          <a:sx n="83" d="100"/>
          <a:sy n="83" d="100"/>
        </p:scale>
        <p:origin x="82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更多安全资料，请添加安小应微信号：</a:t>
            </a:r>
            <a:r>
              <a:rPr lang="en-US" dirty="0" err="1">
                <a:latin typeface="微软雅黑" panose="020B0503020204020204" pitchFamily="34" charset="-122"/>
                <a:ea typeface="微软雅黑" panose="020B0503020204020204" pitchFamily="34" charset="-122"/>
                <a:cs typeface="微软雅黑" panose="020B0503020204020204" pitchFamily="34" charset="-122"/>
                <a:sym typeface="+mn-ea"/>
              </a:rPr>
              <a:t>ansyingcysafety</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6B12389-A10D-4D9E-A9FE-8DB54639D1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58E9F7-2049-489A-8404-AEB5F23E63D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851"/>
            <a:ext cx="2057400" cy="273878"/>
          </a:xfrm>
        </p:spPr>
        <p:txBody>
          <a:bodyPr/>
          <a:lstStyle/>
          <a:p>
            <a:fld id="{59D9C70D-B7C8-466D-B87C-22D855EF72C6}"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0F9045BA-9AC9-4435-A9A0-D822685BA71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6B12389-A10D-4D9E-A9FE-8DB54639D1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58E9F7-2049-489A-8404-AEB5F23E63D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E6B12389-A10D-4D9E-A9FE-8DB54639D112}"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C58E9F7-2049-489A-8404-AEB5F23E63DB}" type="slidenum">
              <a:rPr lang="zh-CN" altLang="en-US" smtClean="0"/>
            </a:fld>
            <a:endParaRPr lang="zh-CN" altLang="en-US"/>
          </a:p>
        </p:txBody>
      </p:sp>
      <p:pic>
        <p:nvPicPr>
          <p:cNvPr id="7" name="图片 6" descr="58ae6eada86f3-02"/>
          <p:cNvPicPr>
            <a:picLocks noChangeAspect="1"/>
          </p:cNvPicPr>
          <p:nvPr userDrawn="1"/>
        </p:nvPicPr>
        <p:blipFill>
          <a:blip r:embed="rId2"/>
          <a:stretch>
            <a:fillRect/>
          </a:stretch>
        </p:blipFill>
        <p:spPr>
          <a:xfrm>
            <a:off x="0" y="13335"/>
            <a:ext cx="9147175" cy="51447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descr="58ae6eada86f3-02"/>
          <p:cNvPicPr>
            <a:picLocks noChangeAspect="1"/>
          </p:cNvPicPr>
          <p:nvPr userDrawn="1"/>
        </p:nvPicPr>
        <p:blipFill>
          <a:blip r:embed="rId2"/>
          <a:stretch>
            <a:fillRect/>
          </a:stretch>
        </p:blipFill>
        <p:spPr>
          <a:xfrm>
            <a:off x="0" y="13335"/>
            <a:ext cx="9147175" cy="5144770"/>
          </a:xfrm>
          <a:prstGeom prst="rect">
            <a:avLst/>
          </a:prstGeom>
        </p:spPr>
      </p:pic>
      <p:pic>
        <p:nvPicPr>
          <p:cNvPr id="8" name="图片 7"/>
          <p:cNvPicPr>
            <a:picLocks noChangeAspect="1"/>
          </p:cNvPicPr>
          <p:nvPr userDrawn="1"/>
        </p:nvPicPr>
        <p:blipFill rotWithShape="1">
          <a:blip r:embed="rId3">
            <a:clrChange>
              <a:clrFrom>
                <a:srgbClr val="FFFEFD">
                  <a:alpha val="100000"/>
                </a:srgbClr>
              </a:clrFrom>
              <a:clrTo>
                <a:srgbClr val="FFFEFD">
                  <a:alpha val="100000"/>
                  <a:alpha val="0"/>
                </a:srgbClr>
              </a:clrTo>
            </a:clrChange>
          </a:blip>
          <a:srcRect t="18587"/>
          <a:stretch>
            <a:fillRect/>
          </a:stretch>
        </p:blipFill>
        <p:spPr>
          <a:xfrm>
            <a:off x="2255480" y="449"/>
            <a:ext cx="4633042" cy="3112477"/>
          </a:xfrm>
          <a:prstGeom prst="rect">
            <a:avLst/>
          </a:prstGeom>
        </p:spPr>
      </p:pic>
      <p:pic>
        <p:nvPicPr>
          <p:cNvPr id="2" name="图片 1" descr="几千份资料免费"/>
          <p:cNvPicPr>
            <a:picLocks noChangeAspect="1"/>
          </p:cNvPicPr>
          <p:nvPr userDrawn="1"/>
        </p:nvPicPr>
        <p:blipFill>
          <a:blip r:embed="rId4"/>
          <a:stretch>
            <a:fillRect/>
          </a:stretch>
        </p:blipFill>
        <p:spPr>
          <a:xfrm>
            <a:off x="6888480" y="3554730"/>
            <a:ext cx="865505" cy="86550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E6B12389-A10D-4D9E-A9FE-8DB54639D112}" type="datetimeFigureOut">
              <a:rPr lang="zh-CN" altLang="en-US" smtClean="0"/>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C58E9F7-2049-489A-8404-AEB5F23E63DB}" type="slidenum">
              <a:rPr lang="zh-CN" altLang="en-US" smtClean="0"/>
            </a:fld>
            <a:endParaRPr lang="zh-CN" altLang="en-US"/>
          </a:p>
        </p:txBody>
      </p:sp>
      <p:pic>
        <p:nvPicPr>
          <p:cNvPr id="7" name="图片 6" descr="58ae6eada86f3-02"/>
          <p:cNvPicPr>
            <a:picLocks noChangeAspect="1"/>
          </p:cNvPicPr>
          <p:nvPr userDrawn="1"/>
        </p:nvPicPr>
        <p:blipFill>
          <a:blip r:embed="rId2"/>
          <a:stretch>
            <a:fillRect/>
          </a:stretch>
        </p:blipFill>
        <p:spPr>
          <a:xfrm>
            <a:off x="0" y="13335"/>
            <a:ext cx="9147175" cy="514477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image" Target="../media/image17.wmf"/><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35.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hyperlink" Target="http://www.gettyimages.cn/showmid/6314240/Photo-Researchers" TargetMode="External"/><Relationship Id="rId2" Type="http://schemas.openxmlformats.org/officeDocument/2006/relationships/image" Target="../media/image40.jpe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43.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3.xml"/><Relationship Id="rId2" Type="http://schemas.openxmlformats.org/officeDocument/2006/relationships/image" Target="../media/image58.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59.jpe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image" Target="../media/image60.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63.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image" Target="../media/image64.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65.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image" Target="../media/image66.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6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image" Target="../media/image68.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69.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tags" Target="../tags/tag2.xml"/><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73.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image" Target="../media/image74.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1.xml"/><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10.jpeg"/><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xml"/><Relationship Id="rId2" Type="http://schemas.openxmlformats.org/officeDocument/2006/relationships/image" Target="../media/image78.png"/><Relationship Id="rId1" Type="http://schemas.openxmlformats.org/officeDocument/2006/relationships/image" Target="../media/image6.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xml"/><Relationship Id="rId2" Type="http://schemas.openxmlformats.org/officeDocument/2006/relationships/image" Target="../media/image79.png"/><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xml"/><Relationship Id="rId2" Type="http://schemas.openxmlformats.org/officeDocument/2006/relationships/image" Target="../media/image80.png"/><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81.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4.png"/><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4" name="文本框 3"/>
          <p:cNvSpPr txBox="1"/>
          <p:nvPr/>
        </p:nvSpPr>
        <p:spPr>
          <a:xfrm>
            <a:off x="1469634" y="3071353"/>
            <a:ext cx="6204732" cy="1198880"/>
          </a:xfrm>
          <a:prstGeom prst="rect">
            <a:avLst/>
          </a:prstGeom>
          <a:noFill/>
        </p:spPr>
        <p:txBody>
          <a:bodyPr vert="horz" wrap="square" rtlCol="0">
            <a:spAutoFit/>
          </a:bodyPr>
          <a:lstStyle/>
          <a:p>
            <a:pPr algn="ctr"/>
            <a:r>
              <a:rPr lang="zh-CN" altLang="en-US" sz="3600" b="1" dirty="0">
                <a:solidFill>
                  <a:schemeClr val="bg2">
                    <a:lumMod val="25000"/>
                  </a:schemeClr>
                </a:solidFill>
                <a:latin typeface="微软雅黑" panose="020B0503020204020204" pitchFamily="34" charset="-122"/>
                <a:ea typeface="微软雅黑" panose="020B0503020204020204" pitchFamily="34" charset="-122"/>
                <a:sym typeface="+mn-ea"/>
              </a:rPr>
              <a:t>突发事件救护疏散及避险逃生安全知识</a:t>
            </a:r>
            <a:r>
              <a:rPr lang="en-US" altLang="zh-CN" sz="3600" b="1" dirty="0" err="1">
                <a:solidFill>
                  <a:schemeClr val="bg2">
                    <a:lumMod val="25000"/>
                  </a:schemeClr>
                </a:solidFill>
                <a:latin typeface="微软雅黑" panose="020B0503020204020204" pitchFamily="34" charset="-122"/>
                <a:ea typeface="微软雅黑" panose="020B0503020204020204" pitchFamily="34" charset="-122"/>
                <a:sym typeface="+mn-ea"/>
              </a:rPr>
              <a:t>培训</a:t>
            </a:r>
            <a:endParaRPr lang="en-US" altLang="zh-CN" sz="36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16385" name="矩形 2791425"/>
          <p:cNvSpPr/>
          <p:nvPr/>
        </p:nvSpPr>
        <p:spPr>
          <a:xfrm>
            <a:off x="539750" y="1771968"/>
            <a:ext cx="8064500" cy="436245"/>
          </a:xfrm>
          <a:prstGeom prst="rect">
            <a:avLst/>
          </a:prstGeom>
          <a:noFill/>
          <a:ln w="9525">
            <a:noFill/>
          </a:ln>
        </p:spPr>
        <p:txBody>
          <a:bodyPr lIns="91419" tIns="45710" rIns="91419" bIns="45710" anchor="t">
            <a:spAutoFit/>
          </a:bodyPr>
          <a:lstStyle/>
          <a:p>
            <a:pPr>
              <a:lnSpc>
                <a:spcPct val="125000"/>
              </a:lnSpc>
            </a:pPr>
            <a:r>
              <a:rPr lang="en-US" altLang="zh-CN" b="0" dirty="0">
                <a:solidFill>
                  <a:schemeClr val="tx1"/>
                </a:solidFill>
                <a:latin typeface="微软雅黑" panose="020B0503020204020204" pitchFamily="34" charset="-122"/>
                <a:ea typeface="微软雅黑" panose="020B0503020204020204" pitchFamily="34" charset="-122"/>
              </a:rPr>
              <a:t>    </a:t>
            </a:r>
            <a:endParaRPr lang="zh-CN" altLang="en-US" b="0" dirty="0">
              <a:solidFill>
                <a:schemeClr val="tx1"/>
              </a:solidFill>
              <a:latin typeface="微软雅黑" panose="020B0503020204020204" pitchFamily="34" charset="-122"/>
              <a:ea typeface="微软雅黑" panose="020B0503020204020204" pitchFamily="34" charset="-122"/>
            </a:endParaRPr>
          </a:p>
        </p:txBody>
      </p:sp>
      <p:pic>
        <p:nvPicPr>
          <p:cNvPr id="16389" name="图片 2791429"/>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30555" y="1947545"/>
            <a:ext cx="1722120" cy="1471930"/>
          </a:xfrm>
          <a:prstGeom prst="rect">
            <a:avLst/>
          </a:prstGeom>
          <a:noFill/>
          <a:ln w="9525">
            <a:noFill/>
          </a:ln>
        </p:spPr>
      </p:pic>
      <p:sp>
        <p:nvSpPr>
          <p:cNvPr id="16390" name="矩形 2791430"/>
          <p:cNvSpPr/>
          <p:nvPr/>
        </p:nvSpPr>
        <p:spPr>
          <a:xfrm>
            <a:off x="1055370" y="3589655"/>
            <a:ext cx="1047750" cy="351155"/>
          </a:xfrm>
          <a:prstGeom prst="rect">
            <a:avLst/>
          </a:prstGeom>
          <a:noFill/>
          <a:ln w="9525">
            <a:noFill/>
          </a:ln>
          <a:effectLst>
            <a:prstShdw prst="shdw17" dist="17961" dir="2699999">
              <a:srgbClr val="990000"/>
            </a:prstShdw>
          </a:effectLst>
        </p:spPr>
        <p:txBody>
          <a:bodyPr wrap="none" lIns="91419" tIns="45710" rIns="91419" bIns="45710" anchor="t">
            <a:spAutoFit/>
          </a:bodyPr>
          <a:lstStyle/>
          <a:p>
            <a:pPr eaLnBrk="0" hangingPunct="0"/>
            <a:r>
              <a:rPr lang="zh-CN" altLang="en-US" sz="1700" b="0" dirty="0">
                <a:solidFill>
                  <a:srgbClr val="60B8AC"/>
                </a:solidFill>
                <a:latin typeface="微软雅黑" panose="020B0503020204020204" pitchFamily="34" charset="-122"/>
                <a:ea typeface="微软雅黑" panose="020B0503020204020204" pitchFamily="34" charset="-122"/>
              </a:rPr>
              <a:t>观察伤情</a:t>
            </a:r>
            <a:endParaRPr lang="zh-CN" altLang="en-US" sz="1700" b="0" dirty="0">
              <a:solidFill>
                <a:srgbClr val="60B8AC"/>
              </a:solidFill>
              <a:latin typeface="微软雅黑" panose="020B0503020204020204" pitchFamily="34" charset="-122"/>
              <a:ea typeface="微软雅黑" panose="020B0503020204020204" pitchFamily="34" charset="-122"/>
            </a:endParaRPr>
          </a:p>
        </p:txBody>
      </p:sp>
      <p:pic>
        <p:nvPicPr>
          <p:cNvPr id="16398" name="图片 2791438"/>
          <p:cNvPicPr>
            <a:picLocks noChangeAspect="1"/>
          </p:cNvPicPr>
          <p:nvPr/>
        </p:nvPicPr>
        <p:blipFill>
          <a:blip r:embed="rId3">
            <a:clrChange>
              <a:clrFrom>
                <a:srgbClr val="FFFFFF">
                  <a:alpha val="100000"/>
                </a:srgbClr>
              </a:clrFrom>
              <a:clrTo>
                <a:srgbClr val="FFFFFF">
                  <a:alpha val="100000"/>
                  <a:alpha val="0"/>
                </a:srgbClr>
              </a:clrTo>
            </a:clrChange>
          </a:blip>
          <a:srcRect l="8607" r="51202"/>
          <a:stretch>
            <a:fillRect/>
          </a:stretch>
        </p:blipFill>
        <p:spPr>
          <a:xfrm>
            <a:off x="5662295" y="2077720"/>
            <a:ext cx="1008380" cy="1109980"/>
          </a:xfrm>
          <a:prstGeom prst="rect">
            <a:avLst/>
          </a:prstGeom>
          <a:noFill/>
          <a:ln w="9525">
            <a:noFill/>
          </a:ln>
        </p:spPr>
      </p:pic>
      <p:sp>
        <p:nvSpPr>
          <p:cNvPr id="16399" name="矩形 2791439"/>
          <p:cNvSpPr/>
          <p:nvPr/>
        </p:nvSpPr>
        <p:spPr>
          <a:xfrm>
            <a:off x="6383020" y="3589655"/>
            <a:ext cx="1047750" cy="351155"/>
          </a:xfrm>
          <a:prstGeom prst="rect">
            <a:avLst/>
          </a:prstGeom>
          <a:noFill/>
          <a:ln w="9525">
            <a:noFill/>
          </a:ln>
          <a:effectLst>
            <a:prstShdw prst="shdw17" dist="17961" dir="2699999">
              <a:srgbClr val="990000"/>
            </a:prstShdw>
          </a:effectLst>
        </p:spPr>
        <p:txBody>
          <a:bodyPr wrap="none" lIns="91419" tIns="45710" rIns="91419" bIns="45710" anchor="t">
            <a:spAutoFit/>
          </a:bodyPr>
          <a:lstStyle/>
          <a:p>
            <a:pPr eaLnBrk="0" hangingPunct="0"/>
            <a:r>
              <a:rPr lang="zh-CN" altLang="en-US" sz="1700" b="0" dirty="0">
                <a:solidFill>
                  <a:srgbClr val="60B8AC"/>
                </a:solidFill>
                <a:latin typeface="微软雅黑" panose="020B0503020204020204" pitchFamily="34" charset="-122"/>
                <a:ea typeface="微软雅黑" panose="020B0503020204020204" pitchFamily="34" charset="-122"/>
              </a:rPr>
              <a:t>比较瞳孔</a:t>
            </a:r>
            <a:endParaRPr lang="zh-CN" altLang="en-US" sz="1700" b="0" dirty="0">
              <a:solidFill>
                <a:srgbClr val="60B8AC"/>
              </a:solidFill>
              <a:latin typeface="微软雅黑" panose="020B0503020204020204" pitchFamily="34" charset="-122"/>
              <a:ea typeface="微软雅黑" panose="020B0503020204020204" pitchFamily="34" charset="-122"/>
            </a:endParaRPr>
          </a:p>
        </p:txBody>
      </p:sp>
      <p:sp>
        <p:nvSpPr>
          <p:cNvPr id="16400" name="矩形 2791440"/>
          <p:cNvSpPr/>
          <p:nvPr/>
        </p:nvSpPr>
        <p:spPr>
          <a:xfrm>
            <a:off x="5771515" y="3081020"/>
            <a:ext cx="641350" cy="367030"/>
          </a:xfrm>
          <a:prstGeom prst="rect">
            <a:avLst/>
          </a:prstGeom>
          <a:noFill/>
          <a:ln w="9525">
            <a:noFill/>
          </a:ln>
          <a:effectLst>
            <a:prstShdw prst="shdw17" dist="17961" dir="2699999">
              <a:srgbClr val="990000"/>
            </a:prstShdw>
          </a:effectLst>
        </p:spPr>
        <p:txBody>
          <a:bodyPr wrap="none" lIns="91419" tIns="45710" rIns="91419" bIns="45710" anchor="t">
            <a:spAutoFit/>
          </a:bodyPr>
          <a:lstStyle/>
          <a:p>
            <a:pPr eaLnBrk="0" hangingPunct="0"/>
            <a:r>
              <a:rPr lang="zh-CN" altLang="en-US" sz="1800" b="0" dirty="0">
                <a:solidFill>
                  <a:srgbClr val="FF3300"/>
                </a:solidFill>
                <a:latin typeface="微软雅黑" panose="020B0503020204020204" pitchFamily="34" charset="-122"/>
                <a:ea typeface="微软雅黑" panose="020B0503020204020204" pitchFamily="34" charset="-122"/>
              </a:rPr>
              <a:t>正常</a:t>
            </a:r>
            <a:endParaRPr lang="zh-CN" altLang="en-US" sz="1800" b="0" dirty="0">
              <a:solidFill>
                <a:srgbClr val="FF3300"/>
              </a:solidFill>
              <a:latin typeface="微软雅黑" panose="020B0503020204020204" pitchFamily="34" charset="-122"/>
              <a:ea typeface="微软雅黑" panose="020B0503020204020204" pitchFamily="34" charset="-122"/>
            </a:endParaRPr>
          </a:p>
        </p:txBody>
      </p:sp>
      <p:pic>
        <p:nvPicPr>
          <p:cNvPr id="16402" name="图片 2791442"/>
          <p:cNvPicPr>
            <a:picLocks noChangeAspect="1"/>
          </p:cNvPicPr>
          <p:nvPr/>
        </p:nvPicPr>
        <p:blipFill>
          <a:blip r:embed="rId3">
            <a:clrChange>
              <a:clrFrom>
                <a:srgbClr val="FFFFFF">
                  <a:alpha val="100000"/>
                </a:srgbClr>
              </a:clrFrom>
              <a:clrTo>
                <a:srgbClr val="FFFFFF">
                  <a:alpha val="100000"/>
                  <a:alpha val="0"/>
                </a:srgbClr>
              </a:clrTo>
            </a:clrChange>
          </a:blip>
          <a:srcRect l="51645" r="8165"/>
          <a:stretch>
            <a:fillRect/>
          </a:stretch>
        </p:blipFill>
        <p:spPr>
          <a:xfrm>
            <a:off x="7174865" y="2085975"/>
            <a:ext cx="1008380" cy="1109980"/>
          </a:xfrm>
          <a:prstGeom prst="rect">
            <a:avLst/>
          </a:prstGeom>
          <a:noFill/>
          <a:ln w="9525">
            <a:noFill/>
          </a:ln>
        </p:spPr>
      </p:pic>
      <p:sp>
        <p:nvSpPr>
          <p:cNvPr id="16403" name="AutoShape 75"/>
          <p:cNvSpPr/>
          <p:nvPr/>
        </p:nvSpPr>
        <p:spPr>
          <a:xfrm>
            <a:off x="5158740" y="2619375"/>
            <a:ext cx="431800" cy="360680"/>
          </a:xfrm>
          <a:prstGeom prst="rightArrow">
            <a:avLst>
              <a:gd name="adj1" fmla="val 58685"/>
              <a:gd name="adj2" fmla="val 44900"/>
            </a:avLst>
          </a:prstGeom>
          <a:gradFill rotWithShape="1">
            <a:gsLst>
              <a:gs pos="0">
                <a:srgbClr val="000000">
                  <a:alpha val="0"/>
                </a:srgbClr>
              </a:gs>
              <a:gs pos="100000">
                <a:schemeClr val="tx2"/>
              </a:gs>
            </a:gsLst>
            <a:lin ang="0" scaled="1"/>
            <a:tileRect/>
          </a:gradFill>
          <a:ln w="0">
            <a:noFill/>
          </a:ln>
        </p:spPr>
        <p:txBody>
          <a:bodyPr wrap="none" lIns="91419" tIns="45710" rIns="91419" bIns="45710" anchor="ctr"/>
          <a:lstStyle/>
          <a:p>
            <a:pPr eaLnBrk="0" hangingPunct="0"/>
            <a:endParaRPr lang="zh-CN" sz="1800" b="0" dirty="0">
              <a:solidFill>
                <a:schemeClr val="tx1"/>
              </a:solidFill>
              <a:latin typeface="微软雅黑" panose="020B0503020204020204" pitchFamily="34" charset="-122"/>
              <a:ea typeface="微软雅黑" panose="020B0503020204020204" pitchFamily="34" charset="-122"/>
            </a:endParaRPr>
          </a:p>
        </p:txBody>
      </p:sp>
      <p:sp>
        <p:nvSpPr>
          <p:cNvPr id="16401" name="矩形 2791441"/>
          <p:cNvSpPr/>
          <p:nvPr/>
        </p:nvSpPr>
        <p:spPr>
          <a:xfrm>
            <a:off x="7157720" y="3081020"/>
            <a:ext cx="869950" cy="367030"/>
          </a:xfrm>
          <a:prstGeom prst="rect">
            <a:avLst/>
          </a:prstGeom>
          <a:noFill/>
          <a:ln w="9525">
            <a:noFill/>
          </a:ln>
          <a:effectLst>
            <a:prstShdw prst="shdw17" dist="17961" dir="2699999">
              <a:srgbClr val="990000"/>
            </a:prstShdw>
          </a:effectLst>
        </p:spPr>
        <p:txBody>
          <a:bodyPr wrap="none" lIns="91419" tIns="45710" rIns="91419" bIns="45710" anchor="t">
            <a:spAutoFit/>
          </a:bodyPr>
          <a:lstStyle/>
          <a:p>
            <a:pPr eaLnBrk="0" hangingPunct="0"/>
            <a:r>
              <a:rPr lang="zh-CN" altLang="en-US" sz="1800" b="0" dirty="0">
                <a:solidFill>
                  <a:srgbClr val="FF3300"/>
                </a:solidFill>
                <a:latin typeface="微软雅黑" panose="020B0503020204020204" pitchFamily="34" charset="-122"/>
                <a:ea typeface="微软雅黑" panose="020B0503020204020204" pitchFamily="34" charset="-122"/>
              </a:rPr>
              <a:t>已放大</a:t>
            </a:r>
            <a:endParaRPr lang="zh-CN" altLang="en-US" sz="1800" b="0" dirty="0">
              <a:solidFill>
                <a:srgbClr val="FF33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24865" y="1176020"/>
            <a:ext cx="1325880" cy="368300"/>
          </a:xfrm>
          <a:prstGeom prst="rect">
            <a:avLst/>
          </a:prstGeom>
          <a:noFill/>
        </p:spPr>
        <p:txBody>
          <a:bodyPr wrap="none" rtlCol="0" anchor="t">
            <a:spAutoFit/>
          </a:bodyPr>
          <a:lstStyle/>
          <a:p>
            <a:r>
              <a:rPr lang="zh-CN" altLang="en-US" b="1" dirty="0">
                <a:solidFill>
                  <a:srgbClr val="60B8AC"/>
                </a:solidFill>
                <a:latin typeface="微软雅黑" panose="020B0503020204020204" pitchFamily="34" charset="-122"/>
                <a:ea typeface="微软雅黑" panose="020B0503020204020204" pitchFamily="34" charset="-122"/>
                <a:sym typeface="+mn-ea"/>
              </a:rPr>
              <a:t>二是：观察</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630555" y="1136015"/>
            <a:ext cx="161925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8655" y="1176020"/>
            <a:ext cx="161925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93" name="AutoShape 75"/>
          <p:cNvSpPr/>
          <p:nvPr/>
        </p:nvSpPr>
        <p:spPr>
          <a:xfrm>
            <a:off x="2566670" y="2619375"/>
            <a:ext cx="431800" cy="360680"/>
          </a:xfrm>
          <a:prstGeom prst="rightArrow">
            <a:avLst>
              <a:gd name="adj1" fmla="val 58685"/>
              <a:gd name="adj2" fmla="val 44900"/>
            </a:avLst>
          </a:prstGeom>
          <a:gradFill rotWithShape="1">
            <a:gsLst>
              <a:gs pos="0">
                <a:srgbClr val="000000">
                  <a:alpha val="0"/>
                </a:srgbClr>
              </a:gs>
              <a:gs pos="100000">
                <a:schemeClr val="tx2"/>
              </a:gs>
            </a:gsLst>
            <a:lin ang="0" scaled="1"/>
            <a:tileRect/>
          </a:gradFill>
          <a:ln w="0">
            <a:noFill/>
          </a:ln>
        </p:spPr>
        <p:txBody>
          <a:bodyPr wrap="none" lIns="91419" tIns="45710" rIns="91419" bIns="45710" anchor="ctr"/>
          <a:lstStyle/>
          <a:p>
            <a:pPr eaLnBrk="0" hangingPunct="0"/>
            <a:endParaRPr lang="zh-CN" sz="1800" b="0" dirty="0">
              <a:solidFill>
                <a:schemeClr val="tx1"/>
              </a:solidFill>
              <a:latin typeface="微软雅黑" panose="020B0503020204020204" pitchFamily="34" charset="-122"/>
              <a:ea typeface="微软雅黑" panose="020B0503020204020204" pitchFamily="34" charset="-122"/>
            </a:endParaRPr>
          </a:p>
        </p:txBody>
      </p:sp>
      <p:pic>
        <p:nvPicPr>
          <p:cNvPr id="16394" name="图片 2791434"/>
          <p:cNvPicPr>
            <a:picLocks noChangeAspect="1"/>
          </p:cNvPicPr>
          <p:nvPr/>
        </p:nvPicPr>
        <p:blipFill>
          <a:blip r:embed="rId4">
            <a:clrChange>
              <a:clrFrom>
                <a:srgbClr val="FFFFFF">
                  <a:alpha val="100000"/>
                </a:srgbClr>
              </a:clrFrom>
              <a:clrTo>
                <a:srgbClr val="FFFFFF">
                  <a:alpha val="100000"/>
                  <a:alpha val="0"/>
                </a:srgbClr>
              </a:clrTo>
            </a:clrChange>
          </a:blip>
          <a:srcRect l="2721" r="3792"/>
          <a:stretch>
            <a:fillRect/>
          </a:stretch>
        </p:blipFill>
        <p:spPr>
          <a:xfrm>
            <a:off x="3069590" y="1882775"/>
            <a:ext cx="1800225" cy="1456055"/>
          </a:xfrm>
          <a:prstGeom prst="rect">
            <a:avLst/>
          </a:prstGeom>
          <a:noFill/>
          <a:ln w="9525">
            <a:noFill/>
          </a:ln>
        </p:spPr>
      </p:pic>
      <p:sp>
        <p:nvSpPr>
          <p:cNvPr id="16395" name="矩形 2791435"/>
          <p:cNvSpPr/>
          <p:nvPr/>
        </p:nvSpPr>
        <p:spPr>
          <a:xfrm>
            <a:off x="3031490" y="3589655"/>
            <a:ext cx="1911350" cy="351155"/>
          </a:xfrm>
          <a:prstGeom prst="rect">
            <a:avLst/>
          </a:prstGeom>
          <a:noFill/>
          <a:ln w="9525">
            <a:noFill/>
          </a:ln>
          <a:effectLst>
            <a:prstShdw prst="shdw17" dist="17961" dir="2699999">
              <a:srgbClr val="990000"/>
            </a:prstShdw>
          </a:effectLst>
        </p:spPr>
        <p:txBody>
          <a:bodyPr wrap="none" lIns="91419" tIns="45710" rIns="91419" bIns="45710" anchor="t">
            <a:spAutoFit/>
          </a:bodyPr>
          <a:lstStyle/>
          <a:p>
            <a:pPr eaLnBrk="0" hangingPunct="0"/>
            <a:r>
              <a:rPr lang="zh-CN" altLang="en-US" sz="1700" b="0" dirty="0">
                <a:solidFill>
                  <a:srgbClr val="60B8AC"/>
                </a:solidFill>
                <a:latin typeface="微软雅黑" panose="020B0503020204020204" pitchFamily="34" charset="-122"/>
                <a:ea typeface="微软雅黑" panose="020B0503020204020204" pitchFamily="34" charset="-122"/>
              </a:rPr>
              <a:t>探测颈动脉的搏动</a:t>
            </a:r>
            <a:endParaRPr lang="zh-CN" altLang="en-US" sz="1700" b="0" dirty="0">
              <a:solidFill>
                <a:srgbClr val="60B8A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5" name="文本框 4"/>
          <p:cNvSpPr txBox="1"/>
          <p:nvPr/>
        </p:nvSpPr>
        <p:spPr>
          <a:xfrm>
            <a:off x="824865" y="1176020"/>
            <a:ext cx="1325880" cy="368300"/>
          </a:xfrm>
          <a:prstGeom prst="rect">
            <a:avLst/>
          </a:prstGeom>
          <a:noFill/>
        </p:spPr>
        <p:txBody>
          <a:bodyPr wrap="none" rtlCol="0" anchor="t">
            <a:spAutoFit/>
          </a:bodyPr>
          <a:lstStyle/>
          <a:p>
            <a:r>
              <a:rPr lang="zh-CN" altLang="en-US" b="1" dirty="0">
                <a:solidFill>
                  <a:srgbClr val="60B8AC"/>
                </a:solidFill>
                <a:latin typeface="微软雅黑" panose="020B0503020204020204" pitchFamily="34" charset="-122"/>
                <a:ea typeface="微软雅黑" panose="020B0503020204020204" pitchFamily="34" charset="-122"/>
                <a:sym typeface="+mn-ea"/>
              </a:rPr>
              <a:t>三是：急救</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630555" y="1136015"/>
            <a:ext cx="161925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8655" y="1176020"/>
            <a:ext cx="161925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09" name="矩形 2793473"/>
          <p:cNvSpPr/>
          <p:nvPr/>
        </p:nvSpPr>
        <p:spPr>
          <a:xfrm>
            <a:off x="630555" y="4357370"/>
            <a:ext cx="5831840" cy="335915"/>
          </a:xfrm>
          <a:prstGeom prst="rect">
            <a:avLst/>
          </a:prstGeom>
          <a:noFill/>
          <a:ln w="9525">
            <a:noFill/>
          </a:ln>
        </p:spPr>
        <p:txBody>
          <a:bodyPr wrap="square" lIns="91419" tIns="45710" rIns="91419" bIns="45710" anchor="t">
            <a:spAutoFit/>
          </a:bodyPr>
          <a:lstStyle/>
          <a:p>
            <a:pPr algn="dist"/>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对触电者</a:t>
            </a:r>
            <a:r>
              <a:rPr lang="zh-CN" altLang="en-US" sz="1600" dirty="0">
                <a:solidFill>
                  <a:srgbClr val="60B8AC"/>
                </a:solidFill>
                <a:latin typeface="微软雅黑" panose="020B0503020204020204" pitchFamily="34" charset="-122"/>
                <a:ea typeface="微软雅黑" panose="020B0503020204020204" pitchFamily="34" charset="-122"/>
                <a:cs typeface="微软雅黑" panose="020B0503020204020204" pitchFamily="34" charset="-122"/>
              </a:rPr>
              <a:t>看、听、试</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600" b="1">
                <a:solidFill>
                  <a:srgbClr val="60B8A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60B8AC"/>
                </a:solidFill>
                <a:latin typeface="微软雅黑" panose="020B0503020204020204" pitchFamily="34" charset="-122"/>
                <a:ea typeface="微软雅黑" panose="020B0503020204020204" pitchFamily="34" charset="-122"/>
                <a:cs typeface="微软雅黑" panose="020B0503020204020204" pitchFamily="34" charset="-122"/>
              </a:rPr>
              <a:t>结果</a:t>
            </a:r>
            <a:r>
              <a:rPr lang="en-US" altLang="zh-CN" sz="1600" b="1">
                <a:solidFill>
                  <a:srgbClr val="60B8A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60B8AC"/>
                </a:solidFill>
                <a:latin typeface="微软雅黑" panose="020B0503020204020204" pitchFamily="34" charset="-122"/>
                <a:ea typeface="微软雅黑" panose="020B0503020204020204" pitchFamily="34" charset="-122"/>
                <a:cs typeface="微软雅黑" panose="020B0503020204020204" pitchFamily="34" charset="-122"/>
              </a:rPr>
              <a:t>决定采用何种急救方法</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793475" name="表格 2793474"/>
          <p:cNvGraphicFramePr/>
          <p:nvPr/>
        </p:nvGraphicFramePr>
        <p:xfrm>
          <a:off x="630555" y="1726565"/>
          <a:ext cx="7912735" cy="2520315"/>
        </p:xfrm>
        <a:graphic>
          <a:graphicData uri="http://schemas.openxmlformats.org/drawingml/2006/table">
            <a:tbl>
              <a:tblPr/>
              <a:tblGrid>
                <a:gridCol w="765175"/>
                <a:gridCol w="4227195"/>
                <a:gridCol w="2920365"/>
              </a:tblGrid>
              <a:tr h="368300">
                <a:tc>
                  <a:txBody>
                    <a:bodyPr/>
                    <a:lstStyle/>
                    <a:p>
                      <a:pPr marL="0" lvl="0" indent="0" algn="ctr">
                        <a:buNone/>
                      </a:pPr>
                      <a:r>
                        <a:rPr lang="zh-CN" altLang="en-US" sz="1600" dirty="0">
                          <a:solidFill>
                            <a:schemeClr val="bg1"/>
                          </a:solidFill>
                          <a:latin typeface="微软雅黑" panose="020B0503020204020204" pitchFamily="34" charset="-122"/>
                          <a:ea typeface="微软雅黑" panose="020B0503020204020204" pitchFamily="34" charset="-122"/>
                        </a:rPr>
                        <a:t>序号</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9980" marR="89980" marT="46790" marB="467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0B8AC"/>
                    </a:solidFill>
                  </a:tcPr>
                </a:tc>
                <a:tc>
                  <a:txBody>
                    <a:bodyPr/>
                    <a:lstStyle/>
                    <a:p>
                      <a:pPr marL="0" lvl="0" indent="0" algn="ctr">
                        <a:buNone/>
                      </a:pPr>
                      <a:r>
                        <a:rPr lang="zh-CN" altLang="en-US" sz="1600" dirty="0">
                          <a:solidFill>
                            <a:schemeClr val="bg1"/>
                          </a:solidFill>
                          <a:latin typeface="微软雅黑" panose="020B0503020204020204" pitchFamily="34" charset="-122"/>
                          <a:ea typeface="微软雅黑" panose="020B0503020204020204" pitchFamily="34" charset="-122"/>
                        </a:rPr>
                        <a:t>触电者情况</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0B8AC"/>
                    </a:solidFill>
                  </a:tcPr>
                </a:tc>
                <a:tc>
                  <a:txBody>
                    <a:bodyPr/>
                    <a:lstStyle/>
                    <a:p>
                      <a:pPr marL="0" lvl="0" indent="0" algn="ctr">
                        <a:buNone/>
                      </a:pPr>
                      <a:r>
                        <a:rPr lang="zh-CN" altLang="en-US" sz="1600" dirty="0">
                          <a:solidFill>
                            <a:schemeClr val="bg1"/>
                          </a:solidFill>
                          <a:latin typeface="微软雅黑" panose="020B0503020204020204" pitchFamily="34" charset="-122"/>
                          <a:ea typeface="微软雅黑" panose="020B0503020204020204" pitchFamily="34" charset="-122"/>
                        </a:rPr>
                        <a:t>急救方法</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60B8AC"/>
                    </a:solidFill>
                  </a:tcPr>
                </a:tc>
              </a:tr>
              <a:tr h="640715">
                <a:tc>
                  <a:txBody>
                    <a:bodyPr/>
                    <a:lstStyle/>
                    <a:p>
                      <a:pPr marL="0" lvl="0" indent="0" algn="ctr">
                        <a:buNone/>
                      </a:pPr>
                      <a:r>
                        <a:rPr lang="en-US" altLang="zh-CN" sz="1600">
                          <a:latin typeface="微软雅黑" panose="020B0503020204020204" pitchFamily="34" charset="-122"/>
                          <a:ea typeface="微软雅黑" panose="020B0503020204020204" pitchFamily="34" charset="-122"/>
                        </a:rPr>
                        <a:t>1</a:t>
                      </a:r>
                      <a:endParaRPr lang="en-US" altLang="zh-CN" sz="1600">
                        <a:latin typeface="微软雅黑" panose="020B0503020204020204" pitchFamily="34" charset="-122"/>
                        <a:ea typeface="微软雅黑" panose="020B0503020204020204" pitchFamily="34" charset="-122"/>
                      </a:endParaRPr>
                    </a:p>
                  </a:txBody>
                  <a:tcPr marL="89980" marR="89980" marT="46790" marB="467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神智</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还清醒，只是有一些心慌、四肢发麻、全身无力或者曾一度昏迷，但很快恢复知觉。</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就地安静</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的躺下，</a:t>
                      </a:r>
                      <a:r>
                        <a:rPr lang="zh-CN" altLang="en-US" sz="1600" dirty="0">
                          <a:solidFill>
                            <a:srgbClr val="60B8AC"/>
                          </a:solidFill>
                          <a:latin typeface="微软雅黑" panose="020B0503020204020204" pitchFamily="34" charset="-122"/>
                          <a:ea typeface="微软雅黑" panose="020B0503020204020204" pitchFamily="34" charset="-122"/>
                        </a:rPr>
                        <a:t>休息1~2小时</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，并注意观察和</a:t>
                      </a:r>
                      <a:r>
                        <a:rPr lang="zh-CN" altLang="en-US" sz="1600" dirty="0">
                          <a:solidFill>
                            <a:srgbClr val="60B8AC"/>
                          </a:solidFill>
                          <a:latin typeface="微软雅黑" panose="020B0503020204020204" pitchFamily="34" charset="-122"/>
                          <a:ea typeface="微软雅黑" panose="020B0503020204020204" pitchFamily="34" charset="-122"/>
                        </a:rPr>
                        <a:t>防寒</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、防暑。</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1660">
                <a:tc>
                  <a:txBody>
                    <a:bodyPr/>
                    <a:lstStyle/>
                    <a:p>
                      <a:pPr marL="0" lvl="0" indent="0" algn="ctr">
                        <a:buNone/>
                      </a:pPr>
                      <a:r>
                        <a:rPr lang="en-US" altLang="zh-CN" sz="1600">
                          <a:latin typeface="微软雅黑" panose="020B0503020204020204" pitchFamily="34" charset="-122"/>
                          <a:ea typeface="微软雅黑" panose="020B0503020204020204" pitchFamily="34" charset="-122"/>
                        </a:rPr>
                        <a:t>2</a:t>
                      </a:r>
                      <a:endParaRPr lang="en-US" altLang="zh-CN" sz="1600">
                        <a:latin typeface="微软雅黑" panose="020B0503020204020204" pitchFamily="34" charset="-122"/>
                        <a:ea typeface="微软雅黑" panose="020B0503020204020204" pitchFamily="34" charset="-122"/>
                      </a:endParaRPr>
                    </a:p>
                  </a:txBody>
                  <a:tcPr marL="89980" marR="89980" marT="46790" marB="467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伤情较严重， 无知觉、</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无呼吸</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dirty="0">
                          <a:solidFill>
                            <a:srgbClr val="60B8AC"/>
                          </a:solidFill>
                          <a:latin typeface="微软雅黑" panose="020B0503020204020204" pitchFamily="34" charset="-122"/>
                          <a:ea typeface="微软雅黑" panose="020B0503020204020204" pitchFamily="34" charset="-122"/>
                        </a:rPr>
                        <a:t>有心跳</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人工呼吸</a:t>
                      </a:r>
                      <a:endParaRPr lang="zh-CN" altLang="en-US" sz="1600" dirty="0">
                        <a:solidFill>
                          <a:srgbClr val="60B8AC"/>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7820">
                <a:tc>
                  <a:txBody>
                    <a:bodyPr/>
                    <a:lstStyle/>
                    <a:p>
                      <a:pPr marL="0" lvl="0" indent="0" algn="ctr">
                        <a:buNone/>
                      </a:pPr>
                      <a:r>
                        <a:rPr lang="en-US" altLang="zh-CN" sz="1600">
                          <a:latin typeface="微软雅黑" panose="020B0503020204020204" pitchFamily="34" charset="-122"/>
                          <a:ea typeface="微软雅黑" panose="020B0503020204020204" pitchFamily="34" charset="-122"/>
                        </a:rPr>
                        <a:t>3</a:t>
                      </a:r>
                      <a:endParaRPr lang="en-US" altLang="zh-CN" sz="1600">
                        <a:latin typeface="微软雅黑" panose="020B0503020204020204" pitchFamily="34" charset="-122"/>
                        <a:ea typeface="微软雅黑" panose="020B0503020204020204" pitchFamily="34" charset="-122"/>
                      </a:endParaRPr>
                    </a:p>
                  </a:txBody>
                  <a:tcPr marL="89980" marR="89980" marT="46790" marB="467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有呼吸</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dirty="0">
                          <a:solidFill>
                            <a:srgbClr val="60B8AC"/>
                          </a:solidFill>
                          <a:latin typeface="微软雅黑" panose="020B0503020204020204" pitchFamily="34" charset="-122"/>
                          <a:ea typeface="微软雅黑" panose="020B0503020204020204" pitchFamily="34" charset="-122"/>
                        </a:rPr>
                        <a:t>无心跳</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algn="l">
                        <a:buNone/>
                      </a:pPr>
                      <a:r>
                        <a:rPr lang="zh-CN" altLang="en-US" sz="1600" dirty="0">
                          <a:solidFill>
                            <a:srgbClr val="60B8AC"/>
                          </a:solidFill>
                          <a:latin typeface="微软雅黑" panose="020B0503020204020204" pitchFamily="34" charset="-122"/>
                          <a:ea typeface="微软雅黑" panose="020B0503020204020204" pitchFamily="34" charset="-122"/>
                        </a:rPr>
                        <a:t>胸外按压</a:t>
                      </a:r>
                      <a:endParaRPr lang="zh-CN" altLang="en-US" sz="1600" dirty="0">
                        <a:solidFill>
                          <a:srgbClr val="60B8AC"/>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1820">
                <a:tc>
                  <a:txBody>
                    <a:bodyPr/>
                    <a:lstStyle/>
                    <a:p>
                      <a:pPr marL="0" lvl="0" indent="0" algn="ctr">
                        <a:buNone/>
                      </a:pPr>
                      <a:r>
                        <a:rPr lang="en-US" altLang="zh-CN" sz="1600">
                          <a:latin typeface="微软雅黑" panose="020B0503020204020204" pitchFamily="34" charset="-122"/>
                          <a:ea typeface="微软雅黑" panose="020B0503020204020204" pitchFamily="34" charset="-122"/>
                        </a:rPr>
                        <a:t>4</a:t>
                      </a:r>
                      <a:endParaRPr lang="en-US" altLang="zh-CN" sz="1600">
                        <a:latin typeface="微软雅黑" panose="020B0503020204020204" pitchFamily="34" charset="-122"/>
                        <a:ea typeface="微软雅黑" panose="020B0503020204020204" pitchFamily="34" charset="-122"/>
                      </a:endParaRPr>
                    </a:p>
                  </a:txBody>
                  <a:tcPr marL="89980" marR="89980" marT="46790" marB="4679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伤害很严重，无知觉，</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p>
                      <a:pPr marL="0" lvl="0" indent="0">
                        <a:buNone/>
                      </a:pPr>
                      <a:r>
                        <a:rPr lang="zh-CN" altLang="en-US" sz="1600" dirty="0">
                          <a:solidFill>
                            <a:srgbClr val="60B8AC"/>
                          </a:solidFill>
                          <a:latin typeface="微软雅黑" panose="020B0503020204020204" pitchFamily="34" charset="-122"/>
                          <a:ea typeface="微软雅黑" panose="020B0503020204020204" pitchFamily="34" charset="-122"/>
                        </a:rPr>
                        <a:t>无呼吸</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r>
                        <a:rPr lang="zh-CN" altLang="en-US" sz="1600" dirty="0">
                          <a:solidFill>
                            <a:srgbClr val="60B8AC"/>
                          </a:solidFill>
                          <a:latin typeface="微软雅黑" panose="020B0503020204020204" pitchFamily="34" charset="-122"/>
                          <a:ea typeface="微软雅黑" panose="020B0503020204020204" pitchFamily="34" charset="-122"/>
                        </a:rPr>
                        <a:t>无心跳</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buNone/>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同时人工呼吸、胸外按压即</a:t>
                      </a:r>
                      <a:r>
                        <a:rPr lang="zh-CN" altLang="en-US" sz="1600" dirty="0">
                          <a:solidFill>
                            <a:srgbClr val="60B8AC"/>
                          </a:solidFill>
                          <a:latin typeface="微软雅黑" panose="020B0503020204020204" pitchFamily="34" charset="-122"/>
                          <a:ea typeface="微软雅黑" panose="020B0503020204020204" pitchFamily="34" charset="-122"/>
                        </a:rPr>
                        <a:t>心肺复苏</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a:txBody>
                  <a:tcPr marL="89980" marR="89980" marT="46790" marB="46790"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5" name="文本框 4"/>
          <p:cNvSpPr txBox="1"/>
          <p:nvPr/>
        </p:nvSpPr>
        <p:spPr>
          <a:xfrm>
            <a:off x="824865" y="1176020"/>
            <a:ext cx="1325880" cy="368300"/>
          </a:xfrm>
          <a:prstGeom prst="rect">
            <a:avLst/>
          </a:prstGeom>
          <a:noFill/>
        </p:spPr>
        <p:txBody>
          <a:bodyPr wrap="none" rtlCol="0" anchor="t">
            <a:spAutoFit/>
          </a:bodyPr>
          <a:lstStyle/>
          <a:p>
            <a:r>
              <a:rPr lang="zh-CN" altLang="en-US" b="1" dirty="0">
                <a:solidFill>
                  <a:srgbClr val="60B8AC"/>
                </a:solidFill>
                <a:latin typeface="微软雅黑" panose="020B0503020204020204" pitchFamily="34" charset="-122"/>
                <a:ea typeface="微软雅黑" panose="020B0503020204020204" pitchFamily="34" charset="-122"/>
                <a:sym typeface="+mn-ea"/>
              </a:rPr>
              <a:t>四是：送医</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630555" y="1136015"/>
            <a:ext cx="161925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8655" y="1176020"/>
            <a:ext cx="161925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423795" y="1171575"/>
            <a:ext cx="5505450" cy="2990850"/>
            <a:chOff x="3802" y="1782"/>
            <a:chExt cx="8670" cy="4710"/>
          </a:xfrm>
        </p:grpSpPr>
        <p:sp>
          <p:nvSpPr>
            <p:cNvPr id="10" name="矩形 9"/>
            <p:cNvSpPr/>
            <p:nvPr/>
          </p:nvSpPr>
          <p:spPr>
            <a:xfrm>
              <a:off x="3802" y="1782"/>
              <a:ext cx="8670" cy="4710"/>
            </a:xfrm>
            <a:prstGeom prst="rect">
              <a:avLst/>
            </a:prstGeom>
            <a:solidFill>
              <a:srgbClr val="71BFB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tretch>
              <a:fillRect/>
            </a:stretch>
          </p:blipFill>
          <p:spPr>
            <a:xfrm>
              <a:off x="5317" y="1789"/>
              <a:ext cx="5107" cy="469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757170" y="3016885"/>
            <a:ext cx="3646170" cy="583565"/>
          </a:xfrm>
          <a:prstGeom prst="rect">
            <a:avLst/>
          </a:prstGeom>
          <a:noFill/>
          <a:effectLst/>
        </p:spPr>
        <p:txBody>
          <a:bodyPr wrap="square">
            <a:spAutoFit/>
          </a:bodyPr>
          <a:lstStyle/>
          <a:p>
            <a:pPr lvl="0" algn="dist">
              <a:defRPr/>
            </a:pPr>
            <a:r>
              <a:rPr lang="zh-CN" altLang="en-US" sz="3200" b="1" dirty="0">
                <a:solidFill>
                  <a:srgbClr val="60B8AC"/>
                </a:solidFill>
                <a:latin typeface="微软雅黑" panose="020B0503020204020204" pitchFamily="34" charset="-122"/>
                <a:ea typeface="微软雅黑" panose="020B0503020204020204" pitchFamily="34" charset="-122"/>
                <a:sym typeface="+mn-ea"/>
              </a:rPr>
              <a:t>火灾现场应急处置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NO.2</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stretch>
            <a:fillRect/>
          </a:stretch>
        </p:blipFill>
        <p:spPr>
          <a:xfrm>
            <a:off x="840740" y="1562735"/>
            <a:ext cx="2209165" cy="2055495"/>
          </a:xfrm>
          <a:prstGeom prst="rect">
            <a:avLst/>
          </a:prstGeom>
        </p:spPr>
      </p:pic>
      <p:pic>
        <p:nvPicPr>
          <p:cNvPr id="8" name="图片 7"/>
          <p:cNvPicPr>
            <a:picLocks noChangeAspect="1"/>
          </p:cNvPicPr>
          <p:nvPr/>
        </p:nvPicPr>
        <p:blipFill rotWithShape="1">
          <a:blip r:embed="rId2" cstate="print"/>
          <a:srcRect t="18587"/>
          <a:stretch>
            <a:fillRect/>
          </a:stretch>
        </p:blipFill>
        <p:spPr>
          <a:xfrm rot="16200000">
            <a:off x="-123545" y="435247"/>
            <a:ext cx="752870" cy="505777"/>
          </a:xfrm>
          <a:prstGeom prst="rect">
            <a:avLst/>
          </a:prstGeom>
        </p:spPr>
      </p:pic>
      <p:grpSp>
        <p:nvGrpSpPr>
          <p:cNvPr id="28" name="组合 27"/>
          <p:cNvGrpSpPr/>
          <p:nvPr/>
        </p:nvGrpSpPr>
        <p:grpSpPr>
          <a:xfrm>
            <a:off x="840105" y="1565910"/>
            <a:ext cx="7463790" cy="2917825"/>
            <a:chOff x="1323" y="1983"/>
            <a:chExt cx="11754" cy="5238"/>
          </a:xfrm>
        </p:grpSpPr>
        <p:sp>
          <p:nvSpPr>
            <p:cNvPr id="5" name="矩形 4"/>
            <p:cNvSpPr/>
            <p:nvPr/>
          </p:nvSpPr>
          <p:spPr>
            <a:xfrm>
              <a:off x="1323" y="1983"/>
              <a:ext cx="3480" cy="52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5460" y="1983"/>
              <a:ext cx="3480" cy="523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9597" y="1983"/>
              <a:ext cx="3480" cy="52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文本框 1"/>
          <p:cNvSpPr txBox="1"/>
          <p:nvPr/>
        </p:nvSpPr>
        <p:spPr>
          <a:xfrm>
            <a:off x="1396365" y="3853180"/>
            <a:ext cx="1097280" cy="368300"/>
          </a:xfrm>
          <a:prstGeom prst="rect">
            <a:avLst/>
          </a:prstGeom>
          <a:noFill/>
        </p:spPr>
        <p:txBody>
          <a:bodyPr wrap="none" rtlCol="0" anchor="t">
            <a:spAutoFit/>
          </a:bodyPr>
          <a:lstStyle/>
          <a:p>
            <a:pPr>
              <a:spcBef>
                <a:spcPct val="50000"/>
              </a:spcBef>
            </a:pPr>
            <a:r>
              <a:rPr lang="zh-CN" altLang="x-none" b="1" dirty="0">
                <a:solidFill>
                  <a:schemeClr val="bg2">
                    <a:lumMod val="25000"/>
                  </a:schemeClr>
                </a:solidFill>
                <a:latin typeface="Arial" panose="020B0604020202020204" pitchFamily="34" charset="0"/>
                <a:ea typeface="微软雅黑" panose="020B0503020204020204" pitchFamily="34" charset="-122"/>
                <a:sym typeface="+mn-ea"/>
              </a:rPr>
              <a:t>窒息死亡</a:t>
            </a:r>
            <a:endParaRPr lang="zh-CN" altLang="x-none" b="1" dirty="0">
              <a:solidFill>
                <a:schemeClr val="bg2">
                  <a:lumMod val="25000"/>
                </a:schemeClr>
              </a:solidFill>
              <a:latin typeface="Arial" panose="020B0604020202020204" pitchFamily="34" charset="0"/>
              <a:ea typeface="微软雅黑" panose="020B0503020204020204" pitchFamily="34" charset="-122"/>
              <a:sym typeface="+mn-ea"/>
            </a:endParaRPr>
          </a:p>
        </p:txBody>
      </p:sp>
      <p:sp>
        <p:nvSpPr>
          <p:cNvPr id="3" name="文本框 2"/>
          <p:cNvSpPr txBox="1"/>
          <p:nvPr/>
        </p:nvSpPr>
        <p:spPr>
          <a:xfrm>
            <a:off x="4023360" y="3853180"/>
            <a:ext cx="1097280" cy="368300"/>
          </a:xfrm>
          <a:prstGeom prst="rect">
            <a:avLst/>
          </a:prstGeom>
          <a:noFill/>
        </p:spPr>
        <p:txBody>
          <a:bodyPr wrap="none" rtlCol="0" anchor="t">
            <a:spAutoFit/>
          </a:bodyPr>
          <a:lstStyle/>
          <a:p>
            <a:pPr>
              <a:spcBef>
                <a:spcPct val="50000"/>
              </a:spcBef>
            </a:pPr>
            <a:r>
              <a:rPr lang="zh-CN" altLang="x-none" b="1" dirty="0">
                <a:solidFill>
                  <a:schemeClr val="bg2">
                    <a:lumMod val="25000"/>
                  </a:schemeClr>
                </a:solidFill>
                <a:latin typeface="Arial" panose="020B0604020202020204" pitchFamily="34" charset="0"/>
                <a:ea typeface="微软雅黑" panose="020B0503020204020204" pitchFamily="34" charset="-122"/>
                <a:sym typeface="+mn-ea"/>
              </a:rPr>
              <a:t>被火烧死</a:t>
            </a:r>
            <a:endParaRPr lang="zh-CN" altLang="x-none" b="1" dirty="0">
              <a:solidFill>
                <a:schemeClr val="bg2">
                  <a:lumMod val="25000"/>
                </a:schemeClr>
              </a:solidFill>
              <a:latin typeface="Arial" panose="020B0604020202020204" pitchFamily="34" charset="0"/>
              <a:ea typeface="微软雅黑" panose="020B0503020204020204" pitchFamily="34" charset="-122"/>
              <a:sym typeface="+mn-ea"/>
            </a:endParaRPr>
          </a:p>
        </p:txBody>
      </p:sp>
      <p:sp>
        <p:nvSpPr>
          <p:cNvPr id="4" name="文本框 3"/>
          <p:cNvSpPr txBox="1"/>
          <p:nvPr/>
        </p:nvSpPr>
        <p:spPr>
          <a:xfrm>
            <a:off x="6650355" y="3853180"/>
            <a:ext cx="1097280" cy="368300"/>
          </a:xfrm>
          <a:prstGeom prst="rect">
            <a:avLst/>
          </a:prstGeom>
          <a:noFill/>
        </p:spPr>
        <p:txBody>
          <a:bodyPr wrap="none" rtlCol="0" anchor="t">
            <a:spAutoFit/>
          </a:bodyPr>
          <a:lstStyle/>
          <a:p>
            <a:pPr>
              <a:spcBef>
                <a:spcPct val="50000"/>
              </a:spcBef>
            </a:pPr>
            <a:r>
              <a:rPr lang="zh-CN" altLang="x-none" b="1" dirty="0">
                <a:solidFill>
                  <a:schemeClr val="bg2">
                    <a:lumMod val="25000"/>
                  </a:schemeClr>
                </a:solidFill>
                <a:latin typeface="Arial" panose="020B0604020202020204" pitchFamily="34" charset="0"/>
                <a:ea typeface="微软雅黑" panose="020B0503020204020204" pitchFamily="34" charset="-122"/>
                <a:sym typeface="+mn-ea"/>
              </a:rPr>
              <a:t>跳楼摔死</a:t>
            </a:r>
            <a:endParaRPr lang="zh-CN" altLang="x-none" b="1" dirty="0">
              <a:solidFill>
                <a:schemeClr val="bg2">
                  <a:lumMod val="25000"/>
                </a:schemeClr>
              </a:solidFill>
              <a:latin typeface="Arial" panose="020B0604020202020204" pitchFamily="34" charset="0"/>
              <a:ea typeface="微软雅黑" panose="020B0503020204020204" pitchFamily="34" charset="-122"/>
              <a:sym typeface="+mn-ea"/>
            </a:endParaRPr>
          </a:p>
        </p:txBody>
      </p:sp>
      <p:pic>
        <p:nvPicPr>
          <p:cNvPr id="22" name="图片 21"/>
          <p:cNvPicPr>
            <a:picLocks noChangeAspect="1"/>
          </p:cNvPicPr>
          <p:nvPr/>
        </p:nvPicPr>
        <p:blipFill>
          <a:blip r:embed="rId3"/>
          <a:stretch>
            <a:fillRect/>
          </a:stretch>
        </p:blipFill>
        <p:spPr>
          <a:xfrm>
            <a:off x="3467100" y="1565910"/>
            <a:ext cx="2209800" cy="2052320"/>
          </a:xfrm>
          <a:prstGeom prst="rect">
            <a:avLst/>
          </a:prstGeom>
        </p:spPr>
      </p:pic>
      <p:pic>
        <p:nvPicPr>
          <p:cNvPr id="23" name="图片 22"/>
          <p:cNvPicPr>
            <a:picLocks noChangeAspect="1"/>
          </p:cNvPicPr>
          <p:nvPr/>
        </p:nvPicPr>
        <p:blipFill>
          <a:blip r:embed="rId4"/>
          <a:srcRect t="8515" b="2838"/>
          <a:stretch>
            <a:fillRect/>
          </a:stretch>
        </p:blipFill>
        <p:spPr>
          <a:xfrm>
            <a:off x="6094095" y="1565910"/>
            <a:ext cx="2216785" cy="2077085"/>
          </a:xfrm>
          <a:prstGeom prst="rect">
            <a:avLst/>
          </a:prstGeom>
        </p:spPr>
      </p:pic>
      <p:sp>
        <p:nvSpPr>
          <p:cNvPr id="25" name="文本框 24"/>
          <p:cNvSpPr txBox="1"/>
          <p:nvPr/>
        </p:nvSpPr>
        <p:spPr>
          <a:xfrm>
            <a:off x="3780155" y="1005840"/>
            <a:ext cx="1554480" cy="437515"/>
          </a:xfrm>
          <a:prstGeom prst="rect">
            <a:avLst/>
          </a:prstGeom>
          <a:noFill/>
        </p:spPr>
        <p:txBody>
          <a:bodyPr wrap="none" rtlCol="0" anchor="t">
            <a:spAutoFit/>
          </a:bodyPr>
          <a:lstStyle/>
          <a:p>
            <a:pPr>
              <a:lnSpc>
                <a:spcPct val="125000"/>
              </a:lnSpc>
            </a:pPr>
            <a:r>
              <a:rPr lang="zh-CN" altLang="x-none" b="1" dirty="0">
                <a:solidFill>
                  <a:srgbClr val="60B8AC"/>
                </a:solidFill>
                <a:latin typeface="微软雅黑" panose="020B0503020204020204" pitchFamily="34" charset="-122"/>
                <a:ea typeface="微软雅黑" panose="020B0503020204020204" pitchFamily="34" charset="-122"/>
                <a:sym typeface="+mn-ea"/>
              </a:rPr>
              <a:t>火灾致死原因</a:t>
            </a:r>
            <a:endParaRPr lang="zh-CN" altLang="x-none"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29" name="矩形 28"/>
          <p:cNvSpPr/>
          <p:nvPr/>
        </p:nvSpPr>
        <p:spPr>
          <a:xfrm>
            <a:off x="3585210" y="1005840"/>
            <a:ext cx="1944014"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623310" y="1045845"/>
            <a:ext cx="1944014"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3169920" y="1064895"/>
            <a:ext cx="3154680" cy="437515"/>
          </a:xfrm>
          <a:prstGeom prst="rect">
            <a:avLst/>
          </a:prstGeom>
          <a:noFill/>
        </p:spPr>
        <p:txBody>
          <a:bodyPr wrap="none" rtlCol="0" anchor="t">
            <a:spAutoFit/>
          </a:bodyPr>
          <a:lstStyle/>
          <a:p>
            <a:pPr algn="l">
              <a:lnSpc>
                <a:spcPct val="125000"/>
              </a:lnSpc>
            </a:pPr>
            <a:r>
              <a:rPr lang="zh-CN" altLang="x-none" b="1" dirty="0">
                <a:solidFill>
                  <a:srgbClr val="60B8AC"/>
                </a:solidFill>
                <a:latin typeface="微软雅黑" panose="020B0503020204020204" pitchFamily="34" charset="-122"/>
                <a:ea typeface="微软雅黑" panose="020B0503020204020204" pitchFamily="34" charset="-122"/>
                <a:sym typeface="+mn-ea"/>
              </a:rPr>
              <a:t>火灾致死原因：浓烟及热辐射</a:t>
            </a:r>
            <a:endParaRPr lang="zh-CN" altLang="x-none"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pic>
        <p:nvPicPr>
          <p:cNvPr id="9" name="图片 8"/>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324600" y="2649855"/>
            <a:ext cx="2915920" cy="2517775"/>
          </a:xfrm>
          <a:prstGeom prst="rect">
            <a:avLst/>
          </a:prstGeom>
        </p:spPr>
      </p:pic>
      <p:sp>
        <p:nvSpPr>
          <p:cNvPr id="7" name="文本框 6"/>
          <p:cNvSpPr txBox="1"/>
          <p:nvPr/>
        </p:nvSpPr>
        <p:spPr>
          <a:xfrm>
            <a:off x="918845" y="1711325"/>
            <a:ext cx="6675755" cy="1198880"/>
          </a:xfrm>
          <a:prstGeom prst="rect">
            <a:avLst/>
          </a:prstGeom>
          <a:noFill/>
        </p:spPr>
        <p:txBody>
          <a:bodyPr wrap="square" rtlCol="0" anchor="t">
            <a:spAutoFit/>
          </a:bodyPr>
          <a:lstStyle/>
          <a:p>
            <a:pPr marL="342900" marR="0" lvl="0" indent="-342900" algn="l" defTabSz="914400" rtl="0" eaLnBrk="1" fontAlgn="base" latinLnBrk="0" hangingPunct="1">
              <a:lnSpc>
                <a:spcPct val="100000"/>
              </a:lnSpc>
              <a:spcBef>
                <a:spcPct val="50000"/>
              </a:spcBef>
              <a:spcAft>
                <a:spcPct val="0"/>
              </a:spcAft>
              <a:buClrTx/>
              <a:buSzPct val="120000"/>
              <a:buFont typeface="Wingdings" panose="05000000000000000000" pitchFamily="2" charset="2"/>
              <a:buChar char="n"/>
              <a:defRPr/>
            </a:pPr>
            <a:r>
              <a:rPr lang="zh-CN"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火灾中被浓烟呛死的人数是烧死的</a:t>
            </a:r>
            <a:r>
              <a:rPr lang="zh-CN" altLang="zh-CN"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4—5</a:t>
            </a:r>
            <a:r>
              <a:rPr lang="zh-CN"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倍！</a:t>
            </a:r>
            <a:endParaRPr kumimoji="0" lang="zh-CN"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50000"/>
              </a:spcBef>
              <a:spcAft>
                <a:spcPct val="0"/>
              </a:spcAft>
              <a:buClrTx/>
              <a:buSzPct val="120000"/>
              <a:buFont typeface="Wingdings" panose="05000000000000000000" pitchFamily="2" charset="2"/>
              <a:buChar char="n"/>
              <a:defRPr/>
            </a:pPr>
            <a:r>
              <a:rPr lang="zh-CN"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浓烟挡住视线，无法辨认逃离方向。</a:t>
            </a:r>
            <a:endParaRPr kumimoji="0" lang="zh-CN"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50000"/>
              </a:spcBef>
              <a:spcAft>
                <a:spcPct val="0"/>
              </a:spcAft>
              <a:buClrTx/>
              <a:buSzPct val="120000"/>
              <a:buFont typeface="Wingdings" panose="05000000000000000000" pitchFamily="2" charset="2"/>
              <a:buChar char="n"/>
              <a:defRPr/>
            </a:pPr>
            <a:r>
              <a:rPr lang="zh-CN"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致人死亡的主要原因是浓烟：</a:t>
            </a:r>
            <a:endParaRPr lang="zh-CN" altLang="en-US" noProof="0" dirty="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3069590" y="106489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107690" y="110490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82980" y="2950210"/>
            <a:ext cx="4722495" cy="1076325"/>
          </a:xfrm>
          <a:prstGeom prst="rect">
            <a:avLst/>
          </a:prstGeom>
          <a:noFill/>
        </p:spPr>
        <p:txBody>
          <a:bodyPr wrap="square" rtlCol="0" anchor="t">
            <a:spAutoFit/>
          </a:bodyPr>
          <a:lstStyle/>
          <a:p>
            <a:pPr marL="342900" marR="0" lvl="0" indent="-342900" algn="l" defTabSz="914400" rtl="0" eaLnBrk="1" fontAlgn="base" latinLnBrk="0" hangingPunct="1">
              <a:lnSpc>
                <a:spcPct val="100000"/>
              </a:lnSpc>
              <a:spcBef>
                <a:spcPct val="50000"/>
              </a:spcBef>
              <a:spcAft>
                <a:spcPct val="0"/>
              </a:spcAft>
              <a:buClrTx/>
              <a:buSzPct val="120000"/>
              <a:buFont typeface="Arial" panose="020B0604020202020204" pitchFamily="34" charset="0"/>
              <a:buChar char="•"/>
              <a:defRPr/>
            </a:pPr>
            <a:r>
              <a:rPr 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空气中的一氧化碳浓度≽</a:t>
            </a:r>
            <a:r>
              <a:rPr lang="zh-CN" alt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1.3%</a:t>
            </a:r>
            <a:r>
              <a:rPr 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时，可中毒；</a:t>
            </a:r>
            <a:endParaRPr kumimoji="0" lang="zh-CN" sz="1600"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50000"/>
              </a:spcBef>
              <a:spcAft>
                <a:spcPct val="0"/>
              </a:spcAft>
              <a:buClrTx/>
              <a:buSzPct val="120000"/>
              <a:buFont typeface="Arial" panose="020B0604020202020204" pitchFamily="34" charset="0"/>
              <a:buChar char="•"/>
              <a:defRPr/>
            </a:pPr>
            <a:r>
              <a:rPr 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二氧化碳浓度≽ </a:t>
            </a:r>
            <a:r>
              <a:rPr lang="zh-CN" alt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6-7%</a:t>
            </a:r>
            <a:r>
              <a:rPr 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吸上两口即可导致窒息；</a:t>
            </a:r>
            <a:endParaRPr kumimoji="0" lang="zh-CN" sz="1600"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00000"/>
              </a:lnSpc>
              <a:spcBef>
                <a:spcPct val="50000"/>
              </a:spcBef>
              <a:spcAft>
                <a:spcPct val="0"/>
              </a:spcAft>
              <a:buClrTx/>
              <a:buSzPct val="120000"/>
              <a:buFont typeface="Arial" panose="020B0604020202020204" pitchFamily="34" charset="0"/>
              <a:buChar char="•"/>
              <a:defRPr/>
            </a:pPr>
            <a:r>
              <a:rPr lang="zh-CN"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燃烧后产生毒气</a:t>
            </a:r>
            <a:endParaRPr lang="zh-CN" altLang="en-US" sz="1600" noProof="0" dirty="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875155" y="1214755"/>
            <a:ext cx="1097280" cy="437515"/>
          </a:xfrm>
          <a:prstGeom prst="rect">
            <a:avLst/>
          </a:prstGeom>
          <a:noFill/>
        </p:spPr>
        <p:txBody>
          <a:bodyPr wrap="none" rtlCol="0" anchor="t">
            <a:spAutoFit/>
          </a:bodyPr>
          <a:lstStyle/>
          <a:p>
            <a:pPr algn="l">
              <a:lnSpc>
                <a:spcPct val="125000"/>
              </a:lnSpc>
            </a:pPr>
            <a:r>
              <a:rPr lang="zh-CN" altLang="x-none" b="1" dirty="0">
                <a:solidFill>
                  <a:srgbClr val="60B8AC"/>
                </a:solidFill>
                <a:latin typeface="微软雅黑" panose="020B0503020204020204" pitchFamily="34" charset="-122"/>
                <a:ea typeface="微软雅黑" panose="020B0503020204020204" pitchFamily="34" charset="-122"/>
                <a:sym typeface="+mn-ea"/>
              </a:rPr>
              <a:t>火灾逃生</a:t>
            </a:r>
            <a:endParaRPr lang="zh-CN" altLang="x-none"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10"/>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796925" y="2486025"/>
            <a:ext cx="1565910" cy="1847850"/>
          </a:xfrm>
          <a:prstGeom prst="rect">
            <a:avLst/>
          </a:prstGeom>
          <a:noFill/>
          <a:ln w="9525">
            <a:noFill/>
          </a:ln>
        </p:spPr>
      </p:pic>
      <p:pic>
        <p:nvPicPr>
          <p:cNvPr id="10" name="Picture 6" descr="006f"/>
          <p:cNvPicPr>
            <a:picLocks noChangeAspect="1"/>
          </p:cNvPicPr>
          <p:nvPr/>
        </p:nvPicPr>
        <p:blipFill>
          <a:blip r:embed="rId3"/>
          <a:stretch>
            <a:fillRect/>
          </a:stretch>
        </p:blipFill>
        <p:spPr>
          <a:xfrm>
            <a:off x="1045210" y="3663950"/>
            <a:ext cx="372745" cy="598805"/>
          </a:xfrm>
          <a:prstGeom prst="rect">
            <a:avLst/>
          </a:prstGeom>
          <a:noFill/>
          <a:ln w="9525">
            <a:noFill/>
          </a:ln>
        </p:spPr>
      </p:pic>
      <p:pic>
        <p:nvPicPr>
          <p:cNvPr id="11" name="Picture 11"/>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2678430" y="2442210"/>
            <a:ext cx="1517015" cy="1972945"/>
          </a:xfrm>
          <a:prstGeom prst="rect">
            <a:avLst/>
          </a:prstGeom>
          <a:noFill/>
          <a:ln w="9525">
            <a:noFill/>
          </a:ln>
        </p:spPr>
      </p:pic>
      <p:sp>
        <p:nvSpPr>
          <p:cNvPr id="13" name="文本框 12"/>
          <p:cNvSpPr txBox="1"/>
          <p:nvPr/>
        </p:nvSpPr>
        <p:spPr>
          <a:xfrm>
            <a:off x="759460" y="1802130"/>
            <a:ext cx="3603625" cy="435610"/>
          </a:xfrm>
          <a:prstGeom prst="rect">
            <a:avLst/>
          </a:prstGeom>
          <a:noFill/>
        </p:spPr>
        <p:txBody>
          <a:bodyPr wrap="none" rtlCol="0" anchor="t">
            <a:spAutoFit/>
          </a:bodyPr>
          <a:lstStyle/>
          <a:p>
            <a:pPr>
              <a:lnSpc>
                <a:spcPct val="140000"/>
              </a:lnSpc>
            </a:pPr>
            <a:r>
              <a:rPr lang="zh-CN" altLang="en-US" sz="1600" b="1" u="sng" dirty="0">
                <a:solidFill>
                  <a:srgbClr val="60B8AC"/>
                </a:solidFill>
                <a:latin typeface="Arial" panose="020B0604020202020204" pitchFamily="34" charset="0"/>
                <a:ea typeface="微软雅黑" panose="020B0503020204020204" pitchFamily="34" charset="-122"/>
                <a:sym typeface="+mn-ea"/>
              </a:rPr>
              <a:t>火情</a:t>
            </a:r>
            <a:r>
              <a:rPr lang="zh-CN" altLang="en-US" sz="1600" dirty="0">
                <a:solidFill>
                  <a:schemeClr val="tx2"/>
                </a:solidFill>
                <a:latin typeface="Arial" panose="020B0604020202020204" pitchFamily="34" charset="0"/>
                <a:ea typeface="微软雅黑" panose="020B0503020204020204" pitchFamily="34" charset="-122"/>
                <a:sym typeface="+mn-ea"/>
              </a:rPr>
              <a:t>全力以赴扑救 </a:t>
            </a:r>
            <a:r>
              <a:rPr lang="zh-CN" altLang="en-US" sz="1600" b="1" dirty="0">
                <a:solidFill>
                  <a:srgbClr val="60B8AC"/>
                </a:solidFill>
                <a:latin typeface="Arial" panose="020B0604020202020204" pitchFamily="34" charset="0"/>
                <a:ea typeface="微软雅黑" panose="020B0503020204020204" pitchFamily="34" charset="-122"/>
                <a:sym typeface="+mn-ea"/>
              </a:rPr>
              <a:t>  </a:t>
            </a:r>
            <a:r>
              <a:rPr lang="zh-CN" altLang="en-US" sz="1600" b="1" u="sng" dirty="0">
                <a:solidFill>
                  <a:srgbClr val="60B8AC"/>
                </a:solidFill>
                <a:latin typeface="Arial" panose="020B0604020202020204" pitchFamily="34" charset="0"/>
                <a:ea typeface="微软雅黑" panose="020B0503020204020204" pitchFamily="34" charset="-122"/>
                <a:sym typeface="+mn-ea"/>
              </a:rPr>
              <a:t>火灾</a:t>
            </a:r>
            <a:r>
              <a:rPr lang="zh-CN" altLang="en-US" sz="1600" dirty="0">
                <a:solidFill>
                  <a:schemeClr val="tx2"/>
                </a:solidFill>
                <a:latin typeface="Arial" panose="020B0604020202020204" pitchFamily="34" charset="0"/>
                <a:ea typeface="微软雅黑" panose="020B0503020204020204" pitchFamily="34" charset="-122"/>
                <a:sym typeface="+mn-ea"/>
              </a:rPr>
              <a:t>抓紧时机逃生</a:t>
            </a:r>
            <a:endParaRPr lang="zh-CN" altLang="en-US" sz="1600" dirty="0">
              <a:solidFill>
                <a:schemeClr val="tx2"/>
              </a:solidFill>
              <a:latin typeface="Arial" panose="020B0604020202020204" pitchFamily="34" charset="0"/>
              <a:ea typeface="微软雅黑" panose="020B0503020204020204" pitchFamily="34" charset="-122"/>
              <a:sym typeface="+mn-ea"/>
            </a:endParaRPr>
          </a:p>
        </p:txBody>
      </p:sp>
      <p:sp>
        <p:nvSpPr>
          <p:cNvPr id="14" name="文本框 13"/>
          <p:cNvSpPr txBox="1"/>
          <p:nvPr/>
        </p:nvSpPr>
        <p:spPr>
          <a:xfrm>
            <a:off x="5442585" y="1221740"/>
            <a:ext cx="2011680" cy="437515"/>
          </a:xfrm>
          <a:prstGeom prst="rect">
            <a:avLst/>
          </a:prstGeom>
          <a:noFill/>
        </p:spPr>
        <p:txBody>
          <a:bodyPr wrap="none" rtlCol="0" anchor="t">
            <a:spAutoFit/>
          </a:bodyPr>
          <a:lstStyle/>
          <a:p>
            <a:pPr algn="l">
              <a:lnSpc>
                <a:spcPct val="125000"/>
              </a:lnSpc>
            </a:pPr>
            <a:r>
              <a:rPr lang="zh-CN" altLang="x-none" b="1" dirty="0">
                <a:solidFill>
                  <a:srgbClr val="60B8AC"/>
                </a:solidFill>
                <a:latin typeface="微软雅黑" panose="020B0503020204020204" pitchFamily="34" charset="-122"/>
                <a:ea typeface="微软雅黑" panose="020B0503020204020204" pitchFamily="34" charset="-122"/>
                <a:sym typeface="+mn-ea"/>
              </a:rPr>
              <a:t>掌握火场逃生技能</a:t>
            </a:r>
            <a:endParaRPr lang="zh-CN" altLang="x-none" b="1" dirty="0">
              <a:solidFill>
                <a:srgbClr val="60B8AC"/>
              </a:solidFill>
              <a:latin typeface="微软雅黑" panose="020B0503020204020204" pitchFamily="34" charset="-122"/>
              <a:ea typeface="微软雅黑" panose="020B0503020204020204" pitchFamily="34" charset="-122"/>
              <a:sym typeface="+mn-ea"/>
            </a:endParaRPr>
          </a:p>
        </p:txBody>
      </p:sp>
      <p:sp>
        <p:nvSpPr>
          <p:cNvPr id="15" name="矩形 14"/>
          <p:cNvSpPr/>
          <p:nvPr/>
        </p:nvSpPr>
        <p:spPr>
          <a:xfrm>
            <a:off x="4754880" y="1221740"/>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792980" y="1261745"/>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3971" name="Picture 3"/>
          <p:cNvPicPr>
            <a:picLocks noChangeAspect="1"/>
          </p:cNvPicPr>
          <p:nvPr/>
        </p:nvPicPr>
        <p:blipFill>
          <a:blip r:embed="rId5"/>
          <a:srcRect l="17911" t="2384" r="4569" b="2384"/>
          <a:stretch>
            <a:fillRect/>
          </a:stretch>
        </p:blipFill>
        <p:spPr>
          <a:xfrm>
            <a:off x="6464300" y="2562225"/>
            <a:ext cx="1661795" cy="1694815"/>
          </a:xfrm>
          <a:prstGeom prst="rect">
            <a:avLst/>
          </a:prstGeom>
          <a:noFill/>
          <a:ln w="9525">
            <a:noFill/>
          </a:ln>
          <a:effectLst/>
        </p:spPr>
      </p:pic>
      <p:pic>
        <p:nvPicPr>
          <p:cNvPr id="83973" name="Picture 5"/>
          <p:cNvPicPr>
            <a:picLocks noChangeAspect="1"/>
          </p:cNvPicPr>
          <p:nvPr/>
        </p:nvPicPr>
        <p:blipFill>
          <a:blip r:embed="rId6"/>
          <a:srcRect l="3018" r="8281"/>
          <a:stretch>
            <a:fillRect/>
          </a:stretch>
        </p:blipFill>
        <p:spPr>
          <a:xfrm>
            <a:off x="4782820" y="2562225"/>
            <a:ext cx="1605280" cy="1701165"/>
          </a:xfrm>
          <a:prstGeom prst="rect">
            <a:avLst/>
          </a:prstGeom>
          <a:noFill/>
          <a:ln w="9525">
            <a:noFill/>
          </a:ln>
        </p:spPr>
      </p:pic>
      <p:sp>
        <p:nvSpPr>
          <p:cNvPr id="17" name="文本框 16"/>
          <p:cNvSpPr txBox="1"/>
          <p:nvPr/>
        </p:nvSpPr>
        <p:spPr>
          <a:xfrm>
            <a:off x="4755515" y="1802130"/>
            <a:ext cx="3397250" cy="583565"/>
          </a:xfrm>
          <a:prstGeom prst="rect">
            <a:avLst/>
          </a:prstGeom>
          <a:noFill/>
        </p:spPr>
        <p:txBody>
          <a:bodyPr wrap="square" rtlCol="0" anchor="t">
            <a:spAutoFit/>
          </a:bodyPr>
          <a:lstStyle/>
          <a:p>
            <a:r>
              <a:rPr lang="zh-CN" altLang="en-US" sz="1600" dirty="0">
                <a:solidFill>
                  <a:srgbClr val="343433"/>
                </a:solidFill>
                <a:latin typeface="Arial" panose="020B0604020202020204" pitchFamily="34" charset="0"/>
                <a:ea typeface="微软雅黑" panose="020B0503020204020204" pitchFamily="34" charset="-122"/>
                <a:sym typeface="+mn-ea"/>
              </a:rPr>
              <a:t>      大部分丧生火场的人并非没有时间逃生，而是因为不会或不敢逃！</a:t>
            </a:r>
            <a:endParaRPr lang="zh-CN" altLang="en-US" sz="1600" dirty="0">
              <a:solidFill>
                <a:srgbClr val="343433"/>
              </a:solidFill>
              <a:latin typeface="Arial" panose="020B0604020202020204" pitchFamily="34" charset="0"/>
              <a:ea typeface="微软雅黑" panose="020B0503020204020204" pitchFamily="34" charset="-122"/>
              <a:sym typeface="+mn-ea"/>
            </a:endParaRPr>
          </a:p>
        </p:txBody>
      </p:sp>
      <p:sp>
        <p:nvSpPr>
          <p:cNvPr id="2" name="乘号 1"/>
          <p:cNvSpPr/>
          <p:nvPr/>
        </p:nvSpPr>
        <p:spPr>
          <a:xfrm>
            <a:off x="4754880" y="3714115"/>
            <a:ext cx="684530" cy="61976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611620" y="3720465"/>
            <a:ext cx="449580" cy="485775"/>
            <a:chOff x="10920" y="7436"/>
            <a:chExt cx="787" cy="850"/>
          </a:xfrm>
        </p:grpSpPr>
        <p:sp>
          <p:nvSpPr>
            <p:cNvPr id="3" name="矩形 2"/>
            <p:cNvSpPr/>
            <p:nvPr/>
          </p:nvSpPr>
          <p:spPr>
            <a:xfrm rot="18420000">
              <a:off x="11104" y="7691"/>
              <a:ext cx="203" cy="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460000">
              <a:off x="11505" y="7436"/>
              <a:ext cx="203" cy="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395095" y="1214755"/>
            <a:ext cx="2240280" cy="437515"/>
          </a:xfrm>
          <a:prstGeom prst="rect">
            <a:avLst/>
          </a:prstGeom>
          <a:noFill/>
        </p:spPr>
        <p:txBody>
          <a:bodyPr wrap="none" rtlCol="0" anchor="t">
            <a:spAutoFit/>
          </a:bodyPr>
          <a:lstStyle/>
          <a:p>
            <a:pPr algn="l">
              <a:lnSpc>
                <a:spcPct val="125000"/>
              </a:lnSpc>
            </a:pPr>
            <a:r>
              <a:rPr lang="zh-CN" altLang="x-none" b="1" dirty="0">
                <a:solidFill>
                  <a:srgbClr val="60B8AC"/>
                </a:solidFill>
                <a:latin typeface="微软雅黑" panose="020B0503020204020204" pitchFamily="34" charset="-122"/>
                <a:ea typeface="微软雅黑" panose="020B0503020204020204" pitchFamily="34" charset="-122"/>
                <a:sym typeface="+mn-ea"/>
              </a:rPr>
              <a:t>火场逃生的注意事项</a:t>
            </a:r>
            <a:endParaRPr lang="zh-CN" altLang="x-none"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80428" y="1924685"/>
            <a:ext cx="3208655" cy="1925320"/>
          </a:xfrm>
          <a:prstGeom prst="rect">
            <a:avLst/>
          </a:prstGeom>
          <a:noFill/>
        </p:spPr>
        <p:txBody>
          <a:bodyPr wrap="none" rtlCol="0" anchor="t">
            <a:spAutoFit/>
          </a:bodyPr>
          <a:lstStyle/>
          <a:p>
            <a:pPr marL="0" marR="0" lvl="0" indent="0" algn="ctr" defTabSz="914400" rtl="0" eaLnBrk="1" fontAlgn="base" latinLnBrk="0" hangingPunct="1">
              <a:lnSpc>
                <a:spcPct val="125000"/>
              </a:lnSpc>
              <a:spcBef>
                <a:spcPct val="30000"/>
              </a:spcBef>
              <a:spcAft>
                <a:spcPct val="0"/>
              </a:spcAft>
              <a:buClrTx/>
              <a:buSzTx/>
              <a:buFontTx/>
              <a:buNone/>
              <a:defRPr/>
            </a:pPr>
            <a:r>
              <a:rPr lang="zh-CN"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从屋内出逃时</a:t>
            </a:r>
            <a:endParaRPr kumimoji="0" lang="zh-CN" altLang="zh-CN" sz="1600" b="1"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5000"/>
              </a:lnSpc>
              <a:spcBef>
                <a:spcPct val="30000"/>
              </a:spcBef>
              <a:spcAft>
                <a:spcPct val="0"/>
              </a:spcAft>
              <a:buClrTx/>
              <a:buSzTx/>
              <a:buFontTx/>
              <a:buNone/>
              <a:defRPr/>
            </a:pPr>
            <a:r>
              <a:rPr lang="zh-CN"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探路手背最敏感  之字触摸来试探</a:t>
            </a:r>
            <a:endParaRPr kumimoji="0" lang="zh-CN" sz="1600" b="1"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5000"/>
              </a:lnSpc>
              <a:spcBef>
                <a:spcPct val="30000"/>
              </a:spcBef>
              <a:spcAft>
                <a:spcPct val="0"/>
              </a:spcAft>
              <a:buClrTx/>
              <a:buSzTx/>
              <a:buFontTx/>
              <a:buNone/>
              <a:defRPr/>
            </a:pPr>
            <a:r>
              <a:rPr lang="zh-CN"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金属门把别烫伤  做好保护可避免</a:t>
            </a:r>
            <a:endParaRPr kumimoji="0" lang="zh-CN" sz="1600" b="1"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5000"/>
              </a:lnSpc>
              <a:spcBef>
                <a:spcPct val="30000"/>
              </a:spcBef>
              <a:spcAft>
                <a:spcPct val="0"/>
              </a:spcAft>
              <a:buClrTx/>
              <a:buSzTx/>
              <a:buFontTx/>
              <a:buNone/>
              <a:defRPr/>
            </a:pPr>
            <a:r>
              <a:rPr lang="zh-CN"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脚抵门底别用肩  开门要慢防闪燃</a:t>
            </a:r>
            <a:endParaRPr kumimoji="0" lang="zh-CN" sz="1600" b="1" i="0" u="none" strike="noStrike" kern="1200" cap="none" spc="0" normalizeH="0" baseline="0" noProof="0" dirty="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5000"/>
              </a:lnSpc>
              <a:spcBef>
                <a:spcPct val="30000"/>
              </a:spcBef>
              <a:spcAft>
                <a:spcPct val="0"/>
              </a:spcAft>
              <a:buClrTx/>
              <a:buSzTx/>
              <a:buFontTx/>
              <a:buNone/>
              <a:defRPr/>
            </a:pPr>
            <a:r>
              <a:rPr lang="zh-CN"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rPr>
              <a:t>逃离即关防火门  阻隔大火和浓烟 </a:t>
            </a:r>
            <a:endParaRPr lang="zh-CN" altLang="en-US" sz="1600" b="1" noProof="0" dirty="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4652645" y="1261110"/>
            <a:ext cx="4030345" cy="2948940"/>
            <a:chOff x="7798" y="2101"/>
            <a:chExt cx="5072" cy="3711"/>
          </a:xfrm>
        </p:grpSpPr>
        <p:pic>
          <p:nvPicPr>
            <p:cNvPr id="2" name="Picture 2" descr="6342573331203850001119a08Ac3_nEO_IMG"/>
            <p:cNvPicPr>
              <a:picLocks noChangeAspect="1"/>
            </p:cNvPicPr>
            <p:nvPr/>
          </p:nvPicPr>
          <p:blipFill>
            <a:blip r:embed="rId2" cstate="print"/>
            <a:stretch>
              <a:fillRect/>
            </a:stretch>
          </p:blipFill>
          <p:spPr>
            <a:xfrm>
              <a:off x="7798" y="2115"/>
              <a:ext cx="2132" cy="1800"/>
            </a:xfrm>
            <a:prstGeom prst="rect">
              <a:avLst/>
            </a:prstGeom>
            <a:noFill/>
            <a:ln w="9525">
              <a:noFill/>
            </a:ln>
          </p:spPr>
        </p:pic>
        <p:pic>
          <p:nvPicPr>
            <p:cNvPr id="3" name="Picture 4" descr="2009_8_26_16_0_963_PVC%E5%85%8D%E6%BC%86%E9%97%A8%E5%9B%BE"/>
            <p:cNvPicPr>
              <a:picLocks noChangeAspect="1"/>
            </p:cNvPicPr>
            <p:nvPr/>
          </p:nvPicPr>
          <p:blipFill>
            <a:blip r:embed="rId3"/>
            <a:srcRect l="25461" t="5453" r="1804" b="10905"/>
            <a:stretch>
              <a:fillRect/>
            </a:stretch>
          </p:blipFill>
          <p:spPr>
            <a:xfrm>
              <a:off x="10213" y="2101"/>
              <a:ext cx="2657" cy="3610"/>
            </a:xfrm>
            <a:prstGeom prst="rect">
              <a:avLst/>
            </a:prstGeom>
            <a:noFill/>
            <a:ln w="9525">
              <a:noFill/>
            </a:ln>
          </p:spPr>
        </p:pic>
        <p:pic>
          <p:nvPicPr>
            <p:cNvPr id="4" name="Picture 7"/>
            <p:cNvPicPr>
              <a:picLocks noChangeAspect="1"/>
            </p:cNvPicPr>
            <p:nvPr/>
          </p:nvPicPr>
          <p:blipFill>
            <a:blip r:embed="rId4">
              <a:clrChange>
                <a:clrFrom>
                  <a:srgbClr val="FFFFFF"/>
                </a:clrFrom>
                <a:clrTo>
                  <a:srgbClr val="FFFFFF">
                    <a:alpha val="0"/>
                  </a:srgbClr>
                </a:clrTo>
              </a:clrChange>
            </a:blip>
            <a:stretch>
              <a:fillRect/>
            </a:stretch>
          </p:blipFill>
          <p:spPr>
            <a:xfrm>
              <a:off x="7798" y="3898"/>
              <a:ext cx="2222" cy="1914"/>
            </a:xfrm>
            <a:prstGeom prst="rect">
              <a:avLst/>
            </a:prstGeom>
            <a:noFill/>
            <a:ln w="9525">
              <a:noFill/>
            </a:ln>
          </p:spPr>
        </p:pic>
        <p:pic>
          <p:nvPicPr>
            <p:cNvPr id="18" name="Picture 8"/>
            <p:cNvPicPr>
              <a:picLocks noChangeAspect="1"/>
            </p:cNvPicPr>
            <p:nvPr/>
          </p:nvPicPr>
          <p:blipFill>
            <a:blip r:embed="rId5">
              <a:clrChange>
                <a:clrFrom>
                  <a:srgbClr val="FFFFFF"/>
                </a:clrFrom>
                <a:clrTo>
                  <a:srgbClr val="FFFFFF">
                    <a:alpha val="0"/>
                  </a:srgbClr>
                </a:clrTo>
              </a:clrChange>
            </a:blip>
            <a:stretch>
              <a:fillRect/>
            </a:stretch>
          </p:blipFill>
          <p:spPr>
            <a:xfrm>
              <a:off x="9080" y="2984"/>
              <a:ext cx="940" cy="931"/>
            </a:xfrm>
            <a:prstGeom prst="rect">
              <a:avLst/>
            </a:prstGeom>
            <a:noFill/>
            <a:ln w="9525">
              <a:noFill/>
            </a:ln>
          </p:spPr>
        </p:pic>
        <p:pic>
          <p:nvPicPr>
            <p:cNvPr id="19" name="Picture 5" descr="109_7340"/>
            <p:cNvPicPr>
              <a:picLocks noChangeAspect="1"/>
            </p:cNvPicPr>
            <p:nvPr/>
          </p:nvPicPr>
          <p:blipFill>
            <a:blip r:embed="rId6">
              <a:clrChange>
                <a:clrFrom>
                  <a:srgbClr val="FFFFFF"/>
                </a:clrFrom>
                <a:clrTo>
                  <a:srgbClr val="FFFFFF">
                    <a:alpha val="0"/>
                  </a:srgbClr>
                </a:clrTo>
              </a:clrChange>
            </a:blip>
            <a:srcRect l="31219" r="28119"/>
            <a:stretch>
              <a:fillRect/>
            </a:stretch>
          </p:blipFill>
          <p:spPr>
            <a:xfrm>
              <a:off x="11374" y="3916"/>
              <a:ext cx="335" cy="676"/>
            </a:xfrm>
            <a:prstGeom prst="rect">
              <a:avLst/>
            </a:prstGeom>
            <a:noFill/>
            <a:ln w="9525">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981835" y="1214755"/>
            <a:ext cx="10972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预防踩踏</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67" name="AutoShape 3" descr="图片23"/>
          <p:cNvSpPr/>
          <p:nvPr/>
        </p:nvSpPr>
        <p:spPr>
          <a:xfrm>
            <a:off x="880745" y="1976120"/>
            <a:ext cx="3314700" cy="2333625"/>
          </a:xfrm>
          <a:prstGeom prst="foldedCorner">
            <a:avLst>
              <a:gd name="adj" fmla="val 18731"/>
            </a:avLst>
          </a:prstGeom>
          <a:blipFill rotWithShape="1">
            <a:blip r:embed="rId2"/>
            <a:stretch>
              <a:fillRect/>
            </a:stretch>
          </a:blipFill>
          <a:ln w="9525" cap="flat" cmpd="sng">
            <a:solidFill>
              <a:schemeClr val="bg1"/>
            </a:solidFill>
            <a:prstDash val="solid"/>
            <a:headEnd type="none" w="med" len="med"/>
            <a:tailEnd type="none" w="med" len="med"/>
          </a:ln>
        </p:spPr>
        <p:txBody>
          <a:bodyPr wrap="none" anchor="ctr"/>
          <a:lstStyle/>
          <a:p>
            <a:endParaRPr lang="zh-CN" altLang="en-US" dirty="0">
              <a:latin typeface="Arial" panose="020B0604020202020204" pitchFamily="34" charset="0"/>
              <a:ea typeface="微软雅黑" panose="020B0503020204020204" pitchFamily="34" charset="-122"/>
            </a:endParaRPr>
          </a:p>
        </p:txBody>
      </p:sp>
      <p:pic>
        <p:nvPicPr>
          <p:cNvPr id="89091" name="Picture 3"/>
          <p:cNvPicPr>
            <a:picLocks noChangeAspect="1"/>
          </p:cNvPicPr>
          <p:nvPr/>
        </p:nvPicPr>
        <p:blipFill>
          <a:blip r:embed="rId3"/>
          <a:stretch>
            <a:fillRect/>
          </a:stretch>
        </p:blipFill>
        <p:spPr>
          <a:xfrm>
            <a:off x="4387850" y="1976120"/>
            <a:ext cx="4215765" cy="2332990"/>
          </a:xfrm>
          <a:prstGeom prst="rect">
            <a:avLst/>
          </a:prstGeom>
          <a:noFill/>
          <a:ln w="9525">
            <a:noFill/>
          </a:ln>
        </p:spPr>
      </p:pic>
      <p:sp>
        <p:nvSpPr>
          <p:cNvPr id="9" name="文本框 8"/>
          <p:cNvSpPr txBox="1"/>
          <p:nvPr/>
        </p:nvSpPr>
        <p:spPr>
          <a:xfrm>
            <a:off x="5815965" y="1221740"/>
            <a:ext cx="15544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踩踏伤亡特点</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4874895" y="1221740"/>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912995" y="1261745"/>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981835" y="1214755"/>
            <a:ext cx="10972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预防踩踏</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118" name="Picture 6" descr="201103011721555556"/>
          <p:cNvPicPr>
            <a:picLocks noChangeAspect="1"/>
          </p:cNvPicPr>
          <p:nvPr/>
        </p:nvPicPr>
        <p:blipFill>
          <a:blip r:embed="rId2"/>
          <a:stretch>
            <a:fillRect/>
          </a:stretch>
        </p:blipFill>
        <p:spPr>
          <a:xfrm>
            <a:off x="4590415" y="1214755"/>
            <a:ext cx="3797935" cy="3040380"/>
          </a:xfrm>
          <a:prstGeom prst="rect">
            <a:avLst/>
          </a:prstGeom>
          <a:noFill/>
          <a:ln w="9525">
            <a:noFill/>
          </a:ln>
        </p:spPr>
      </p:pic>
      <p:sp>
        <p:nvSpPr>
          <p:cNvPr id="2" name="文本框 1"/>
          <p:cNvSpPr txBox="1"/>
          <p:nvPr/>
        </p:nvSpPr>
        <p:spPr>
          <a:xfrm>
            <a:off x="852805" y="1794510"/>
            <a:ext cx="3763010" cy="2553335"/>
          </a:xfrm>
          <a:prstGeom prst="rect">
            <a:avLst/>
          </a:prstGeom>
          <a:noFill/>
        </p:spPr>
        <p:txBody>
          <a:bodyPr wrap="square" rtlCol="0" anchor="t">
            <a:spAutoFit/>
          </a:bodyPr>
          <a:lstStyle/>
          <a:p>
            <a:pPr marL="457200" marR="0" lvl="0" indent="-457200" algn="l" defTabSz="914400" rtl="0" fontAlgn="base">
              <a:lnSpc>
                <a:spcPts val="2400"/>
              </a:lnSpc>
              <a:spcBef>
                <a:spcPts val="0"/>
              </a:spcBef>
              <a:spcAft>
                <a:spcPct val="0"/>
              </a:spcAft>
              <a:buClrTx/>
              <a:buSzTx/>
              <a:buFontTx/>
              <a:buNone/>
              <a:defRPr/>
            </a:pP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行进方向要统一 ，听从指挥不拥挤</a:t>
            </a:r>
            <a:endParaRPr kumimoji="0" lang="zh-CN" altLang="en-US" sz="1600" i="0" u="none" strike="noStrike" kern="1200" cap="none" spc="0" normalizeH="0" baseline="0" noProof="0">
              <a:ln>
                <a:noFill/>
              </a:ln>
              <a:solidFill>
                <a:srgbClr val="343433"/>
              </a:solidFill>
              <a:effectLst/>
              <a:uLnTx/>
              <a:uFillTx/>
              <a:latin typeface="Times New Roman" panose="02020603050405020304" pitchFamily="18" charset="0"/>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超赶逆行是禁忌 ，鱼贯而出有秩序</a:t>
            </a:r>
            <a:endParaRPr kumimoji="0" lang="zh-CN" altLang="en-US" sz="1600" i="0" u="none" strike="noStrike" kern="1200" cap="none" spc="0" normalizeH="0" baseline="0" noProof="0">
              <a:ln>
                <a:noFill/>
              </a:ln>
              <a:solidFill>
                <a:srgbClr val="343433"/>
              </a:solidFill>
              <a:effectLst/>
              <a:uLnTx/>
              <a:uFillTx/>
              <a:latin typeface="Times New Roman" panose="02020603050405020304" pitchFamily="18" charset="0"/>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弯腰提鞋最危险 ，重心向前位置低</a:t>
            </a:r>
            <a:endParaRPr kumimoji="0" lang="zh-CN" altLang="en-US" sz="1600" i="0" u="none" strike="noStrike" kern="1200" cap="none" spc="0" normalizeH="0" baseline="0" noProof="0">
              <a:ln>
                <a:noFill/>
              </a:ln>
              <a:solidFill>
                <a:srgbClr val="343433"/>
              </a:solidFill>
              <a:effectLst/>
              <a:uLnTx/>
              <a:uFillTx/>
              <a:latin typeface="Times New Roman" panose="02020603050405020304" pitchFamily="18" charset="0"/>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增加踩踏的机会 ，伤亡难免要警惕</a:t>
            </a:r>
            <a:endParaRPr kumimoji="0" lang="zh-CN" altLang="en-US" sz="1600" i="0" u="none" strike="noStrike" kern="1200" cap="none" spc="0" normalizeH="0" baseline="0" noProof="0">
              <a:ln>
                <a:noFill/>
              </a:ln>
              <a:solidFill>
                <a:srgbClr val="343433"/>
              </a:solidFill>
              <a:effectLst/>
              <a:uLnTx/>
              <a:uFillTx/>
              <a:latin typeface="Times New Roman" panose="02020603050405020304" pitchFamily="18" charset="0"/>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Tx/>
              <a:buSzTx/>
              <a:buFontTx/>
              <a:buNone/>
              <a:defRPr/>
            </a:pP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逃生方法有技巧</a:t>
            </a: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 ，</a:t>
            </a: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身处现场要牢记</a:t>
            </a:r>
            <a:endParaRPr kumimoji="0" lang="zh-CN" altLang="en-US" sz="16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重心向后手抱颈</a:t>
            </a: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 ，</a:t>
            </a: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避免摔倒防窒息 </a:t>
            </a:r>
            <a:endParaRPr kumimoji="0" lang="zh-CN" altLang="en-US" sz="16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一旦倒地别慌张</a:t>
            </a: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 ，</a:t>
            </a: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保护心脑踡身体</a:t>
            </a:r>
            <a:endParaRPr kumimoji="0" lang="zh-CN" altLang="en-US" sz="16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mn-cs"/>
            </a:endParaRPr>
          </a:p>
          <a:p>
            <a:pPr marL="457200" marR="0" lvl="0" indent="-457200" algn="l" defTabSz="914400" rtl="0" fontAlgn="base">
              <a:lnSpc>
                <a:spcPts val="2400"/>
              </a:lnSpc>
              <a:spcBef>
                <a:spcPts val="0"/>
              </a:spcBef>
              <a:spcAft>
                <a:spcPct val="0"/>
              </a:spcAft>
              <a:buClr>
                <a:srgbClr val="FF00FF"/>
              </a:buClr>
              <a:buSzTx/>
              <a:buFont typeface="Wingdings" panose="05000000000000000000" pitchFamily="2" charset="2"/>
              <a:buNone/>
              <a:defRPr/>
            </a:pP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时刻冷静细观察</a:t>
            </a:r>
            <a:r>
              <a:rPr lang="zh-CN" altLang="en-US" sz="1600" noProof="0">
                <a:ln>
                  <a:noFill/>
                </a:ln>
                <a:solidFill>
                  <a:srgbClr val="343433"/>
                </a:solidFill>
                <a:effectLst/>
                <a:uLnTx/>
                <a:uFillTx/>
                <a:latin typeface="Times New Roman" panose="02020603050405020304" pitchFamily="18" charset="0"/>
                <a:ea typeface="微软雅黑" panose="020B0503020204020204" pitchFamily="34" charset="-122"/>
                <a:sym typeface="+mn-ea"/>
              </a:rPr>
              <a:t> ，</a:t>
            </a:r>
            <a:r>
              <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rPr>
              <a:t>择路逃生是上计</a:t>
            </a:r>
            <a:endParaRPr lang="zh-CN" altLang="en-US" sz="16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clrChange>
              <a:clrFrom>
                <a:srgbClr val="FFFEFD">
                  <a:alpha val="100000"/>
                </a:srgbClr>
              </a:clrFrom>
              <a:clrTo>
                <a:srgbClr val="FFFEFD">
                  <a:alpha val="100000"/>
                  <a:alpha val="0"/>
                </a:srgbClr>
              </a:clrTo>
            </a:clrChange>
          </a:blip>
          <a:srcRect t="14500" b="1712"/>
          <a:stretch>
            <a:fillRect/>
          </a:stretch>
        </p:blipFill>
        <p:spPr>
          <a:xfrm rot="16200000">
            <a:off x="-714874" y="970552"/>
            <a:ext cx="4633042" cy="3203294"/>
          </a:xfrm>
          <a:prstGeom prst="rect">
            <a:avLst/>
          </a:prstGeom>
        </p:spPr>
      </p:pic>
      <p:sp>
        <p:nvSpPr>
          <p:cNvPr id="33" name="文本框 32"/>
          <p:cNvSpPr txBox="1"/>
          <p:nvPr/>
        </p:nvSpPr>
        <p:spPr>
          <a:xfrm>
            <a:off x="714401" y="2053048"/>
            <a:ext cx="1504179" cy="521970"/>
          </a:xfrm>
          <a:prstGeom prst="rect">
            <a:avLst/>
          </a:prstGeom>
          <a:noFill/>
        </p:spPr>
        <p:txBody>
          <a:bodyPr vert="horz" wrap="square" rtlCol="0">
            <a:spAutoFit/>
          </a:bodyPr>
          <a:lstStyle/>
          <a:p>
            <a:pPr algn="ctr"/>
            <a:r>
              <a:rPr lang="zh-CN" altLang="en-US" sz="2800" spc="600" dirty="0">
                <a:solidFill>
                  <a:schemeClr val="bg1"/>
                </a:solidFill>
                <a:latin typeface="微软雅黑" panose="020B0503020204020204" pitchFamily="34" charset="-122"/>
                <a:ea typeface="微软雅黑" panose="020B0503020204020204" pitchFamily="34" charset="-122"/>
              </a:rPr>
              <a:t>目  录</a:t>
            </a:r>
            <a:endParaRPr lang="zh-CN" altLang="en-US" sz="2800" spc="6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804038" y="2473758"/>
            <a:ext cx="1256325" cy="553085"/>
          </a:xfrm>
          <a:prstGeom prst="rect">
            <a:avLst/>
          </a:prstGeom>
        </p:spPr>
        <p:txBody>
          <a:bodyPr vert="horz" wrap="square">
            <a:spAutoFit/>
          </a:bodyPr>
          <a:lstStyle/>
          <a:p>
            <a:pPr algn="dist">
              <a:lnSpc>
                <a:spcPct val="150000"/>
              </a:lnSpc>
            </a:pPr>
            <a:r>
              <a:rPr lang="en-US" altLang="zh-CN" sz="2000" kern="0" dirty="0">
                <a:solidFill>
                  <a:schemeClr val="bg1"/>
                </a:solidFill>
                <a:latin typeface="Impact" panose="020B0806030902050204" pitchFamily="34" charset="0"/>
                <a:ea typeface="微软雅黑" panose="020B0503020204020204" pitchFamily="34" charset="-122"/>
                <a:cs typeface="Arial" panose="020B0604020202020204" pitchFamily="34" charset="0"/>
              </a:rPr>
              <a:t>contents</a:t>
            </a:r>
            <a:endParaRPr lang="en-US" altLang="zh-CN" sz="2000" kern="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47" name="矩形 46"/>
          <p:cNvSpPr/>
          <p:nvPr/>
        </p:nvSpPr>
        <p:spPr>
          <a:xfrm>
            <a:off x="9010892" y="1109449"/>
            <a:ext cx="133108" cy="2925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层"/>
          <p:cNvSpPr txBox="1"/>
          <p:nvPr/>
        </p:nvSpPr>
        <p:spPr bwMode="auto">
          <a:xfrm>
            <a:off x="3654425" y="843915"/>
            <a:ext cx="639445" cy="460375"/>
          </a:xfrm>
          <a:prstGeom prst="rect">
            <a:avLst/>
          </a:prstGeom>
          <a:noFill/>
          <a:effectLst/>
        </p:spPr>
        <p:txBody>
          <a:bodyPr wrap="square">
            <a:spAutoFit/>
          </a:bodyPr>
          <a:lstStyle/>
          <a:p>
            <a:pPr algn="l" defTabSz="1218565">
              <a:defRPr/>
            </a:pPr>
            <a:r>
              <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rPr>
              <a:t>01</a:t>
            </a:r>
            <a:endPar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endParaRPr>
          </a:p>
        </p:txBody>
      </p:sp>
      <p:sp>
        <p:nvSpPr>
          <p:cNvPr id="4" name="标题层"/>
          <p:cNvSpPr txBox="1"/>
          <p:nvPr/>
        </p:nvSpPr>
        <p:spPr bwMode="auto">
          <a:xfrm>
            <a:off x="4317365" y="880110"/>
            <a:ext cx="2909570" cy="337185"/>
          </a:xfrm>
          <a:prstGeom prst="rect">
            <a:avLst/>
          </a:prstGeom>
          <a:noFill/>
          <a:effectLst/>
        </p:spPr>
        <p:txBody>
          <a:bodyPr wrap="square">
            <a:spAutoFit/>
          </a:bodyPr>
          <a:lstStyle/>
          <a:p>
            <a:pPr lvl="0">
              <a:defRPr/>
            </a:pPr>
            <a:r>
              <a:rPr lang="zh-CN" altLang="en-US" sz="1600" dirty="0">
                <a:solidFill>
                  <a:srgbClr val="60B8AC"/>
                </a:solidFill>
                <a:latin typeface="微软雅黑" panose="020B0503020204020204" pitchFamily="34" charset="-122"/>
                <a:ea typeface="微软雅黑" panose="020B0503020204020204" pitchFamily="34" charset="-122"/>
                <a:sym typeface="+mn-ea"/>
              </a:rPr>
              <a:t>触电事故现场应急处置</a:t>
            </a:r>
            <a:endParaRPr lang="zh-CN" altLang="en-US" sz="1600" dirty="0">
              <a:solidFill>
                <a:srgbClr val="60B8AC"/>
              </a:solidFill>
              <a:latin typeface="Times New Roman" panose="02020603050405020304" pitchFamily="18" charset="0"/>
              <a:ea typeface="方正姚体" panose="02010601030101010101" pitchFamily="2" charset="-122"/>
            </a:endParaRPr>
          </a:p>
        </p:txBody>
      </p:sp>
      <p:sp>
        <p:nvSpPr>
          <p:cNvPr id="5" name="标题层"/>
          <p:cNvSpPr txBox="1"/>
          <p:nvPr/>
        </p:nvSpPr>
        <p:spPr bwMode="auto">
          <a:xfrm>
            <a:off x="3654425" y="1358900"/>
            <a:ext cx="639445" cy="460375"/>
          </a:xfrm>
          <a:prstGeom prst="rect">
            <a:avLst/>
          </a:prstGeom>
          <a:noFill/>
          <a:effectLst/>
        </p:spPr>
        <p:txBody>
          <a:bodyPr wrap="square">
            <a:spAutoFit/>
          </a:bodyPr>
          <a:lstStyle/>
          <a:p>
            <a:pPr algn="l" defTabSz="1218565">
              <a:defRPr/>
            </a:pPr>
            <a:r>
              <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rPr>
              <a:t>02</a:t>
            </a:r>
            <a:endPar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endParaRPr>
          </a:p>
        </p:txBody>
      </p:sp>
      <p:sp>
        <p:nvSpPr>
          <p:cNvPr id="7" name="标题层"/>
          <p:cNvSpPr txBox="1"/>
          <p:nvPr/>
        </p:nvSpPr>
        <p:spPr bwMode="auto">
          <a:xfrm>
            <a:off x="4317365" y="1400175"/>
            <a:ext cx="2687320" cy="337185"/>
          </a:xfrm>
          <a:prstGeom prst="rect">
            <a:avLst/>
          </a:prstGeom>
          <a:noFill/>
          <a:effectLst/>
        </p:spPr>
        <p:txBody>
          <a:bodyPr wrap="square">
            <a:spAutoFit/>
          </a:bodyPr>
          <a:lstStyle/>
          <a:p>
            <a:pPr>
              <a:defRPr/>
            </a:pPr>
            <a:r>
              <a:rPr lang="zh-CN" altLang="en-US" sz="1600" dirty="0">
                <a:solidFill>
                  <a:srgbClr val="343433"/>
                </a:solidFill>
                <a:latin typeface="微软雅黑" panose="020B0503020204020204" pitchFamily="34" charset="-122"/>
                <a:ea typeface="微软雅黑" panose="020B0503020204020204" pitchFamily="34" charset="-122"/>
                <a:sym typeface="+mn-ea"/>
              </a:rPr>
              <a:t>火灾现场应急处置</a:t>
            </a:r>
            <a:endParaRPr lang="zh-CN" altLang="en-US" sz="1600" dirty="0">
              <a:solidFill>
                <a:srgbClr val="343433"/>
              </a:solidFill>
              <a:latin typeface="微软雅黑" panose="020B0503020204020204" pitchFamily="34" charset="-122"/>
              <a:ea typeface="微软雅黑" panose="020B0503020204020204" pitchFamily="34" charset="-122"/>
              <a:sym typeface="+mn-ea"/>
            </a:endParaRPr>
          </a:p>
        </p:txBody>
      </p:sp>
      <p:sp>
        <p:nvSpPr>
          <p:cNvPr id="9" name="标题层"/>
          <p:cNvSpPr txBox="1"/>
          <p:nvPr/>
        </p:nvSpPr>
        <p:spPr bwMode="auto">
          <a:xfrm>
            <a:off x="3654425" y="1873885"/>
            <a:ext cx="639445" cy="460375"/>
          </a:xfrm>
          <a:prstGeom prst="rect">
            <a:avLst/>
          </a:prstGeom>
          <a:noFill/>
          <a:effectLst/>
        </p:spPr>
        <p:txBody>
          <a:bodyPr wrap="square">
            <a:spAutoFit/>
          </a:bodyPr>
          <a:lstStyle/>
          <a:p>
            <a:pPr algn="l" defTabSz="1218565">
              <a:defRPr/>
            </a:pPr>
            <a:r>
              <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rPr>
              <a:t>03</a:t>
            </a:r>
            <a:endPar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nvSpPr>
        <p:spPr bwMode="auto">
          <a:xfrm>
            <a:off x="4317365" y="1920240"/>
            <a:ext cx="2908935" cy="337185"/>
          </a:xfrm>
          <a:prstGeom prst="rect">
            <a:avLst/>
          </a:prstGeom>
          <a:noFill/>
          <a:effectLst/>
        </p:spPr>
        <p:txBody>
          <a:bodyPr wrap="square">
            <a:spAutoFit/>
          </a:bodyPr>
          <a:lstStyle/>
          <a:p>
            <a:pPr marL="457200" indent="-457200" algn="l" eaLnBrk="0" hangingPunct="0">
              <a:buClr>
                <a:srgbClr val="FF0000"/>
              </a:buClr>
            </a:pPr>
            <a:r>
              <a:rPr lang="zh-CN" altLang="en-US" sz="1600" dirty="0">
                <a:solidFill>
                  <a:srgbClr val="60B8AC"/>
                </a:solidFill>
                <a:latin typeface="微软雅黑" panose="020B0503020204020204" pitchFamily="34" charset="-122"/>
                <a:ea typeface="微软雅黑" panose="020B0503020204020204" pitchFamily="34" charset="-122"/>
                <a:sym typeface="+mn-ea"/>
              </a:rPr>
              <a:t>坠落及机械伤害应急处置</a:t>
            </a:r>
            <a:endParaRPr lang="zh-CN" altLang="en-US" sz="1600" dirty="0">
              <a:solidFill>
                <a:srgbClr val="60B8AC"/>
              </a:solidFill>
              <a:latin typeface="微软雅黑" panose="020B0503020204020204" pitchFamily="34" charset="-122"/>
              <a:ea typeface="微软雅黑" panose="020B0503020204020204" pitchFamily="34" charset="-122"/>
              <a:sym typeface="+mn-ea"/>
            </a:endParaRPr>
          </a:p>
        </p:txBody>
      </p:sp>
      <p:sp>
        <p:nvSpPr>
          <p:cNvPr id="12" name="标题层"/>
          <p:cNvSpPr txBox="1"/>
          <p:nvPr/>
        </p:nvSpPr>
        <p:spPr bwMode="auto">
          <a:xfrm>
            <a:off x="3654425" y="2388870"/>
            <a:ext cx="639445" cy="460375"/>
          </a:xfrm>
          <a:prstGeom prst="rect">
            <a:avLst/>
          </a:prstGeom>
          <a:noFill/>
          <a:effectLst/>
        </p:spPr>
        <p:txBody>
          <a:bodyPr wrap="square">
            <a:spAutoFit/>
          </a:bodyPr>
          <a:lstStyle/>
          <a:p>
            <a:pPr algn="l" defTabSz="1218565">
              <a:defRPr/>
            </a:pPr>
            <a:r>
              <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rPr>
              <a:t>04</a:t>
            </a:r>
            <a:endPar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标题层"/>
          <p:cNvSpPr txBox="1"/>
          <p:nvPr/>
        </p:nvSpPr>
        <p:spPr bwMode="auto">
          <a:xfrm>
            <a:off x="4317365" y="2440305"/>
            <a:ext cx="2687320" cy="337185"/>
          </a:xfrm>
          <a:prstGeom prst="rect">
            <a:avLst/>
          </a:prstGeom>
          <a:noFill/>
          <a:effectLst/>
        </p:spPr>
        <p:txBody>
          <a:bodyPr wrap="square">
            <a:spAutoFit/>
          </a:bodyPr>
          <a:lstStyle/>
          <a:p>
            <a:pPr marR="0" algn="l" defTabSz="914400" eaLnBrk="0" hangingPunct="0">
              <a:spcBef>
                <a:spcPct val="50000"/>
              </a:spcBef>
              <a:buNone/>
            </a:pPr>
            <a:r>
              <a:rPr lang="zh-CN" altLang="en-US" sz="1600" dirty="0">
                <a:solidFill>
                  <a:srgbClr val="343433"/>
                </a:solidFill>
                <a:latin typeface="微软雅黑" panose="020B0503020204020204" pitchFamily="34" charset="-122"/>
                <a:ea typeface="微软雅黑" panose="020B0503020204020204" pitchFamily="34" charset="-122"/>
                <a:sym typeface="+mn-ea"/>
              </a:rPr>
              <a:t>地震现场应急处置</a:t>
            </a:r>
            <a:endParaRPr lang="zh-CN" altLang="en-US" sz="1600" dirty="0">
              <a:solidFill>
                <a:srgbClr val="343433"/>
              </a:solidFill>
              <a:latin typeface="微软雅黑" panose="020B0503020204020204" pitchFamily="34" charset="-122"/>
              <a:ea typeface="微软雅黑" panose="020B0503020204020204" pitchFamily="34" charset="-122"/>
              <a:sym typeface="+mn-ea"/>
            </a:endParaRPr>
          </a:p>
        </p:txBody>
      </p:sp>
      <p:sp>
        <p:nvSpPr>
          <p:cNvPr id="15" name="标题层"/>
          <p:cNvSpPr txBox="1"/>
          <p:nvPr/>
        </p:nvSpPr>
        <p:spPr bwMode="auto">
          <a:xfrm>
            <a:off x="3637973" y="2903855"/>
            <a:ext cx="639402" cy="460375"/>
          </a:xfrm>
          <a:prstGeom prst="rect">
            <a:avLst/>
          </a:prstGeom>
          <a:noFill/>
          <a:effectLst/>
        </p:spPr>
        <p:txBody>
          <a:bodyPr wrap="square">
            <a:spAutoFit/>
          </a:bodyPr>
          <a:lstStyle/>
          <a:p>
            <a:pPr algn="l" defTabSz="1218565">
              <a:defRPr/>
            </a:pPr>
            <a:r>
              <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rPr>
              <a:t>05</a:t>
            </a:r>
            <a:endPar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标题层"/>
          <p:cNvSpPr txBox="1"/>
          <p:nvPr/>
        </p:nvSpPr>
        <p:spPr bwMode="auto">
          <a:xfrm>
            <a:off x="4317365" y="2960370"/>
            <a:ext cx="2687623" cy="337185"/>
          </a:xfrm>
          <a:prstGeom prst="rect">
            <a:avLst/>
          </a:prstGeom>
          <a:noFill/>
          <a:effectLst/>
        </p:spPr>
        <p:txBody>
          <a:bodyPr wrap="square">
            <a:spAutoFit/>
          </a:bodyPr>
          <a:lstStyle/>
          <a:p>
            <a:pPr marR="0" algn="l" defTabSz="914400" eaLnBrk="0" hangingPunct="0">
              <a:spcBef>
                <a:spcPct val="50000"/>
              </a:spcBef>
              <a:buNone/>
            </a:pPr>
            <a:r>
              <a:rPr lang="zh-CN" altLang="en-US" sz="1600" dirty="0">
                <a:solidFill>
                  <a:srgbClr val="60B8AC"/>
                </a:solidFill>
                <a:latin typeface="微软雅黑" panose="020B0503020204020204" pitchFamily="34" charset="-122"/>
                <a:ea typeface="微软雅黑" panose="020B0503020204020204" pitchFamily="34" charset="-122"/>
                <a:sym typeface="+mn-ea"/>
              </a:rPr>
              <a:t>暴恐袭击应急处置</a:t>
            </a:r>
            <a:endParaRPr lang="zh-CN" altLang="en-US" sz="1600" dirty="0">
              <a:solidFill>
                <a:srgbClr val="60B8AC"/>
              </a:solidFill>
              <a:latin typeface="微软雅黑" panose="020B0503020204020204" pitchFamily="34" charset="-122"/>
              <a:ea typeface="微软雅黑" panose="020B0503020204020204" pitchFamily="34" charset="-122"/>
              <a:sym typeface="+mn-ea"/>
            </a:endParaRPr>
          </a:p>
        </p:txBody>
      </p:sp>
      <p:sp>
        <p:nvSpPr>
          <p:cNvPr id="19" name="标题层"/>
          <p:cNvSpPr txBox="1"/>
          <p:nvPr/>
        </p:nvSpPr>
        <p:spPr bwMode="auto">
          <a:xfrm>
            <a:off x="3637915" y="3418840"/>
            <a:ext cx="639445" cy="460375"/>
          </a:xfrm>
          <a:prstGeom prst="rect">
            <a:avLst/>
          </a:prstGeom>
          <a:noFill/>
          <a:effectLst/>
        </p:spPr>
        <p:txBody>
          <a:bodyPr wrap="square">
            <a:spAutoFit/>
          </a:bodyPr>
          <a:lstStyle/>
          <a:p>
            <a:pPr algn="l" defTabSz="1218565">
              <a:defRPr/>
            </a:pPr>
            <a:r>
              <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rPr>
              <a:t>06</a:t>
            </a:r>
            <a:endParaRPr lang="en-US" altLang="zh-CN" sz="2400" kern="0" dirty="0">
              <a:solidFill>
                <a:srgbClr val="343433"/>
              </a:solidFill>
              <a:latin typeface="Impact" panose="020B0806030902050204" pitchFamily="34" charset="0"/>
              <a:ea typeface="微软雅黑" panose="020B0503020204020204" pitchFamily="34" charset="-122"/>
              <a:cs typeface="Arial" panose="020B0604020202020204" pitchFamily="34" charset="0"/>
            </a:endParaRPr>
          </a:p>
        </p:txBody>
      </p:sp>
      <p:sp>
        <p:nvSpPr>
          <p:cNvPr id="21" name="标题层"/>
          <p:cNvSpPr txBox="1"/>
          <p:nvPr/>
        </p:nvSpPr>
        <p:spPr bwMode="auto">
          <a:xfrm>
            <a:off x="4317365" y="3480435"/>
            <a:ext cx="2687320" cy="337185"/>
          </a:xfrm>
          <a:prstGeom prst="rect">
            <a:avLst/>
          </a:prstGeom>
          <a:noFill/>
          <a:effectLst/>
        </p:spPr>
        <p:txBody>
          <a:bodyPr wrap="square">
            <a:spAutoFit/>
          </a:bodyPr>
          <a:lstStyle/>
          <a:p>
            <a:pPr marR="0" algn="l" defTabSz="914400" eaLnBrk="0" hangingPunct="0">
              <a:spcBef>
                <a:spcPct val="50000"/>
              </a:spcBef>
              <a:buNone/>
            </a:pPr>
            <a:r>
              <a:rPr lang="zh-CN" altLang="en-US" sz="1600" dirty="0">
                <a:solidFill>
                  <a:srgbClr val="343433"/>
                </a:solidFill>
                <a:latin typeface="微软雅黑" panose="020B0503020204020204" pitchFamily="34" charset="-122"/>
                <a:ea typeface="微软雅黑" panose="020B0503020204020204" pitchFamily="34" charset="-122"/>
                <a:sym typeface="+mn-ea"/>
              </a:rPr>
              <a:t>危化品事故应急处置</a:t>
            </a:r>
            <a:endParaRPr lang="zh-CN" altLang="en-US" sz="1600" dirty="0">
              <a:solidFill>
                <a:srgbClr val="343433"/>
              </a:solidFill>
              <a:latin typeface="微软雅黑" panose="020B0503020204020204" pitchFamily="34" charset="-122"/>
              <a:ea typeface="微软雅黑" panose="020B0503020204020204" pitchFamily="34" charset="-122"/>
              <a:sym typeface="+mn-ea"/>
            </a:endParaRPr>
          </a:p>
        </p:txBody>
      </p:sp>
      <p:sp>
        <p:nvSpPr>
          <p:cNvPr id="23" name="标题层"/>
          <p:cNvSpPr txBox="1"/>
          <p:nvPr/>
        </p:nvSpPr>
        <p:spPr bwMode="auto">
          <a:xfrm>
            <a:off x="3654425" y="3933825"/>
            <a:ext cx="639445" cy="460375"/>
          </a:xfrm>
          <a:prstGeom prst="rect">
            <a:avLst/>
          </a:prstGeom>
          <a:noFill/>
          <a:effectLst/>
        </p:spPr>
        <p:txBody>
          <a:bodyPr wrap="square">
            <a:spAutoFit/>
          </a:bodyPr>
          <a:lstStyle/>
          <a:p>
            <a:pPr algn="l" defTabSz="1218565">
              <a:defRPr/>
            </a:pPr>
            <a:r>
              <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rPr>
              <a:t>07</a:t>
            </a:r>
            <a:endParaRPr lang="en-US" altLang="zh-CN" sz="2400" kern="0" dirty="0">
              <a:solidFill>
                <a:srgbClr val="60B8AC"/>
              </a:solidFill>
              <a:latin typeface="Impact" panose="020B0806030902050204" pitchFamily="34" charset="0"/>
              <a:ea typeface="微软雅黑" panose="020B0503020204020204" pitchFamily="34" charset="-122"/>
              <a:cs typeface="Arial" panose="020B0604020202020204" pitchFamily="34" charset="0"/>
            </a:endParaRPr>
          </a:p>
        </p:txBody>
      </p:sp>
      <p:sp>
        <p:nvSpPr>
          <p:cNvPr id="25" name="标题层"/>
          <p:cNvSpPr txBox="1"/>
          <p:nvPr/>
        </p:nvSpPr>
        <p:spPr bwMode="auto">
          <a:xfrm>
            <a:off x="4317365" y="4000500"/>
            <a:ext cx="3261995" cy="337185"/>
          </a:xfrm>
          <a:prstGeom prst="rect">
            <a:avLst/>
          </a:prstGeom>
          <a:noFill/>
          <a:effectLst/>
        </p:spPr>
        <p:txBody>
          <a:bodyPr wrap="square">
            <a:spAutoFit/>
          </a:bodyPr>
          <a:lstStyle/>
          <a:p>
            <a:pPr marR="0" algn="l" defTabSz="914400" eaLnBrk="0" hangingPunct="0">
              <a:spcBef>
                <a:spcPct val="50000"/>
              </a:spcBef>
              <a:buNone/>
            </a:pPr>
            <a:r>
              <a:rPr lang="zh-CN" altLang="en-US" sz="1600">
                <a:solidFill>
                  <a:srgbClr val="60B8AC"/>
                </a:solidFill>
                <a:latin typeface="微软雅黑" panose="020B0503020204020204" pitchFamily="34" charset="-122"/>
                <a:ea typeface="微软雅黑" panose="020B0503020204020204" pitchFamily="34" charset="-122"/>
                <a:sym typeface="+mn-ea"/>
              </a:rPr>
              <a:t>事故</a:t>
            </a:r>
            <a:r>
              <a:rPr lang="zh-CN" altLang="en-US" sz="1600" dirty="0">
                <a:solidFill>
                  <a:srgbClr val="60B8AC"/>
                </a:solidFill>
                <a:latin typeface="微软雅黑" panose="020B0503020204020204" pitchFamily="34" charset="-122"/>
                <a:ea typeface="微软雅黑" panose="020B0503020204020204" pitchFamily="34" charset="-122"/>
                <a:sym typeface="+mn-ea"/>
              </a:rPr>
              <a:t>现场紧急避险要求</a:t>
            </a:r>
            <a:endParaRPr lang="zh-CN" altLang="en-US" sz="1600" dirty="0">
              <a:solidFill>
                <a:srgbClr val="60B8AC"/>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648460" y="1214755"/>
            <a:ext cx="17830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灼伤产生的过程</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42230" y="1275080"/>
            <a:ext cx="2697480" cy="368300"/>
          </a:xfrm>
          <a:prstGeom prst="rect">
            <a:avLst/>
          </a:prstGeom>
          <a:noFill/>
        </p:spPr>
        <p:txBody>
          <a:bodyPr wrap="none" rtlCol="0" anchor="t">
            <a:spAutoFit/>
          </a:bodyPr>
          <a:lstStyle/>
          <a:p>
            <a:pPr algn="ctr" eaLnBrk="1" hangingPunct="1"/>
            <a:r>
              <a:rPr lang="zh-CN" altLang="en-US" b="1" dirty="0">
                <a:solidFill>
                  <a:srgbClr val="60B8AC"/>
                </a:solidFill>
                <a:latin typeface="微软雅黑" panose="020B0503020204020204" pitchFamily="34" charset="-122"/>
                <a:ea typeface="微软雅黑" panose="020B0503020204020204" pitchFamily="34" charset="-122"/>
                <a:sym typeface="+mn-ea"/>
              </a:rPr>
              <a:t>皮肤灼伤的应急处理原则</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4874895" y="1221740"/>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912995" y="1261745"/>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138" name="Text Box 2"/>
          <p:cNvSpPr txBox="1"/>
          <p:nvPr/>
        </p:nvSpPr>
        <p:spPr>
          <a:xfrm>
            <a:off x="1090295" y="1724660"/>
            <a:ext cx="2900680" cy="497205"/>
          </a:xfrm>
          <a:prstGeom prst="rect">
            <a:avLst/>
          </a:prstGeom>
          <a:noFill/>
          <a:ln w="9525">
            <a:noFill/>
          </a:ln>
        </p:spPr>
        <p:txBody>
          <a:bodyPr>
            <a:spAutoFit/>
          </a:bodyPr>
          <a:lstStyle/>
          <a:p>
            <a:pPr marL="457200" indent="-457200" algn="ctr" eaLnBrk="0" hangingPunct="0">
              <a:lnSpc>
                <a:spcPct val="110000"/>
              </a:lnSpc>
            </a:pPr>
            <a:r>
              <a:rPr lang="zh-CN" altLang="en-US" sz="1600" b="1" dirty="0">
                <a:solidFill>
                  <a:srgbClr val="343433"/>
                </a:solidFill>
                <a:latin typeface="Times New Roman" panose="02020603050405020304" pitchFamily="18" charset="0"/>
                <a:ea typeface="微软雅黑" panose="020B0503020204020204" pitchFamily="34" charset="-122"/>
              </a:rPr>
              <a:t>从几秒</a:t>
            </a:r>
            <a:r>
              <a:rPr lang="en-US" altLang="zh-CN" sz="1600" b="1" dirty="0">
                <a:solidFill>
                  <a:srgbClr val="343433"/>
                </a:solidFill>
                <a:latin typeface="微软雅黑" panose="020B0503020204020204" pitchFamily="34" charset="-122"/>
                <a:ea typeface="微软雅黑" panose="020B0503020204020204" pitchFamily="34" charset="-122"/>
              </a:rPr>
              <a:t>—</a:t>
            </a:r>
            <a:r>
              <a:rPr lang="zh-CN" altLang="en-US" sz="1600" b="1" dirty="0">
                <a:solidFill>
                  <a:srgbClr val="343433"/>
                </a:solidFill>
                <a:latin typeface="Times New Roman" panose="02020603050405020304" pitchFamily="18" charset="0"/>
                <a:ea typeface="微软雅黑" panose="020B0503020204020204" pitchFamily="34" charset="-122"/>
              </a:rPr>
              <a:t>几分钟</a:t>
            </a:r>
            <a:r>
              <a:rPr lang="en-US" altLang="zh-CN" sz="1600" b="1" dirty="0">
                <a:solidFill>
                  <a:srgbClr val="343433"/>
                </a:solidFill>
                <a:latin typeface="微软雅黑" panose="020B0503020204020204" pitchFamily="34" charset="-122"/>
                <a:ea typeface="微软雅黑" panose="020B0503020204020204" pitchFamily="34" charset="-122"/>
              </a:rPr>
              <a:t>……</a:t>
            </a:r>
            <a:r>
              <a:rPr lang="zh-CN" altLang="en-US" sz="2400" b="1" dirty="0">
                <a:solidFill>
                  <a:srgbClr val="343433"/>
                </a:solidFill>
                <a:latin typeface="微软雅黑" panose="020B0503020204020204" pitchFamily="34" charset="-122"/>
                <a:ea typeface="微软雅黑" panose="020B0503020204020204" pitchFamily="34" charset="-122"/>
              </a:rPr>
              <a:t> </a:t>
            </a:r>
            <a:endParaRPr lang="zh-CN" altLang="en-US" sz="2400" b="1" dirty="0">
              <a:solidFill>
                <a:srgbClr val="343433"/>
              </a:solidFill>
              <a:latin typeface="微软雅黑" panose="020B0503020204020204" pitchFamily="34" charset="-122"/>
              <a:ea typeface="微软雅黑" panose="020B0503020204020204" pitchFamily="34" charset="-122"/>
            </a:endParaRPr>
          </a:p>
        </p:txBody>
      </p:sp>
      <p:pic>
        <p:nvPicPr>
          <p:cNvPr id="91139" name="图片 30" descr="brulure.jpg"/>
          <p:cNvPicPr>
            <a:picLocks noChangeAspect="1"/>
          </p:cNvPicPr>
          <p:nvPr/>
        </p:nvPicPr>
        <p:blipFill>
          <a:blip r:embed="rId2">
            <a:lum bright="-12000" contrast="24000"/>
          </a:blip>
          <a:stretch>
            <a:fillRect/>
          </a:stretch>
        </p:blipFill>
        <p:spPr>
          <a:xfrm>
            <a:off x="863600" y="2237105"/>
            <a:ext cx="3404870" cy="672465"/>
          </a:xfrm>
          <a:prstGeom prst="rect">
            <a:avLst/>
          </a:prstGeom>
          <a:noFill/>
          <a:ln w="9525">
            <a:noFill/>
          </a:ln>
        </p:spPr>
      </p:pic>
      <p:pic>
        <p:nvPicPr>
          <p:cNvPr id="91142" name="Picture 3"/>
          <p:cNvPicPr>
            <a:picLocks noChangeAspect="1"/>
          </p:cNvPicPr>
          <p:nvPr/>
        </p:nvPicPr>
        <p:blipFill>
          <a:blip r:embed="rId3"/>
          <a:stretch>
            <a:fillRect/>
          </a:stretch>
        </p:blipFill>
        <p:spPr>
          <a:xfrm>
            <a:off x="918845" y="3058160"/>
            <a:ext cx="3264535" cy="1609725"/>
          </a:xfrm>
          <a:prstGeom prst="rect">
            <a:avLst/>
          </a:prstGeom>
          <a:noFill/>
          <a:ln w="9525">
            <a:noFill/>
          </a:ln>
        </p:spPr>
      </p:pic>
      <p:sp>
        <p:nvSpPr>
          <p:cNvPr id="93189" name="Rectangle 5"/>
          <p:cNvSpPr/>
          <p:nvPr/>
        </p:nvSpPr>
        <p:spPr>
          <a:xfrm>
            <a:off x="4874260" y="4207510"/>
            <a:ext cx="3314700" cy="460375"/>
          </a:xfrm>
          <a:prstGeom prst="rect">
            <a:avLst/>
          </a:prstGeom>
          <a:noFill/>
          <a:ln w="9525" cap="flat" cmpd="sng">
            <a:solidFill>
              <a:schemeClr val="tx2"/>
            </a:solidFill>
            <a:prstDash val="dash"/>
            <a:miter/>
            <a:headEnd type="none" w="med" len="med"/>
            <a:tailEnd type="none" w="med" len="med"/>
          </a:ln>
        </p:spPr>
        <p:txBody>
          <a:bodyPr wrap="square">
            <a:spAutoFit/>
          </a:bodyPr>
          <a:lstStyle/>
          <a:p>
            <a:pPr marL="342900" indent="-342900" algn="ctr">
              <a:lnSpc>
                <a:spcPct val="150000"/>
              </a:lnSpc>
            </a:pPr>
            <a:r>
              <a:rPr lang="zh-CN" altLang="en-US" sz="1600" b="1" dirty="0">
                <a:solidFill>
                  <a:schemeClr val="tx2"/>
                </a:solidFill>
                <a:latin typeface="Arial" panose="020B0604020202020204" pitchFamily="34" charset="0"/>
                <a:ea typeface="微软雅黑" panose="020B0503020204020204" pitchFamily="34" charset="-122"/>
              </a:rPr>
              <a:t>降温止痛防感染，保护水泡送医院</a:t>
            </a:r>
            <a:endParaRPr lang="zh-CN" altLang="en-US" sz="1600" b="1" dirty="0">
              <a:solidFill>
                <a:schemeClr val="tx2"/>
              </a:solidFill>
              <a:latin typeface="Arial" panose="020B0604020202020204" pitchFamily="34" charset="0"/>
              <a:ea typeface="微软雅黑" panose="020B0503020204020204" pitchFamily="34" charset="-122"/>
            </a:endParaRPr>
          </a:p>
        </p:txBody>
      </p:sp>
      <p:pic>
        <p:nvPicPr>
          <p:cNvPr id="93190" name="Picture 6"/>
          <p:cNvPicPr>
            <a:picLocks noChangeAspect="1"/>
          </p:cNvPicPr>
          <p:nvPr/>
        </p:nvPicPr>
        <p:blipFill>
          <a:blip r:embed="rId4" cstate="print"/>
          <a:stretch>
            <a:fillRect/>
          </a:stretch>
        </p:blipFill>
        <p:spPr>
          <a:xfrm>
            <a:off x="4874260" y="1826895"/>
            <a:ext cx="2032000" cy="1493520"/>
          </a:xfrm>
          <a:prstGeom prst="rect">
            <a:avLst/>
          </a:prstGeom>
          <a:noFill/>
          <a:ln w="9525">
            <a:noFill/>
          </a:ln>
        </p:spPr>
      </p:pic>
      <p:pic>
        <p:nvPicPr>
          <p:cNvPr id="93188" name="Picture 4"/>
          <p:cNvPicPr>
            <a:picLocks noChangeAspect="1"/>
          </p:cNvPicPr>
          <p:nvPr/>
        </p:nvPicPr>
        <p:blipFill>
          <a:blip r:embed="rId5" cstate="print">
            <a:clrChange>
              <a:clrFrom>
                <a:srgbClr val="F8F8F6">
                  <a:alpha val="100000"/>
                </a:srgbClr>
              </a:clrFrom>
              <a:clrTo>
                <a:srgbClr val="F8F8F6">
                  <a:alpha val="100000"/>
                  <a:alpha val="0"/>
                </a:srgbClr>
              </a:clrTo>
            </a:clrChange>
          </a:blip>
          <a:srcRect l="10799" t="10829" r="28839" b="13368"/>
          <a:stretch>
            <a:fillRect/>
          </a:stretch>
        </p:blipFill>
        <p:spPr>
          <a:xfrm>
            <a:off x="6289040" y="2691130"/>
            <a:ext cx="1862455" cy="151638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火灾现场应急处置</a:t>
            </a:r>
            <a:endParaRPr lang="zh-CN" altLang="en-US"/>
          </a:p>
        </p:txBody>
      </p:sp>
      <p:sp>
        <p:nvSpPr>
          <p:cNvPr id="25" name="文本框 24"/>
          <p:cNvSpPr txBox="1"/>
          <p:nvPr/>
        </p:nvSpPr>
        <p:spPr>
          <a:xfrm>
            <a:off x="3596005" y="1212850"/>
            <a:ext cx="20116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皮肤烫伤程度分级</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3408045" y="1214755"/>
            <a:ext cx="231076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446145" y="1254760"/>
            <a:ext cx="231076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64" name="Picture 4" descr="6d42ae3cjw1drzhsxapswj"/>
          <p:cNvPicPr>
            <a:picLocks noChangeAspect="1"/>
          </p:cNvPicPr>
          <p:nvPr/>
        </p:nvPicPr>
        <p:blipFill>
          <a:blip r:embed="rId2" cstate="print"/>
          <a:stretch>
            <a:fillRect/>
          </a:stretch>
        </p:blipFill>
        <p:spPr>
          <a:xfrm>
            <a:off x="1061085" y="1884045"/>
            <a:ext cx="1580384" cy="2122359"/>
          </a:xfrm>
          <a:prstGeom prst="rect">
            <a:avLst/>
          </a:prstGeom>
          <a:noFill/>
          <a:ln w="9525">
            <a:noFill/>
          </a:ln>
        </p:spPr>
      </p:pic>
      <p:pic>
        <p:nvPicPr>
          <p:cNvPr id="92165" name="Picture 5" descr="128624712">
            <a:hlinkClick r:id="rId3" tooltip="查看详细"/>
          </p:cNvPr>
          <p:cNvPicPr>
            <a:picLocks noChangeAspect="1"/>
          </p:cNvPicPr>
          <p:nvPr/>
        </p:nvPicPr>
        <p:blipFill>
          <a:blip r:embed="rId4"/>
          <a:srcRect l="9001" r="9993"/>
          <a:stretch>
            <a:fillRect/>
          </a:stretch>
        </p:blipFill>
        <p:spPr>
          <a:xfrm>
            <a:off x="3702050" y="1884045"/>
            <a:ext cx="1760565" cy="2118822"/>
          </a:xfrm>
          <a:prstGeom prst="rect">
            <a:avLst/>
          </a:prstGeom>
          <a:noFill/>
          <a:ln w="9525">
            <a:noFill/>
          </a:ln>
        </p:spPr>
      </p:pic>
      <p:pic>
        <p:nvPicPr>
          <p:cNvPr id="92166" name="Picture 6" descr="20110521044552440"/>
          <p:cNvPicPr>
            <a:picLocks noChangeAspect="1"/>
          </p:cNvPicPr>
          <p:nvPr/>
        </p:nvPicPr>
        <p:blipFill>
          <a:blip r:embed="rId5"/>
          <a:srcRect l="20296" r="14185"/>
          <a:stretch>
            <a:fillRect/>
          </a:stretch>
        </p:blipFill>
        <p:spPr>
          <a:xfrm>
            <a:off x="6523355" y="1884045"/>
            <a:ext cx="1559995" cy="2121349"/>
          </a:xfrm>
          <a:prstGeom prst="rect">
            <a:avLst/>
          </a:prstGeom>
          <a:noFill/>
          <a:ln w="9525">
            <a:noFill/>
          </a:ln>
        </p:spPr>
      </p:pic>
      <p:sp>
        <p:nvSpPr>
          <p:cNvPr id="2" name="文本框 1"/>
          <p:cNvSpPr txBox="1"/>
          <p:nvPr/>
        </p:nvSpPr>
        <p:spPr>
          <a:xfrm>
            <a:off x="1154430" y="4087495"/>
            <a:ext cx="6873240" cy="506730"/>
          </a:xfrm>
          <a:prstGeom prst="rect">
            <a:avLst/>
          </a:prstGeom>
          <a:noFill/>
        </p:spPr>
        <p:txBody>
          <a:bodyPr wrap="none" rtlCol="0" anchor="t">
            <a:spAutoFit/>
          </a:bodyPr>
          <a:lstStyle/>
          <a:p>
            <a:pPr>
              <a:lnSpc>
                <a:spcPct val="150000"/>
              </a:lnSpc>
              <a:spcBef>
                <a:spcPct val="50000"/>
              </a:spcBef>
            </a:pPr>
            <a:r>
              <a:rPr lang="en-US" altLang="zh-CN" b="1" dirty="0">
                <a:solidFill>
                  <a:schemeClr val="tx2"/>
                </a:solidFill>
                <a:latin typeface="微软雅黑" panose="020B0503020204020204" pitchFamily="34" charset="-122"/>
                <a:ea typeface="微软雅黑" panose="020B0503020204020204" pitchFamily="34" charset="-122"/>
                <a:sym typeface="+mn-ea"/>
              </a:rPr>
              <a:t>  Ⅰ</a:t>
            </a:r>
            <a:r>
              <a:rPr lang="zh-CN" altLang="en-US" b="1" dirty="0">
                <a:solidFill>
                  <a:schemeClr val="tx2"/>
                </a:solidFill>
                <a:latin typeface="微软雅黑" panose="020B0503020204020204" pitchFamily="34" charset="-122"/>
                <a:ea typeface="微软雅黑" panose="020B0503020204020204" pitchFamily="34" charset="-122"/>
                <a:sym typeface="+mn-ea"/>
              </a:rPr>
              <a:t>度“红”                       </a:t>
            </a:r>
            <a:r>
              <a:rPr lang="en-US" altLang="zh-CN" b="1" dirty="0">
                <a:solidFill>
                  <a:schemeClr val="tx2"/>
                </a:solidFill>
                <a:latin typeface="微软雅黑" panose="020B0503020204020204" pitchFamily="34" charset="-122"/>
                <a:ea typeface="微软雅黑" panose="020B0503020204020204" pitchFamily="34" charset="-122"/>
                <a:sym typeface="+mn-ea"/>
              </a:rPr>
              <a:t>Ⅱ</a:t>
            </a:r>
            <a:r>
              <a:rPr lang="zh-CN" altLang="en-US" b="1" dirty="0">
                <a:solidFill>
                  <a:schemeClr val="tx2"/>
                </a:solidFill>
                <a:latin typeface="微软雅黑" panose="020B0503020204020204" pitchFamily="34" charset="-122"/>
                <a:ea typeface="微软雅黑" panose="020B0503020204020204" pitchFamily="34" charset="-122"/>
                <a:sym typeface="+mn-ea"/>
              </a:rPr>
              <a:t>度“泡”                       </a:t>
            </a:r>
            <a:r>
              <a:rPr lang="en-US" altLang="zh-CN" b="1" dirty="0">
                <a:solidFill>
                  <a:schemeClr val="tx2"/>
                </a:solidFill>
                <a:latin typeface="微软雅黑" panose="020B0503020204020204" pitchFamily="34" charset="-122"/>
                <a:ea typeface="微软雅黑" panose="020B0503020204020204" pitchFamily="34" charset="-122"/>
                <a:sym typeface="+mn-ea"/>
              </a:rPr>
              <a:t>Ⅲ</a:t>
            </a:r>
            <a:r>
              <a:rPr lang="zh-CN" altLang="en-US" b="1" dirty="0">
                <a:solidFill>
                  <a:schemeClr val="tx2"/>
                </a:solidFill>
                <a:latin typeface="微软雅黑" panose="020B0503020204020204" pitchFamily="34" charset="-122"/>
                <a:ea typeface="微软雅黑" panose="020B0503020204020204" pitchFamily="34" charset="-122"/>
                <a:sym typeface="+mn-ea"/>
              </a:rPr>
              <a:t>度“焦”</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227580" y="3016885"/>
            <a:ext cx="4774565" cy="583565"/>
          </a:xfrm>
          <a:prstGeom prst="rect">
            <a:avLst/>
          </a:prstGeom>
          <a:noFill/>
          <a:effectLst/>
        </p:spPr>
        <p:txBody>
          <a:bodyPr wrap="square">
            <a:spAutoFit/>
          </a:bodyPr>
          <a:lstStyle/>
          <a:p>
            <a:pPr marL="457200" indent="-457200" algn="ctr" eaLnBrk="0" hangingPunct="0">
              <a:buClr>
                <a:srgbClr val="FF0000"/>
              </a:buClr>
            </a:pPr>
            <a:r>
              <a:rPr lang="zh-CN" altLang="en-US" sz="3200" b="1" dirty="0">
                <a:solidFill>
                  <a:srgbClr val="60B8AC"/>
                </a:solidFill>
                <a:latin typeface="微软雅黑" panose="020B0503020204020204" pitchFamily="34" charset="-122"/>
                <a:ea typeface="微软雅黑" panose="020B0503020204020204" pitchFamily="34" charset="-122"/>
                <a:sym typeface="+mn-ea"/>
              </a:rPr>
              <a:t>坠落及机械伤害应急处置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NO.3</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7" name="文本框 26"/>
          <p:cNvSpPr txBox="1"/>
          <p:nvPr/>
        </p:nvSpPr>
        <p:spPr>
          <a:xfrm>
            <a:off x="530225" y="517525"/>
            <a:ext cx="2697480" cy="368300"/>
          </a:xfrm>
          <a:prstGeom prst="rect">
            <a:avLst/>
          </a:prstGeom>
          <a:noFill/>
        </p:spPr>
        <p:txBody>
          <a:bodyPr wrap="none" rtlCol="0" anchor="t">
            <a:spAutoFit/>
          </a:bodyPr>
          <a:lstStyle/>
          <a:p>
            <a:pPr marL="457200" indent="-457200" algn="l"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坠落及机械伤害应急处置</a:t>
            </a:r>
            <a:endParaRPr lang="zh-CN" altLang="en-US"/>
          </a:p>
        </p:txBody>
      </p:sp>
      <p:sp>
        <p:nvSpPr>
          <p:cNvPr id="3" name="文本框 2"/>
          <p:cNvSpPr txBox="1"/>
          <p:nvPr/>
        </p:nvSpPr>
        <p:spPr>
          <a:xfrm>
            <a:off x="610235" y="1327150"/>
            <a:ext cx="5151755" cy="3091815"/>
          </a:xfrm>
          <a:prstGeom prst="rect">
            <a:avLst/>
          </a:prstGeom>
          <a:noFill/>
        </p:spPr>
        <p:txBody>
          <a:bodyPr wrap="square" rtlCol="0" anchor="t">
            <a:spAutoFit/>
          </a:bodyPr>
          <a:lstStyle/>
          <a:p>
            <a:pPr algn="just" fontAlgn="auto">
              <a:lnSpc>
                <a:spcPts val="2600"/>
              </a:lnSpc>
            </a:pPr>
            <a:r>
              <a:rPr lang="en-US" altLang="zh-CN">
                <a:ea typeface="微软雅黑" panose="020B0503020204020204" pitchFamily="34" charset="-122"/>
                <a:sym typeface="+mn-ea"/>
              </a:rPr>
              <a:t>       </a:t>
            </a:r>
            <a:r>
              <a:rPr lang="zh-CN" altLang="en-US">
                <a:ea typeface="微软雅黑" panose="020B0503020204020204" pitchFamily="34" charset="-122"/>
                <a:sym typeface="+mn-ea"/>
              </a:rPr>
              <a:t>当人体受到外力伤害时，可能会发生脑震荡、出血、骨折等，导致伤者休克。高处坠落、物体打击、机械等伤害急救必须</a:t>
            </a:r>
            <a:r>
              <a:rPr lang="zh-CN" altLang="en-US">
                <a:solidFill>
                  <a:srgbClr val="60B8AC"/>
                </a:solidFill>
                <a:ea typeface="微软雅黑" panose="020B0503020204020204" pitchFamily="34" charset="-122"/>
                <a:sym typeface="+mn-ea"/>
              </a:rPr>
              <a:t>分秒必争</a:t>
            </a:r>
            <a:r>
              <a:rPr lang="zh-CN" altLang="en-US">
                <a:ea typeface="微软雅黑" panose="020B0503020204020204" pitchFamily="34" charset="-122"/>
                <a:sym typeface="+mn-ea"/>
              </a:rPr>
              <a:t>，立即采取止血及其他救护措施，并尽可能使伤者保持清醒，同时及早与当地医疗部门联系，争取医务人员迅速急时赶往发生地，接替救治工作，</a:t>
            </a:r>
            <a:r>
              <a:rPr lang="zh-CN" altLang="en-US">
                <a:solidFill>
                  <a:srgbClr val="60B8AC"/>
                </a:solidFill>
                <a:ea typeface="微软雅黑" panose="020B0503020204020204" pitchFamily="34" charset="-122"/>
                <a:sym typeface="+mn-ea"/>
              </a:rPr>
              <a:t>在医务人员未接替救治前，现场救治人员不应放弃现场抢救</a:t>
            </a:r>
            <a:r>
              <a:rPr lang="zh-CN" altLang="en-US">
                <a:ea typeface="微软雅黑" panose="020B0503020204020204" pitchFamily="34" charset="-122"/>
                <a:sym typeface="+mn-ea"/>
              </a:rPr>
              <a:t>，更不能只根据没有呼吸或脉搏擅自判断伤员死亡，放弃抢救。</a:t>
            </a:r>
            <a:endParaRPr lang="zh-CN" altLang="en-US"/>
          </a:p>
        </p:txBody>
      </p:sp>
      <p:pic>
        <p:nvPicPr>
          <p:cNvPr id="5" name="图片 4"/>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761990" y="1327150"/>
            <a:ext cx="3097530" cy="27000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941830" y="1214755"/>
            <a:ext cx="1097280" cy="437515"/>
          </a:xfrm>
          <a:prstGeom prst="rect">
            <a:avLst/>
          </a:prstGeom>
          <a:noFill/>
        </p:spPr>
        <p:txBody>
          <a:bodyPr wrap="none" rtlCol="0" anchor="t">
            <a:spAutoFit/>
          </a:bodyPr>
          <a:lstStyle/>
          <a:p>
            <a:pPr algn="l">
              <a:lnSpc>
                <a:spcPct val="125000"/>
              </a:lnSpc>
            </a:pPr>
            <a:r>
              <a:rPr lang="zh-CN" altLang="en-US" b="1" dirty="0">
                <a:solidFill>
                  <a:srgbClr val="60B8AC"/>
                </a:solidFill>
                <a:latin typeface="微软雅黑" panose="020B0503020204020204" pitchFamily="34" charset="-122"/>
                <a:ea typeface="微软雅黑" panose="020B0503020204020204" pitchFamily="34" charset="-122"/>
                <a:sym typeface="+mn-ea"/>
              </a:rPr>
              <a:t>骨折固定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0745" y="1214755"/>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942330" y="1275080"/>
            <a:ext cx="1097280" cy="368300"/>
          </a:xfrm>
          <a:prstGeom prst="rect">
            <a:avLst/>
          </a:prstGeom>
          <a:noFill/>
        </p:spPr>
        <p:txBody>
          <a:bodyPr wrap="none" rtlCol="0" anchor="t">
            <a:spAutoFit/>
          </a:bodyPr>
          <a:lstStyle/>
          <a:p>
            <a:pPr algn="ctr" eaLnBrk="1" hangingPunct="1"/>
            <a:r>
              <a:rPr lang="zh-CN" altLang="en-US" b="1" dirty="0">
                <a:solidFill>
                  <a:srgbClr val="60B8AC"/>
                </a:solidFill>
                <a:latin typeface="微软雅黑" panose="020B0503020204020204" pitchFamily="34" charset="-122"/>
                <a:ea typeface="微软雅黑" panose="020B0503020204020204" pitchFamily="34" charset="-122"/>
                <a:sym typeface="+mn-ea"/>
              </a:rPr>
              <a:t>颈托固定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4874895" y="1221740"/>
            <a:ext cx="327660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912995" y="1261745"/>
            <a:ext cx="327660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descr="Untitled-48"/>
          <p:cNvPicPr>
            <a:picLocks noChangeAspect="1"/>
          </p:cNvPicPr>
          <p:nvPr/>
        </p:nvPicPr>
        <p:blipFill>
          <a:blip r:embed="rId2"/>
          <a:stretch>
            <a:fillRect/>
          </a:stretch>
        </p:blipFill>
        <p:spPr>
          <a:xfrm>
            <a:off x="918845" y="1796415"/>
            <a:ext cx="1450340" cy="1774190"/>
          </a:xfrm>
          <a:prstGeom prst="rect">
            <a:avLst/>
          </a:prstGeom>
          <a:noFill/>
          <a:ln w="9525">
            <a:noFill/>
          </a:ln>
        </p:spPr>
      </p:pic>
      <p:pic>
        <p:nvPicPr>
          <p:cNvPr id="6" name="Picture 7" descr="Untitled-51"/>
          <p:cNvPicPr>
            <a:picLocks noChangeAspect="1"/>
          </p:cNvPicPr>
          <p:nvPr/>
        </p:nvPicPr>
        <p:blipFill>
          <a:blip r:embed="rId3"/>
          <a:stretch>
            <a:fillRect/>
          </a:stretch>
        </p:blipFill>
        <p:spPr>
          <a:xfrm>
            <a:off x="2668270" y="1771015"/>
            <a:ext cx="1489075" cy="1775460"/>
          </a:xfrm>
          <a:prstGeom prst="rect">
            <a:avLst/>
          </a:prstGeom>
          <a:noFill/>
          <a:ln w="9525">
            <a:noFill/>
          </a:ln>
        </p:spPr>
      </p:pic>
      <p:pic>
        <p:nvPicPr>
          <p:cNvPr id="12" name="图片 3013633" descr="测颈部高度、选颈托"/>
          <p:cNvPicPr>
            <a:picLocks noChangeAspect="1"/>
          </p:cNvPicPr>
          <p:nvPr/>
        </p:nvPicPr>
        <p:blipFill>
          <a:blip r:embed="rId4"/>
          <a:stretch>
            <a:fillRect/>
          </a:stretch>
        </p:blipFill>
        <p:spPr>
          <a:xfrm>
            <a:off x="4970780" y="1808480"/>
            <a:ext cx="1420495" cy="1701800"/>
          </a:xfrm>
          <a:prstGeom prst="rect">
            <a:avLst/>
          </a:prstGeom>
          <a:noFill/>
          <a:ln w="9525">
            <a:noFill/>
          </a:ln>
        </p:spPr>
      </p:pic>
      <p:pic>
        <p:nvPicPr>
          <p:cNvPr id="13" name="图片 3013634" descr="上颈托并固定"/>
          <p:cNvPicPr>
            <a:picLocks noChangeAspect="1"/>
          </p:cNvPicPr>
          <p:nvPr/>
        </p:nvPicPr>
        <p:blipFill>
          <a:blip r:embed="rId5"/>
          <a:stretch>
            <a:fillRect/>
          </a:stretch>
        </p:blipFill>
        <p:spPr>
          <a:xfrm>
            <a:off x="6617335" y="1796415"/>
            <a:ext cx="1413510" cy="1725295"/>
          </a:xfrm>
          <a:prstGeom prst="rect">
            <a:avLst/>
          </a:prstGeom>
          <a:noFill/>
          <a:ln w="9525">
            <a:noFill/>
          </a:ln>
        </p:spPr>
      </p:pic>
      <p:sp>
        <p:nvSpPr>
          <p:cNvPr id="2" name="文本框 1"/>
          <p:cNvSpPr txBox="1"/>
          <p:nvPr/>
        </p:nvSpPr>
        <p:spPr>
          <a:xfrm>
            <a:off x="530225" y="517525"/>
            <a:ext cx="2697480" cy="368300"/>
          </a:xfrm>
          <a:prstGeom prst="rect">
            <a:avLst/>
          </a:prstGeom>
          <a:noFill/>
        </p:spPr>
        <p:txBody>
          <a:bodyPr wrap="none" rtlCol="0" anchor="t">
            <a:spAutoFit/>
          </a:bodyPr>
          <a:lstStyle/>
          <a:p>
            <a:pPr marL="457200" indent="-457200" algn="l"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坠落及机械伤害应急处置</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948055" y="1254760"/>
            <a:ext cx="2697480"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脊椎固定板、头部固定器</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0745" y="1214755"/>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Untitled-59"/>
          <p:cNvPicPr>
            <a:picLocks noChangeAspect="1"/>
          </p:cNvPicPr>
          <p:nvPr/>
        </p:nvPicPr>
        <p:blipFill>
          <a:blip r:embed="rId2">
            <a:clrChange>
              <a:clrFrom>
                <a:srgbClr val="FBF2F5">
                  <a:alpha val="100000"/>
                </a:srgbClr>
              </a:clrFrom>
              <a:clrTo>
                <a:srgbClr val="FBF2F5">
                  <a:alpha val="100000"/>
                  <a:alpha val="0"/>
                </a:srgbClr>
              </a:clrTo>
            </a:clrChange>
          </a:blip>
          <a:srcRect t="13136" b="13421"/>
          <a:stretch>
            <a:fillRect/>
          </a:stretch>
        </p:blipFill>
        <p:spPr>
          <a:xfrm>
            <a:off x="662305" y="3442970"/>
            <a:ext cx="5791200" cy="1434465"/>
          </a:xfrm>
          <a:prstGeom prst="rect">
            <a:avLst/>
          </a:prstGeom>
          <a:noFill/>
          <a:ln w="9525">
            <a:noFill/>
          </a:ln>
        </p:spPr>
      </p:pic>
      <p:pic>
        <p:nvPicPr>
          <p:cNvPr id="16" name="图片 3014657" descr="脊柱板、头部固定器"/>
          <p:cNvPicPr>
            <a:picLocks noGrp="1" noChangeAspect="1"/>
          </p:cNvPicPr>
          <p:nvPr>
            <p:ph idx="1"/>
          </p:nvPr>
        </p:nvPicPr>
        <p:blipFill>
          <a:blip r:embed="rId3"/>
          <a:srcRect t="18493"/>
          <a:stretch>
            <a:fillRect/>
          </a:stretch>
        </p:blipFill>
        <p:spPr>
          <a:xfrm>
            <a:off x="880745" y="1800225"/>
            <a:ext cx="2821940" cy="1508760"/>
          </a:xfrm>
          <a:prstGeom prst="rect">
            <a:avLst/>
          </a:prstGeom>
          <a:noFill/>
          <a:ln w="9525">
            <a:noFill/>
          </a:ln>
        </p:spPr>
      </p:pic>
      <p:pic>
        <p:nvPicPr>
          <p:cNvPr id="44033" name="图片 3015681" descr="Untitled-60"/>
          <p:cNvPicPr>
            <a:picLocks noChangeAspect="1"/>
          </p:cNvPicPr>
          <p:nvPr/>
        </p:nvPicPr>
        <p:blipFill>
          <a:blip r:embed="rId4"/>
          <a:stretch>
            <a:fillRect/>
          </a:stretch>
        </p:blipFill>
        <p:spPr>
          <a:xfrm>
            <a:off x="4157345" y="1800225"/>
            <a:ext cx="4122420" cy="1508760"/>
          </a:xfrm>
          <a:prstGeom prst="rect">
            <a:avLst/>
          </a:prstGeom>
          <a:noFill/>
          <a:ln w="9525">
            <a:noFill/>
          </a:ln>
        </p:spPr>
      </p:pic>
      <p:sp>
        <p:nvSpPr>
          <p:cNvPr id="18" name="文本框 17"/>
          <p:cNvSpPr txBox="1"/>
          <p:nvPr/>
        </p:nvSpPr>
        <p:spPr>
          <a:xfrm>
            <a:off x="5447030" y="1261745"/>
            <a:ext cx="1554480"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骨盆骨折固定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4808220" y="1221740"/>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46320" y="1261745"/>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30225" y="517525"/>
            <a:ext cx="2697480" cy="368300"/>
          </a:xfrm>
          <a:prstGeom prst="rect">
            <a:avLst/>
          </a:prstGeom>
          <a:noFill/>
        </p:spPr>
        <p:txBody>
          <a:bodyPr wrap="none" rtlCol="0" anchor="t">
            <a:spAutoFit/>
          </a:bodyPr>
          <a:lstStyle/>
          <a:p>
            <a:pPr marL="457200" indent="-457200" algn="l"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坠落及机械伤害应急处置</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355408" y="1254760"/>
            <a:ext cx="1882775"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平移-毛毯抬担法</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0745" y="1214755"/>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92220" y="1214755"/>
            <a:ext cx="4758690" cy="3498215"/>
            <a:chOff x="1988" y="1658"/>
            <a:chExt cx="11020" cy="8400"/>
          </a:xfrm>
        </p:grpSpPr>
        <p:pic>
          <p:nvPicPr>
            <p:cNvPr id="45057" name="图片 2868225" descr="放毛毯"/>
            <p:cNvPicPr>
              <a:picLocks noChangeAspect="1"/>
            </p:cNvPicPr>
            <p:nvPr/>
          </p:nvPicPr>
          <p:blipFill>
            <a:blip r:embed="rId2"/>
            <a:stretch>
              <a:fillRect/>
            </a:stretch>
          </p:blipFill>
          <p:spPr>
            <a:xfrm>
              <a:off x="1988" y="1658"/>
              <a:ext cx="5640" cy="4262"/>
            </a:xfrm>
            <a:prstGeom prst="rect">
              <a:avLst/>
            </a:prstGeom>
            <a:noFill/>
            <a:ln w="9525">
              <a:noFill/>
            </a:ln>
          </p:spPr>
        </p:pic>
        <p:pic>
          <p:nvPicPr>
            <p:cNvPr id="45058" name="图片 2868226" descr="将伤者放于毛毯上"/>
            <p:cNvPicPr>
              <a:picLocks noChangeAspect="1"/>
            </p:cNvPicPr>
            <p:nvPr/>
          </p:nvPicPr>
          <p:blipFill>
            <a:blip r:embed="rId3"/>
            <a:stretch>
              <a:fillRect/>
            </a:stretch>
          </p:blipFill>
          <p:spPr>
            <a:xfrm>
              <a:off x="1988" y="6023"/>
              <a:ext cx="5640" cy="4035"/>
            </a:xfrm>
            <a:prstGeom prst="rect">
              <a:avLst/>
            </a:prstGeom>
            <a:noFill/>
            <a:ln w="9525">
              <a:noFill/>
            </a:ln>
          </p:spPr>
        </p:pic>
        <p:pic>
          <p:nvPicPr>
            <p:cNvPr id="45059" name="图片 2868227" descr="毛毯担抬"/>
            <p:cNvPicPr>
              <a:picLocks noChangeAspect="1"/>
            </p:cNvPicPr>
            <p:nvPr/>
          </p:nvPicPr>
          <p:blipFill>
            <a:blip r:embed="rId4"/>
            <a:stretch>
              <a:fillRect/>
            </a:stretch>
          </p:blipFill>
          <p:spPr>
            <a:xfrm>
              <a:off x="8108" y="1658"/>
              <a:ext cx="4900" cy="8400"/>
            </a:xfrm>
            <a:prstGeom prst="rect">
              <a:avLst/>
            </a:prstGeom>
            <a:noFill/>
            <a:ln w="9525">
              <a:noFill/>
            </a:ln>
          </p:spPr>
        </p:pic>
      </p:grpSp>
      <p:sp>
        <p:nvSpPr>
          <p:cNvPr id="2" name="文本框 1"/>
          <p:cNvSpPr txBox="1"/>
          <p:nvPr/>
        </p:nvSpPr>
        <p:spPr>
          <a:xfrm>
            <a:off x="530225" y="517525"/>
            <a:ext cx="2697480" cy="368300"/>
          </a:xfrm>
          <a:prstGeom prst="rect">
            <a:avLst/>
          </a:prstGeom>
          <a:noFill/>
        </p:spPr>
        <p:txBody>
          <a:bodyPr wrap="none" rtlCol="0" anchor="t">
            <a:spAutoFit/>
          </a:bodyPr>
          <a:lstStyle/>
          <a:p>
            <a:pPr marL="457200" indent="-457200" algn="l"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坠落及机械伤害应急处置</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519555" y="1254760"/>
            <a:ext cx="1554480"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腹部肠肚脱出</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0745" y="1214755"/>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675630" y="1261745"/>
            <a:ext cx="1097280"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断指处理</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4808220" y="1221740"/>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46320" y="1261745"/>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948055" y="1965325"/>
            <a:ext cx="2697480" cy="368300"/>
          </a:xfrm>
          <a:prstGeom prst="rect">
            <a:avLst/>
          </a:prstGeom>
          <a:noFill/>
        </p:spPr>
        <p:txBody>
          <a:bodyPr wrap="none" rtlCol="0" anchor="t">
            <a:spAutoFit/>
          </a:bodyPr>
          <a:lstStyle/>
          <a:p>
            <a:r>
              <a:rPr lang="zh-CN" altLang="en-US" dirty="0">
                <a:solidFill>
                  <a:srgbClr val="343433"/>
                </a:solidFill>
                <a:latin typeface="微软雅黑" panose="020B0503020204020204" pitchFamily="34" charset="-122"/>
                <a:ea typeface="微软雅黑" panose="020B0503020204020204" pitchFamily="34" charset="-122"/>
                <a:sym typeface="+mn-ea"/>
              </a:rPr>
              <a:t>不能往里塞</a:t>
            </a:r>
            <a:r>
              <a:rPr lang="en-US" altLang="zh-CN" dirty="0">
                <a:solidFill>
                  <a:srgbClr val="343433"/>
                </a:solidFill>
                <a:latin typeface="微软雅黑" panose="020B0503020204020204" pitchFamily="34" charset="-122"/>
                <a:ea typeface="微软雅黑" panose="020B0503020204020204" pitchFamily="34" charset="-122"/>
                <a:sym typeface="+mn-ea"/>
              </a:rPr>
              <a:t>→</a:t>
            </a:r>
            <a:r>
              <a:rPr lang="zh-CN" altLang="en-US" dirty="0">
                <a:solidFill>
                  <a:srgbClr val="343433"/>
                </a:solidFill>
                <a:latin typeface="微软雅黑" panose="020B0503020204020204" pitchFamily="34" charset="-122"/>
                <a:ea typeface="微软雅黑" panose="020B0503020204020204" pitchFamily="34" charset="-122"/>
                <a:sym typeface="+mn-ea"/>
              </a:rPr>
              <a:t>包扎</a:t>
            </a:r>
            <a:r>
              <a:rPr lang="en-US" altLang="zh-CN" dirty="0">
                <a:solidFill>
                  <a:srgbClr val="343433"/>
                </a:solidFill>
                <a:latin typeface="微软雅黑" panose="020B0503020204020204" pitchFamily="34" charset="-122"/>
                <a:ea typeface="微软雅黑" panose="020B0503020204020204" pitchFamily="34" charset="-122"/>
                <a:sym typeface="+mn-ea"/>
              </a:rPr>
              <a:t>→</a:t>
            </a:r>
            <a:r>
              <a:rPr lang="zh-CN" altLang="en-US" dirty="0">
                <a:solidFill>
                  <a:srgbClr val="343433"/>
                </a:solidFill>
                <a:latin typeface="微软雅黑" panose="020B0503020204020204" pitchFamily="34" charset="-122"/>
                <a:ea typeface="微软雅黑" panose="020B0503020204020204" pitchFamily="34" charset="-122"/>
                <a:sym typeface="+mn-ea"/>
              </a:rPr>
              <a:t>送医</a:t>
            </a:r>
            <a:endParaRPr lang="zh-CN" altLang="en-US" dirty="0">
              <a:solidFill>
                <a:srgbClr val="343433"/>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235575" y="1965325"/>
            <a:ext cx="2011680" cy="368300"/>
          </a:xfrm>
          <a:prstGeom prst="rect">
            <a:avLst/>
          </a:prstGeom>
          <a:noFill/>
        </p:spPr>
        <p:txBody>
          <a:bodyPr wrap="none" rtlCol="0" anchor="t">
            <a:spAutoFit/>
          </a:bodyPr>
          <a:lstStyle/>
          <a:p>
            <a:r>
              <a:rPr lang="zh-CN" altLang="en-US" dirty="0">
                <a:solidFill>
                  <a:srgbClr val="343433"/>
                </a:solidFill>
                <a:latin typeface="微软雅黑" panose="020B0503020204020204" pitchFamily="34" charset="-122"/>
                <a:ea typeface="微软雅黑" panose="020B0503020204020204" pitchFamily="34" charset="-122"/>
                <a:sym typeface="+mn-ea"/>
              </a:rPr>
              <a:t>拾起</a:t>
            </a:r>
            <a:r>
              <a:rPr lang="en-US" altLang="zh-CN" dirty="0">
                <a:solidFill>
                  <a:srgbClr val="343433"/>
                </a:solidFill>
                <a:latin typeface="微软雅黑" panose="020B0503020204020204" pitchFamily="34" charset="-122"/>
                <a:ea typeface="微软雅黑" panose="020B0503020204020204" pitchFamily="34" charset="-122"/>
                <a:sym typeface="+mn-ea"/>
              </a:rPr>
              <a:t>→</a:t>
            </a:r>
            <a:r>
              <a:rPr lang="zh-CN" altLang="en-US" dirty="0">
                <a:solidFill>
                  <a:srgbClr val="343433"/>
                </a:solidFill>
                <a:latin typeface="微软雅黑" panose="020B0503020204020204" pitchFamily="34" charset="-122"/>
                <a:ea typeface="微软雅黑" panose="020B0503020204020204" pitchFamily="34" charset="-122"/>
                <a:sym typeface="+mn-ea"/>
              </a:rPr>
              <a:t>包裹</a:t>
            </a:r>
            <a:r>
              <a:rPr lang="en-US" altLang="zh-CN" dirty="0">
                <a:solidFill>
                  <a:srgbClr val="343433"/>
                </a:solidFill>
                <a:latin typeface="微软雅黑" panose="020B0503020204020204" pitchFamily="34" charset="-122"/>
                <a:ea typeface="微软雅黑" panose="020B0503020204020204" pitchFamily="34" charset="-122"/>
                <a:sym typeface="+mn-ea"/>
              </a:rPr>
              <a:t>→</a:t>
            </a:r>
            <a:r>
              <a:rPr lang="zh-CN" altLang="en-US" dirty="0">
                <a:solidFill>
                  <a:srgbClr val="343433"/>
                </a:solidFill>
                <a:latin typeface="微软雅黑" panose="020B0503020204020204" pitchFamily="34" charset="-122"/>
                <a:ea typeface="微软雅黑" panose="020B0503020204020204" pitchFamily="34" charset="-122"/>
                <a:sym typeface="+mn-ea"/>
              </a:rPr>
              <a:t>送医</a:t>
            </a:r>
            <a:endParaRPr lang="zh-CN" altLang="en-US" dirty="0">
              <a:solidFill>
                <a:srgbClr val="343433"/>
              </a:solidFill>
              <a:latin typeface="微软雅黑" panose="020B0503020204020204" pitchFamily="34" charset="-122"/>
              <a:ea typeface="微软雅黑" panose="020B0503020204020204" pitchFamily="34" charset="-122"/>
              <a:sym typeface="+mn-ea"/>
            </a:endParaRPr>
          </a:p>
        </p:txBody>
      </p:sp>
      <p:pic>
        <p:nvPicPr>
          <p:cNvPr id="2867202" name="图片 2867201" descr="Untitled-121"/>
          <p:cNvPicPr>
            <a:picLocks noChangeAspect="1"/>
          </p:cNvPicPr>
          <p:nvPr/>
        </p:nvPicPr>
        <p:blipFill>
          <a:blip r:embed="rId2"/>
          <a:srcRect r="970"/>
          <a:stretch>
            <a:fillRect/>
          </a:stretch>
        </p:blipFill>
        <p:spPr>
          <a:xfrm>
            <a:off x="649605" y="2593975"/>
            <a:ext cx="3105150" cy="1614805"/>
          </a:xfrm>
          <a:prstGeom prst="rect">
            <a:avLst/>
          </a:prstGeom>
          <a:noFill/>
          <a:ln w="9525">
            <a:noFill/>
          </a:ln>
        </p:spPr>
      </p:pic>
      <p:pic>
        <p:nvPicPr>
          <p:cNvPr id="5" name="图片 4"/>
          <p:cNvPicPr>
            <a:picLocks noChangeAspect="1"/>
          </p:cNvPicPr>
          <p:nvPr/>
        </p:nvPicPr>
        <p:blipFill>
          <a:blip r:embed="rId3"/>
          <a:stretch>
            <a:fillRect/>
          </a:stretch>
        </p:blipFill>
        <p:spPr>
          <a:xfrm>
            <a:off x="4332605" y="2593975"/>
            <a:ext cx="1404620" cy="1604010"/>
          </a:xfrm>
          <a:prstGeom prst="rect">
            <a:avLst/>
          </a:prstGeom>
        </p:spPr>
      </p:pic>
      <p:pic>
        <p:nvPicPr>
          <p:cNvPr id="6" name="图片 5"/>
          <p:cNvPicPr>
            <a:picLocks noChangeAspect="1"/>
          </p:cNvPicPr>
          <p:nvPr/>
        </p:nvPicPr>
        <p:blipFill>
          <a:blip r:embed="rId4"/>
          <a:stretch>
            <a:fillRect/>
          </a:stretch>
        </p:blipFill>
        <p:spPr>
          <a:xfrm>
            <a:off x="5788660" y="2593975"/>
            <a:ext cx="1388110" cy="1604010"/>
          </a:xfrm>
          <a:prstGeom prst="rect">
            <a:avLst/>
          </a:prstGeom>
        </p:spPr>
      </p:pic>
      <p:pic>
        <p:nvPicPr>
          <p:cNvPr id="9" name="图片 8"/>
          <p:cNvPicPr>
            <a:picLocks noChangeAspect="1"/>
          </p:cNvPicPr>
          <p:nvPr/>
        </p:nvPicPr>
        <p:blipFill>
          <a:blip r:embed="rId5"/>
          <a:stretch>
            <a:fillRect/>
          </a:stretch>
        </p:blipFill>
        <p:spPr>
          <a:xfrm>
            <a:off x="7247255" y="2593975"/>
            <a:ext cx="1488440" cy="1635125"/>
          </a:xfrm>
          <a:prstGeom prst="rect">
            <a:avLst/>
          </a:prstGeom>
        </p:spPr>
      </p:pic>
      <p:sp>
        <p:nvSpPr>
          <p:cNvPr id="2" name="文本框 1"/>
          <p:cNvSpPr txBox="1"/>
          <p:nvPr/>
        </p:nvSpPr>
        <p:spPr>
          <a:xfrm>
            <a:off x="530225" y="517525"/>
            <a:ext cx="2697480" cy="368300"/>
          </a:xfrm>
          <a:prstGeom prst="rect">
            <a:avLst/>
          </a:prstGeom>
          <a:noFill/>
        </p:spPr>
        <p:txBody>
          <a:bodyPr wrap="none" rtlCol="0" anchor="t">
            <a:spAutoFit/>
          </a:bodyPr>
          <a:lstStyle/>
          <a:p>
            <a:pPr marL="457200" indent="-457200" algn="l"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坠落及机械伤害应急处置</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227580" y="3016885"/>
            <a:ext cx="4774565" cy="583565"/>
          </a:xfrm>
          <a:prstGeom prst="rect">
            <a:avLst/>
          </a:prstGeom>
          <a:noFill/>
          <a:effectLst/>
        </p:spPr>
        <p:txBody>
          <a:bodyPr wrap="square">
            <a:spAutoFit/>
          </a:bodyPr>
          <a:lstStyle/>
          <a:p>
            <a:pPr marL="457200" indent="-457200" algn="ctr" eaLnBrk="0" hangingPunct="0">
              <a:buClr>
                <a:srgbClr val="FF0000"/>
              </a:buClr>
            </a:pPr>
            <a:r>
              <a:rPr lang="zh-CN" altLang="en-US" sz="3200" b="1" dirty="0">
                <a:solidFill>
                  <a:srgbClr val="60B8AC"/>
                </a:solidFill>
                <a:latin typeface="微软雅黑" panose="020B0503020204020204" pitchFamily="34" charset="-122"/>
                <a:ea typeface="微软雅黑" panose="020B0503020204020204" pitchFamily="34" charset="-122"/>
                <a:sym typeface="+mn-ea"/>
              </a:rPr>
              <a:t>地震现场应急处置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NO.4</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5" name="文本框 24"/>
          <p:cNvSpPr txBox="1"/>
          <p:nvPr/>
        </p:nvSpPr>
        <p:spPr>
          <a:xfrm>
            <a:off x="1405255" y="1254760"/>
            <a:ext cx="1783080" cy="36830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群灾之首：地震</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地震现场应急处置</a:t>
            </a:r>
            <a:endParaRPr lang="zh-CN" altLang="en-US"/>
          </a:p>
        </p:txBody>
      </p:sp>
      <p:sp>
        <p:nvSpPr>
          <p:cNvPr id="32" name="矩形 31"/>
          <p:cNvSpPr/>
          <p:nvPr/>
        </p:nvSpPr>
        <p:spPr>
          <a:xfrm>
            <a:off x="880745" y="1214755"/>
            <a:ext cx="2773045"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8845" y="1254760"/>
            <a:ext cx="2773045"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3"/>
          <p:cNvCxnSpPr/>
          <p:nvPr/>
        </p:nvCxnSpPr>
        <p:spPr>
          <a:xfrm>
            <a:off x="4783455" y="1984125"/>
            <a:ext cx="0" cy="266402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954270" y="1984375"/>
            <a:ext cx="405130" cy="405130"/>
            <a:chOff x="6836" y="2873"/>
            <a:chExt cx="638" cy="638"/>
          </a:xfrm>
        </p:grpSpPr>
        <p:sp>
          <p:nvSpPr>
            <p:cNvPr id="6" name="Oval 26"/>
            <p:cNvSpPr/>
            <p:nvPr/>
          </p:nvSpPr>
          <p:spPr bwMode="auto">
            <a:xfrm>
              <a:off x="6836" y="2873"/>
              <a:ext cx="638" cy="6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7" name="Freeform 359"/>
            <p:cNvSpPr>
              <a:spLocks noEditPoints="1"/>
            </p:cNvSpPr>
            <p:nvPr/>
          </p:nvSpPr>
          <p:spPr bwMode="auto">
            <a:xfrm>
              <a:off x="6996" y="3021"/>
              <a:ext cx="319" cy="319"/>
            </a:xfrm>
            <a:custGeom>
              <a:avLst/>
              <a:gdLst>
                <a:gd name="T0" fmla="*/ 135 w 150"/>
                <a:gd name="T1" fmla="*/ 27 h 119"/>
                <a:gd name="T2" fmla="*/ 122 w 150"/>
                <a:gd name="T3" fmla="*/ 27 h 119"/>
                <a:gd name="T4" fmla="*/ 122 w 150"/>
                <a:gd name="T5" fmla="*/ 34 h 119"/>
                <a:gd name="T6" fmla="*/ 137 w 150"/>
                <a:gd name="T7" fmla="*/ 67 h 119"/>
                <a:gd name="T8" fmla="*/ 137 w 150"/>
                <a:gd name="T9" fmla="*/ 83 h 119"/>
                <a:gd name="T10" fmla="*/ 122 w 150"/>
                <a:gd name="T11" fmla="*/ 119 h 119"/>
                <a:gd name="T12" fmla="*/ 150 w 150"/>
                <a:gd name="T13" fmla="*/ 112 h 119"/>
                <a:gd name="T14" fmla="*/ 150 w 150"/>
                <a:gd name="T15" fmla="*/ 43 h 119"/>
                <a:gd name="T16" fmla="*/ 121 w 150"/>
                <a:gd name="T17" fmla="*/ 0 h 119"/>
                <a:gd name="T18" fmla="*/ 75 w 150"/>
                <a:gd name="T19" fmla="*/ 10 h 119"/>
                <a:gd name="T20" fmla="*/ 122 w 150"/>
                <a:gd name="T21" fmla="*/ 27 h 119"/>
                <a:gd name="T22" fmla="*/ 75 w 150"/>
                <a:gd name="T23" fmla="*/ 95 h 119"/>
                <a:gd name="T24" fmla="*/ 114 w 150"/>
                <a:gd name="T25" fmla="*/ 112 h 119"/>
                <a:gd name="T26" fmla="*/ 122 w 150"/>
                <a:gd name="T27" fmla="*/ 119 h 119"/>
                <a:gd name="T28" fmla="*/ 107 w 150"/>
                <a:gd name="T29" fmla="*/ 83 h 119"/>
                <a:gd name="T30" fmla="*/ 122 w 150"/>
                <a:gd name="T31" fmla="*/ 67 h 119"/>
                <a:gd name="T32" fmla="*/ 75 w 150"/>
                <a:gd name="T33" fmla="*/ 34 h 119"/>
                <a:gd name="T34" fmla="*/ 75 w 150"/>
                <a:gd name="T35" fmla="*/ 0 h 119"/>
                <a:gd name="T36" fmla="*/ 29 w 150"/>
                <a:gd name="T37" fmla="*/ 1 h 119"/>
                <a:gd name="T38" fmla="*/ 38 w 150"/>
                <a:gd name="T39" fmla="*/ 10 h 119"/>
                <a:gd name="T40" fmla="*/ 75 w 150"/>
                <a:gd name="T41" fmla="*/ 10 h 119"/>
                <a:gd name="T42" fmla="*/ 29 w 150"/>
                <a:gd name="T43" fmla="*/ 119 h 119"/>
                <a:gd name="T44" fmla="*/ 36 w 150"/>
                <a:gd name="T45" fmla="*/ 112 h 119"/>
                <a:gd name="T46" fmla="*/ 75 w 150"/>
                <a:gd name="T47" fmla="*/ 95 h 119"/>
                <a:gd name="T48" fmla="*/ 29 w 150"/>
                <a:gd name="T49" fmla="*/ 34 h 119"/>
                <a:gd name="T50" fmla="*/ 44 w 150"/>
                <a:gd name="T51" fmla="*/ 67 h 119"/>
                <a:gd name="T52" fmla="*/ 44 w 150"/>
                <a:gd name="T53" fmla="*/ 83 h 119"/>
                <a:gd name="T54" fmla="*/ 29 w 150"/>
                <a:gd name="T55" fmla="*/ 119 h 119"/>
                <a:gd name="T56" fmla="*/ 15 w 150"/>
                <a:gd name="T57" fmla="*/ 27 h 119"/>
                <a:gd name="T58" fmla="*/ 0 w 150"/>
                <a:gd name="T59" fmla="*/ 91 h 119"/>
                <a:gd name="T60" fmla="*/ 0 w 150"/>
                <a:gd name="T61" fmla="*/ 112 h 119"/>
                <a:gd name="T62" fmla="*/ 29 w 150"/>
                <a:gd name="T63" fmla="*/ 119 h 119"/>
                <a:gd name="T64" fmla="*/ 14 w 150"/>
                <a:gd name="T65" fmla="*/ 83 h 119"/>
                <a:gd name="T66" fmla="*/ 29 w 150"/>
                <a:gd name="T67" fmla="*/ 67 h 119"/>
                <a:gd name="T68" fmla="*/ 25 w 150"/>
                <a:gd name="T69" fmla="*/ 34 h 119"/>
                <a:gd name="T70" fmla="*/ 29 w 150"/>
                <a:gd name="T71"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19">
                  <a:moveTo>
                    <a:pt x="150" y="43"/>
                  </a:moveTo>
                  <a:cubicBezTo>
                    <a:pt x="135" y="27"/>
                    <a:pt x="135" y="27"/>
                    <a:pt x="135" y="27"/>
                  </a:cubicBezTo>
                  <a:cubicBezTo>
                    <a:pt x="122" y="1"/>
                    <a:pt x="122" y="1"/>
                    <a:pt x="122" y="1"/>
                  </a:cubicBezTo>
                  <a:cubicBezTo>
                    <a:pt x="122" y="27"/>
                    <a:pt x="122" y="27"/>
                    <a:pt x="122" y="27"/>
                  </a:cubicBezTo>
                  <a:cubicBezTo>
                    <a:pt x="125" y="34"/>
                    <a:pt x="125" y="34"/>
                    <a:pt x="125" y="34"/>
                  </a:cubicBezTo>
                  <a:cubicBezTo>
                    <a:pt x="122" y="34"/>
                    <a:pt x="122" y="34"/>
                    <a:pt x="122" y="34"/>
                  </a:cubicBezTo>
                  <a:cubicBezTo>
                    <a:pt x="122" y="67"/>
                    <a:pt x="122" y="67"/>
                    <a:pt x="122" y="67"/>
                  </a:cubicBezTo>
                  <a:cubicBezTo>
                    <a:pt x="137" y="67"/>
                    <a:pt x="137" y="67"/>
                    <a:pt x="137" y="67"/>
                  </a:cubicBezTo>
                  <a:cubicBezTo>
                    <a:pt x="137" y="83"/>
                    <a:pt x="137" y="83"/>
                    <a:pt x="137" y="83"/>
                  </a:cubicBezTo>
                  <a:cubicBezTo>
                    <a:pt x="137" y="83"/>
                    <a:pt x="137" y="83"/>
                    <a:pt x="137" y="83"/>
                  </a:cubicBezTo>
                  <a:cubicBezTo>
                    <a:pt x="122" y="83"/>
                    <a:pt x="122" y="83"/>
                    <a:pt x="122" y="83"/>
                  </a:cubicBezTo>
                  <a:cubicBezTo>
                    <a:pt x="122" y="119"/>
                    <a:pt x="122" y="119"/>
                    <a:pt x="122" y="119"/>
                  </a:cubicBezTo>
                  <a:cubicBezTo>
                    <a:pt x="143" y="119"/>
                    <a:pt x="143" y="119"/>
                    <a:pt x="143" y="119"/>
                  </a:cubicBezTo>
                  <a:cubicBezTo>
                    <a:pt x="147" y="119"/>
                    <a:pt x="150" y="116"/>
                    <a:pt x="150" y="112"/>
                  </a:cubicBezTo>
                  <a:cubicBezTo>
                    <a:pt x="150" y="95"/>
                    <a:pt x="150" y="95"/>
                    <a:pt x="150" y="95"/>
                  </a:cubicBezTo>
                  <a:lnTo>
                    <a:pt x="150" y="43"/>
                  </a:lnTo>
                  <a:close/>
                  <a:moveTo>
                    <a:pt x="122" y="1"/>
                  </a:moveTo>
                  <a:cubicBezTo>
                    <a:pt x="121" y="0"/>
                    <a:pt x="121" y="0"/>
                    <a:pt x="121" y="0"/>
                  </a:cubicBezTo>
                  <a:cubicBezTo>
                    <a:pt x="75" y="0"/>
                    <a:pt x="75" y="0"/>
                    <a:pt x="75" y="0"/>
                  </a:cubicBezTo>
                  <a:cubicBezTo>
                    <a:pt x="75" y="10"/>
                    <a:pt x="75" y="10"/>
                    <a:pt x="75" y="10"/>
                  </a:cubicBezTo>
                  <a:cubicBezTo>
                    <a:pt x="113" y="10"/>
                    <a:pt x="113" y="10"/>
                    <a:pt x="113" y="10"/>
                  </a:cubicBezTo>
                  <a:cubicBezTo>
                    <a:pt x="122" y="27"/>
                    <a:pt x="122" y="27"/>
                    <a:pt x="122" y="27"/>
                  </a:cubicBezTo>
                  <a:cubicBezTo>
                    <a:pt x="122" y="1"/>
                    <a:pt x="122" y="1"/>
                    <a:pt x="122" y="1"/>
                  </a:cubicBezTo>
                  <a:close/>
                  <a:moveTo>
                    <a:pt x="75" y="95"/>
                  </a:moveTo>
                  <a:cubicBezTo>
                    <a:pt x="114" y="95"/>
                    <a:pt x="114" y="95"/>
                    <a:pt x="114" y="95"/>
                  </a:cubicBezTo>
                  <a:cubicBezTo>
                    <a:pt x="114" y="112"/>
                    <a:pt x="114" y="112"/>
                    <a:pt x="114" y="112"/>
                  </a:cubicBezTo>
                  <a:cubicBezTo>
                    <a:pt x="114" y="116"/>
                    <a:pt x="117" y="119"/>
                    <a:pt x="121" y="119"/>
                  </a:cubicBezTo>
                  <a:cubicBezTo>
                    <a:pt x="122" y="119"/>
                    <a:pt x="122" y="119"/>
                    <a:pt x="122" y="119"/>
                  </a:cubicBezTo>
                  <a:cubicBezTo>
                    <a:pt x="122" y="83"/>
                    <a:pt x="122" y="83"/>
                    <a:pt x="122" y="83"/>
                  </a:cubicBezTo>
                  <a:cubicBezTo>
                    <a:pt x="107" y="83"/>
                    <a:pt x="107" y="83"/>
                    <a:pt x="107" y="83"/>
                  </a:cubicBezTo>
                  <a:cubicBezTo>
                    <a:pt x="107" y="67"/>
                    <a:pt x="107" y="67"/>
                    <a:pt x="107" y="67"/>
                  </a:cubicBezTo>
                  <a:cubicBezTo>
                    <a:pt x="122" y="67"/>
                    <a:pt x="122" y="67"/>
                    <a:pt x="122" y="67"/>
                  </a:cubicBezTo>
                  <a:cubicBezTo>
                    <a:pt x="122" y="34"/>
                    <a:pt x="122" y="34"/>
                    <a:pt x="122" y="34"/>
                  </a:cubicBezTo>
                  <a:cubicBezTo>
                    <a:pt x="75" y="34"/>
                    <a:pt x="75" y="34"/>
                    <a:pt x="75" y="34"/>
                  </a:cubicBezTo>
                  <a:lnTo>
                    <a:pt x="75" y="95"/>
                  </a:lnTo>
                  <a:close/>
                  <a:moveTo>
                    <a:pt x="75" y="0"/>
                  </a:moveTo>
                  <a:cubicBezTo>
                    <a:pt x="29" y="0"/>
                    <a:pt x="29" y="0"/>
                    <a:pt x="29" y="0"/>
                  </a:cubicBezTo>
                  <a:cubicBezTo>
                    <a:pt x="29" y="1"/>
                    <a:pt x="29" y="1"/>
                    <a:pt x="29" y="1"/>
                  </a:cubicBezTo>
                  <a:cubicBezTo>
                    <a:pt x="29" y="27"/>
                    <a:pt x="29" y="27"/>
                    <a:pt x="29" y="27"/>
                  </a:cubicBezTo>
                  <a:cubicBezTo>
                    <a:pt x="38" y="10"/>
                    <a:pt x="38" y="10"/>
                    <a:pt x="38" y="10"/>
                  </a:cubicBezTo>
                  <a:cubicBezTo>
                    <a:pt x="38" y="10"/>
                    <a:pt x="38" y="10"/>
                    <a:pt x="38" y="10"/>
                  </a:cubicBezTo>
                  <a:cubicBezTo>
                    <a:pt x="75" y="10"/>
                    <a:pt x="75" y="10"/>
                    <a:pt x="75" y="10"/>
                  </a:cubicBezTo>
                  <a:cubicBezTo>
                    <a:pt x="75" y="0"/>
                    <a:pt x="75" y="0"/>
                    <a:pt x="75" y="0"/>
                  </a:cubicBezTo>
                  <a:close/>
                  <a:moveTo>
                    <a:pt x="29" y="119"/>
                  </a:moveTo>
                  <a:cubicBezTo>
                    <a:pt x="29" y="119"/>
                    <a:pt x="29" y="119"/>
                    <a:pt x="29" y="119"/>
                  </a:cubicBezTo>
                  <a:cubicBezTo>
                    <a:pt x="33" y="119"/>
                    <a:pt x="36" y="116"/>
                    <a:pt x="36" y="112"/>
                  </a:cubicBezTo>
                  <a:cubicBezTo>
                    <a:pt x="36" y="95"/>
                    <a:pt x="36" y="95"/>
                    <a:pt x="36" y="95"/>
                  </a:cubicBezTo>
                  <a:cubicBezTo>
                    <a:pt x="75" y="95"/>
                    <a:pt x="75" y="95"/>
                    <a:pt x="75" y="95"/>
                  </a:cubicBezTo>
                  <a:cubicBezTo>
                    <a:pt x="75" y="34"/>
                    <a:pt x="75" y="34"/>
                    <a:pt x="75" y="34"/>
                  </a:cubicBezTo>
                  <a:cubicBezTo>
                    <a:pt x="29" y="34"/>
                    <a:pt x="29" y="34"/>
                    <a:pt x="29" y="34"/>
                  </a:cubicBezTo>
                  <a:cubicBezTo>
                    <a:pt x="29" y="67"/>
                    <a:pt x="29" y="67"/>
                    <a:pt x="29" y="67"/>
                  </a:cubicBezTo>
                  <a:cubicBezTo>
                    <a:pt x="44" y="67"/>
                    <a:pt x="44" y="67"/>
                    <a:pt x="44" y="67"/>
                  </a:cubicBezTo>
                  <a:cubicBezTo>
                    <a:pt x="44" y="83"/>
                    <a:pt x="44" y="83"/>
                    <a:pt x="44" y="83"/>
                  </a:cubicBezTo>
                  <a:cubicBezTo>
                    <a:pt x="44" y="83"/>
                    <a:pt x="44" y="83"/>
                    <a:pt x="44" y="83"/>
                  </a:cubicBezTo>
                  <a:cubicBezTo>
                    <a:pt x="29" y="83"/>
                    <a:pt x="29" y="83"/>
                    <a:pt x="29" y="83"/>
                  </a:cubicBezTo>
                  <a:lnTo>
                    <a:pt x="29" y="119"/>
                  </a:lnTo>
                  <a:close/>
                  <a:moveTo>
                    <a:pt x="29" y="1"/>
                  </a:moveTo>
                  <a:cubicBezTo>
                    <a:pt x="15" y="27"/>
                    <a:pt x="15" y="27"/>
                    <a:pt x="15" y="27"/>
                  </a:cubicBezTo>
                  <a:cubicBezTo>
                    <a:pt x="0" y="43"/>
                    <a:pt x="0" y="43"/>
                    <a:pt x="0" y="43"/>
                  </a:cubicBezTo>
                  <a:cubicBezTo>
                    <a:pt x="0" y="91"/>
                    <a:pt x="0" y="91"/>
                    <a:pt x="0" y="91"/>
                  </a:cubicBezTo>
                  <a:cubicBezTo>
                    <a:pt x="0" y="95"/>
                    <a:pt x="0" y="95"/>
                    <a:pt x="0" y="95"/>
                  </a:cubicBezTo>
                  <a:cubicBezTo>
                    <a:pt x="0" y="112"/>
                    <a:pt x="0" y="112"/>
                    <a:pt x="0" y="112"/>
                  </a:cubicBezTo>
                  <a:cubicBezTo>
                    <a:pt x="0" y="116"/>
                    <a:pt x="3" y="119"/>
                    <a:pt x="7" y="119"/>
                  </a:cubicBezTo>
                  <a:cubicBezTo>
                    <a:pt x="29" y="119"/>
                    <a:pt x="29" y="119"/>
                    <a:pt x="29" y="119"/>
                  </a:cubicBezTo>
                  <a:cubicBezTo>
                    <a:pt x="29" y="83"/>
                    <a:pt x="29" y="83"/>
                    <a:pt x="29" y="83"/>
                  </a:cubicBezTo>
                  <a:cubicBezTo>
                    <a:pt x="14" y="83"/>
                    <a:pt x="14" y="83"/>
                    <a:pt x="14" y="83"/>
                  </a:cubicBezTo>
                  <a:cubicBezTo>
                    <a:pt x="14" y="67"/>
                    <a:pt x="14" y="67"/>
                    <a:pt x="14" y="67"/>
                  </a:cubicBezTo>
                  <a:cubicBezTo>
                    <a:pt x="29" y="67"/>
                    <a:pt x="29" y="67"/>
                    <a:pt x="29" y="67"/>
                  </a:cubicBezTo>
                  <a:cubicBezTo>
                    <a:pt x="29" y="34"/>
                    <a:pt x="29" y="34"/>
                    <a:pt x="29" y="34"/>
                  </a:cubicBezTo>
                  <a:cubicBezTo>
                    <a:pt x="25" y="34"/>
                    <a:pt x="25" y="34"/>
                    <a:pt x="25" y="34"/>
                  </a:cubicBezTo>
                  <a:cubicBezTo>
                    <a:pt x="29" y="27"/>
                    <a:pt x="29" y="27"/>
                    <a:pt x="29" y="27"/>
                  </a:cubicBezTo>
                  <a:lnTo>
                    <a:pt x="29" y="1"/>
                  </a:lnTo>
                  <a:close/>
                </a:path>
              </a:pathLst>
            </a:custGeom>
            <a:solidFill>
              <a:schemeClr val="bg1"/>
            </a:solidFill>
            <a:ln>
              <a:noFill/>
            </a:ln>
          </p:spPr>
          <p:txBody>
            <a:bodyPr lIns="51435" tIns="25717" rIns="51435" bIns="25717"/>
            <a:lstStyle/>
            <a:p>
              <a:pPr eaLnBrk="1" fontAlgn="auto" hangingPunct="1">
                <a:spcBef>
                  <a:spcPts val="0"/>
                </a:spcBef>
                <a:spcAft>
                  <a:spcPts val="0"/>
                </a:spcAft>
                <a:defRPr/>
              </a:pPr>
              <a:endParaRPr lang="id-ID" sz="1015">
                <a:latin typeface="+mn-lt"/>
              </a:endParaRPr>
            </a:p>
          </p:txBody>
        </p:sp>
      </p:grpSp>
      <p:grpSp>
        <p:nvGrpSpPr>
          <p:cNvPr id="29" name="组合 28"/>
          <p:cNvGrpSpPr/>
          <p:nvPr/>
        </p:nvGrpSpPr>
        <p:grpSpPr>
          <a:xfrm>
            <a:off x="4954270" y="3469640"/>
            <a:ext cx="405130" cy="405130"/>
            <a:chOff x="6836" y="5469"/>
            <a:chExt cx="638" cy="638"/>
          </a:xfrm>
        </p:grpSpPr>
        <p:sp>
          <p:nvSpPr>
            <p:cNvPr id="9" name="Oval 29"/>
            <p:cNvSpPr/>
            <p:nvPr/>
          </p:nvSpPr>
          <p:spPr bwMode="auto">
            <a:xfrm>
              <a:off x="6836" y="5469"/>
              <a:ext cx="638" cy="6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nvGrpSpPr>
            <p:cNvPr id="10" name="Group 30"/>
            <p:cNvGrpSpPr/>
            <p:nvPr/>
          </p:nvGrpSpPr>
          <p:grpSpPr bwMode="auto">
            <a:xfrm>
              <a:off x="6996" y="5625"/>
              <a:ext cx="319" cy="319"/>
              <a:chOff x="6040049" y="4182118"/>
              <a:chExt cx="521619" cy="459224"/>
            </a:xfrm>
            <a:solidFill>
              <a:schemeClr val="bg1"/>
            </a:solidFill>
          </p:grpSpPr>
          <p:sp>
            <p:nvSpPr>
              <p:cNvPr id="1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1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1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1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sp>
            <p:nvSpPr>
              <p:cNvPr id="17"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latin typeface="+mn-lt"/>
                </a:endParaRPr>
              </a:p>
            </p:txBody>
          </p:sp>
        </p:grpSp>
      </p:grpSp>
      <p:sp>
        <p:nvSpPr>
          <p:cNvPr id="18" name="Oval 37"/>
          <p:cNvSpPr/>
          <p:nvPr/>
        </p:nvSpPr>
        <p:spPr bwMode="auto">
          <a:xfrm>
            <a:off x="4954270" y="2727325"/>
            <a:ext cx="404813" cy="404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accent6">
                  <a:lumMod val="40000"/>
                  <a:lumOff val="60000"/>
                </a:schemeClr>
              </a:solidFill>
            </a:endParaRPr>
          </a:p>
        </p:txBody>
      </p:sp>
      <p:grpSp>
        <p:nvGrpSpPr>
          <p:cNvPr id="19" name="Group 38"/>
          <p:cNvGrpSpPr/>
          <p:nvPr/>
        </p:nvGrpSpPr>
        <p:grpSpPr bwMode="auto">
          <a:xfrm>
            <a:off x="5058513" y="2899632"/>
            <a:ext cx="242888" cy="202406"/>
            <a:chOff x="3971926" y="3152776"/>
            <a:chExt cx="668337" cy="436563"/>
          </a:xfrm>
          <a:solidFill>
            <a:schemeClr val="bg1"/>
          </a:solidFill>
        </p:grpSpPr>
        <p:sp>
          <p:nvSpPr>
            <p:cNvPr id="20"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solidFill>
                  <a:schemeClr val="accent6">
                    <a:lumMod val="60000"/>
                    <a:lumOff val="40000"/>
                  </a:schemeClr>
                </a:solidFill>
                <a:latin typeface="+mn-lt"/>
              </a:endParaRPr>
            </a:p>
          </p:txBody>
        </p:sp>
        <p:sp>
          <p:nvSpPr>
            <p:cNvPr id="21"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solidFill>
                  <a:schemeClr val="accent6">
                    <a:lumMod val="60000"/>
                    <a:lumOff val="40000"/>
                  </a:schemeClr>
                </a:solidFill>
                <a:latin typeface="+mn-lt"/>
              </a:endParaRPr>
            </a:p>
          </p:txBody>
        </p:sp>
        <p:sp>
          <p:nvSpPr>
            <p:cNvPr id="22"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solidFill>
                  <a:schemeClr val="accent6">
                    <a:lumMod val="60000"/>
                    <a:lumOff val="40000"/>
                  </a:schemeClr>
                </a:solidFill>
                <a:latin typeface="+mn-lt"/>
              </a:endParaRPr>
            </a:p>
          </p:txBody>
        </p:sp>
        <p:sp>
          <p:nvSpPr>
            <p:cNvPr id="23"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sz="1350">
                <a:solidFill>
                  <a:schemeClr val="accent6">
                    <a:lumMod val="60000"/>
                    <a:lumOff val="40000"/>
                  </a:schemeClr>
                </a:solidFill>
                <a:latin typeface="+mn-lt"/>
              </a:endParaRPr>
            </a:p>
          </p:txBody>
        </p:sp>
      </p:grpSp>
      <p:grpSp>
        <p:nvGrpSpPr>
          <p:cNvPr id="35" name="组合 34"/>
          <p:cNvGrpSpPr/>
          <p:nvPr/>
        </p:nvGrpSpPr>
        <p:grpSpPr>
          <a:xfrm>
            <a:off x="4954270" y="4212590"/>
            <a:ext cx="405130" cy="405130"/>
            <a:chOff x="6849" y="6381"/>
            <a:chExt cx="638" cy="638"/>
          </a:xfrm>
        </p:grpSpPr>
        <p:sp>
          <p:nvSpPr>
            <p:cNvPr id="2" name="Oval 37"/>
            <p:cNvSpPr/>
            <p:nvPr/>
          </p:nvSpPr>
          <p:spPr bwMode="auto">
            <a:xfrm>
              <a:off x="6849" y="6381"/>
              <a:ext cx="638" cy="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accent6">
                    <a:lumMod val="40000"/>
                    <a:lumOff val="60000"/>
                  </a:schemeClr>
                </a:solidFill>
              </a:endParaRPr>
            </a:p>
          </p:txBody>
        </p:sp>
        <p:grpSp>
          <p:nvGrpSpPr>
            <p:cNvPr id="30" name="Group 78"/>
            <p:cNvGrpSpPr/>
            <p:nvPr/>
          </p:nvGrpSpPr>
          <p:grpSpPr>
            <a:xfrm>
              <a:off x="6954" y="6520"/>
              <a:ext cx="360" cy="360"/>
              <a:chOff x="3510757" y="2582069"/>
              <a:chExt cx="464344" cy="464344"/>
            </a:xfrm>
            <a:solidFill>
              <a:schemeClr val="bg1"/>
            </a:solidFill>
          </p:grpSpPr>
          <p:sp>
            <p:nvSpPr>
              <p:cNvPr id="3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4287" tIns="14287" rIns="14287" bIns="14287" anchor="ctr"/>
              <a:lstStyle/>
              <a:p>
                <a:pPr algn="ctr" defTabSz="22860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4287" tIns="14287" rIns="14287" bIns="14287" anchor="ctr"/>
              <a:lstStyle/>
              <a:p>
                <a:pPr algn="ctr" defTabSz="22860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sp>
        <p:nvSpPr>
          <p:cNvPr id="36" name="文本框 35"/>
          <p:cNvSpPr txBox="1"/>
          <p:nvPr/>
        </p:nvSpPr>
        <p:spPr>
          <a:xfrm>
            <a:off x="5408295" y="1925955"/>
            <a:ext cx="3188970" cy="737235"/>
          </a:xfrm>
          <a:prstGeom prst="rect">
            <a:avLst/>
          </a:prstGeom>
          <a:noFill/>
        </p:spPr>
        <p:txBody>
          <a:bodyPr wrap="square" rtlCol="0" anchor="t">
            <a:spAutoFit/>
          </a:bodyPr>
          <a:lstStyle/>
          <a:p>
            <a:r>
              <a:rPr lang="zh-CN" altLang="en-US" sz="1400" noProof="0">
                <a:ln>
                  <a:noFill/>
                </a:ln>
                <a:solidFill>
                  <a:srgbClr val="343433"/>
                </a:solidFill>
                <a:effectLst/>
                <a:uLnTx/>
                <a:uFillTx/>
                <a:latin typeface="Arial" panose="020B0604020202020204" pitchFamily="34" charset="0"/>
                <a:ea typeface="微软雅黑" panose="020B0503020204020204" pitchFamily="34" charset="-122"/>
                <a:sym typeface="+mn-ea"/>
              </a:rPr>
              <a:t>有什么力量，能够瞬间摧毁一个城市，毁灭数万人的生活与生命？除了核战争，只有地震。</a:t>
            </a:r>
            <a:endParaRPr lang="zh-CN" altLang="en-US" sz="1400" noProof="0">
              <a:ln>
                <a:noFill/>
              </a:ln>
              <a:solidFill>
                <a:srgbClr val="343433"/>
              </a:solidFill>
              <a:effectLst/>
              <a:uLnTx/>
              <a:uFillTx/>
              <a:latin typeface="Arial" panose="020B0604020202020204" pitchFamily="34" charset="0"/>
              <a:ea typeface="微软雅黑" panose="020B0503020204020204" pitchFamily="34" charset="-122"/>
              <a:sym typeface="+mn-ea"/>
            </a:endParaRPr>
          </a:p>
        </p:txBody>
      </p:sp>
      <p:sp>
        <p:nvSpPr>
          <p:cNvPr id="37" name="文本框 36"/>
          <p:cNvSpPr txBox="1"/>
          <p:nvPr/>
        </p:nvSpPr>
        <p:spPr>
          <a:xfrm>
            <a:off x="5408295" y="2733675"/>
            <a:ext cx="2672080" cy="306705"/>
          </a:xfrm>
          <a:prstGeom prst="rect">
            <a:avLst/>
          </a:prstGeom>
          <a:noFill/>
        </p:spPr>
        <p:txBody>
          <a:bodyPr wrap="none" rtlCol="0" anchor="t">
            <a:spAutoFit/>
          </a:bodyPr>
          <a:lstStyle/>
          <a:p>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rPr>
              <a:t>地震是唯一不可预测的自然灾害</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a:off x="5408295" y="3394710"/>
            <a:ext cx="2999105" cy="521970"/>
          </a:xfrm>
          <a:prstGeom prst="rect">
            <a:avLst/>
          </a:prstGeom>
          <a:noFill/>
        </p:spPr>
        <p:txBody>
          <a:bodyPr wrap="square" rtlCol="0" anchor="t">
            <a:spAutoFit/>
          </a:bodyPr>
          <a:lstStyle/>
          <a:p>
            <a:pPr algn="just"/>
            <a:r>
              <a:rPr lang="zh-CN" altLang="en-US" sz="1400" noProof="0">
                <a:ln>
                  <a:noFill/>
                </a:ln>
                <a:solidFill>
                  <a:srgbClr val="343433"/>
                </a:solidFill>
                <a:effectLst/>
                <a:uLnTx/>
                <a:uFillTx/>
                <a:latin typeface="Times New Roman" panose="02020603050405020304" pitchFamily="18" charset="0"/>
                <a:ea typeface="微软雅黑" panose="020B0503020204020204" pitchFamily="34" charset="-122"/>
                <a:sym typeface="+mn-ea"/>
              </a:rPr>
              <a:t>瞬间将房屋、桥梁水坝等建筑物，摧毁造成巨大的灾难。</a:t>
            </a:r>
            <a:endParaRPr lang="zh-CN" altLang="en-US" sz="1400" noProof="0">
              <a:ln>
                <a:noFill/>
              </a:ln>
              <a:solidFill>
                <a:srgbClr val="343433"/>
              </a:solidFill>
              <a:effectLst/>
              <a:uLnTx/>
              <a:uFillTx/>
              <a:latin typeface="Times New Roman" panose="02020603050405020304" pitchFamily="18" charset="0"/>
              <a:ea typeface="微软雅黑" panose="020B0503020204020204" pitchFamily="34" charset="-122"/>
              <a:sym typeface="+mn-ea"/>
            </a:endParaRPr>
          </a:p>
        </p:txBody>
      </p:sp>
      <p:sp>
        <p:nvSpPr>
          <p:cNvPr id="39" name="文本框 38"/>
          <p:cNvSpPr txBox="1"/>
          <p:nvPr/>
        </p:nvSpPr>
        <p:spPr>
          <a:xfrm>
            <a:off x="5408295" y="4146550"/>
            <a:ext cx="2999105" cy="521970"/>
          </a:xfrm>
          <a:prstGeom prst="rect">
            <a:avLst/>
          </a:prstGeom>
          <a:noFill/>
        </p:spPr>
        <p:txBody>
          <a:bodyPr wrap="square" rtlCol="0" anchor="t">
            <a:spAutoFit/>
          </a:bodyPr>
          <a:lstStyle/>
          <a:p>
            <a:pPr algn="just"/>
            <a:r>
              <a:rPr lang="zh-CN" altLang="en-US" sz="1400" noProof="0">
                <a:ln>
                  <a:noFill/>
                </a:ln>
                <a:solidFill>
                  <a:srgbClr val="343433"/>
                </a:solidFill>
                <a:effectLst/>
                <a:uLnTx/>
                <a:uFillTx/>
                <a:latin typeface="Arial" panose="020B0604020202020204" pitchFamily="34" charset="0"/>
                <a:ea typeface="微软雅黑" panose="020B0503020204020204" pitchFamily="34" charset="-122"/>
                <a:sym typeface="+mn-ea"/>
              </a:rPr>
              <a:t>诱发水灾、火灾海啸、有毒物质及放射性物质泄漏等次生灾害。</a:t>
            </a:r>
            <a:endParaRPr lang="zh-CN" altLang="en-US" sz="1400" noProof="0">
              <a:ln>
                <a:noFill/>
              </a:ln>
              <a:solidFill>
                <a:srgbClr val="343433"/>
              </a:solidFill>
              <a:effectLst/>
              <a:uLnTx/>
              <a:uFillTx/>
              <a:latin typeface="Arial" panose="020B0604020202020204" pitchFamily="34" charset="0"/>
              <a:ea typeface="微软雅黑" panose="020B0503020204020204" pitchFamily="34" charset="-122"/>
              <a:sym typeface="+mn-ea"/>
            </a:endParaRPr>
          </a:p>
        </p:txBody>
      </p:sp>
      <p:pic>
        <p:nvPicPr>
          <p:cNvPr id="40" name="图片 39"/>
          <p:cNvPicPr>
            <a:picLocks noChangeAspect="1"/>
          </p:cNvPicPr>
          <p:nvPr/>
        </p:nvPicPr>
        <p:blipFill>
          <a:blip r:embed="rId2"/>
          <a:srcRect l="9560"/>
          <a:stretch>
            <a:fillRect/>
          </a:stretch>
        </p:blipFill>
        <p:spPr>
          <a:xfrm>
            <a:off x="885825" y="1925955"/>
            <a:ext cx="3730625" cy="2764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20204"/>
            <a:ext cx="9144000" cy="5103091"/>
          </a:xfrm>
          <a:prstGeom prst="rect">
            <a:avLst/>
          </a:prstGeom>
        </p:spPr>
      </p:pic>
      <p:sp>
        <p:nvSpPr>
          <p:cNvPr id="5" name="标题层"/>
          <p:cNvSpPr txBox="1"/>
          <p:nvPr/>
        </p:nvSpPr>
        <p:spPr bwMode="auto">
          <a:xfrm>
            <a:off x="2199005" y="3016885"/>
            <a:ext cx="4773930" cy="583565"/>
          </a:xfrm>
          <a:prstGeom prst="rect">
            <a:avLst/>
          </a:prstGeom>
          <a:noFill/>
          <a:effectLst/>
        </p:spPr>
        <p:txBody>
          <a:bodyPr wrap="square">
            <a:spAutoFit/>
          </a:bodyPr>
          <a:lstStyle/>
          <a:p>
            <a:pPr lvl="0" algn="dist">
              <a:defRPr/>
            </a:pPr>
            <a:r>
              <a:rPr lang="zh-CN" altLang="en-US" sz="3200" b="1" dirty="0">
                <a:solidFill>
                  <a:srgbClr val="60B8AC"/>
                </a:solidFill>
                <a:latin typeface="微软雅黑" panose="020B0503020204020204" pitchFamily="34" charset="-122"/>
                <a:ea typeface="微软雅黑" panose="020B0503020204020204" pitchFamily="34" charset="-122"/>
                <a:sym typeface="+mn-ea"/>
              </a:rPr>
              <a:t>触电事故现场应急处置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NO.1</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7" name="文本框 26"/>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地震现场应急处置</a:t>
            </a:r>
            <a:endParaRPr lang="zh-CN" altLang="en-US"/>
          </a:p>
        </p:txBody>
      </p:sp>
      <p:sp>
        <p:nvSpPr>
          <p:cNvPr id="36" name="文本框 35"/>
          <p:cNvSpPr txBox="1"/>
          <p:nvPr/>
        </p:nvSpPr>
        <p:spPr>
          <a:xfrm>
            <a:off x="880745" y="1809750"/>
            <a:ext cx="1786255" cy="737235"/>
          </a:xfrm>
          <a:prstGeom prst="rect">
            <a:avLst/>
          </a:prstGeom>
          <a:noFill/>
        </p:spPr>
        <p:txBody>
          <a:bodyPr wrap="square" rtlCol="0" anchor="t">
            <a:spAutoFit/>
          </a:bodyPr>
          <a:lstStyle/>
          <a:p>
            <a:pPr algn="just"/>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rPr>
              <a:t>一楼往外跑，三楼以上往顶层跑：不适用于瞬间倒塌的建筑物</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881380" y="3160395"/>
            <a:ext cx="1785620" cy="1168400"/>
          </a:xfrm>
          <a:prstGeom prst="rect">
            <a:avLst/>
          </a:prstGeom>
          <a:noFill/>
        </p:spPr>
        <p:txBody>
          <a:bodyPr wrap="square" rtlCol="0" anchor="t">
            <a:spAutoFit/>
          </a:bodyPr>
          <a:lstStyle/>
          <a:p>
            <a:pPr marR="0" lvl="0" indent="0" algn="just" defTabSz="914400" rtl="0" fontAlgn="base">
              <a:lnSpc>
                <a:spcPct val="100000"/>
              </a:lnSpc>
              <a:spcBef>
                <a:spcPct val="0"/>
              </a:spcBef>
              <a:spcAft>
                <a:spcPct val="0"/>
              </a:spcAft>
              <a:buClrTx/>
              <a:buSzTx/>
              <a:buNone/>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rPr>
              <a:t>躲在桌、椅下，抓住桌、椅 腿：基于地震中房屋整体不倒塌危险主要来自悬挂物和摔倒的情况制定的</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
        <p:nvSpPr>
          <p:cNvPr id="38" name="文本框 37"/>
          <p:cNvSpPr txBox="1"/>
          <p:nvPr/>
        </p:nvSpPr>
        <p:spPr>
          <a:xfrm>
            <a:off x="6454140" y="1809750"/>
            <a:ext cx="2005330" cy="1168400"/>
          </a:xfrm>
          <a:prstGeom prst="rect">
            <a:avLst/>
          </a:prstGeom>
          <a:noFill/>
        </p:spPr>
        <p:txBody>
          <a:bodyPr wrap="square" rtlCol="0" anchor="t">
            <a:spAutoFit/>
          </a:bodyPr>
          <a:lstStyle/>
          <a:p>
            <a:pPr marR="0" lvl="0" indent="0" algn="just" defTabSz="914400" rtl="0" fontAlgn="base">
              <a:lnSpc>
                <a:spcPct val="100000"/>
              </a:lnSpc>
              <a:spcBef>
                <a:spcPts val="0"/>
              </a:spcBef>
              <a:spcAft>
                <a:spcPct val="0"/>
              </a:spcAft>
              <a:buClrTx/>
              <a:buSzTx/>
              <a:buNone/>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rPr>
              <a:t>震时就近躲避，震后迅速撤离：这是基于平房和低矮楼房，人们在外逃过程中伤亡严重的情况总结的 </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sp>
        <p:nvSpPr>
          <p:cNvPr id="39" name="文本框 38"/>
          <p:cNvSpPr txBox="1"/>
          <p:nvPr/>
        </p:nvSpPr>
        <p:spPr>
          <a:xfrm>
            <a:off x="6454140" y="3160395"/>
            <a:ext cx="2005330" cy="953135"/>
          </a:xfrm>
          <a:prstGeom prst="rect">
            <a:avLst/>
          </a:prstGeom>
          <a:noFill/>
        </p:spPr>
        <p:txBody>
          <a:bodyPr wrap="square" rtlCol="0" anchor="t">
            <a:spAutoFit/>
          </a:bodyPr>
          <a:lstStyle/>
          <a:p>
            <a:pPr marR="0" lvl="0" indent="0" algn="just" defTabSz="914400" rtl="0" fontAlgn="base">
              <a:lnSpc>
                <a:spcPct val="100000"/>
              </a:lnSpc>
              <a:spcBef>
                <a:spcPts val="0"/>
              </a:spcBef>
              <a:spcAft>
                <a:spcPct val="0"/>
              </a:spcAft>
              <a:buClrTx/>
              <a:buSzTx/>
              <a:buNone/>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rPr>
              <a:t>不能盲目外逃：基于地震中“房屋未倒，但外逃造成伤亡严重”的情况 </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sym typeface="+mn-ea"/>
            </a:endParaRPr>
          </a:p>
        </p:txBody>
      </p:sp>
      <p:grpSp>
        <p:nvGrpSpPr>
          <p:cNvPr id="5" name="ïṧľíḋe"/>
          <p:cNvGrpSpPr/>
          <p:nvPr/>
        </p:nvGrpSpPr>
        <p:grpSpPr>
          <a:xfrm>
            <a:off x="2780292" y="1570614"/>
            <a:ext cx="3580877" cy="2745856"/>
            <a:chOff x="3950855" y="2044701"/>
            <a:chExt cx="4377897" cy="3357020"/>
          </a:xfrm>
        </p:grpSpPr>
        <p:sp>
          <p:nvSpPr>
            <p:cNvPr id="15" name="îSlíḑê"/>
            <p:cNvSpPr/>
            <p:nvPr/>
          </p:nvSpPr>
          <p:spPr bwMode="auto">
            <a:xfrm>
              <a:off x="4332712" y="2044701"/>
              <a:ext cx="3617488" cy="3357020"/>
            </a:xfrm>
            <a:prstGeom prst="roundRect">
              <a:avLst>
                <a:gd name="adj" fmla="val 8359"/>
              </a:avLst>
            </a:prstGeom>
            <a:blipFill rotWithShape="1">
              <a:blip r:embed="rId2"/>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a:solidFill>
                  <a:schemeClr val="lt1"/>
                </a:solidFill>
              </a:endParaRPr>
            </a:p>
          </p:txBody>
        </p:sp>
        <p:sp>
          <p:nvSpPr>
            <p:cNvPr id="16" name="îṡḻîḍe"/>
            <p:cNvSpPr/>
            <p:nvPr/>
          </p:nvSpPr>
          <p:spPr bwMode="auto">
            <a:xfrm>
              <a:off x="4456209" y="2159306"/>
              <a:ext cx="3370494" cy="3127810"/>
            </a:xfrm>
            <a:prstGeom prst="roundRect">
              <a:avLst>
                <a:gd name="adj" fmla="val 8359"/>
              </a:avLst>
            </a:prstGeom>
            <a:solidFill>
              <a:schemeClr val="bg1">
                <a:alpha val="60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dirty="0">
                <a:solidFill>
                  <a:schemeClr val="tx1"/>
                </a:solidFill>
              </a:endParaRPr>
            </a:p>
          </p:txBody>
        </p:sp>
        <p:grpSp>
          <p:nvGrpSpPr>
            <p:cNvPr id="6" name="íṧ1ïdê"/>
            <p:cNvGrpSpPr/>
            <p:nvPr/>
          </p:nvGrpSpPr>
          <p:grpSpPr>
            <a:xfrm>
              <a:off x="3950855" y="2665089"/>
              <a:ext cx="758602" cy="758600"/>
              <a:chOff x="1070341" y="2400301"/>
              <a:chExt cx="905380" cy="905378"/>
            </a:xfrm>
          </p:grpSpPr>
          <p:sp>
            <p:nvSpPr>
              <p:cNvPr id="2" name="ïṩḷïḋé"/>
              <p:cNvSpPr/>
              <p:nvPr/>
            </p:nvSpPr>
            <p:spPr bwMode="gray">
              <a:xfrm>
                <a:off x="1070341" y="2400301"/>
                <a:ext cx="905380" cy="905378"/>
              </a:xfrm>
              <a:prstGeom prst="ellipse">
                <a:avLst/>
              </a:prstGeom>
              <a:solidFill>
                <a:schemeClr val="accent1"/>
              </a:solidFill>
              <a:ln w="381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sp>
            <p:nvSpPr>
              <p:cNvPr id="28" name="ïsļîḓe"/>
              <p:cNvSpPr/>
              <p:nvPr/>
            </p:nvSpPr>
            <p:spPr bwMode="gray">
              <a:xfrm>
                <a:off x="1300860" y="2648850"/>
                <a:ext cx="444342" cy="40828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85000" lnSpcReduction="20000"/>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grpSp>
        <p:grpSp>
          <p:nvGrpSpPr>
            <p:cNvPr id="7" name="ïṧľîdê"/>
            <p:cNvGrpSpPr/>
            <p:nvPr/>
          </p:nvGrpSpPr>
          <p:grpSpPr>
            <a:xfrm>
              <a:off x="3950855" y="4002243"/>
              <a:ext cx="758602" cy="758600"/>
              <a:chOff x="1070341" y="2400301"/>
              <a:chExt cx="905380" cy="905378"/>
            </a:xfrm>
          </p:grpSpPr>
          <p:sp>
            <p:nvSpPr>
              <p:cNvPr id="3" name="îšḷíḑê"/>
              <p:cNvSpPr/>
              <p:nvPr/>
            </p:nvSpPr>
            <p:spPr bwMode="gray">
              <a:xfrm>
                <a:off x="1070341" y="2400301"/>
                <a:ext cx="905380" cy="905378"/>
              </a:xfrm>
              <a:prstGeom prst="ellipse">
                <a:avLst/>
              </a:prstGeom>
              <a:solidFill>
                <a:schemeClr val="accent1"/>
              </a:solidFill>
              <a:ln w="381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sp>
            <p:nvSpPr>
              <p:cNvPr id="26" name="ïŝľiďê"/>
              <p:cNvSpPr/>
              <p:nvPr/>
            </p:nvSpPr>
            <p:spPr bwMode="gray">
              <a:xfrm>
                <a:off x="1300860" y="2663153"/>
                <a:ext cx="444342" cy="379673"/>
              </a:xfrm>
              <a:custGeom>
                <a:avLst/>
                <a:gdLst>
                  <a:gd name="connsiteX0" fmla="*/ 560224 w 607107"/>
                  <a:gd name="connsiteY0" fmla="*/ 279860 h 518750"/>
                  <a:gd name="connsiteX1" fmla="*/ 582459 w 607107"/>
                  <a:gd name="connsiteY1" fmla="*/ 280220 h 518750"/>
                  <a:gd name="connsiteX2" fmla="*/ 606440 w 607107"/>
                  <a:gd name="connsiteY2" fmla="*/ 300513 h 518750"/>
                  <a:gd name="connsiteX3" fmla="*/ 596135 w 607107"/>
                  <a:gd name="connsiteY3" fmla="*/ 329751 h 518750"/>
                  <a:gd name="connsiteX4" fmla="*/ 571865 w 607107"/>
                  <a:gd name="connsiteY4" fmla="*/ 348793 h 518750"/>
                  <a:gd name="connsiteX5" fmla="*/ 371834 w 607107"/>
                  <a:gd name="connsiteY5" fmla="*/ 500269 h 518750"/>
                  <a:gd name="connsiteX6" fmla="*/ 134050 w 607107"/>
                  <a:gd name="connsiteY6" fmla="*/ 494210 h 518750"/>
                  <a:gd name="connsiteX7" fmla="*/ 67213 w 607107"/>
                  <a:gd name="connsiteY7" fmla="*/ 511040 h 518750"/>
                  <a:gd name="connsiteX8" fmla="*/ 61145 w 607107"/>
                  <a:gd name="connsiteY8" fmla="*/ 511040 h 518750"/>
                  <a:gd name="connsiteX9" fmla="*/ 59701 w 607107"/>
                  <a:gd name="connsiteY9" fmla="*/ 510560 h 518750"/>
                  <a:gd name="connsiteX10" fmla="*/ 55656 w 607107"/>
                  <a:gd name="connsiteY10" fmla="*/ 507674 h 518750"/>
                  <a:gd name="connsiteX11" fmla="*/ 7502 w 607107"/>
                  <a:gd name="connsiteY11" fmla="*/ 432081 h 518750"/>
                  <a:gd name="connsiteX12" fmla="*/ 1435 w 607107"/>
                  <a:gd name="connsiteY12" fmla="*/ 423521 h 518750"/>
                  <a:gd name="connsiteX13" fmla="*/ 183 w 607107"/>
                  <a:gd name="connsiteY13" fmla="*/ 417077 h 518750"/>
                  <a:gd name="connsiteX14" fmla="*/ 4131 w 607107"/>
                  <a:gd name="connsiteY14" fmla="*/ 411788 h 518750"/>
                  <a:gd name="connsiteX15" fmla="*/ 95527 w 607107"/>
                  <a:gd name="connsiteY15" fmla="*/ 376588 h 518750"/>
                  <a:gd name="connsiteX16" fmla="*/ 266570 w 607107"/>
                  <a:gd name="connsiteY16" fmla="*/ 330231 h 518750"/>
                  <a:gd name="connsiteX17" fmla="*/ 327147 w 607107"/>
                  <a:gd name="connsiteY17" fmla="*/ 372741 h 518750"/>
                  <a:gd name="connsiteX18" fmla="*/ 233536 w 607107"/>
                  <a:gd name="connsiteY18" fmla="*/ 417943 h 518750"/>
                  <a:gd name="connsiteX19" fmla="*/ 360084 w 607107"/>
                  <a:gd name="connsiteY19" fmla="*/ 366393 h 518750"/>
                  <a:gd name="connsiteX20" fmla="*/ 365285 w 607107"/>
                  <a:gd name="connsiteY20" fmla="*/ 359372 h 518750"/>
                  <a:gd name="connsiteX21" fmla="*/ 524482 w 607107"/>
                  <a:gd name="connsiteY21" fmla="*/ 291473 h 518750"/>
                  <a:gd name="connsiteX22" fmla="*/ 560224 w 607107"/>
                  <a:gd name="connsiteY22" fmla="*/ 279860 h 518750"/>
                  <a:gd name="connsiteX23" fmla="*/ 231201 w 607107"/>
                  <a:gd name="connsiteY23" fmla="*/ 114447 h 518750"/>
                  <a:gd name="connsiteX24" fmla="*/ 227733 w 607107"/>
                  <a:gd name="connsiteY24" fmla="*/ 115409 h 518750"/>
                  <a:gd name="connsiteX25" fmla="*/ 204232 w 607107"/>
                  <a:gd name="connsiteY25" fmla="*/ 127912 h 518750"/>
                  <a:gd name="connsiteX26" fmla="*/ 200572 w 607107"/>
                  <a:gd name="connsiteY26" fmla="*/ 136280 h 518750"/>
                  <a:gd name="connsiteX27" fmla="*/ 203269 w 607107"/>
                  <a:gd name="connsiteY27" fmla="*/ 146860 h 518750"/>
                  <a:gd name="connsiteX28" fmla="*/ 207410 w 607107"/>
                  <a:gd name="connsiteY28" fmla="*/ 151862 h 518750"/>
                  <a:gd name="connsiteX29" fmla="*/ 213960 w 607107"/>
                  <a:gd name="connsiteY29" fmla="*/ 151573 h 518750"/>
                  <a:gd name="connsiteX30" fmla="*/ 222340 w 607107"/>
                  <a:gd name="connsiteY30" fmla="*/ 147053 h 518750"/>
                  <a:gd name="connsiteX31" fmla="*/ 222340 w 607107"/>
                  <a:gd name="connsiteY31" fmla="*/ 230058 h 518750"/>
                  <a:gd name="connsiteX32" fmla="*/ 229756 w 607107"/>
                  <a:gd name="connsiteY32" fmla="*/ 237464 h 518750"/>
                  <a:gd name="connsiteX33" fmla="*/ 243433 w 607107"/>
                  <a:gd name="connsiteY33" fmla="*/ 237464 h 518750"/>
                  <a:gd name="connsiteX34" fmla="*/ 250850 w 607107"/>
                  <a:gd name="connsiteY34" fmla="*/ 230058 h 518750"/>
                  <a:gd name="connsiteX35" fmla="*/ 250850 w 607107"/>
                  <a:gd name="connsiteY35" fmla="*/ 121853 h 518750"/>
                  <a:gd name="connsiteX36" fmla="*/ 243433 w 607107"/>
                  <a:gd name="connsiteY36" fmla="*/ 114447 h 518750"/>
                  <a:gd name="connsiteX37" fmla="*/ 230719 w 607107"/>
                  <a:gd name="connsiteY37" fmla="*/ 76070 h 518750"/>
                  <a:gd name="connsiteX38" fmla="*/ 330794 w 607107"/>
                  <a:gd name="connsiteY38" fmla="*/ 176004 h 518750"/>
                  <a:gd name="connsiteX39" fmla="*/ 230719 w 607107"/>
                  <a:gd name="connsiteY39" fmla="*/ 275841 h 518750"/>
                  <a:gd name="connsiteX40" fmla="*/ 130741 w 607107"/>
                  <a:gd name="connsiteY40" fmla="*/ 176004 h 518750"/>
                  <a:gd name="connsiteX41" fmla="*/ 230719 w 607107"/>
                  <a:gd name="connsiteY41" fmla="*/ 76070 h 518750"/>
                  <a:gd name="connsiteX42" fmla="*/ 371906 w 607107"/>
                  <a:gd name="connsiteY42" fmla="*/ 39432 h 518750"/>
                  <a:gd name="connsiteX43" fmla="*/ 368246 w 607107"/>
                  <a:gd name="connsiteY43" fmla="*/ 40297 h 518750"/>
                  <a:gd name="connsiteX44" fmla="*/ 344168 w 607107"/>
                  <a:gd name="connsiteY44" fmla="*/ 53185 h 518750"/>
                  <a:gd name="connsiteX45" fmla="*/ 340412 w 607107"/>
                  <a:gd name="connsiteY45" fmla="*/ 61744 h 518750"/>
                  <a:gd name="connsiteX46" fmla="*/ 343109 w 607107"/>
                  <a:gd name="connsiteY46" fmla="*/ 72612 h 518750"/>
                  <a:gd name="connsiteX47" fmla="*/ 347443 w 607107"/>
                  <a:gd name="connsiteY47" fmla="*/ 77709 h 518750"/>
                  <a:gd name="connsiteX48" fmla="*/ 354089 w 607107"/>
                  <a:gd name="connsiteY48" fmla="*/ 77421 h 518750"/>
                  <a:gd name="connsiteX49" fmla="*/ 362757 w 607107"/>
                  <a:gd name="connsiteY49" fmla="*/ 72804 h 518750"/>
                  <a:gd name="connsiteX50" fmla="*/ 362757 w 607107"/>
                  <a:gd name="connsiteY50" fmla="*/ 157919 h 518750"/>
                  <a:gd name="connsiteX51" fmla="*/ 370365 w 607107"/>
                  <a:gd name="connsiteY51" fmla="*/ 165517 h 518750"/>
                  <a:gd name="connsiteX52" fmla="*/ 384331 w 607107"/>
                  <a:gd name="connsiteY52" fmla="*/ 165517 h 518750"/>
                  <a:gd name="connsiteX53" fmla="*/ 391939 w 607107"/>
                  <a:gd name="connsiteY53" fmla="*/ 157919 h 518750"/>
                  <a:gd name="connsiteX54" fmla="*/ 391939 w 607107"/>
                  <a:gd name="connsiteY54" fmla="*/ 47029 h 518750"/>
                  <a:gd name="connsiteX55" fmla="*/ 384331 w 607107"/>
                  <a:gd name="connsiteY55" fmla="*/ 39432 h 518750"/>
                  <a:gd name="connsiteX56" fmla="*/ 371328 w 607107"/>
                  <a:gd name="connsiteY56" fmla="*/ 0 h 518750"/>
                  <a:gd name="connsiteX57" fmla="*/ 473901 w 607107"/>
                  <a:gd name="connsiteY57" fmla="*/ 102426 h 518750"/>
                  <a:gd name="connsiteX58" fmla="*/ 371328 w 607107"/>
                  <a:gd name="connsiteY58" fmla="*/ 204852 h 518750"/>
                  <a:gd name="connsiteX59" fmla="*/ 342531 w 607107"/>
                  <a:gd name="connsiteY59" fmla="*/ 200717 h 518750"/>
                  <a:gd name="connsiteX60" fmla="*/ 348117 w 607107"/>
                  <a:gd name="connsiteY60" fmla="*/ 167440 h 518750"/>
                  <a:gd name="connsiteX61" fmla="*/ 274342 w 607107"/>
                  <a:gd name="connsiteY61" fmla="*/ 69150 h 518750"/>
                  <a:gd name="connsiteX62" fmla="*/ 371328 w 607107"/>
                  <a:gd name="connsiteY62" fmla="*/ 0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7" h="518750">
                    <a:moveTo>
                      <a:pt x="560224" y="279860"/>
                    </a:moveTo>
                    <a:cubicBezTo>
                      <a:pt x="569819" y="278441"/>
                      <a:pt x="577162" y="279018"/>
                      <a:pt x="582459" y="280220"/>
                    </a:cubicBezTo>
                    <a:cubicBezTo>
                      <a:pt x="595268" y="283010"/>
                      <a:pt x="604032" y="289742"/>
                      <a:pt x="606440" y="300513"/>
                    </a:cubicBezTo>
                    <a:cubicBezTo>
                      <a:pt x="608751" y="310804"/>
                      <a:pt x="604995" y="322826"/>
                      <a:pt x="596135" y="329751"/>
                    </a:cubicBezTo>
                    <a:cubicBezTo>
                      <a:pt x="587949" y="336098"/>
                      <a:pt x="579762" y="342542"/>
                      <a:pt x="571865" y="348793"/>
                    </a:cubicBezTo>
                    <a:lnTo>
                      <a:pt x="371834" y="500269"/>
                    </a:lnTo>
                    <a:cubicBezTo>
                      <a:pt x="306826" y="545471"/>
                      <a:pt x="137614" y="493440"/>
                      <a:pt x="134050" y="494210"/>
                    </a:cubicBezTo>
                    <a:lnTo>
                      <a:pt x="67213" y="511040"/>
                    </a:lnTo>
                    <a:cubicBezTo>
                      <a:pt x="65479" y="511521"/>
                      <a:pt x="63264" y="511425"/>
                      <a:pt x="61145" y="511040"/>
                    </a:cubicBezTo>
                    <a:cubicBezTo>
                      <a:pt x="60567" y="510848"/>
                      <a:pt x="60086" y="510752"/>
                      <a:pt x="59701" y="510560"/>
                    </a:cubicBezTo>
                    <a:cubicBezTo>
                      <a:pt x="58063" y="510079"/>
                      <a:pt x="56715" y="509021"/>
                      <a:pt x="55656" y="507674"/>
                    </a:cubicBezTo>
                    <a:cubicBezTo>
                      <a:pt x="40150" y="486131"/>
                      <a:pt x="22430" y="453335"/>
                      <a:pt x="7502" y="432081"/>
                    </a:cubicBezTo>
                    <a:lnTo>
                      <a:pt x="1435" y="423521"/>
                    </a:lnTo>
                    <a:cubicBezTo>
                      <a:pt x="183" y="421694"/>
                      <a:pt x="-299" y="419289"/>
                      <a:pt x="183" y="417077"/>
                    </a:cubicBezTo>
                    <a:cubicBezTo>
                      <a:pt x="664" y="414865"/>
                      <a:pt x="1723" y="412750"/>
                      <a:pt x="4131" y="411788"/>
                    </a:cubicBezTo>
                    <a:lnTo>
                      <a:pt x="95527" y="376588"/>
                    </a:lnTo>
                    <a:cubicBezTo>
                      <a:pt x="155816" y="356487"/>
                      <a:pt x="154179" y="328885"/>
                      <a:pt x="266570" y="330231"/>
                    </a:cubicBezTo>
                    <a:cubicBezTo>
                      <a:pt x="296618" y="330520"/>
                      <a:pt x="351706" y="324172"/>
                      <a:pt x="327147" y="372741"/>
                    </a:cubicBezTo>
                    <a:cubicBezTo>
                      <a:pt x="316650" y="393515"/>
                      <a:pt x="281979" y="420059"/>
                      <a:pt x="233536" y="417943"/>
                    </a:cubicBezTo>
                    <a:cubicBezTo>
                      <a:pt x="233344" y="419193"/>
                      <a:pt x="327244" y="456605"/>
                      <a:pt x="360084" y="366393"/>
                    </a:cubicBezTo>
                    <a:cubicBezTo>
                      <a:pt x="360084" y="366393"/>
                      <a:pt x="361433" y="361007"/>
                      <a:pt x="365285" y="359372"/>
                    </a:cubicBezTo>
                    <a:cubicBezTo>
                      <a:pt x="389940" y="348793"/>
                      <a:pt x="522459" y="292338"/>
                      <a:pt x="524482" y="291473"/>
                    </a:cubicBezTo>
                    <a:cubicBezTo>
                      <a:pt x="538784" y="284693"/>
                      <a:pt x="550629" y="281278"/>
                      <a:pt x="560224" y="279860"/>
                    </a:cubicBezTo>
                    <a:close/>
                    <a:moveTo>
                      <a:pt x="231201" y="114447"/>
                    </a:moveTo>
                    <a:cubicBezTo>
                      <a:pt x="230045" y="114447"/>
                      <a:pt x="228793" y="114832"/>
                      <a:pt x="227733" y="115409"/>
                    </a:cubicBezTo>
                    <a:lnTo>
                      <a:pt x="204232" y="127912"/>
                    </a:lnTo>
                    <a:cubicBezTo>
                      <a:pt x="201246" y="129548"/>
                      <a:pt x="199705" y="133010"/>
                      <a:pt x="200572" y="136280"/>
                    </a:cubicBezTo>
                    <a:lnTo>
                      <a:pt x="203269" y="146860"/>
                    </a:lnTo>
                    <a:cubicBezTo>
                      <a:pt x="203847" y="149073"/>
                      <a:pt x="205388" y="150900"/>
                      <a:pt x="207410" y="151862"/>
                    </a:cubicBezTo>
                    <a:cubicBezTo>
                      <a:pt x="209529" y="152727"/>
                      <a:pt x="211937" y="152631"/>
                      <a:pt x="213960" y="151573"/>
                    </a:cubicBezTo>
                    <a:lnTo>
                      <a:pt x="222340" y="147053"/>
                    </a:lnTo>
                    <a:lnTo>
                      <a:pt x="222340" y="230058"/>
                    </a:lnTo>
                    <a:cubicBezTo>
                      <a:pt x="222340" y="234098"/>
                      <a:pt x="225711" y="237464"/>
                      <a:pt x="229756" y="237464"/>
                    </a:cubicBezTo>
                    <a:lnTo>
                      <a:pt x="243433" y="237464"/>
                    </a:lnTo>
                    <a:cubicBezTo>
                      <a:pt x="247479" y="237464"/>
                      <a:pt x="250850" y="234098"/>
                      <a:pt x="250850" y="230058"/>
                    </a:cubicBezTo>
                    <a:lnTo>
                      <a:pt x="250850" y="121853"/>
                    </a:lnTo>
                    <a:cubicBezTo>
                      <a:pt x="250850" y="117813"/>
                      <a:pt x="247479" y="114447"/>
                      <a:pt x="243433" y="114447"/>
                    </a:cubicBezTo>
                    <a:close/>
                    <a:moveTo>
                      <a:pt x="230719" y="76070"/>
                    </a:moveTo>
                    <a:cubicBezTo>
                      <a:pt x="286006" y="76070"/>
                      <a:pt x="330794" y="120795"/>
                      <a:pt x="330794" y="176004"/>
                    </a:cubicBezTo>
                    <a:cubicBezTo>
                      <a:pt x="330794" y="231116"/>
                      <a:pt x="286006" y="275841"/>
                      <a:pt x="230719" y="275841"/>
                    </a:cubicBezTo>
                    <a:cubicBezTo>
                      <a:pt x="175529" y="275841"/>
                      <a:pt x="130741" y="231116"/>
                      <a:pt x="130741" y="176004"/>
                    </a:cubicBezTo>
                    <a:cubicBezTo>
                      <a:pt x="130741" y="120795"/>
                      <a:pt x="175529" y="76070"/>
                      <a:pt x="230719" y="76070"/>
                    </a:cubicBezTo>
                    <a:close/>
                    <a:moveTo>
                      <a:pt x="371906" y="39432"/>
                    </a:moveTo>
                    <a:cubicBezTo>
                      <a:pt x="370654" y="39432"/>
                      <a:pt x="369402" y="39720"/>
                      <a:pt x="368246" y="40297"/>
                    </a:cubicBezTo>
                    <a:lnTo>
                      <a:pt x="344168" y="53185"/>
                    </a:lnTo>
                    <a:cubicBezTo>
                      <a:pt x="341086" y="54819"/>
                      <a:pt x="339545" y="58378"/>
                      <a:pt x="340412" y="61744"/>
                    </a:cubicBezTo>
                    <a:lnTo>
                      <a:pt x="343109" y="72612"/>
                    </a:lnTo>
                    <a:cubicBezTo>
                      <a:pt x="343687" y="74920"/>
                      <a:pt x="345324" y="76747"/>
                      <a:pt x="347443" y="77709"/>
                    </a:cubicBezTo>
                    <a:cubicBezTo>
                      <a:pt x="349562" y="78671"/>
                      <a:pt x="352066" y="78575"/>
                      <a:pt x="354089" y="77421"/>
                    </a:cubicBezTo>
                    <a:lnTo>
                      <a:pt x="362757" y="72804"/>
                    </a:lnTo>
                    <a:lnTo>
                      <a:pt x="362757" y="157919"/>
                    </a:lnTo>
                    <a:cubicBezTo>
                      <a:pt x="362757" y="162054"/>
                      <a:pt x="366224" y="165517"/>
                      <a:pt x="370365" y="165517"/>
                    </a:cubicBezTo>
                    <a:lnTo>
                      <a:pt x="384331" y="165517"/>
                    </a:lnTo>
                    <a:cubicBezTo>
                      <a:pt x="388568" y="165517"/>
                      <a:pt x="391939" y="162054"/>
                      <a:pt x="391939" y="157919"/>
                    </a:cubicBezTo>
                    <a:lnTo>
                      <a:pt x="391939" y="47029"/>
                    </a:lnTo>
                    <a:cubicBezTo>
                      <a:pt x="391939" y="42798"/>
                      <a:pt x="388568" y="39432"/>
                      <a:pt x="384331" y="39432"/>
                    </a:cubicBezTo>
                    <a:close/>
                    <a:moveTo>
                      <a:pt x="371328" y="0"/>
                    </a:moveTo>
                    <a:cubicBezTo>
                      <a:pt x="428056" y="0"/>
                      <a:pt x="473901" y="45875"/>
                      <a:pt x="473901" y="102426"/>
                    </a:cubicBezTo>
                    <a:cubicBezTo>
                      <a:pt x="473901" y="158977"/>
                      <a:pt x="428056" y="204852"/>
                      <a:pt x="371328" y="204852"/>
                    </a:cubicBezTo>
                    <a:cubicBezTo>
                      <a:pt x="361312" y="204852"/>
                      <a:pt x="351681" y="203409"/>
                      <a:pt x="342531" y="200717"/>
                    </a:cubicBezTo>
                    <a:cubicBezTo>
                      <a:pt x="346095" y="190234"/>
                      <a:pt x="348117" y="179077"/>
                      <a:pt x="348117" y="167440"/>
                    </a:cubicBezTo>
                    <a:cubicBezTo>
                      <a:pt x="348117" y="120892"/>
                      <a:pt x="317008" y="81556"/>
                      <a:pt x="274342" y="69150"/>
                    </a:cubicBezTo>
                    <a:cubicBezTo>
                      <a:pt x="288211" y="28949"/>
                      <a:pt x="326447" y="0"/>
                      <a:pt x="371328"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70000" lnSpcReduction="20000"/>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grpSp>
        <p:grpSp>
          <p:nvGrpSpPr>
            <p:cNvPr id="4" name="iṣlîḋe"/>
            <p:cNvGrpSpPr/>
            <p:nvPr/>
          </p:nvGrpSpPr>
          <p:grpSpPr>
            <a:xfrm>
              <a:off x="7570150" y="2685580"/>
              <a:ext cx="758602" cy="758600"/>
              <a:chOff x="1070341" y="2400301"/>
              <a:chExt cx="905380" cy="905378"/>
            </a:xfrm>
          </p:grpSpPr>
          <p:sp>
            <p:nvSpPr>
              <p:cNvPr id="23" name="iṣḷîḋé"/>
              <p:cNvSpPr/>
              <p:nvPr/>
            </p:nvSpPr>
            <p:spPr bwMode="gray">
              <a:xfrm>
                <a:off x="1070341" y="2400301"/>
                <a:ext cx="905380" cy="905378"/>
              </a:xfrm>
              <a:prstGeom prst="ellipse">
                <a:avLst/>
              </a:prstGeom>
              <a:solidFill>
                <a:schemeClr val="accent2"/>
              </a:solidFill>
              <a:ln w="381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sp>
            <p:nvSpPr>
              <p:cNvPr id="24" name="íśḻîďè"/>
              <p:cNvSpPr/>
              <p:nvPr/>
            </p:nvSpPr>
            <p:spPr bwMode="gray">
              <a:xfrm>
                <a:off x="1300860" y="2645979"/>
                <a:ext cx="444342" cy="414021"/>
              </a:xfrm>
              <a:custGeom>
                <a:avLst/>
                <a:gdLst>
                  <a:gd name="connsiteX0" fmla="*/ 484855 w 606016"/>
                  <a:gd name="connsiteY0" fmla="*/ 473988 h 564664"/>
                  <a:gd name="connsiteX1" fmla="*/ 505037 w 606016"/>
                  <a:gd name="connsiteY1" fmla="*/ 494170 h 564664"/>
                  <a:gd name="connsiteX2" fmla="*/ 484855 w 606016"/>
                  <a:gd name="connsiteY2" fmla="*/ 514352 h 564664"/>
                  <a:gd name="connsiteX3" fmla="*/ 464673 w 606016"/>
                  <a:gd name="connsiteY3" fmla="*/ 494170 h 564664"/>
                  <a:gd name="connsiteX4" fmla="*/ 484855 w 606016"/>
                  <a:gd name="connsiteY4" fmla="*/ 473988 h 564664"/>
                  <a:gd name="connsiteX5" fmla="*/ 121232 w 606016"/>
                  <a:gd name="connsiteY5" fmla="*/ 473988 h 564664"/>
                  <a:gd name="connsiteX6" fmla="*/ 141414 w 606016"/>
                  <a:gd name="connsiteY6" fmla="*/ 494170 h 564664"/>
                  <a:gd name="connsiteX7" fmla="*/ 121232 w 606016"/>
                  <a:gd name="connsiteY7" fmla="*/ 514352 h 564664"/>
                  <a:gd name="connsiteX8" fmla="*/ 101050 w 606016"/>
                  <a:gd name="connsiteY8" fmla="*/ 494170 h 564664"/>
                  <a:gd name="connsiteX9" fmla="*/ 121232 w 606016"/>
                  <a:gd name="connsiteY9" fmla="*/ 473988 h 564664"/>
                  <a:gd name="connsiteX10" fmla="*/ 484813 w 606016"/>
                  <a:gd name="connsiteY10" fmla="*/ 443658 h 564664"/>
                  <a:gd name="connsiteX11" fmla="*/ 434364 w 606016"/>
                  <a:gd name="connsiteY11" fmla="*/ 494115 h 564664"/>
                  <a:gd name="connsiteX12" fmla="*/ 484813 w 606016"/>
                  <a:gd name="connsiteY12" fmla="*/ 544482 h 564664"/>
                  <a:gd name="connsiteX13" fmla="*/ 535352 w 606016"/>
                  <a:gd name="connsiteY13" fmla="*/ 494115 h 564664"/>
                  <a:gd name="connsiteX14" fmla="*/ 484813 w 606016"/>
                  <a:gd name="connsiteY14" fmla="*/ 443658 h 564664"/>
                  <a:gd name="connsiteX15" fmla="*/ 121293 w 606016"/>
                  <a:gd name="connsiteY15" fmla="*/ 443658 h 564664"/>
                  <a:gd name="connsiteX16" fmla="*/ 70755 w 606016"/>
                  <a:gd name="connsiteY16" fmla="*/ 494115 h 564664"/>
                  <a:gd name="connsiteX17" fmla="*/ 121293 w 606016"/>
                  <a:gd name="connsiteY17" fmla="*/ 544482 h 564664"/>
                  <a:gd name="connsiteX18" fmla="*/ 171742 w 606016"/>
                  <a:gd name="connsiteY18" fmla="*/ 494115 h 564664"/>
                  <a:gd name="connsiteX19" fmla="*/ 121293 w 606016"/>
                  <a:gd name="connsiteY19" fmla="*/ 443658 h 564664"/>
                  <a:gd name="connsiteX20" fmla="*/ 303053 w 606016"/>
                  <a:gd name="connsiteY20" fmla="*/ 373109 h 564664"/>
                  <a:gd name="connsiteX21" fmla="*/ 292945 w 606016"/>
                  <a:gd name="connsiteY21" fmla="*/ 383200 h 564664"/>
                  <a:gd name="connsiteX22" fmla="*/ 303053 w 606016"/>
                  <a:gd name="connsiteY22" fmla="*/ 393292 h 564664"/>
                  <a:gd name="connsiteX23" fmla="*/ 343484 w 606016"/>
                  <a:gd name="connsiteY23" fmla="*/ 393292 h 564664"/>
                  <a:gd name="connsiteX24" fmla="*/ 343484 w 606016"/>
                  <a:gd name="connsiteY24" fmla="*/ 403383 h 564664"/>
                  <a:gd name="connsiteX25" fmla="*/ 353592 w 606016"/>
                  <a:gd name="connsiteY25" fmla="*/ 413474 h 564664"/>
                  <a:gd name="connsiteX26" fmla="*/ 363610 w 606016"/>
                  <a:gd name="connsiteY26" fmla="*/ 403383 h 564664"/>
                  <a:gd name="connsiteX27" fmla="*/ 363610 w 606016"/>
                  <a:gd name="connsiteY27" fmla="*/ 383200 h 564664"/>
                  <a:gd name="connsiteX28" fmla="*/ 353592 w 606016"/>
                  <a:gd name="connsiteY28" fmla="*/ 373109 h 564664"/>
                  <a:gd name="connsiteX29" fmla="*/ 313169 w 606016"/>
                  <a:gd name="connsiteY29" fmla="*/ 282403 h 564664"/>
                  <a:gd name="connsiteX30" fmla="*/ 447018 w 606016"/>
                  <a:gd name="connsiteY30" fmla="*/ 282403 h 564664"/>
                  <a:gd name="connsiteX31" fmla="*/ 465069 w 606016"/>
                  <a:gd name="connsiteY31" fmla="*/ 311699 h 564664"/>
                  <a:gd name="connsiteX32" fmla="*/ 473282 w 606016"/>
                  <a:gd name="connsiteY32" fmla="*/ 322696 h 564664"/>
                  <a:gd name="connsiteX33" fmla="*/ 313169 w 606016"/>
                  <a:gd name="connsiteY33" fmla="*/ 322696 h 564664"/>
                  <a:gd name="connsiteX34" fmla="*/ 161665 w 606016"/>
                  <a:gd name="connsiteY34" fmla="*/ 282403 h 564664"/>
                  <a:gd name="connsiteX35" fmla="*/ 292917 w 606016"/>
                  <a:gd name="connsiteY35" fmla="*/ 282403 h 564664"/>
                  <a:gd name="connsiteX36" fmla="*/ 292917 w 606016"/>
                  <a:gd name="connsiteY36" fmla="*/ 322696 h 564664"/>
                  <a:gd name="connsiteX37" fmla="*/ 161665 w 606016"/>
                  <a:gd name="connsiteY37" fmla="*/ 322696 h 564664"/>
                  <a:gd name="connsiteX38" fmla="*/ 191958 w 606016"/>
                  <a:gd name="connsiteY38" fmla="*/ 0 h 564664"/>
                  <a:gd name="connsiteX39" fmla="*/ 202066 w 606016"/>
                  <a:gd name="connsiteY39" fmla="*/ 10092 h 564664"/>
                  <a:gd name="connsiteX40" fmla="*/ 202066 w 606016"/>
                  <a:gd name="connsiteY40" fmla="*/ 40366 h 564664"/>
                  <a:gd name="connsiteX41" fmla="*/ 222281 w 606016"/>
                  <a:gd name="connsiteY41" fmla="*/ 40366 h 564664"/>
                  <a:gd name="connsiteX42" fmla="*/ 222281 w 606016"/>
                  <a:gd name="connsiteY42" fmla="*/ 10092 h 564664"/>
                  <a:gd name="connsiteX43" fmla="*/ 232389 w 606016"/>
                  <a:gd name="connsiteY43" fmla="*/ 0 h 564664"/>
                  <a:gd name="connsiteX44" fmla="*/ 242406 w 606016"/>
                  <a:gd name="connsiteY44" fmla="*/ 10092 h 564664"/>
                  <a:gd name="connsiteX45" fmla="*/ 242406 w 606016"/>
                  <a:gd name="connsiteY45" fmla="*/ 40366 h 564664"/>
                  <a:gd name="connsiteX46" fmla="*/ 252514 w 606016"/>
                  <a:gd name="connsiteY46" fmla="*/ 50457 h 564664"/>
                  <a:gd name="connsiteX47" fmla="*/ 252514 w 606016"/>
                  <a:gd name="connsiteY47" fmla="*/ 100823 h 564664"/>
                  <a:gd name="connsiteX48" fmla="*/ 242406 w 606016"/>
                  <a:gd name="connsiteY48" fmla="*/ 110915 h 564664"/>
                  <a:gd name="connsiteX49" fmla="*/ 221379 w 606016"/>
                  <a:gd name="connsiteY49" fmla="*/ 110915 h 564664"/>
                  <a:gd name="connsiteX50" fmla="*/ 161634 w 606016"/>
                  <a:gd name="connsiteY50" fmla="*/ 161371 h 564664"/>
                  <a:gd name="connsiteX51" fmla="*/ 101078 w 606016"/>
                  <a:gd name="connsiteY51" fmla="*/ 100823 h 564664"/>
                  <a:gd name="connsiteX52" fmla="*/ 60647 w 606016"/>
                  <a:gd name="connsiteY52" fmla="*/ 60548 h 564664"/>
                  <a:gd name="connsiteX53" fmla="*/ 20216 w 606016"/>
                  <a:gd name="connsiteY53" fmla="*/ 100823 h 564664"/>
                  <a:gd name="connsiteX54" fmla="*/ 20216 w 606016"/>
                  <a:gd name="connsiteY54" fmla="*/ 231921 h 564664"/>
                  <a:gd name="connsiteX55" fmla="*/ 80862 w 606016"/>
                  <a:gd name="connsiteY55" fmla="*/ 292469 h 564664"/>
                  <a:gd name="connsiteX56" fmla="*/ 82126 w 606016"/>
                  <a:gd name="connsiteY56" fmla="*/ 292649 h 564664"/>
                  <a:gd name="connsiteX57" fmla="*/ 105229 w 606016"/>
                  <a:gd name="connsiteY57" fmla="*/ 255167 h 564664"/>
                  <a:gd name="connsiteX58" fmla="*/ 164883 w 606016"/>
                  <a:gd name="connsiteY58" fmla="*/ 221829 h 564664"/>
                  <a:gd name="connsiteX59" fmla="*/ 370559 w 606016"/>
                  <a:gd name="connsiteY59" fmla="*/ 221829 h 564664"/>
                  <a:gd name="connsiteX60" fmla="*/ 430213 w 606016"/>
                  <a:gd name="connsiteY60" fmla="*/ 255077 h 564664"/>
                  <a:gd name="connsiteX61" fmla="*/ 434545 w 606016"/>
                  <a:gd name="connsiteY61" fmla="*/ 262195 h 564664"/>
                  <a:gd name="connsiteX62" fmla="*/ 159920 w 606016"/>
                  <a:gd name="connsiteY62" fmla="*/ 262195 h 564664"/>
                  <a:gd name="connsiteX63" fmla="*/ 141419 w 606016"/>
                  <a:gd name="connsiteY63" fmla="*/ 280575 h 564664"/>
                  <a:gd name="connsiteX64" fmla="*/ 141419 w 606016"/>
                  <a:gd name="connsiteY64" fmla="*/ 324455 h 564664"/>
                  <a:gd name="connsiteX65" fmla="*/ 159920 w 606016"/>
                  <a:gd name="connsiteY65" fmla="*/ 342835 h 564664"/>
                  <a:gd name="connsiteX66" fmla="*/ 498801 w 606016"/>
                  <a:gd name="connsiteY66" fmla="*/ 342835 h 564664"/>
                  <a:gd name="connsiteX67" fmla="*/ 538962 w 606016"/>
                  <a:gd name="connsiteY67" fmla="*/ 352926 h 564664"/>
                  <a:gd name="connsiteX68" fmla="*/ 580566 w 606016"/>
                  <a:gd name="connsiteY68" fmla="*/ 352926 h 564664"/>
                  <a:gd name="connsiteX69" fmla="*/ 606016 w 606016"/>
                  <a:gd name="connsiteY69" fmla="*/ 378335 h 564664"/>
                  <a:gd name="connsiteX70" fmla="*/ 606016 w 606016"/>
                  <a:gd name="connsiteY70" fmla="*/ 403383 h 564664"/>
                  <a:gd name="connsiteX71" fmla="*/ 555567 w 606016"/>
                  <a:gd name="connsiteY71" fmla="*/ 403383 h 564664"/>
                  <a:gd name="connsiteX72" fmla="*/ 545460 w 606016"/>
                  <a:gd name="connsiteY72" fmla="*/ 413474 h 564664"/>
                  <a:gd name="connsiteX73" fmla="*/ 555567 w 606016"/>
                  <a:gd name="connsiteY73" fmla="*/ 423476 h 564664"/>
                  <a:gd name="connsiteX74" fmla="*/ 606016 w 606016"/>
                  <a:gd name="connsiteY74" fmla="*/ 423476 h 564664"/>
                  <a:gd name="connsiteX75" fmla="*/ 606016 w 606016"/>
                  <a:gd name="connsiteY75" fmla="*/ 463391 h 564664"/>
                  <a:gd name="connsiteX76" fmla="*/ 565224 w 606016"/>
                  <a:gd name="connsiteY76" fmla="*/ 504206 h 564664"/>
                  <a:gd name="connsiteX77" fmla="*/ 554755 w 606016"/>
                  <a:gd name="connsiteY77" fmla="*/ 504206 h 564664"/>
                  <a:gd name="connsiteX78" fmla="*/ 484813 w 606016"/>
                  <a:gd name="connsiteY78" fmla="*/ 564664 h 564664"/>
                  <a:gd name="connsiteX79" fmla="*/ 414961 w 606016"/>
                  <a:gd name="connsiteY79" fmla="*/ 504206 h 564664"/>
                  <a:gd name="connsiteX80" fmla="*/ 191145 w 606016"/>
                  <a:gd name="connsiteY80" fmla="*/ 504206 h 564664"/>
                  <a:gd name="connsiteX81" fmla="*/ 121293 w 606016"/>
                  <a:gd name="connsiteY81" fmla="*/ 564664 h 564664"/>
                  <a:gd name="connsiteX82" fmla="*/ 51351 w 606016"/>
                  <a:gd name="connsiteY82" fmla="*/ 504206 h 564664"/>
                  <a:gd name="connsiteX83" fmla="*/ 35377 w 606016"/>
                  <a:gd name="connsiteY83" fmla="*/ 504206 h 564664"/>
                  <a:gd name="connsiteX84" fmla="*/ 90 w 606016"/>
                  <a:gd name="connsiteY84" fmla="*/ 468977 h 564664"/>
                  <a:gd name="connsiteX85" fmla="*/ 0 w 606016"/>
                  <a:gd name="connsiteY85" fmla="*/ 423476 h 564664"/>
                  <a:gd name="connsiteX86" fmla="*/ 50539 w 606016"/>
                  <a:gd name="connsiteY86" fmla="*/ 423476 h 564664"/>
                  <a:gd name="connsiteX87" fmla="*/ 60647 w 606016"/>
                  <a:gd name="connsiteY87" fmla="*/ 413474 h 564664"/>
                  <a:gd name="connsiteX88" fmla="*/ 50539 w 606016"/>
                  <a:gd name="connsiteY88" fmla="*/ 403383 h 564664"/>
                  <a:gd name="connsiteX89" fmla="*/ 0 w 606016"/>
                  <a:gd name="connsiteY89" fmla="*/ 403383 h 564664"/>
                  <a:gd name="connsiteX90" fmla="*/ 0 w 606016"/>
                  <a:gd name="connsiteY90" fmla="*/ 378335 h 564664"/>
                  <a:gd name="connsiteX91" fmla="*/ 7400 w 606016"/>
                  <a:gd name="connsiteY91" fmla="*/ 360405 h 564664"/>
                  <a:gd name="connsiteX92" fmla="*/ 25540 w 606016"/>
                  <a:gd name="connsiteY92" fmla="*/ 352926 h 564664"/>
                  <a:gd name="connsiteX93" fmla="*/ 54961 w 606016"/>
                  <a:gd name="connsiteY93" fmla="*/ 336798 h 564664"/>
                  <a:gd name="connsiteX94" fmla="*/ 70303 w 606016"/>
                  <a:gd name="connsiteY94" fmla="*/ 311840 h 564664"/>
                  <a:gd name="connsiteX95" fmla="*/ 90 w 606016"/>
                  <a:gd name="connsiteY95" fmla="*/ 231921 h 564664"/>
                  <a:gd name="connsiteX96" fmla="*/ 90 w 606016"/>
                  <a:gd name="connsiteY96" fmla="*/ 100823 h 564664"/>
                  <a:gd name="connsiteX97" fmla="*/ 60647 w 606016"/>
                  <a:gd name="connsiteY97" fmla="*/ 40366 h 564664"/>
                  <a:gd name="connsiteX98" fmla="*/ 121293 w 606016"/>
                  <a:gd name="connsiteY98" fmla="*/ 100823 h 564664"/>
                  <a:gd name="connsiteX99" fmla="*/ 161634 w 606016"/>
                  <a:gd name="connsiteY99" fmla="*/ 141189 h 564664"/>
                  <a:gd name="connsiteX100" fmla="*/ 200622 w 606016"/>
                  <a:gd name="connsiteY100" fmla="*/ 110915 h 564664"/>
                  <a:gd name="connsiteX101" fmla="*/ 181850 w 606016"/>
                  <a:gd name="connsiteY101" fmla="*/ 110915 h 564664"/>
                  <a:gd name="connsiteX102" fmla="*/ 171742 w 606016"/>
                  <a:gd name="connsiteY102" fmla="*/ 100823 h 564664"/>
                  <a:gd name="connsiteX103" fmla="*/ 171742 w 606016"/>
                  <a:gd name="connsiteY103" fmla="*/ 50457 h 564664"/>
                  <a:gd name="connsiteX104" fmla="*/ 181850 w 606016"/>
                  <a:gd name="connsiteY104" fmla="*/ 40366 h 564664"/>
                  <a:gd name="connsiteX105" fmla="*/ 181850 w 606016"/>
                  <a:gd name="connsiteY105" fmla="*/ 10092 h 564664"/>
                  <a:gd name="connsiteX106" fmla="*/ 191958 w 606016"/>
                  <a:gd name="connsiteY106" fmla="*/ 0 h 5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6016" h="564664">
                    <a:moveTo>
                      <a:pt x="484855" y="473988"/>
                    </a:moveTo>
                    <a:cubicBezTo>
                      <a:pt x="496001" y="473988"/>
                      <a:pt x="505037" y="483024"/>
                      <a:pt x="505037" y="494170"/>
                    </a:cubicBezTo>
                    <a:cubicBezTo>
                      <a:pt x="505037" y="505316"/>
                      <a:pt x="496001" y="514352"/>
                      <a:pt x="484855" y="514352"/>
                    </a:cubicBezTo>
                    <a:cubicBezTo>
                      <a:pt x="473709" y="514352"/>
                      <a:pt x="464673" y="505316"/>
                      <a:pt x="464673" y="494170"/>
                    </a:cubicBezTo>
                    <a:cubicBezTo>
                      <a:pt x="464673" y="483024"/>
                      <a:pt x="473709" y="473988"/>
                      <a:pt x="484855" y="473988"/>
                    </a:cubicBezTo>
                    <a:close/>
                    <a:moveTo>
                      <a:pt x="121232" y="473988"/>
                    </a:moveTo>
                    <a:cubicBezTo>
                      <a:pt x="132378" y="473988"/>
                      <a:pt x="141414" y="483024"/>
                      <a:pt x="141414" y="494170"/>
                    </a:cubicBezTo>
                    <a:cubicBezTo>
                      <a:pt x="141414" y="505316"/>
                      <a:pt x="132378" y="514352"/>
                      <a:pt x="121232" y="514352"/>
                    </a:cubicBezTo>
                    <a:cubicBezTo>
                      <a:pt x="110086" y="514352"/>
                      <a:pt x="101050" y="505316"/>
                      <a:pt x="101050" y="494170"/>
                    </a:cubicBezTo>
                    <a:cubicBezTo>
                      <a:pt x="101050" y="483024"/>
                      <a:pt x="110086" y="473988"/>
                      <a:pt x="121232" y="473988"/>
                    </a:cubicBezTo>
                    <a:close/>
                    <a:moveTo>
                      <a:pt x="484813" y="443658"/>
                    </a:moveTo>
                    <a:cubicBezTo>
                      <a:pt x="457016" y="443658"/>
                      <a:pt x="434364" y="466274"/>
                      <a:pt x="434364" y="494115"/>
                    </a:cubicBezTo>
                    <a:cubicBezTo>
                      <a:pt x="434364" y="521866"/>
                      <a:pt x="457016" y="544482"/>
                      <a:pt x="484813" y="544482"/>
                    </a:cubicBezTo>
                    <a:cubicBezTo>
                      <a:pt x="512699" y="544482"/>
                      <a:pt x="535352" y="521866"/>
                      <a:pt x="535352" y="494115"/>
                    </a:cubicBezTo>
                    <a:cubicBezTo>
                      <a:pt x="535352" y="466274"/>
                      <a:pt x="512699" y="443658"/>
                      <a:pt x="484813" y="443658"/>
                    </a:cubicBezTo>
                    <a:close/>
                    <a:moveTo>
                      <a:pt x="121293" y="443658"/>
                    </a:moveTo>
                    <a:cubicBezTo>
                      <a:pt x="93407" y="443658"/>
                      <a:pt x="70755" y="466274"/>
                      <a:pt x="70755" y="494115"/>
                    </a:cubicBezTo>
                    <a:cubicBezTo>
                      <a:pt x="70755" y="521866"/>
                      <a:pt x="93407" y="544482"/>
                      <a:pt x="121293" y="544482"/>
                    </a:cubicBezTo>
                    <a:cubicBezTo>
                      <a:pt x="149090" y="544482"/>
                      <a:pt x="171742" y="521866"/>
                      <a:pt x="171742" y="494115"/>
                    </a:cubicBezTo>
                    <a:cubicBezTo>
                      <a:pt x="171742" y="466274"/>
                      <a:pt x="149090" y="443658"/>
                      <a:pt x="121293" y="443658"/>
                    </a:cubicBezTo>
                    <a:close/>
                    <a:moveTo>
                      <a:pt x="303053" y="373109"/>
                    </a:moveTo>
                    <a:cubicBezTo>
                      <a:pt x="297458" y="373109"/>
                      <a:pt x="292945" y="377614"/>
                      <a:pt x="292945" y="383200"/>
                    </a:cubicBezTo>
                    <a:cubicBezTo>
                      <a:pt x="292945" y="388787"/>
                      <a:pt x="297458" y="393292"/>
                      <a:pt x="303053" y="393292"/>
                    </a:cubicBezTo>
                    <a:lnTo>
                      <a:pt x="343484" y="393292"/>
                    </a:lnTo>
                    <a:lnTo>
                      <a:pt x="343484" y="403383"/>
                    </a:lnTo>
                    <a:cubicBezTo>
                      <a:pt x="343484" y="408879"/>
                      <a:pt x="347997" y="413474"/>
                      <a:pt x="353592" y="413474"/>
                    </a:cubicBezTo>
                    <a:cubicBezTo>
                      <a:pt x="359097" y="413474"/>
                      <a:pt x="363610" y="408969"/>
                      <a:pt x="363610" y="403383"/>
                    </a:cubicBezTo>
                    <a:lnTo>
                      <a:pt x="363610" y="383200"/>
                    </a:lnTo>
                    <a:cubicBezTo>
                      <a:pt x="363610" y="377614"/>
                      <a:pt x="359097" y="373109"/>
                      <a:pt x="353592" y="373109"/>
                    </a:cubicBezTo>
                    <a:close/>
                    <a:moveTo>
                      <a:pt x="313169" y="282403"/>
                    </a:moveTo>
                    <a:lnTo>
                      <a:pt x="447018" y="282403"/>
                    </a:lnTo>
                    <a:lnTo>
                      <a:pt x="465069" y="311699"/>
                    </a:lnTo>
                    <a:cubicBezTo>
                      <a:pt x="467506" y="315665"/>
                      <a:pt x="470304" y="319271"/>
                      <a:pt x="473282" y="322696"/>
                    </a:cubicBezTo>
                    <a:lnTo>
                      <a:pt x="313169" y="322696"/>
                    </a:lnTo>
                    <a:close/>
                    <a:moveTo>
                      <a:pt x="161665" y="282403"/>
                    </a:moveTo>
                    <a:lnTo>
                      <a:pt x="292917" y="282403"/>
                    </a:lnTo>
                    <a:lnTo>
                      <a:pt x="292917" y="322696"/>
                    </a:lnTo>
                    <a:lnTo>
                      <a:pt x="161665" y="322696"/>
                    </a:lnTo>
                    <a:close/>
                    <a:moveTo>
                      <a:pt x="191958" y="0"/>
                    </a:moveTo>
                    <a:cubicBezTo>
                      <a:pt x="197553" y="0"/>
                      <a:pt x="202066" y="4505"/>
                      <a:pt x="202066" y="10092"/>
                    </a:cubicBezTo>
                    <a:lnTo>
                      <a:pt x="202066" y="40366"/>
                    </a:lnTo>
                    <a:lnTo>
                      <a:pt x="222281" y="40366"/>
                    </a:lnTo>
                    <a:lnTo>
                      <a:pt x="222281" y="10092"/>
                    </a:lnTo>
                    <a:cubicBezTo>
                      <a:pt x="222281" y="4505"/>
                      <a:pt x="226793" y="0"/>
                      <a:pt x="232389" y="0"/>
                    </a:cubicBezTo>
                    <a:cubicBezTo>
                      <a:pt x="237894" y="0"/>
                      <a:pt x="242406" y="4505"/>
                      <a:pt x="242406" y="10092"/>
                    </a:cubicBezTo>
                    <a:lnTo>
                      <a:pt x="242406" y="40366"/>
                    </a:lnTo>
                    <a:cubicBezTo>
                      <a:pt x="248002" y="40366"/>
                      <a:pt x="252514" y="44871"/>
                      <a:pt x="252514" y="50457"/>
                    </a:cubicBezTo>
                    <a:lnTo>
                      <a:pt x="252514" y="100823"/>
                    </a:lnTo>
                    <a:cubicBezTo>
                      <a:pt x="252514" y="106410"/>
                      <a:pt x="248002" y="110915"/>
                      <a:pt x="242406" y="110915"/>
                    </a:cubicBezTo>
                    <a:lnTo>
                      <a:pt x="221379" y="110915"/>
                    </a:lnTo>
                    <a:cubicBezTo>
                      <a:pt x="216505" y="139477"/>
                      <a:pt x="191597" y="161371"/>
                      <a:pt x="161634" y="161371"/>
                    </a:cubicBezTo>
                    <a:cubicBezTo>
                      <a:pt x="128243" y="161371"/>
                      <a:pt x="101078" y="134251"/>
                      <a:pt x="101078" y="100823"/>
                    </a:cubicBezTo>
                    <a:cubicBezTo>
                      <a:pt x="101078" y="78568"/>
                      <a:pt x="82938" y="60548"/>
                      <a:pt x="60647" y="60548"/>
                    </a:cubicBezTo>
                    <a:cubicBezTo>
                      <a:pt x="38355" y="60548"/>
                      <a:pt x="20216" y="78568"/>
                      <a:pt x="20216" y="100823"/>
                    </a:cubicBezTo>
                    <a:lnTo>
                      <a:pt x="20216" y="231921"/>
                    </a:lnTo>
                    <a:cubicBezTo>
                      <a:pt x="20216" y="265258"/>
                      <a:pt x="47470" y="292469"/>
                      <a:pt x="80862" y="292469"/>
                    </a:cubicBezTo>
                    <a:cubicBezTo>
                      <a:pt x="81314" y="292469"/>
                      <a:pt x="81675" y="292649"/>
                      <a:pt x="82126" y="292649"/>
                    </a:cubicBezTo>
                    <a:lnTo>
                      <a:pt x="105229" y="255167"/>
                    </a:lnTo>
                    <a:cubicBezTo>
                      <a:pt x="117864" y="234624"/>
                      <a:pt x="140697" y="221829"/>
                      <a:pt x="164883" y="221829"/>
                    </a:cubicBezTo>
                    <a:lnTo>
                      <a:pt x="370559" y="221829"/>
                    </a:lnTo>
                    <a:cubicBezTo>
                      <a:pt x="394655" y="221829"/>
                      <a:pt x="417578" y="234624"/>
                      <a:pt x="430213" y="255077"/>
                    </a:cubicBezTo>
                    <a:lnTo>
                      <a:pt x="434545" y="262195"/>
                    </a:lnTo>
                    <a:lnTo>
                      <a:pt x="159920" y="262195"/>
                    </a:lnTo>
                    <a:cubicBezTo>
                      <a:pt x="149722" y="262195"/>
                      <a:pt x="141419" y="270484"/>
                      <a:pt x="141419" y="280575"/>
                    </a:cubicBezTo>
                    <a:lnTo>
                      <a:pt x="141419" y="324455"/>
                    </a:lnTo>
                    <a:cubicBezTo>
                      <a:pt x="141419" y="334546"/>
                      <a:pt x="149722" y="342835"/>
                      <a:pt x="159920" y="342835"/>
                    </a:cubicBezTo>
                    <a:lnTo>
                      <a:pt x="498801" y="342835"/>
                    </a:lnTo>
                    <a:cubicBezTo>
                      <a:pt x="511075" y="349322"/>
                      <a:pt x="524793" y="352926"/>
                      <a:pt x="538962" y="352926"/>
                    </a:cubicBezTo>
                    <a:lnTo>
                      <a:pt x="580566" y="352926"/>
                    </a:lnTo>
                    <a:cubicBezTo>
                      <a:pt x="594645" y="352926"/>
                      <a:pt x="606016" y="364369"/>
                      <a:pt x="606016" y="378335"/>
                    </a:cubicBezTo>
                    <a:lnTo>
                      <a:pt x="606016" y="403383"/>
                    </a:lnTo>
                    <a:lnTo>
                      <a:pt x="555567" y="403383"/>
                    </a:lnTo>
                    <a:cubicBezTo>
                      <a:pt x="549972" y="403383"/>
                      <a:pt x="545460" y="407888"/>
                      <a:pt x="545460" y="413474"/>
                    </a:cubicBezTo>
                    <a:cubicBezTo>
                      <a:pt x="545460" y="418971"/>
                      <a:pt x="549972" y="423476"/>
                      <a:pt x="555567" y="423476"/>
                    </a:cubicBezTo>
                    <a:lnTo>
                      <a:pt x="606016" y="423476"/>
                    </a:lnTo>
                    <a:lnTo>
                      <a:pt x="606016" y="463391"/>
                    </a:lnTo>
                    <a:cubicBezTo>
                      <a:pt x="606016" y="485916"/>
                      <a:pt x="587696" y="504206"/>
                      <a:pt x="565224" y="504206"/>
                    </a:cubicBezTo>
                    <a:lnTo>
                      <a:pt x="554755" y="504206"/>
                    </a:lnTo>
                    <a:cubicBezTo>
                      <a:pt x="549791" y="538355"/>
                      <a:pt x="520371" y="564664"/>
                      <a:pt x="484813" y="564664"/>
                    </a:cubicBezTo>
                    <a:cubicBezTo>
                      <a:pt x="449345" y="564664"/>
                      <a:pt x="419924" y="538355"/>
                      <a:pt x="414961" y="504206"/>
                    </a:cubicBezTo>
                    <a:lnTo>
                      <a:pt x="191145" y="504206"/>
                    </a:lnTo>
                    <a:cubicBezTo>
                      <a:pt x="186182" y="538355"/>
                      <a:pt x="156761" y="564664"/>
                      <a:pt x="121293" y="564664"/>
                    </a:cubicBezTo>
                    <a:cubicBezTo>
                      <a:pt x="85736" y="564664"/>
                      <a:pt x="56315" y="538355"/>
                      <a:pt x="51351" y="504206"/>
                    </a:cubicBezTo>
                    <a:lnTo>
                      <a:pt x="35377" y="504206"/>
                    </a:lnTo>
                    <a:cubicBezTo>
                      <a:pt x="15884" y="504206"/>
                      <a:pt x="90" y="488349"/>
                      <a:pt x="90" y="468977"/>
                    </a:cubicBezTo>
                    <a:lnTo>
                      <a:pt x="0" y="423476"/>
                    </a:lnTo>
                    <a:lnTo>
                      <a:pt x="50539" y="423476"/>
                    </a:lnTo>
                    <a:cubicBezTo>
                      <a:pt x="56134" y="423476"/>
                      <a:pt x="60647" y="418971"/>
                      <a:pt x="60647" y="413474"/>
                    </a:cubicBezTo>
                    <a:cubicBezTo>
                      <a:pt x="60647" y="407888"/>
                      <a:pt x="56134" y="403383"/>
                      <a:pt x="50539" y="403383"/>
                    </a:cubicBezTo>
                    <a:lnTo>
                      <a:pt x="0" y="403383"/>
                    </a:lnTo>
                    <a:lnTo>
                      <a:pt x="0" y="378335"/>
                    </a:lnTo>
                    <a:cubicBezTo>
                      <a:pt x="0" y="371577"/>
                      <a:pt x="2617" y="365180"/>
                      <a:pt x="7400" y="360405"/>
                    </a:cubicBezTo>
                    <a:cubicBezTo>
                      <a:pt x="12274" y="355630"/>
                      <a:pt x="18681" y="352926"/>
                      <a:pt x="25540" y="352926"/>
                    </a:cubicBezTo>
                    <a:cubicBezTo>
                      <a:pt x="37814" y="352926"/>
                      <a:pt x="48824" y="346710"/>
                      <a:pt x="54961" y="336798"/>
                    </a:cubicBezTo>
                    <a:lnTo>
                      <a:pt x="70303" y="311840"/>
                    </a:lnTo>
                    <a:cubicBezTo>
                      <a:pt x="30775" y="306614"/>
                      <a:pt x="90" y="272827"/>
                      <a:pt x="90" y="231921"/>
                    </a:cubicBezTo>
                    <a:lnTo>
                      <a:pt x="90" y="100823"/>
                    </a:lnTo>
                    <a:cubicBezTo>
                      <a:pt x="90" y="67486"/>
                      <a:pt x="27255" y="40366"/>
                      <a:pt x="60647" y="40366"/>
                    </a:cubicBezTo>
                    <a:cubicBezTo>
                      <a:pt x="94039" y="40366"/>
                      <a:pt x="121293" y="67486"/>
                      <a:pt x="121293" y="100823"/>
                    </a:cubicBezTo>
                    <a:cubicBezTo>
                      <a:pt x="121293" y="123078"/>
                      <a:pt x="139343" y="141189"/>
                      <a:pt x="161634" y="141189"/>
                    </a:cubicBezTo>
                    <a:cubicBezTo>
                      <a:pt x="180406" y="141189"/>
                      <a:pt x="196109" y="128304"/>
                      <a:pt x="200622" y="110915"/>
                    </a:cubicBezTo>
                    <a:lnTo>
                      <a:pt x="181850" y="110915"/>
                    </a:lnTo>
                    <a:cubicBezTo>
                      <a:pt x="176255" y="110915"/>
                      <a:pt x="171742" y="106410"/>
                      <a:pt x="171742" y="100823"/>
                    </a:cubicBezTo>
                    <a:lnTo>
                      <a:pt x="171742" y="50457"/>
                    </a:lnTo>
                    <a:cubicBezTo>
                      <a:pt x="171742" y="44871"/>
                      <a:pt x="176255" y="40366"/>
                      <a:pt x="181850" y="40366"/>
                    </a:cubicBezTo>
                    <a:lnTo>
                      <a:pt x="181850" y="10092"/>
                    </a:lnTo>
                    <a:cubicBezTo>
                      <a:pt x="181850" y="4505"/>
                      <a:pt x="186362" y="0"/>
                      <a:pt x="191958"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85000" lnSpcReduction="20000"/>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grpSp>
        <p:grpSp>
          <p:nvGrpSpPr>
            <p:cNvPr id="9" name="ïSľïḋé"/>
            <p:cNvGrpSpPr/>
            <p:nvPr/>
          </p:nvGrpSpPr>
          <p:grpSpPr>
            <a:xfrm>
              <a:off x="7570150" y="4022734"/>
              <a:ext cx="758602" cy="758600"/>
              <a:chOff x="1070341" y="2400301"/>
              <a:chExt cx="905380" cy="905378"/>
            </a:xfrm>
          </p:grpSpPr>
          <p:sp>
            <p:nvSpPr>
              <p:cNvPr id="21" name="îṡḻídè"/>
              <p:cNvSpPr/>
              <p:nvPr/>
            </p:nvSpPr>
            <p:spPr bwMode="gray">
              <a:xfrm>
                <a:off x="1070341" y="2400301"/>
                <a:ext cx="905380" cy="905378"/>
              </a:xfrm>
              <a:prstGeom prst="ellipse">
                <a:avLst/>
              </a:prstGeom>
              <a:solidFill>
                <a:schemeClr val="accent2"/>
              </a:solidFill>
              <a:ln w="38100">
                <a:solidFill>
                  <a:schemeClr val="bg1"/>
                </a:solid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sp>
            <p:nvSpPr>
              <p:cNvPr id="22" name="ïsliďé"/>
              <p:cNvSpPr/>
              <p:nvPr/>
            </p:nvSpPr>
            <p:spPr bwMode="gray">
              <a:xfrm>
                <a:off x="1300860" y="2648446"/>
                <a:ext cx="444342" cy="409087"/>
              </a:xfrm>
              <a:custGeom>
                <a:avLst/>
                <a:gdLst>
                  <a:gd name="connsiteX0" fmla="*/ 171287 w 602903"/>
                  <a:gd name="connsiteY0" fmla="*/ 447704 h 555068"/>
                  <a:gd name="connsiteX1" fmla="*/ 170224 w 602903"/>
                  <a:gd name="connsiteY1" fmla="*/ 447856 h 555068"/>
                  <a:gd name="connsiteX2" fmla="*/ 167188 w 602903"/>
                  <a:gd name="connsiteY2" fmla="*/ 452404 h 555068"/>
                  <a:gd name="connsiteX3" fmla="*/ 141071 w 602903"/>
                  <a:gd name="connsiteY3" fmla="*/ 495762 h 555068"/>
                  <a:gd name="connsiteX4" fmla="*/ 171287 w 602903"/>
                  <a:gd name="connsiteY4" fmla="*/ 495762 h 555068"/>
                  <a:gd name="connsiteX5" fmla="*/ 171287 w 602903"/>
                  <a:gd name="connsiteY5" fmla="*/ 402223 h 555068"/>
                  <a:gd name="connsiteX6" fmla="*/ 171287 w 602903"/>
                  <a:gd name="connsiteY6" fmla="*/ 402829 h 555068"/>
                  <a:gd name="connsiteX7" fmla="*/ 205755 w 602903"/>
                  <a:gd name="connsiteY7" fmla="*/ 402829 h 555068"/>
                  <a:gd name="connsiteX8" fmla="*/ 205755 w 602903"/>
                  <a:gd name="connsiteY8" fmla="*/ 495762 h 555068"/>
                  <a:gd name="connsiteX9" fmla="*/ 221850 w 602903"/>
                  <a:gd name="connsiteY9" fmla="*/ 495762 h 555068"/>
                  <a:gd name="connsiteX10" fmla="*/ 221850 w 602903"/>
                  <a:gd name="connsiteY10" fmla="*/ 522141 h 555068"/>
                  <a:gd name="connsiteX11" fmla="*/ 205755 w 602903"/>
                  <a:gd name="connsiteY11" fmla="*/ 522141 h 555068"/>
                  <a:gd name="connsiteX12" fmla="*/ 205755 w 602903"/>
                  <a:gd name="connsiteY12" fmla="*/ 554433 h 555068"/>
                  <a:gd name="connsiteX13" fmla="*/ 171287 w 602903"/>
                  <a:gd name="connsiteY13" fmla="*/ 554433 h 555068"/>
                  <a:gd name="connsiteX14" fmla="*/ 171287 w 602903"/>
                  <a:gd name="connsiteY14" fmla="*/ 522141 h 555068"/>
                  <a:gd name="connsiteX15" fmla="*/ 111462 w 602903"/>
                  <a:gd name="connsiteY15" fmla="*/ 522141 h 555068"/>
                  <a:gd name="connsiteX16" fmla="*/ 109792 w 602903"/>
                  <a:gd name="connsiteY16" fmla="*/ 500462 h 555068"/>
                  <a:gd name="connsiteX17" fmla="*/ 236104 w 602903"/>
                  <a:gd name="connsiteY17" fmla="*/ 400882 h 555068"/>
                  <a:gd name="connsiteX18" fmla="*/ 272540 w 602903"/>
                  <a:gd name="connsiteY18" fmla="*/ 400882 h 555068"/>
                  <a:gd name="connsiteX19" fmla="*/ 272540 w 602903"/>
                  <a:gd name="connsiteY19" fmla="*/ 454996 h 555068"/>
                  <a:gd name="connsiteX20" fmla="*/ 284533 w 602903"/>
                  <a:gd name="connsiteY20" fmla="*/ 443173 h 555068"/>
                  <a:gd name="connsiteX21" fmla="*/ 300322 w 602903"/>
                  <a:gd name="connsiteY21" fmla="*/ 438928 h 555068"/>
                  <a:gd name="connsiteX22" fmla="*/ 327801 w 602903"/>
                  <a:gd name="connsiteY22" fmla="*/ 451055 h 555068"/>
                  <a:gd name="connsiteX23" fmla="*/ 336758 w 602903"/>
                  <a:gd name="connsiteY23" fmla="*/ 475611 h 555068"/>
                  <a:gd name="connsiteX24" fmla="*/ 337213 w 602903"/>
                  <a:gd name="connsiteY24" fmla="*/ 488950 h 555068"/>
                  <a:gd name="connsiteX25" fmla="*/ 337213 w 602903"/>
                  <a:gd name="connsiteY25" fmla="*/ 554432 h 555068"/>
                  <a:gd name="connsiteX26" fmla="*/ 315200 w 602903"/>
                  <a:gd name="connsiteY26" fmla="*/ 554432 h 555068"/>
                  <a:gd name="connsiteX27" fmla="*/ 302903 w 602903"/>
                  <a:gd name="connsiteY27" fmla="*/ 554432 h 555068"/>
                  <a:gd name="connsiteX28" fmla="*/ 302903 w 602903"/>
                  <a:gd name="connsiteY28" fmla="*/ 488798 h 555068"/>
                  <a:gd name="connsiteX29" fmla="*/ 298956 w 602903"/>
                  <a:gd name="connsiteY29" fmla="*/ 470912 h 555068"/>
                  <a:gd name="connsiteX30" fmla="*/ 287114 w 602903"/>
                  <a:gd name="connsiteY30" fmla="*/ 466061 h 555068"/>
                  <a:gd name="connsiteX31" fmla="*/ 278309 w 602903"/>
                  <a:gd name="connsiteY31" fmla="*/ 467577 h 555068"/>
                  <a:gd name="connsiteX32" fmla="*/ 272540 w 602903"/>
                  <a:gd name="connsiteY32" fmla="*/ 471821 h 555068"/>
                  <a:gd name="connsiteX33" fmla="*/ 272540 w 602903"/>
                  <a:gd name="connsiteY33" fmla="*/ 554432 h 555068"/>
                  <a:gd name="connsiteX34" fmla="*/ 236104 w 602903"/>
                  <a:gd name="connsiteY34" fmla="*/ 554432 h 555068"/>
                  <a:gd name="connsiteX35" fmla="*/ 51764 w 602903"/>
                  <a:gd name="connsiteY35" fmla="*/ 399683 h 555068"/>
                  <a:gd name="connsiteX36" fmla="*/ 90918 w 602903"/>
                  <a:gd name="connsiteY36" fmla="*/ 412112 h 555068"/>
                  <a:gd name="connsiteX37" fmla="*/ 105032 w 602903"/>
                  <a:gd name="connsiteY37" fmla="*/ 445759 h 555068"/>
                  <a:gd name="connsiteX38" fmla="*/ 97444 w 602903"/>
                  <a:gd name="connsiteY38" fmla="*/ 471223 h 555068"/>
                  <a:gd name="connsiteX39" fmla="*/ 69975 w 602903"/>
                  <a:gd name="connsiteY39" fmla="*/ 503961 h 555068"/>
                  <a:gd name="connsiteX40" fmla="*/ 49336 w 602903"/>
                  <a:gd name="connsiteY40" fmla="*/ 525787 h 555068"/>
                  <a:gd name="connsiteX41" fmla="*/ 49639 w 602903"/>
                  <a:gd name="connsiteY41" fmla="*/ 526090 h 555068"/>
                  <a:gd name="connsiteX42" fmla="*/ 108522 w 602903"/>
                  <a:gd name="connsiteY42" fmla="*/ 526090 h 555068"/>
                  <a:gd name="connsiteX43" fmla="*/ 108522 w 602903"/>
                  <a:gd name="connsiteY43" fmla="*/ 554433 h 555068"/>
                  <a:gd name="connsiteX44" fmla="*/ 3200 w 602903"/>
                  <a:gd name="connsiteY44" fmla="*/ 554433 h 555068"/>
                  <a:gd name="connsiteX45" fmla="*/ 3200 w 602903"/>
                  <a:gd name="connsiteY45" fmla="*/ 530940 h 555068"/>
                  <a:gd name="connsiteX46" fmla="*/ 51764 w 602903"/>
                  <a:gd name="connsiteY46" fmla="*/ 479559 h 555068"/>
                  <a:gd name="connsiteX47" fmla="*/ 65119 w 602903"/>
                  <a:gd name="connsiteY47" fmla="*/ 460613 h 555068"/>
                  <a:gd name="connsiteX48" fmla="*/ 69520 w 602903"/>
                  <a:gd name="connsiteY48" fmla="*/ 446214 h 555068"/>
                  <a:gd name="connsiteX49" fmla="*/ 65119 w 602903"/>
                  <a:gd name="connsiteY49" fmla="*/ 432118 h 555068"/>
                  <a:gd name="connsiteX50" fmla="*/ 51764 w 602903"/>
                  <a:gd name="connsiteY50" fmla="*/ 426965 h 555068"/>
                  <a:gd name="connsiteX51" fmla="*/ 39319 w 602903"/>
                  <a:gd name="connsiteY51" fmla="*/ 433937 h 555068"/>
                  <a:gd name="connsiteX52" fmla="*/ 34767 w 602903"/>
                  <a:gd name="connsiteY52" fmla="*/ 451367 h 555068"/>
                  <a:gd name="connsiteX53" fmla="*/ 317 w 602903"/>
                  <a:gd name="connsiteY53" fmla="*/ 451367 h 555068"/>
                  <a:gd name="connsiteX54" fmla="*/ 14 w 602903"/>
                  <a:gd name="connsiteY54" fmla="*/ 450458 h 555068"/>
                  <a:gd name="connsiteX55" fmla="*/ 13824 w 602903"/>
                  <a:gd name="connsiteY55" fmla="*/ 414385 h 555068"/>
                  <a:gd name="connsiteX56" fmla="*/ 51764 w 602903"/>
                  <a:gd name="connsiteY56" fmla="*/ 399683 h 555068"/>
                  <a:gd name="connsiteX57" fmla="*/ 286629 w 602903"/>
                  <a:gd name="connsiteY57" fmla="*/ 131887 h 555068"/>
                  <a:gd name="connsiteX58" fmla="*/ 318984 w 602903"/>
                  <a:gd name="connsiteY58" fmla="*/ 131887 h 555068"/>
                  <a:gd name="connsiteX59" fmla="*/ 318984 w 602903"/>
                  <a:gd name="connsiteY59" fmla="*/ 283539 h 555068"/>
                  <a:gd name="connsiteX60" fmla="*/ 404050 w 602903"/>
                  <a:gd name="connsiteY60" fmla="*/ 283539 h 555068"/>
                  <a:gd name="connsiteX61" fmla="*/ 404050 w 602903"/>
                  <a:gd name="connsiteY61" fmla="*/ 315992 h 555068"/>
                  <a:gd name="connsiteX62" fmla="*/ 286629 w 602903"/>
                  <a:gd name="connsiteY62" fmla="*/ 315992 h 555068"/>
                  <a:gd name="connsiteX63" fmla="*/ 322786 w 602903"/>
                  <a:gd name="connsiteY63" fmla="*/ 0 h 555068"/>
                  <a:gd name="connsiteX64" fmla="*/ 602903 w 602903"/>
                  <a:gd name="connsiteY64" fmla="*/ 279429 h 555068"/>
                  <a:gd name="connsiteX65" fmla="*/ 369699 w 602903"/>
                  <a:gd name="connsiteY65" fmla="*/ 555068 h 555068"/>
                  <a:gd name="connsiteX66" fmla="*/ 369699 w 602903"/>
                  <a:gd name="connsiteY66" fmla="*/ 489115 h 555068"/>
                  <a:gd name="connsiteX67" fmla="*/ 538074 w 602903"/>
                  <a:gd name="connsiteY67" fmla="*/ 279429 h 555068"/>
                  <a:gd name="connsiteX68" fmla="*/ 322937 w 602903"/>
                  <a:gd name="connsiteY68" fmla="*/ 64589 h 555068"/>
                  <a:gd name="connsiteX69" fmla="*/ 112659 w 602903"/>
                  <a:gd name="connsiteY69" fmla="*/ 233035 h 555068"/>
                  <a:gd name="connsiteX70" fmla="*/ 159118 w 602903"/>
                  <a:gd name="connsiteY70" fmla="*/ 233035 h 555068"/>
                  <a:gd name="connsiteX71" fmla="*/ 79410 w 602903"/>
                  <a:gd name="connsiteY71" fmla="*/ 366457 h 555068"/>
                  <a:gd name="connsiteX72" fmla="*/ 1827 w 602903"/>
                  <a:gd name="connsiteY72" fmla="*/ 233035 h 555068"/>
                  <a:gd name="connsiteX73" fmla="*/ 46767 w 602903"/>
                  <a:gd name="connsiteY73" fmla="*/ 233035 h 555068"/>
                  <a:gd name="connsiteX74" fmla="*/ 322786 w 602903"/>
                  <a:gd name="connsiteY74" fmla="*/ 0 h 5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2903" h="555068">
                    <a:moveTo>
                      <a:pt x="171287" y="447704"/>
                    </a:moveTo>
                    <a:lnTo>
                      <a:pt x="170224" y="447856"/>
                    </a:lnTo>
                    <a:lnTo>
                      <a:pt x="167188" y="452404"/>
                    </a:lnTo>
                    <a:lnTo>
                      <a:pt x="141071" y="495762"/>
                    </a:lnTo>
                    <a:lnTo>
                      <a:pt x="171287" y="495762"/>
                    </a:lnTo>
                    <a:close/>
                    <a:moveTo>
                      <a:pt x="171287" y="402223"/>
                    </a:moveTo>
                    <a:lnTo>
                      <a:pt x="171287" y="402829"/>
                    </a:lnTo>
                    <a:lnTo>
                      <a:pt x="205755" y="402829"/>
                    </a:lnTo>
                    <a:lnTo>
                      <a:pt x="205755" y="495762"/>
                    </a:lnTo>
                    <a:lnTo>
                      <a:pt x="221850" y="495762"/>
                    </a:lnTo>
                    <a:lnTo>
                      <a:pt x="221850" y="522141"/>
                    </a:lnTo>
                    <a:lnTo>
                      <a:pt x="205755" y="522141"/>
                    </a:lnTo>
                    <a:lnTo>
                      <a:pt x="205755" y="554433"/>
                    </a:lnTo>
                    <a:lnTo>
                      <a:pt x="171287" y="554433"/>
                    </a:lnTo>
                    <a:lnTo>
                      <a:pt x="171287" y="522141"/>
                    </a:lnTo>
                    <a:lnTo>
                      <a:pt x="111462" y="522141"/>
                    </a:lnTo>
                    <a:lnTo>
                      <a:pt x="109792" y="500462"/>
                    </a:lnTo>
                    <a:close/>
                    <a:moveTo>
                      <a:pt x="236104" y="400882"/>
                    </a:moveTo>
                    <a:lnTo>
                      <a:pt x="272540" y="400882"/>
                    </a:lnTo>
                    <a:lnTo>
                      <a:pt x="272540" y="454996"/>
                    </a:lnTo>
                    <a:cubicBezTo>
                      <a:pt x="274513" y="449842"/>
                      <a:pt x="279675" y="445901"/>
                      <a:pt x="284533" y="443173"/>
                    </a:cubicBezTo>
                    <a:cubicBezTo>
                      <a:pt x="289391" y="440293"/>
                      <a:pt x="294401" y="438928"/>
                      <a:pt x="300322" y="438928"/>
                    </a:cubicBezTo>
                    <a:cubicBezTo>
                      <a:pt x="312012" y="438928"/>
                      <a:pt x="321121" y="443021"/>
                      <a:pt x="327801" y="451055"/>
                    </a:cubicBezTo>
                    <a:cubicBezTo>
                      <a:pt x="332659" y="456966"/>
                      <a:pt x="335391" y="465152"/>
                      <a:pt x="336758" y="475611"/>
                    </a:cubicBezTo>
                    <a:cubicBezTo>
                      <a:pt x="337365" y="479703"/>
                      <a:pt x="337213" y="484099"/>
                      <a:pt x="337213" y="488950"/>
                    </a:cubicBezTo>
                    <a:lnTo>
                      <a:pt x="337213" y="554432"/>
                    </a:lnTo>
                    <a:lnTo>
                      <a:pt x="315200" y="554432"/>
                    </a:lnTo>
                    <a:lnTo>
                      <a:pt x="302903" y="554432"/>
                    </a:lnTo>
                    <a:lnTo>
                      <a:pt x="302903" y="488798"/>
                    </a:lnTo>
                    <a:cubicBezTo>
                      <a:pt x="302903" y="480158"/>
                      <a:pt x="301537" y="474246"/>
                      <a:pt x="298956" y="470912"/>
                    </a:cubicBezTo>
                    <a:cubicBezTo>
                      <a:pt x="296375" y="467729"/>
                      <a:pt x="292428" y="466061"/>
                      <a:pt x="287114" y="466061"/>
                    </a:cubicBezTo>
                    <a:cubicBezTo>
                      <a:pt x="283622" y="466061"/>
                      <a:pt x="280890" y="466516"/>
                      <a:pt x="278309" y="467577"/>
                    </a:cubicBezTo>
                    <a:cubicBezTo>
                      <a:pt x="275880" y="468486"/>
                      <a:pt x="272540" y="470002"/>
                      <a:pt x="272540" y="471821"/>
                    </a:cubicBezTo>
                    <a:lnTo>
                      <a:pt x="272540" y="554432"/>
                    </a:lnTo>
                    <a:lnTo>
                      <a:pt x="236104" y="554432"/>
                    </a:lnTo>
                    <a:close/>
                    <a:moveTo>
                      <a:pt x="51764" y="399683"/>
                    </a:moveTo>
                    <a:cubicBezTo>
                      <a:pt x="68457" y="399683"/>
                      <a:pt x="81509" y="403775"/>
                      <a:pt x="90918" y="412112"/>
                    </a:cubicBezTo>
                    <a:cubicBezTo>
                      <a:pt x="100327" y="420296"/>
                      <a:pt x="105032" y="431512"/>
                      <a:pt x="105032" y="445759"/>
                    </a:cubicBezTo>
                    <a:cubicBezTo>
                      <a:pt x="105032" y="455308"/>
                      <a:pt x="102452" y="463796"/>
                      <a:pt x="97444" y="471223"/>
                    </a:cubicBezTo>
                    <a:cubicBezTo>
                      <a:pt x="92435" y="478498"/>
                      <a:pt x="83330" y="489411"/>
                      <a:pt x="69975" y="503961"/>
                    </a:cubicBezTo>
                    <a:lnTo>
                      <a:pt x="49336" y="525787"/>
                    </a:lnTo>
                    <a:lnTo>
                      <a:pt x="49639" y="526090"/>
                    </a:lnTo>
                    <a:lnTo>
                      <a:pt x="108522" y="526090"/>
                    </a:lnTo>
                    <a:lnTo>
                      <a:pt x="108522" y="554433"/>
                    </a:lnTo>
                    <a:lnTo>
                      <a:pt x="3200" y="554433"/>
                    </a:lnTo>
                    <a:lnTo>
                      <a:pt x="3200" y="530940"/>
                    </a:lnTo>
                    <a:lnTo>
                      <a:pt x="51764" y="479559"/>
                    </a:lnTo>
                    <a:cubicBezTo>
                      <a:pt x="57986" y="472587"/>
                      <a:pt x="62235" y="466221"/>
                      <a:pt x="65119" y="460613"/>
                    </a:cubicBezTo>
                    <a:cubicBezTo>
                      <a:pt x="68002" y="455005"/>
                      <a:pt x="69520" y="450306"/>
                      <a:pt x="69520" y="446214"/>
                    </a:cubicBezTo>
                    <a:cubicBezTo>
                      <a:pt x="69520" y="440303"/>
                      <a:pt x="68002" y="435604"/>
                      <a:pt x="65119" y="432118"/>
                    </a:cubicBezTo>
                    <a:cubicBezTo>
                      <a:pt x="62083" y="428632"/>
                      <a:pt x="57682" y="426965"/>
                      <a:pt x="51764" y="426965"/>
                    </a:cubicBezTo>
                    <a:cubicBezTo>
                      <a:pt x="46452" y="426965"/>
                      <a:pt x="42355" y="429390"/>
                      <a:pt x="39319" y="433937"/>
                    </a:cubicBezTo>
                    <a:cubicBezTo>
                      <a:pt x="36284" y="438333"/>
                      <a:pt x="34767" y="443334"/>
                      <a:pt x="34767" y="451367"/>
                    </a:cubicBezTo>
                    <a:lnTo>
                      <a:pt x="317" y="451367"/>
                    </a:lnTo>
                    <a:lnTo>
                      <a:pt x="14" y="450458"/>
                    </a:lnTo>
                    <a:cubicBezTo>
                      <a:pt x="-290" y="436362"/>
                      <a:pt x="4263" y="424237"/>
                      <a:pt x="13824" y="414385"/>
                    </a:cubicBezTo>
                    <a:cubicBezTo>
                      <a:pt x="23385" y="404685"/>
                      <a:pt x="35981" y="399683"/>
                      <a:pt x="51764" y="399683"/>
                    </a:cubicBezTo>
                    <a:close/>
                    <a:moveTo>
                      <a:pt x="286629" y="131887"/>
                    </a:moveTo>
                    <a:lnTo>
                      <a:pt x="318984" y="131887"/>
                    </a:lnTo>
                    <a:lnTo>
                      <a:pt x="318984" y="283539"/>
                    </a:lnTo>
                    <a:lnTo>
                      <a:pt x="404050" y="283539"/>
                    </a:lnTo>
                    <a:lnTo>
                      <a:pt x="404050" y="315992"/>
                    </a:lnTo>
                    <a:lnTo>
                      <a:pt x="286629" y="315992"/>
                    </a:lnTo>
                    <a:close/>
                    <a:moveTo>
                      <a:pt x="322786" y="0"/>
                    </a:moveTo>
                    <a:cubicBezTo>
                      <a:pt x="477192" y="0"/>
                      <a:pt x="602903" y="125387"/>
                      <a:pt x="602903" y="279429"/>
                    </a:cubicBezTo>
                    <a:cubicBezTo>
                      <a:pt x="602903" y="417703"/>
                      <a:pt x="501180" y="532780"/>
                      <a:pt x="369699" y="555068"/>
                    </a:cubicBezTo>
                    <a:lnTo>
                      <a:pt x="369699" y="489115"/>
                    </a:lnTo>
                    <a:cubicBezTo>
                      <a:pt x="464742" y="467737"/>
                      <a:pt x="538074" y="381922"/>
                      <a:pt x="538074" y="279429"/>
                    </a:cubicBezTo>
                    <a:cubicBezTo>
                      <a:pt x="538074" y="161017"/>
                      <a:pt x="441513" y="64589"/>
                      <a:pt x="322937" y="64589"/>
                    </a:cubicBezTo>
                    <a:cubicBezTo>
                      <a:pt x="220152" y="64589"/>
                      <a:pt x="133915" y="136000"/>
                      <a:pt x="112659" y="233035"/>
                    </a:cubicBezTo>
                    <a:lnTo>
                      <a:pt x="159118" y="233035"/>
                    </a:lnTo>
                    <a:lnTo>
                      <a:pt x="79410" y="366457"/>
                    </a:lnTo>
                    <a:lnTo>
                      <a:pt x="1827" y="233035"/>
                    </a:lnTo>
                    <a:lnTo>
                      <a:pt x="46767" y="233035"/>
                    </a:lnTo>
                    <a:cubicBezTo>
                      <a:pt x="69086" y="101583"/>
                      <a:pt x="184321" y="0"/>
                      <a:pt x="322786" y="0"/>
                    </a:cubicBezTo>
                    <a:close/>
                  </a:path>
                </a:pathLst>
              </a:custGeom>
              <a:solidFill>
                <a:schemeClr val="bg1"/>
              </a:solidFill>
              <a:ln w="28575">
                <a:noFill/>
              </a:ln>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ctr">
                <a:normAutofit fontScale="85000" lnSpcReduction="20000"/>
              </a:bodyPr>
              <a:lstStyle>
                <a:defPPr>
                  <a:defRPr lang="zh-CN"/>
                </a:defPPr>
                <a:lvl1pPr algn="l" rtl="0" fontAlgn="base">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p>
            </p:txBody>
          </p:sp>
        </p:grpSp>
      </p:grpSp>
      <p:sp>
        <p:nvSpPr>
          <p:cNvPr id="25" name="文本框 24"/>
          <p:cNvSpPr txBox="1"/>
          <p:nvPr/>
        </p:nvSpPr>
        <p:spPr>
          <a:xfrm>
            <a:off x="3718560" y="2327910"/>
            <a:ext cx="1706880" cy="860425"/>
          </a:xfrm>
          <a:prstGeom prst="rect">
            <a:avLst/>
          </a:prstGeom>
          <a:noFill/>
        </p:spPr>
        <p:txBody>
          <a:bodyPr wrap="none" rtlCol="0" anchor="t">
            <a:spAutoFit/>
          </a:bodyPr>
          <a:lstStyle/>
          <a:p>
            <a:pPr algn="ctr">
              <a:spcBef>
                <a:spcPct val="50000"/>
              </a:spcBef>
            </a:pPr>
            <a:r>
              <a:rPr lang="zh-CN" altLang="en-US" sz="2000" b="1" dirty="0">
                <a:solidFill>
                  <a:srgbClr val="343433"/>
                </a:solidFill>
                <a:latin typeface="微软雅黑" panose="020B0503020204020204" pitchFamily="34" charset="-122"/>
                <a:ea typeface="微软雅黑" panose="020B0503020204020204" pitchFamily="34" charset="-122"/>
                <a:sym typeface="+mn-ea"/>
              </a:rPr>
              <a:t>地震发生瞬间</a:t>
            </a:r>
            <a:endParaRPr lang="zh-CN" altLang="en-US" sz="2000" b="1" dirty="0">
              <a:solidFill>
                <a:srgbClr val="343433"/>
              </a:solidFill>
              <a:latin typeface="微软雅黑" panose="020B0503020204020204" pitchFamily="34" charset="-122"/>
              <a:ea typeface="微软雅黑" panose="020B0503020204020204" pitchFamily="34" charset="-122"/>
              <a:sym typeface="+mn-ea"/>
            </a:endParaRPr>
          </a:p>
          <a:p>
            <a:pPr algn="ctr">
              <a:spcBef>
                <a:spcPct val="50000"/>
              </a:spcBef>
            </a:pPr>
            <a:r>
              <a:rPr lang="zh-CN" altLang="en-US" sz="2000" b="1" dirty="0">
                <a:solidFill>
                  <a:srgbClr val="343433"/>
                </a:solidFill>
                <a:latin typeface="微软雅黑" panose="020B0503020204020204" pitchFamily="34" charset="-122"/>
                <a:ea typeface="微软雅黑" panose="020B0503020204020204" pitchFamily="34" charset="-122"/>
                <a:sym typeface="+mn-ea"/>
              </a:rPr>
              <a:t>怎样逃生</a:t>
            </a:r>
            <a:endParaRPr lang="zh-CN" altLang="en-US" sz="2000" b="1" dirty="0">
              <a:solidFill>
                <a:srgbClr val="343433"/>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grpSp>
        <p:nvGrpSpPr>
          <p:cNvPr id="12" name="组合 11"/>
          <p:cNvGrpSpPr/>
          <p:nvPr/>
        </p:nvGrpSpPr>
        <p:grpSpPr>
          <a:xfrm>
            <a:off x="880745" y="1214755"/>
            <a:ext cx="2810510" cy="475615"/>
            <a:chOff x="1387" y="1913"/>
            <a:chExt cx="4426" cy="749"/>
          </a:xfrm>
        </p:grpSpPr>
        <p:sp>
          <p:nvSpPr>
            <p:cNvPr id="25" name="文本框 24"/>
            <p:cNvSpPr txBox="1"/>
            <p:nvPr/>
          </p:nvSpPr>
          <p:spPr>
            <a:xfrm>
              <a:off x="2753" y="1976"/>
              <a:ext cx="172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逃生要点</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80745" y="2830195"/>
            <a:ext cx="2810510" cy="475615"/>
            <a:chOff x="1760" y="7921"/>
            <a:chExt cx="4426" cy="749"/>
          </a:xfrm>
        </p:grpSpPr>
        <p:sp>
          <p:nvSpPr>
            <p:cNvPr id="18" name="文本框 17"/>
            <p:cNvSpPr txBox="1"/>
            <p:nvPr/>
          </p:nvSpPr>
          <p:spPr>
            <a:xfrm>
              <a:off x="2766" y="7984"/>
              <a:ext cx="244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选择逃生时间</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1760" y="7921"/>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820" y="7984"/>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地震现场应急处置</a:t>
            </a:r>
            <a:endParaRPr lang="zh-CN" altLang="en-US"/>
          </a:p>
        </p:txBody>
      </p:sp>
      <p:sp>
        <p:nvSpPr>
          <p:cNvPr id="7" name="文本框 6"/>
          <p:cNvSpPr txBox="1"/>
          <p:nvPr/>
        </p:nvSpPr>
        <p:spPr>
          <a:xfrm>
            <a:off x="880745" y="1818005"/>
            <a:ext cx="7453630" cy="899160"/>
          </a:xfrm>
          <a:prstGeom prst="rect">
            <a:avLst/>
          </a:prstGeom>
          <a:noFill/>
        </p:spPr>
        <p:txBody>
          <a:bodyPr wrap="square" rtlCol="0" anchor="t">
            <a:spAutoFit/>
          </a:bodyPr>
          <a:lstStyle/>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大地预警现象：大震前短时间内出现地震宏（地面初期震动地声、地光）即大地预警现象</a:t>
            </a:r>
            <a:endParaRPr kumimoji="0" lang="zh-CN" altLang="en-US" sz="14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预警时间：地震发生到房屋破坏大约</a:t>
            </a:r>
            <a:r>
              <a:rPr lang="en-US" altLang="zh-CN"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10-20</a:t>
            </a: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秒，一次地震的持续时间一般不超过</a:t>
            </a:r>
            <a:r>
              <a:rPr lang="en-US" altLang="zh-CN"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分钟</a:t>
            </a:r>
            <a:endParaRPr kumimoji="0" lang="zh-CN" altLang="en-US" sz="14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何时跑相对安全？</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nvSpPr>
        <p:spPr>
          <a:xfrm>
            <a:off x="880745" y="3371215"/>
            <a:ext cx="2922270" cy="995680"/>
          </a:xfrm>
          <a:prstGeom prst="rect">
            <a:avLst/>
          </a:prstGeom>
          <a:noFill/>
        </p:spPr>
        <p:txBody>
          <a:bodyPr wrap="square" rtlCol="0" anchor="t">
            <a:spAutoFit/>
          </a:bodyPr>
          <a:lstStyle/>
          <a:p>
            <a:pPr marR="0" lvl="0" indent="0" algn="just" defTabSz="914400" rtl="0" fontAlgn="base">
              <a:lnSpc>
                <a:spcPct val="100000"/>
              </a:lnSpc>
              <a:spcBef>
                <a:spcPct val="5000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12秒之后是破坏力极大的左右震动，建筑物倒塌都发生在这一时段 ,居住在高层建筑的人们如何逃生</a:t>
            </a:r>
            <a:endParaRPr kumimoji="0" lang="zh-CN" altLang="en-US" sz="14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914400" rtl="0" fontAlgn="base">
              <a:lnSpc>
                <a:spcPct val="100000"/>
              </a:lnSpc>
              <a:spcBef>
                <a:spcPct val="2000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跳楼无异于自杀。</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2226" name="Picture 2" descr="c:\users\MAGUIL~1\appdata\roaming\360se6\USERDA~1\Temp\001O7W~1.PNG"/>
          <p:cNvPicPr>
            <a:picLocks noChangeAspect="1"/>
          </p:cNvPicPr>
          <p:nvPr/>
        </p:nvPicPr>
        <p:blipFill>
          <a:blip r:embed="rId2"/>
          <a:stretch>
            <a:fillRect/>
          </a:stretch>
        </p:blipFill>
        <p:spPr>
          <a:xfrm>
            <a:off x="4002405" y="2870200"/>
            <a:ext cx="4331970" cy="141668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grpSp>
        <p:nvGrpSpPr>
          <p:cNvPr id="12" name="组合 11"/>
          <p:cNvGrpSpPr/>
          <p:nvPr/>
        </p:nvGrpSpPr>
        <p:grpSpPr>
          <a:xfrm>
            <a:off x="560705" y="1138555"/>
            <a:ext cx="2811145" cy="475615"/>
            <a:chOff x="1387" y="1913"/>
            <a:chExt cx="4427" cy="749"/>
          </a:xfrm>
        </p:grpSpPr>
        <p:sp>
          <p:nvSpPr>
            <p:cNvPr id="25" name="文本框 24"/>
            <p:cNvSpPr txBox="1"/>
            <p:nvPr/>
          </p:nvSpPr>
          <p:spPr>
            <a:xfrm>
              <a:off x="1493" y="1976"/>
              <a:ext cx="424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埋在废墟中怎样维持生命</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地震现场应急处置</a:t>
            </a:r>
            <a:endParaRPr lang="zh-CN" altLang="en-US"/>
          </a:p>
        </p:txBody>
      </p:sp>
      <p:sp>
        <p:nvSpPr>
          <p:cNvPr id="7" name="文本框 6"/>
          <p:cNvSpPr txBox="1"/>
          <p:nvPr/>
        </p:nvSpPr>
        <p:spPr>
          <a:xfrm>
            <a:off x="525145" y="1777365"/>
            <a:ext cx="4565015" cy="2245360"/>
          </a:xfrm>
          <a:prstGeom prst="rect">
            <a:avLst/>
          </a:prstGeom>
          <a:noFill/>
        </p:spPr>
        <p:txBody>
          <a:bodyPr wrap="square" rtlCol="0" anchor="t">
            <a:spAutoFit/>
          </a:bodyPr>
          <a:lstStyle/>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人在完全饥饿的条件下可生存7天，坚定生存信念，等待救援</a:t>
            </a:r>
            <a:endParaRPr kumimoji="0" lang="zh-CN" altLang="en-US" sz="14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搜集饮水：雨水、积水、尿液及食品</a:t>
            </a:r>
            <a:endParaRPr kumimoji="0" lang="zh-CN" altLang="en-US" sz="1400" i="0" u="none" strike="noStrike" kern="1200" cap="none" spc="0" normalizeH="0" baseline="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914400" rtl="0" fontAlgn="base">
              <a:lnSpc>
                <a:spcPts val="2100"/>
              </a:lnSpc>
              <a:spcBef>
                <a:spcPts val="0"/>
              </a:spcBef>
              <a:spcAft>
                <a:spcPct val="0"/>
              </a:spcAft>
              <a:buClrTx/>
              <a:buSzTx/>
              <a:buFont typeface="Wingdings" panose="05000000000000000000" charset="0"/>
              <a:buChar char="l"/>
              <a:defRPr/>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不要大哭大叫，应保存体力</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just" rtl="0" fontAlgn="auto">
              <a:lnSpc>
                <a:spcPts val="2100"/>
              </a:lnSpc>
              <a:spcAft>
                <a:spcPct val="0"/>
              </a:spcAft>
              <a:buFont typeface="Wingdings" panose="05000000000000000000" charset="0"/>
              <a:buChar char="l"/>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年轻人代谢旺盛，被埋后容易叫闹，体力很快消耗完毕 </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rtl="0" fontAlgn="auto">
              <a:lnSpc>
                <a:spcPts val="2100"/>
              </a:lnSpc>
              <a:spcAft>
                <a:spcPct val="0"/>
              </a:spcAft>
              <a:buFont typeface="Wingdings" panose="05000000000000000000" charset="0"/>
              <a:buChar char="l"/>
            </a:pPr>
            <a:r>
              <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老人代谢低，对能量需求小，耐受饥饿。心理素质好，耐受性强，存活率高</a:t>
            </a:r>
            <a:endParaRPr lang="zh-CN" altLang="en-US" sz="1400" noProof="0">
              <a:ln>
                <a:noFill/>
              </a:ln>
              <a:solidFill>
                <a:srgbClr val="343433"/>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1442" name="Picture 2" descr="http://i0.itc.cn/20130422/a8b_b9f4a656_fa54_e670_9126_2290cb55d547_1.jpg"/>
          <p:cNvPicPr>
            <a:picLocks noChangeAspect="1"/>
          </p:cNvPicPr>
          <p:nvPr/>
        </p:nvPicPr>
        <p:blipFill>
          <a:blip r:embed="rId2"/>
          <a:stretch>
            <a:fillRect/>
          </a:stretch>
        </p:blipFill>
        <p:spPr>
          <a:xfrm>
            <a:off x="5541645" y="1138555"/>
            <a:ext cx="2712085" cy="1487805"/>
          </a:xfrm>
          <a:prstGeom prst="rect">
            <a:avLst/>
          </a:prstGeom>
          <a:noFill/>
          <a:ln w="9525">
            <a:noFill/>
          </a:ln>
        </p:spPr>
      </p:pic>
      <p:pic>
        <p:nvPicPr>
          <p:cNvPr id="61447" name="Picture 6" descr="http://i2.itc.cn/20130422/a8b_e05d1a94_2fe5_d6e2_30d6_db051a0b7f6f_1.jpg"/>
          <p:cNvPicPr>
            <a:picLocks noChangeAspect="1"/>
          </p:cNvPicPr>
          <p:nvPr/>
        </p:nvPicPr>
        <p:blipFill>
          <a:blip r:embed="rId3"/>
          <a:stretch>
            <a:fillRect/>
          </a:stretch>
        </p:blipFill>
        <p:spPr>
          <a:xfrm>
            <a:off x="5541645" y="2832100"/>
            <a:ext cx="2712085" cy="1419860"/>
          </a:xfrm>
          <a:prstGeom prst="rect">
            <a:avLst/>
          </a:prstGeom>
          <a:noFill/>
          <a:ln w="9525">
            <a:noFill/>
          </a:ln>
        </p:spPr>
      </p:pic>
      <p:sp>
        <p:nvSpPr>
          <p:cNvPr id="6" name="矩形 5"/>
          <p:cNvSpPr/>
          <p:nvPr/>
        </p:nvSpPr>
        <p:spPr>
          <a:xfrm>
            <a:off x="5541645" y="2529523"/>
            <a:ext cx="2736020" cy="317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500370" y="2534920"/>
            <a:ext cx="2823845" cy="306705"/>
          </a:xfrm>
          <a:prstGeom prst="rect">
            <a:avLst/>
          </a:prstGeom>
          <a:noFill/>
        </p:spPr>
        <p:txBody>
          <a:bodyPr wrap="none" rtlCol="0" anchor="t">
            <a:sp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汶川地震后</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125</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小时蒋雨航被救出</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nvSpPr>
        <p:spPr>
          <a:xfrm>
            <a:off x="5527040" y="4170680"/>
            <a:ext cx="2736215" cy="460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541645" y="4140200"/>
            <a:ext cx="2712720" cy="521970"/>
          </a:xfrm>
          <a:prstGeom prst="rect">
            <a:avLst/>
          </a:prstGeom>
          <a:noFill/>
        </p:spPr>
        <p:txBody>
          <a:bodyPr wrap="square" rtlCol="0" anchor="t">
            <a:sp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汶川地震靠喝尿撑过</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108</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小时的厨师彭国华</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地震现场应急处置</a:t>
            </a:r>
            <a:endParaRPr lang="zh-CN" altLang="en-US"/>
          </a:p>
        </p:txBody>
      </p:sp>
      <p:graphicFrame>
        <p:nvGraphicFramePr>
          <p:cNvPr id="62468" name="Group 4"/>
          <p:cNvGraphicFramePr>
            <a:graphicFrameLocks noGrp="1"/>
          </p:cNvGraphicFramePr>
          <p:nvPr/>
        </p:nvGraphicFramePr>
        <p:xfrm>
          <a:off x="681990" y="1195705"/>
          <a:ext cx="2952750" cy="3357880"/>
        </p:xfrm>
        <a:graphic>
          <a:graphicData uri="http://schemas.openxmlformats.org/drawingml/2006/table">
            <a:tbl>
              <a:tblPr/>
              <a:tblGrid>
                <a:gridCol w="1655445"/>
                <a:gridCol w="1297305"/>
              </a:tblGrid>
              <a:tr h="548640">
                <a:tc>
                  <a:txBody>
                    <a:body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endParaRPr kumimoji="0" lang="zh-CN" alt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endParaRPr kumimoji="0" lang="zh-CN" alt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63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rPr>
                        <a:t>半小时</a:t>
                      </a:r>
                      <a:endPar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99.3%</a:t>
                      </a:r>
                      <a:endPar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99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rPr>
                        <a:t>小时</a:t>
                      </a:r>
                      <a:endPar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81%</a:t>
                      </a:r>
                      <a:endPar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99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rPr>
                        <a:t>48</a:t>
                      </a:r>
                      <a:r>
                        <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rPr>
                        <a:t>小时</a:t>
                      </a:r>
                      <a:endPar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53%</a:t>
                      </a:r>
                      <a:endPar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99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zh-CN" altLang="en-US" sz="18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小时</a:t>
                      </a:r>
                      <a:endParaRPr kumimoji="0" lang="zh-CN" altLang="en-US" sz="18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BFBF"/>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36.8%</a:t>
                      </a:r>
                      <a:endParaRPr kumimoji="0" lang="en-US" sz="18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1BFBF"/>
                    </a:solidFill>
                  </a:tcPr>
                </a:tc>
              </a:tr>
              <a:tr h="46863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rPr>
                        <a:t>震后四天</a:t>
                      </a:r>
                      <a:endParaRPr kumimoji="0" lang="zh-CN" altLang="en-US" sz="1800" b="1" i="0" u="none" strike="noStrike" cap="none" normalizeH="0" baseline="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19%</a:t>
                      </a:r>
                      <a:endPar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7995">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zh-CN" alt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震后五天</a:t>
                      </a:r>
                      <a:endParaRPr kumimoji="0" lang="zh-CN" alt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rPr>
                        <a:t>7.4%</a:t>
                      </a:r>
                      <a:endParaRPr kumimoji="0" lang="en-US" sz="1800" b="1" i="0" u="none" strike="noStrike" cap="none" normalizeH="0" baseline="0" dirty="0">
                        <a:ln>
                          <a:noFill/>
                        </a:ln>
                        <a:solidFill>
                          <a:schemeClr val="tx2"/>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9" name="Text Box 32"/>
          <p:cNvSpPr txBox="1">
            <a:spLocks noChangeArrowheads="1"/>
          </p:cNvSpPr>
          <p:nvPr/>
        </p:nvSpPr>
        <p:spPr bwMode="auto">
          <a:xfrm>
            <a:off x="3813810" y="2766695"/>
            <a:ext cx="2071370" cy="1753235"/>
          </a:xfrm>
          <a:prstGeom prst="rect">
            <a:avLst/>
          </a:prstGeom>
          <a:noFill/>
          <a:ln w="9525">
            <a:solidFill>
              <a:schemeClr val="accent2">
                <a:lumMod val="75000"/>
              </a:schemeClr>
            </a:solidFill>
            <a:miter lim="800000"/>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50000"/>
              </a:lnSpc>
              <a:spcBef>
                <a:spcPct val="50000"/>
              </a:spcBef>
              <a:spcAft>
                <a:spcPct val="0"/>
              </a:spcAft>
              <a:buClrTx/>
              <a:buSzTx/>
              <a:buFontTx/>
              <a:buNone/>
              <a:defRPr/>
            </a:pPr>
            <a:r>
              <a:rPr kumimoji="0" lang="zh-CN" altLang="en-US"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地震中存活者</a:t>
            </a:r>
            <a:r>
              <a:rPr kumimoji="0" lang="en-US" altLang="zh-CN"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97%</a:t>
            </a:r>
            <a:r>
              <a:rPr kumimoji="0" lang="zh-CN" altLang="en-US"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是自救的结果</a:t>
            </a:r>
            <a:endParaRPr kumimoji="0" lang="zh-CN" altLang="en-US"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0" fontAlgn="base" latinLnBrk="0" hangingPunct="0">
              <a:lnSpc>
                <a:spcPct val="150000"/>
              </a:lnSpc>
              <a:spcBef>
                <a:spcPct val="0"/>
              </a:spcBef>
              <a:spcAft>
                <a:spcPct val="0"/>
              </a:spcAft>
              <a:buClrTx/>
              <a:buSzTx/>
              <a:buFontTx/>
              <a:buNone/>
              <a:defRPr/>
            </a:pPr>
            <a:r>
              <a:rPr kumimoji="0" lang="en-US" altLang="zh-CN" b="1" i="0" u="none" strike="noStrike" kern="1200" cap="none" spc="0" normalizeH="0" baseline="0" noProof="0">
                <a:ln>
                  <a:noFill/>
                </a:ln>
                <a:solidFill>
                  <a:srgbClr val="60B8A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72</a:t>
            </a:r>
            <a:r>
              <a:rPr kumimoji="0" lang="zh-CN" altLang="en-US" b="1" i="0" u="none" strike="noStrike" kern="1200" cap="none" spc="0" normalizeH="0" baseline="0" noProof="0">
                <a:ln>
                  <a:noFill/>
                </a:ln>
                <a:solidFill>
                  <a:srgbClr val="60B8A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小时是理论时间并非生死大限</a:t>
            </a:r>
            <a:endParaRPr kumimoji="0" lang="zh-CN" altLang="en-US" b="1" i="0" u="none" strike="noStrike" kern="1200" cap="none" spc="0" normalizeH="0" baseline="0" noProof="0">
              <a:ln>
                <a:noFill/>
              </a:ln>
              <a:solidFill>
                <a:srgbClr val="60B8A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943610" y="1149985"/>
            <a:ext cx="1097280" cy="506730"/>
          </a:xfrm>
          <a:prstGeom prst="rect">
            <a:avLst/>
          </a:prstGeom>
          <a:noFill/>
        </p:spPr>
        <p:txBody>
          <a:bodyPr wrap="none" rtlCol="0" anchor="t">
            <a:spAutoFit/>
          </a:body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lang="zh-CN" altLang="en-US" b="1" dirty="0">
                <a:ln>
                  <a:noFill/>
                </a:ln>
                <a:solidFill>
                  <a:schemeClr val="tx2"/>
                </a:solidFill>
                <a:effectLst/>
                <a:latin typeface="微软雅黑" panose="020B0503020204020204" pitchFamily="34" charset="-122"/>
                <a:ea typeface="微软雅黑" panose="020B0503020204020204" pitchFamily="34" charset="-122"/>
                <a:sym typeface="+mn-ea"/>
              </a:rPr>
              <a:t>震后时间</a:t>
            </a:r>
            <a:endParaRPr lang="zh-CN" altLang="en-US"/>
          </a:p>
        </p:txBody>
      </p:sp>
      <p:sp>
        <p:nvSpPr>
          <p:cNvPr id="4" name="文本框 3"/>
          <p:cNvSpPr txBox="1"/>
          <p:nvPr/>
        </p:nvSpPr>
        <p:spPr>
          <a:xfrm>
            <a:off x="2566670" y="1273175"/>
            <a:ext cx="868680" cy="368300"/>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anose="05000000000000000000" pitchFamily="2" charset="2"/>
              <a:buNone/>
            </a:pPr>
            <a:r>
              <a:rPr lang="zh-CN" altLang="en-US" b="1" dirty="0">
                <a:ln>
                  <a:noFill/>
                </a:ln>
                <a:solidFill>
                  <a:schemeClr val="tx2"/>
                </a:solidFill>
                <a:effectLst/>
                <a:latin typeface="微软雅黑" panose="020B0503020204020204" pitchFamily="34" charset="-122"/>
                <a:ea typeface="微软雅黑" panose="020B0503020204020204" pitchFamily="34" charset="-122"/>
                <a:sym typeface="+mn-ea"/>
              </a:rPr>
              <a:t>救活率</a:t>
            </a:r>
            <a:endParaRPr lang="zh-CN" altLang="en-US"/>
          </a:p>
        </p:txBody>
      </p:sp>
      <p:sp>
        <p:nvSpPr>
          <p:cNvPr id="29" name="文本框 28"/>
          <p:cNvSpPr txBox="1"/>
          <p:nvPr/>
        </p:nvSpPr>
        <p:spPr>
          <a:xfrm>
            <a:off x="6158865" y="1195705"/>
            <a:ext cx="2540000" cy="3136265"/>
          </a:xfrm>
          <a:prstGeom prst="rect">
            <a:avLst/>
          </a:prstGeom>
          <a:noFill/>
        </p:spPr>
        <p:txBody>
          <a:bodyPr wrap="square" rtlCol="0" anchor="t">
            <a:spAutoFit/>
          </a:bodyPr>
          <a:lstStyle/>
          <a:p>
            <a:pPr marL="0" marR="0" lvl="0" indent="0" algn="ctr" defTabSz="914400" rtl="0" eaLnBrk="1" fontAlgn="base" latinLnBrk="0" hangingPunct="1">
              <a:lnSpc>
                <a:spcPct val="160000"/>
              </a:lnSpc>
              <a:spcBef>
                <a:spcPct val="0"/>
              </a:spcBef>
              <a:spcAft>
                <a:spcPct val="0"/>
              </a:spcAft>
              <a:buClrTx/>
              <a:buSzTx/>
              <a:buFontTx/>
              <a:buNone/>
              <a:defRPr/>
            </a:pPr>
            <a:r>
              <a:rPr lang="zh-CN" altLang="en-US"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现场救助原则</a:t>
            </a:r>
            <a:endParaRPr kumimoji="0" lang="zh-CN" altLang="en-US"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220000"/>
              </a:lnSpc>
              <a:spcBef>
                <a:spcPct val="0"/>
              </a:spcBef>
              <a:spcAft>
                <a:spcPct val="0"/>
              </a:spcAft>
              <a:buClrTx/>
              <a:buSzTx/>
              <a:buFontTx/>
              <a:buNone/>
              <a:defRPr/>
            </a:pPr>
            <a:r>
              <a:rPr lang="zh-CN" altLang="en-US"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先救易、后救难</a:t>
            </a:r>
            <a:endParaRPr kumimoji="0" lang="zh-CN" altLang="en-US"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240000"/>
              </a:lnSpc>
              <a:spcBef>
                <a:spcPct val="0"/>
              </a:spcBef>
              <a:spcAft>
                <a:spcPct val="0"/>
              </a:spcAft>
              <a:buClrTx/>
              <a:buSzTx/>
              <a:buFontTx/>
              <a:buNone/>
              <a:defRPr/>
            </a:pPr>
            <a:r>
              <a:rPr lang="zh-CN" altLang="en-US"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增加现场救护员</a:t>
            </a:r>
            <a:endParaRPr kumimoji="0" lang="zh-CN" altLang="en-US"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240000"/>
              </a:lnSpc>
              <a:spcBef>
                <a:spcPct val="0"/>
              </a:spcBef>
              <a:spcAft>
                <a:spcPct val="0"/>
              </a:spcAft>
              <a:buClrTx/>
              <a:buSzTx/>
              <a:buFontTx/>
              <a:buNone/>
              <a:defRPr/>
            </a:pPr>
            <a:r>
              <a:rPr lang="zh-CN" altLang="en-US"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先救近、后救远</a:t>
            </a:r>
            <a:endParaRPr kumimoji="0" lang="zh-CN" altLang="en-US" b="1" i="0" u="none" strike="noStrike" kern="1200" cap="none" spc="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240000"/>
              </a:lnSpc>
              <a:spcBef>
                <a:spcPct val="0"/>
              </a:spcBef>
              <a:spcAft>
                <a:spcPct val="0"/>
              </a:spcAft>
              <a:buClrTx/>
              <a:buSzTx/>
              <a:buFontTx/>
              <a:buNone/>
              <a:defRPr/>
            </a:pPr>
            <a:r>
              <a:rPr lang="zh-CN" altLang="en-US" b="1"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争分夺秒多救援</a:t>
            </a:r>
            <a:endParaRPr lang="zh-CN" altLang="en-US"/>
          </a:p>
        </p:txBody>
      </p:sp>
      <p:sp>
        <p:nvSpPr>
          <p:cNvPr id="30" name="矩形 29"/>
          <p:cNvSpPr/>
          <p:nvPr/>
        </p:nvSpPr>
        <p:spPr>
          <a:xfrm>
            <a:off x="6158865" y="1195705"/>
            <a:ext cx="2493010" cy="3349625"/>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227580" y="3016885"/>
            <a:ext cx="4774565" cy="583565"/>
          </a:xfrm>
          <a:prstGeom prst="rect">
            <a:avLst/>
          </a:prstGeom>
          <a:noFill/>
          <a:effectLst/>
        </p:spPr>
        <p:txBody>
          <a:bodyPr wrap="square">
            <a:spAutoFit/>
          </a:bodyPr>
          <a:lstStyle/>
          <a:p>
            <a:pPr marL="457200" indent="-457200" algn="ctr" eaLnBrk="0" hangingPunct="0">
              <a:buClr>
                <a:srgbClr val="FF0000"/>
              </a:buClr>
            </a:pPr>
            <a:r>
              <a:rPr lang="zh-CN" altLang="en-US" sz="3200" b="1" dirty="0">
                <a:solidFill>
                  <a:srgbClr val="60B8AC"/>
                </a:solidFill>
                <a:latin typeface="微软雅黑" panose="020B0503020204020204" pitchFamily="34" charset="-122"/>
                <a:ea typeface="微软雅黑" panose="020B0503020204020204" pitchFamily="34" charset="-122"/>
                <a:sym typeface="+mn-ea"/>
              </a:rPr>
              <a:t>暴恐袭击应急处置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NO.5</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图片 2942979" descr="attack02"/>
          <p:cNvPicPr>
            <a:picLocks noChangeAspect="1"/>
          </p:cNvPicPr>
          <p:nvPr/>
        </p:nvPicPr>
        <p:blipFill>
          <a:blip r:embed="rId1"/>
          <a:stretch>
            <a:fillRect/>
          </a:stretch>
        </p:blipFill>
        <p:spPr>
          <a:xfrm>
            <a:off x="505460" y="1064895"/>
            <a:ext cx="5312410" cy="3451225"/>
          </a:xfrm>
          <a:prstGeom prst="rect">
            <a:avLst/>
          </a:prstGeom>
          <a:noFill/>
          <a:ln w="9525">
            <a:noFill/>
          </a:ln>
        </p:spPr>
      </p:pic>
      <p:sp>
        <p:nvSpPr>
          <p:cNvPr id="6" name="矩形 5"/>
          <p:cNvSpPr/>
          <p:nvPr/>
        </p:nvSpPr>
        <p:spPr>
          <a:xfrm>
            <a:off x="2985135" y="2627630"/>
            <a:ext cx="5730240" cy="1589405"/>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sp>
        <p:nvSpPr>
          <p:cNvPr id="5" name="文本框 4"/>
          <p:cNvSpPr txBox="1"/>
          <p:nvPr/>
        </p:nvSpPr>
        <p:spPr>
          <a:xfrm>
            <a:off x="3127375" y="2673350"/>
            <a:ext cx="5445125" cy="1476375"/>
          </a:xfrm>
          <a:prstGeom prst="rect">
            <a:avLst/>
          </a:prstGeom>
          <a:noFill/>
        </p:spPr>
        <p:txBody>
          <a:bodyPr wrap="square" rtlCol="0" anchor="t">
            <a:spAutoFit/>
          </a:bodyPr>
          <a:lstStyle/>
          <a:p>
            <a:pPr algn="just" eaLnBrk="1" hangingPunct="1">
              <a:buNone/>
            </a:pP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遇袭击，</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赶快跑</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buNone/>
            </a:pP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公众碰到紧急情况，应果断逃生。“转身跑， 丢掉行李拼命逃。”</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buNone/>
            </a:pP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逃生要与坏人的行进方向相反，丢掉行李，</a:t>
            </a: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寻找隐蔽空间、逃向人少</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的方向。</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pic>
        <p:nvPicPr>
          <p:cNvPr id="3" name="图片 2"/>
          <p:cNvPicPr>
            <a:picLocks noChangeAspect="1"/>
          </p:cNvPicPr>
          <p:nvPr/>
        </p:nvPicPr>
        <p:blipFill>
          <a:blip r:embed="rId2"/>
          <a:srcRect b="4880"/>
          <a:stretch>
            <a:fillRect/>
          </a:stretch>
        </p:blipFill>
        <p:spPr>
          <a:xfrm>
            <a:off x="5048250" y="1815465"/>
            <a:ext cx="3638550" cy="2597150"/>
          </a:xfrm>
          <a:prstGeom prst="rect">
            <a:avLst/>
          </a:prstGeom>
        </p:spPr>
      </p:pic>
      <p:sp>
        <p:nvSpPr>
          <p:cNvPr id="9" name="文本框 8"/>
          <p:cNvSpPr txBox="1"/>
          <p:nvPr/>
        </p:nvSpPr>
        <p:spPr>
          <a:xfrm>
            <a:off x="459740" y="1966595"/>
            <a:ext cx="4339590" cy="2014855"/>
          </a:xfrm>
          <a:prstGeom prst="rect">
            <a:avLst/>
          </a:prstGeom>
          <a:noFill/>
        </p:spPr>
        <p:txBody>
          <a:bodyPr wrap="square" rtlCol="0" anchor="t">
            <a:spAutoFit/>
          </a:bodyPr>
          <a:lstStyle/>
          <a:p>
            <a:pPr marL="285750" indent="-285750" algn="just" fontAlgn="auto">
              <a:lnSpc>
                <a:spcPts val="25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地铁内发生爆炸</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按下列车报警按钮；依靠车内的消防器材灭火；列车在运行期间，不要有拉门、砸窗、跳车等危险行为；在隧道内疏散时，听从指挥，沉着冷静、紧张有序地通过车头或车尾疏散门进入隧道，向邻近车站撤离。</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ts val="2500"/>
              </a:lnSpc>
              <a:buFont typeface="Wingdings" panose="05000000000000000000" charset="0"/>
              <a:buNone/>
            </a:pP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560705" y="1138555"/>
            <a:ext cx="2811145" cy="475615"/>
            <a:chOff x="1387" y="1913"/>
            <a:chExt cx="4427" cy="749"/>
          </a:xfrm>
        </p:grpSpPr>
        <p:sp>
          <p:nvSpPr>
            <p:cNvPr id="25" name="文本框 24"/>
            <p:cNvSpPr txBox="1"/>
            <p:nvPr/>
          </p:nvSpPr>
          <p:spPr>
            <a:xfrm>
              <a:off x="2225" y="1976"/>
              <a:ext cx="280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遇到爆炸怎么办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pic>
        <p:nvPicPr>
          <p:cNvPr id="4" name="图片 3"/>
          <p:cNvPicPr>
            <a:picLocks noChangeAspect="1"/>
          </p:cNvPicPr>
          <p:nvPr/>
        </p:nvPicPr>
        <p:blipFill>
          <a:blip r:embed="rId2"/>
          <a:stretch>
            <a:fillRect/>
          </a:stretch>
        </p:blipFill>
        <p:spPr>
          <a:xfrm>
            <a:off x="4894580" y="1695450"/>
            <a:ext cx="3792220" cy="2713355"/>
          </a:xfrm>
          <a:prstGeom prst="rect">
            <a:avLst/>
          </a:prstGeom>
        </p:spPr>
      </p:pic>
      <p:sp>
        <p:nvSpPr>
          <p:cNvPr id="9" name="文本框 8"/>
          <p:cNvSpPr txBox="1"/>
          <p:nvPr/>
        </p:nvSpPr>
        <p:spPr>
          <a:xfrm>
            <a:off x="459740" y="1692275"/>
            <a:ext cx="4258310" cy="2656205"/>
          </a:xfrm>
          <a:prstGeom prst="rect">
            <a:avLst/>
          </a:prstGeom>
          <a:noFill/>
        </p:spPr>
        <p:txBody>
          <a:bodyPr wrap="square" rtlCol="0" anchor="t">
            <a:spAutoFit/>
          </a:bodyPr>
          <a:lstStyle/>
          <a:p>
            <a:pPr marL="285750" indent="-285750" algn="just" fontAlgn="auto">
              <a:lnSpc>
                <a:spcPts val="25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娱乐场所发生爆炸</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迅速就近隐蔽或者卧倒</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寻找简易遮挡物护住身体重要部位和器官；不要用打火机点火照明，以免形成再次爆炸或燃烧。</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lnSpc>
                <a:spcPts val="25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商场与集贸市场发生爆炸</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注意避开临时搭建的货架，避免因坍塌可能造成新的伤害；注意避开脚下物品，一旦摔倒，应设法让身体靠近墙根或其他支撑物。</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560705" y="1138555"/>
            <a:ext cx="2811145" cy="475615"/>
            <a:chOff x="1387" y="1913"/>
            <a:chExt cx="4427" cy="749"/>
          </a:xfrm>
        </p:grpSpPr>
        <p:sp>
          <p:nvSpPr>
            <p:cNvPr id="25" name="文本框 24"/>
            <p:cNvSpPr txBox="1"/>
            <p:nvPr/>
          </p:nvSpPr>
          <p:spPr>
            <a:xfrm>
              <a:off x="2225" y="1976"/>
              <a:ext cx="280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遇到爆炸怎么办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sp>
        <p:nvSpPr>
          <p:cNvPr id="9" name="文本框 8"/>
          <p:cNvSpPr txBox="1"/>
          <p:nvPr/>
        </p:nvSpPr>
        <p:spPr>
          <a:xfrm>
            <a:off x="459740" y="1789430"/>
            <a:ext cx="5028565" cy="2168525"/>
          </a:xfrm>
          <a:prstGeom prst="rect">
            <a:avLst/>
          </a:prstGeom>
          <a:noFill/>
        </p:spPr>
        <p:txBody>
          <a:bodyPr wrap="square" rtlCol="0" anchor="t">
            <a:spAutoFit/>
          </a:bodyPr>
          <a:lstStyle/>
          <a:p>
            <a:pPr marL="285750" indent="-285750" algn="just" eaLnBrk="1" hangingPunct="1">
              <a:lnSpc>
                <a:spcPct val="1500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保持冷静，不要反抗，不对视，不对话，趴在地上，动作要缓慢；</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eaLnBrk="1" hangingPunct="1">
              <a:lnSpc>
                <a:spcPct val="1500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尽可能保留和隐藏自己的通讯工具，及时把手机改为静音，适时用短信等方式向警方（</a:t>
            </a:r>
            <a:r>
              <a:rPr lang="en-US" altLang="zh-CN" sz="1500" dirty="0">
                <a:latin typeface="微软雅黑" panose="020B0503020204020204" pitchFamily="34" charset="-122"/>
                <a:ea typeface="微软雅黑" panose="020B0503020204020204" pitchFamily="34" charset="-122"/>
                <a:cs typeface="微软雅黑" panose="020B0503020204020204" pitchFamily="34" charset="-122"/>
                <a:sym typeface="+mn-ea"/>
              </a:rPr>
              <a:t>110</a:t>
            </a: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）求救，短信主要内容：自己所在位置，人质人数，恐怖分子人数等；</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eaLnBrk="1" hangingPunct="1">
              <a:lnSpc>
                <a:spcPct val="150000"/>
              </a:lnSpc>
              <a:buFont typeface="Wingdings" panose="05000000000000000000" charset="0"/>
              <a:buNone/>
            </a:pP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内容占位符 4"/>
          <p:cNvPicPr>
            <a:picLocks noGrp="1" noChangeAspect="1"/>
          </p:cNvPicPr>
          <p:nvPr>
            <p:ph sz="half" idx="1"/>
          </p:nvPr>
        </p:nvPicPr>
        <p:blipFill>
          <a:blip r:embed="rId2"/>
          <a:stretch>
            <a:fillRect/>
          </a:stretch>
        </p:blipFill>
        <p:spPr>
          <a:xfrm>
            <a:off x="5552440" y="1804035"/>
            <a:ext cx="3074035" cy="1936115"/>
          </a:xfrm>
          <a:prstGeom prst="rect">
            <a:avLst/>
          </a:prstGeom>
        </p:spPr>
      </p:pic>
      <p:grpSp>
        <p:nvGrpSpPr>
          <p:cNvPr id="12" name="组合 11"/>
          <p:cNvGrpSpPr/>
          <p:nvPr/>
        </p:nvGrpSpPr>
        <p:grpSpPr>
          <a:xfrm>
            <a:off x="560705" y="1138555"/>
            <a:ext cx="2811145" cy="475615"/>
            <a:chOff x="1387" y="1913"/>
            <a:chExt cx="4427" cy="749"/>
          </a:xfrm>
        </p:grpSpPr>
        <p:sp>
          <p:nvSpPr>
            <p:cNvPr id="25" name="文本框 24"/>
            <p:cNvSpPr txBox="1"/>
            <p:nvPr/>
          </p:nvSpPr>
          <p:spPr>
            <a:xfrm>
              <a:off x="1493" y="1976"/>
              <a:ext cx="424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被恐怖分子劫持怎么办？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sp>
        <p:nvSpPr>
          <p:cNvPr id="9" name="文本框 8"/>
          <p:cNvSpPr txBox="1"/>
          <p:nvPr/>
        </p:nvSpPr>
        <p:spPr>
          <a:xfrm>
            <a:off x="459740" y="1789430"/>
            <a:ext cx="5092700" cy="1476375"/>
          </a:xfrm>
          <a:prstGeom prst="rect">
            <a:avLst/>
          </a:prstGeom>
          <a:noFill/>
        </p:spPr>
        <p:txBody>
          <a:bodyPr wrap="square" rtlCol="0" anchor="t">
            <a:spAutoFit/>
          </a:bodyPr>
          <a:lstStyle/>
          <a:p>
            <a:pPr indent="0" algn="just" eaLnBrk="1" hangingPunct="1">
              <a:lnSpc>
                <a:spcPct val="150000"/>
              </a:lnSpc>
              <a:buFont typeface="Wingdings" panose="05000000000000000000" charset="0"/>
              <a:buNone/>
            </a:pP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eaLnBrk="1" hangingPunct="1">
              <a:lnSpc>
                <a:spcPct val="1500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注意观察恐怖分子人数，头领，便于事后提供证言；</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eaLnBrk="1" hangingPunct="1">
              <a:lnSpc>
                <a:spcPct val="150000"/>
              </a:lnSpc>
              <a:buFont typeface="Wingdings" panose="05000000000000000000" charset="0"/>
              <a:buChar char="l"/>
            </a:pPr>
            <a:r>
              <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rPr>
              <a:t>在警方发起突击的瞬间，尽可能趴在地上，在警方掩护下脱离现场。</a:t>
            </a:r>
            <a:endParaRPr lang="zh-CN" altLang="en-US" sz="15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内容占位符 5"/>
          <p:cNvPicPr>
            <a:picLocks noGrp="1" noChangeAspect="1"/>
          </p:cNvPicPr>
          <p:nvPr>
            <p:ph sz="half" idx="2"/>
          </p:nvPr>
        </p:nvPicPr>
        <p:blipFill>
          <a:blip r:embed="rId2"/>
          <a:srcRect b="4537"/>
          <a:stretch>
            <a:fillRect/>
          </a:stretch>
        </p:blipFill>
        <p:spPr>
          <a:xfrm>
            <a:off x="5552440" y="1844675"/>
            <a:ext cx="3074035" cy="1697355"/>
          </a:xfrm>
          <a:prstGeom prst="rect">
            <a:avLst/>
          </a:prstGeom>
        </p:spPr>
      </p:pic>
      <p:grpSp>
        <p:nvGrpSpPr>
          <p:cNvPr id="12" name="组合 11"/>
          <p:cNvGrpSpPr/>
          <p:nvPr/>
        </p:nvGrpSpPr>
        <p:grpSpPr>
          <a:xfrm>
            <a:off x="560705" y="1138555"/>
            <a:ext cx="2811145" cy="475615"/>
            <a:chOff x="1387" y="1913"/>
            <a:chExt cx="4427" cy="749"/>
          </a:xfrm>
        </p:grpSpPr>
        <p:sp>
          <p:nvSpPr>
            <p:cNvPr id="25" name="文本框 24"/>
            <p:cNvSpPr txBox="1"/>
            <p:nvPr/>
          </p:nvSpPr>
          <p:spPr>
            <a:xfrm>
              <a:off x="1493" y="1976"/>
              <a:ext cx="424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被恐怖分子劫持怎么办？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6" name="矩形 5"/>
          <p:cNvSpPr/>
          <p:nvPr/>
        </p:nvSpPr>
        <p:spPr>
          <a:xfrm>
            <a:off x="684848" y="4057015"/>
            <a:ext cx="3903345" cy="12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1267" name="图片 2779142" descr="t0154a6a1af3fc154cc"/>
          <p:cNvPicPr>
            <a:picLocks noChangeAspect="1"/>
          </p:cNvPicPr>
          <p:nvPr/>
        </p:nvPicPr>
        <p:blipFill>
          <a:blip r:embed="rId2"/>
          <a:stretch>
            <a:fillRect/>
          </a:stretch>
        </p:blipFill>
        <p:spPr>
          <a:xfrm>
            <a:off x="801370" y="1690370"/>
            <a:ext cx="3670300" cy="2433320"/>
          </a:xfrm>
          <a:prstGeom prst="rect">
            <a:avLst/>
          </a:prstGeom>
          <a:noFill/>
          <a:ln w="9525">
            <a:noFill/>
          </a:ln>
        </p:spPr>
      </p:pic>
      <p:grpSp>
        <p:nvGrpSpPr>
          <p:cNvPr id="12" name="组合 11"/>
          <p:cNvGrpSpPr/>
          <p:nvPr/>
        </p:nvGrpSpPr>
        <p:grpSpPr>
          <a:xfrm>
            <a:off x="5361940" y="1668145"/>
            <a:ext cx="2693670" cy="2693670"/>
            <a:chOff x="5079" y="2177"/>
            <a:chExt cx="4242" cy="4242"/>
          </a:xfrm>
        </p:grpSpPr>
        <p:sp>
          <p:nvSpPr>
            <p:cNvPr id="13" name="íŝļíḓé"/>
            <p:cNvSpPr/>
            <p:nvPr/>
          </p:nvSpPr>
          <p:spPr>
            <a:xfrm>
              <a:off x="6173" y="3269"/>
              <a:ext cx="2252" cy="2027"/>
            </a:xfrm>
            <a:custGeom>
              <a:avLst/>
              <a:gdLst>
                <a:gd name="T0" fmla="*/ 116 w 257"/>
                <a:gd name="T1" fmla="*/ 232 h 232"/>
                <a:gd name="T2" fmla="*/ 124 w 257"/>
                <a:gd name="T3" fmla="*/ 224 h 232"/>
                <a:gd name="T4" fmla="*/ 116 w 257"/>
                <a:gd name="T5" fmla="*/ 216 h 232"/>
                <a:gd name="T6" fmla="*/ 16 w 257"/>
                <a:gd name="T7" fmla="*/ 116 h 232"/>
                <a:gd name="T8" fmla="*/ 116 w 257"/>
                <a:gd name="T9" fmla="*/ 16 h 232"/>
                <a:gd name="T10" fmla="*/ 216 w 257"/>
                <a:gd name="T11" fmla="*/ 116 h 232"/>
                <a:gd name="T12" fmla="*/ 212 w 257"/>
                <a:gd name="T13" fmla="*/ 150 h 232"/>
                <a:gd name="T14" fmla="*/ 204 w 257"/>
                <a:gd name="T15" fmla="*/ 132 h 232"/>
                <a:gd name="T16" fmla="*/ 194 w 257"/>
                <a:gd name="T17" fmla="*/ 127 h 232"/>
                <a:gd name="T18" fmla="*/ 189 w 257"/>
                <a:gd name="T19" fmla="*/ 138 h 232"/>
                <a:gd name="T20" fmla="*/ 204 w 257"/>
                <a:gd name="T21" fmla="*/ 174 h 232"/>
                <a:gd name="T22" fmla="*/ 204 w 257"/>
                <a:gd name="T23" fmla="*/ 175 h 232"/>
                <a:gd name="T24" fmla="*/ 204 w 257"/>
                <a:gd name="T25" fmla="*/ 175 h 232"/>
                <a:gd name="T26" fmla="*/ 205 w 257"/>
                <a:gd name="T27" fmla="*/ 176 h 232"/>
                <a:gd name="T28" fmla="*/ 205 w 257"/>
                <a:gd name="T29" fmla="*/ 176 h 232"/>
                <a:gd name="T30" fmla="*/ 206 w 257"/>
                <a:gd name="T31" fmla="*/ 177 h 232"/>
                <a:gd name="T32" fmla="*/ 207 w 257"/>
                <a:gd name="T33" fmla="*/ 178 h 232"/>
                <a:gd name="T34" fmla="*/ 208 w 257"/>
                <a:gd name="T35" fmla="*/ 178 h 232"/>
                <a:gd name="T36" fmla="*/ 209 w 257"/>
                <a:gd name="T37" fmla="*/ 179 h 232"/>
                <a:gd name="T38" fmla="*/ 210 w 257"/>
                <a:gd name="T39" fmla="*/ 179 h 232"/>
                <a:gd name="T40" fmla="*/ 210 w 257"/>
                <a:gd name="T41" fmla="*/ 179 h 232"/>
                <a:gd name="T42" fmla="*/ 211 w 257"/>
                <a:gd name="T43" fmla="*/ 179 h 232"/>
                <a:gd name="T44" fmla="*/ 211 w 257"/>
                <a:gd name="T45" fmla="*/ 179 h 232"/>
                <a:gd name="T46" fmla="*/ 212 w 257"/>
                <a:gd name="T47" fmla="*/ 179 h 232"/>
                <a:gd name="T48" fmla="*/ 213 w 257"/>
                <a:gd name="T49" fmla="*/ 179 h 232"/>
                <a:gd name="T50" fmla="*/ 214 w 257"/>
                <a:gd name="T51" fmla="*/ 179 h 232"/>
                <a:gd name="T52" fmla="*/ 215 w 257"/>
                <a:gd name="T53" fmla="*/ 178 h 232"/>
                <a:gd name="T54" fmla="*/ 215 w 257"/>
                <a:gd name="T55" fmla="*/ 178 h 232"/>
                <a:gd name="T56" fmla="*/ 252 w 257"/>
                <a:gd name="T57" fmla="*/ 157 h 232"/>
                <a:gd name="T58" fmla="*/ 255 w 257"/>
                <a:gd name="T59" fmla="*/ 146 h 232"/>
                <a:gd name="T60" fmla="*/ 244 w 257"/>
                <a:gd name="T61" fmla="*/ 143 h 232"/>
                <a:gd name="T62" fmla="*/ 228 w 257"/>
                <a:gd name="T63" fmla="*/ 152 h 232"/>
                <a:gd name="T64" fmla="*/ 232 w 257"/>
                <a:gd name="T65" fmla="*/ 116 h 232"/>
                <a:gd name="T66" fmla="*/ 116 w 257"/>
                <a:gd name="T67" fmla="*/ 0 h 232"/>
                <a:gd name="T68" fmla="*/ 0 w 257"/>
                <a:gd name="T69" fmla="*/ 116 h 232"/>
                <a:gd name="T70" fmla="*/ 116 w 257"/>
                <a:gd name="T71"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7" h="232">
                  <a:moveTo>
                    <a:pt x="116" y="232"/>
                  </a:moveTo>
                  <a:cubicBezTo>
                    <a:pt x="121" y="232"/>
                    <a:pt x="124" y="229"/>
                    <a:pt x="124" y="224"/>
                  </a:cubicBezTo>
                  <a:cubicBezTo>
                    <a:pt x="124" y="220"/>
                    <a:pt x="121" y="216"/>
                    <a:pt x="116" y="216"/>
                  </a:cubicBezTo>
                  <a:cubicBezTo>
                    <a:pt x="61" y="216"/>
                    <a:pt x="16" y="171"/>
                    <a:pt x="16" y="116"/>
                  </a:cubicBezTo>
                  <a:cubicBezTo>
                    <a:pt x="16" y="61"/>
                    <a:pt x="61" y="16"/>
                    <a:pt x="116" y="16"/>
                  </a:cubicBezTo>
                  <a:cubicBezTo>
                    <a:pt x="171" y="16"/>
                    <a:pt x="216" y="61"/>
                    <a:pt x="216" y="116"/>
                  </a:cubicBezTo>
                  <a:cubicBezTo>
                    <a:pt x="216" y="117"/>
                    <a:pt x="217" y="134"/>
                    <a:pt x="212" y="150"/>
                  </a:cubicBezTo>
                  <a:cubicBezTo>
                    <a:pt x="204" y="132"/>
                    <a:pt x="204" y="132"/>
                    <a:pt x="204" y="132"/>
                  </a:cubicBezTo>
                  <a:cubicBezTo>
                    <a:pt x="202" y="128"/>
                    <a:pt x="198" y="126"/>
                    <a:pt x="194" y="127"/>
                  </a:cubicBezTo>
                  <a:cubicBezTo>
                    <a:pt x="189" y="129"/>
                    <a:pt x="187" y="134"/>
                    <a:pt x="189" y="138"/>
                  </a:cubicBezTo>
                  <a:cubicBezTo>
                    <a:pt x="204" y="174"/>
                    <a:pt x="204" y="174"/>
                    <a:pt x="204" y="174"/>
                  </a:cubicBezTo>
                  <a:cubicBezTo>
                    <a:pt x="204" y="174"/>
                    <a:pt x="204" y="174"/>
                    <a:pt x="204" y="175"/>
                  </a:cubicBezTo>
                  <a:cubicBezTo>
                    <a:pt x="204" y="175"/>
                    <a:pt x="204" y="175"/>
                    <a:pt x="204" y="175"/>
                  </a:cubicBezTo>
                  <a:cubicBezTo>
                    <a:pt x="204" y="175"/>
                    <a:pt x="204" y="175"/>
                    <a:pt x="205" y="176"/>
                  </a:cubicBezTo>
                  <a:cubicBezTo>
                    <a:pt x="205" y="176"/>
                    <a:pt x="205" y="176"/>
                    <a:pt x="205" y="176"/>
                  </a:cubicBezTo>
                  <a:cubicBezTo>
                    <a:pt x="205" y="177"/>
                    <a:pt x="206" y="177"/>
                    <a:pt x="206" y="177"/>
                  </a:cubicBezTo>
                  <a:cubicBezTo>
                    <a:pt x="206" y="177"/>
                    <a:pt x="207" y="178"/>
                    <a:pt x="207" y="178"/>
                  </a:cubicBezTo>
                  <a:cubicBezTo>
                    <a:pt x="207" y="178"/>
                    <a:pt x="207" y="178"/>
                    <a:pt x="208" y="178"/>
                  </a:cubicBezTo>
                  <a:cubicBezTo>
                    <a:pt x="208" y="178"/>
                    <a:pt x="208" y="179"/>
                    <a:pt x="209" y="179"/>
                  </a:cubicBezTo>
                  <a:cubicBezTo>
                    <a:pt x="209" y="179"/>
                    <a:pt x="209" y="179"/>
                    <a:pt x="210" y="179"/>
                  </a:cubicBezTo>
                  <a:cubicBezTo>
                    <a:pt x="210" y="179"/>
                    <a:pt x="210" y="179"/>
                    <a:pt x="210" y="179"/>
                  </a:cubicBezTo>
                  <a:cubicBezTo>
                    <a:pt x="211" y="179"/>
                    <a:pt x="211" y="179"/>
                    <a:pt x="211" y="179"/>
                  </a:cubicBezTo>
                  <a:cubicBezTo>
                    <a:pt x="211" y="179"/>
                    <a:pt x="211" y="179"/>
                    <a:pt x="211" y="179"/>
                  </a:cubicBezTo>
                  <a:cubicBezTo>
                    <a:pt x="211" y="179"/>
                    <a:pt x="212" y="179"/>
                    <a:pt x="212" y="179"/>
                  </a:cubicBezTo>
                  <a:cubicBezTo>
                    <a:pt x="212" y="179"/>
                    <a:pt x="213" y="179"/>
                    <a:pt x="213" y="179"/>
                  </a:cubicBezTo>
                  <a:cubicBezTo>
                    <a:pt x="213" y="179"/>
                    <a:pt x="214" y="179"/>
                    <a:pt x="214" y="179"/>
                  </a:cubicBezTo>
                  <a:cubicBezTo>
                    <a:pt x="214" y="178"/>
                    <a:pt x="215" y="178"/>
                    <a:pt x="215" y="178"/>
                  </a:cubicBezTo>
                  <a:cubicBezTo>
                    <a:pt x="215" y="178"/>
                    <a:pt x="215" y="178"/>
                    <a:pt x="215" y="178"/>
                  </a:cubicBezTo>
                  <a:cubicBezTo>
                    <a:pt x="252" y="157"/>
                    <a:pt x="252" y="157"/>
                    <a:pt x="252" y="157"/>
                  </a:cubicBezTo>
                  <a:cubicBezTo>
                    <a:pt x="256" y="154"/>
                    <a:pt x="257" y="149"/>
                    <a:pt x="255" y="146"/>
                  </a:cubicBezTo>
                  <a:cubicBezTo>
                    <a:pt x="253" y="142"/>
                    <a:pt x="248" y="140"/>
                    <a:pt x="244" y="143"/>
                  </a:cubicBezTo>
                  <a:cubicBezTo>
                    <a:pt x="228" y="152"/>
                    <a:pt x="228" y="152"/>
                    <a:pt x="228" y="152"/>
                  </a:cubicBezTo>
                  <a:cubicBezTo>
                    <a:pt x="233" y="134"/>
                    <a:pt x="232" y="117"/>
                    <a:pt x="232" y="116"/>
                  </a:cubicBezTo>
                  <a:cubicBezTo>
                    <a:pt x="232" y="52"/>
                    <a:pt x="180" y="0"/>
                    <a:pt x="116" y="0"/>
                  </a:cubicBezTo>
                  <a:cubicBezTo>
                    <a:pt x="52" y="0"/>
                    <a:pt x="0" y="52"/>
                    <a:pt x="0" y="116"/>
                  </a:cubicBezTo>
                  <a:cubicBezTo>
                    <a:pt x="0" y="180"/>
                    <a:pt x="52" y="232"/>
                    <a:pt x="116" y="2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4" name="íṥľïḓé"/>
            <p:cNvSpPr/>
            <p:nvPr/>
          </p:nvSpPr>
          <p:spPr>
            <a:xfrm rot="10800000">
              <a:off x="5079" y="2177"/>
              <a:ext cx="2495" cy="2097"/>
            </a:xfrm>
            <a:custGeom>
              <a:avLst/>
              <a:gdLst>
                <a:gd name="connsiteX0" fmla="*/ 370825 w 2466521"/>
                <a:gd name="connsiteY0" fmla="*/ 2072270 h 2072270"/>
                <a:gd name="connsiteX1" fmla="*/ 303147 w 2466521"/>
                <a:gd name="connsiteY1" fmla="*/ 2068853 h 2072270"/>
                <a:gd name="connsiteX2" fmla="*/ 284239 w 2466521"/>
                <a:gd name="connsiteY2" fmla="*/ 2066281 h 2072270"/>
                <a:gd name="connsiteX3" fmla="*/ 47099 w 2466521"/>
                <a:gd name="connsiteY3" fmla="*/ 1877727 h 2072270"/>
                <a:gd name="connsiteX4" fmla="*/ 62381 w 2466521"/>
                <a:gd name="connsiteY4" fmla="*/ 1481505 h 2072270"/>
                <a:gd name="connsiteX5" fmla="*/ 215929 w 2466521"/>
                <a:gd name="connsiteY5" fmla="*/ 1344762 h 2072270"/>
                <a:gd name="connsiteX6" fmla="*/ 307716 w 2466521"/>
                <a:gd name="connsiteY6" fmla="*/ 1313682 h 2072270"/>
                <a:gd name="connsiteX7" fmla="*/ 370825 w 2466521"/>
                <a:gd name="connsiteY7" fmla="*/ 1316868 h 2072270"/>
                <a:gd name="connsiteX8" fmla="*/ 1705439 w 2466521"/>
                <a:gd name="connsiteY8" fmla="*/ 112493 h 2072270"/>
                <a:gd name="connsiteX9" fmla="*/ 1709142 w 2466521"/>
                <a:gd name="connsiteY9" fmla="*/ 39163 h 2072270"/>
                <a:gd name="connsiteX10" fmla="*/ 1718451 w 2466521"/>
                <a:gd name="connsiteY10" fmla="*/ 53001 h 2072270"/>
                <a:gd name="connsiteX11" fmla="*/ 1815545 w 2466521"/>
                <a:gd name="connsiteY11" fmla="*/ 136486 h 2072270"/>
                <a:gd name="connsiteX12" fmla="*/ 2300446 w 2466521"/>
                <a:gd name="connsiteY12" fmla="*/ 155189 h 2072270"/>
                <a:gd name="connsiteX13" fmla="*/ 2403682 w 2466521"/>
                <a:gd name="connsiteY13" fmla="*/ 79431 h 2072270"/>
                <a:gd name="connsiteX14" fmla="*/ 2466521 w 2466521"/>
                <a:gd name="connsiteY14" fmla="*/ 0 h 2072270"/>
                <a:gd name="connsiteX15" fmla="*/ 2456941 w 2466521"/>
                <a:gd name="connsiteY15" fmla="*/ 189728 h 2072270"/>
                <a:gd name="connsiteX16" fmla="*/ 370825 w 2466521"/>
                <a:gd name="connsiteY16" fmla="*/ 2072270 h 207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66521" h="2072270">
                  <a:moveTo>
                    <a:pt x="370825" y="2072270"/>
                  </a:moveTo>
                  <a:lnTo>
                    <a:pt x="303147" y="2068853"/>
                  </a:lnTo>
                  <a:lnTo>
                    <a:pt x="284239" y="2066281"/>
                  </a:lnTo>
                  <a:cubicBezTo>
                    <a:pt x="184305" y="2038557"/>
                    <a:pt x="98017" y="1971400"/>
                    <a:pt x="47099" y="1877727"/>
                  </a:cubicBezTo>
                  <a:cubicBezTo>
                    <a:pt x="-20793" y="1752830"/>
                    <a:pt x="-14929" y="1600802"/>
                    <a:pt x="62381" y="1481505"/>
                  </a:cubicBezTo>
                  <a:cubicBezTo>
                    <a:pt x="101036" y="1421857"/>
                    <a:pt x="154456" y="1375169"/>
                    <a:pt x="215929" y="1344762"/>
                  </a:cubicBezTo>
                  <a:lnTo>
                    <a:pt x="307716" y="1313682"/>
                  </a:lnTo>
                  <a:lnTo>
                    <a:pt x="370825" y="1316868"/>
                  </a:lnTo>
                  <a:cubicBezTo>
                    <a:pt x="1065430" y="1316868"/>
                    <a:pt x="1636739" y="788972"/>
                    <a:pt x="1705439" y="112493"/>
                  </a:cubicBezTo>
                  <a:lnTo>
                    <a:pt x="1709142" y="39163"/>
                  </a:lnTo>
                  <a:lnTo>
                    <a:pt x="1718451" y="53001"/>
                  </a:lnTo>
                  <a:cubicBezTo>
                    <a:pt x="1746512" y="84662"/>
                    <a:pt x="1779046" y="112833"/>
                    <a:pt x="1815545" y="136486"/>
                  </a:cubicBezTo>
                  <a:cubicBezTo>
                    <a:pt x="1961542" y="231099"/>
                    <a:pt x="2147595" y="238275"/>
                    <a:pt x="2300446" y="155189"/>
                  </a:cubicBezTo>
                  <a:cubicBezTo>
                    <a:pt x="2338659" y="134418"/>
                    <a:pt x="2373266" y="108837"/>
                    <a:pt x="2403682" y="79431"/>
                  </a:cubicBezTo>
                  <a:lnTo>
                    <a:pt x="2466521" y="0"/>
                  </a:lnTo>
                  <a:lnTo>
                    <a:pt x="2456941" y="189728"/>
                  </a:lnTo>
                  <a:cubicBezTo>
                    <a:pt x="2349556" y="1247124"/>
                    <a:pt x="1456552" y="2072270"/>
                    <a:pt x="370825" y="207227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7" name="íṩlîḓe"/>
            <p:cNvSpPr/>
            <p:nvPr/>
          </p:nvSpPr>
          <p:spPr>
            <a:xfrm rot="10800000">
              <a:off x="7437" y="2199"/>
              <a:ext cx="1884" cy="2428"/>
            </a:xfrm>
            <a:custGeom>
              <a:avLst/>
              <a:gdLst>
                <a:gd name="connsiteX0" fmla="*/ 1807547 w 1861852"/>
                <a:gd name="connsiteY0" fmla="*/ 2400216 h 2400216"/>
                <a:gd name="connsiteX1" fmla="*/ 1674335 w 1861852"/>
                <a:gd name="connsiteY1" fmla="*/ 2379885 h 2400216"/>
                <a:gd name="connsiteX2" fmla="*/ 0 w 1861852"/>
                <a:gd name="connsiteY2" fmla="*/ 325545 h 2400216"/>
                <a:gd name="connsiteX3" fmla="*/ 1464 w 1861852"/>
                <a:gd name="connsiteY3" fmla="*/ 296556 h 2400216"/>
                <a:gd name="connsiteX4" fmla="*/ 3139 w 1861852"/>
                <a:gd name="connsiteY4" fmla="*/ 284239 h 2400216"/>
                <a:gd name="connsiteX5" fmla="*/ 191693 w 1861852"/>
                <a:gd name="connsiteY5" fmla="*/ 47099 h 2400216"/>
                <a:gd name="connsiteX6" fmla="*/ 587915 w 1861852"/>
                <a:gd name="connsiteY6" fmla="*/ 62381 h 2400216"/>
                <a:gd name="connsiteX7" fmla="*/ 724658 w 1861852"/>
                <a:gd name="connsiteY7" fmla="*/ 215929 h 2400216"/>
                <a:gd name="connsiteX8" fmla="*/ 756229 w 1861852"/>
                <a:gd name="connsiteY8" fmla="*/ 309165 h 2400216"/>
                <a:gd name="connsiteX9" fmla="*/ 755402 w 1861852"/>
                <a:gd name="connsiteY9" fmla="*/ 325545 h 2400216"/>
                <a:gd name="connsiteX10" fmla="*/ 1826575 w 1861852"/>
                <a:gd name="connsiteY10" fmla="*/ 1639830 h 2400216"/>
                <a:gd name="connsiteX11" fmla="*/ 1861852 w 1861852"/>
                <a:gd name="connsiteY11" fmla="*/ 1645214 h 2400216"/>
                <a:gd name="connsiteX12" fmla="*/ 1799125 w 1861852"/>
                <a:gd name="connsiteY12" fmla="*/ 1687413 h 2400216"/>
                <a:gd name="connsiteX13" fmla="*/ 1715640 w 1861852"/>
                <a:gd name="connsiteY13" fmla="*/ 1784507 h 2400216"/>
                <a:gd name="connsiteX14" fmla="*/ 1696937 w 1861852"/>
                <a:gd name="connsiteY14" fmla="*/ 2269408 h 2400216"/>
                <a:gd name="connsiteX15" fmla="*/ 1772695 w 1861852"/>
                <a:gd name="connsiteY15" fmla="*/ 2372644 h 2400216"/>
                <a:gd name="connsiteX16" fmla="*/ 1807547 w 1861852"/>
                <a:gd name="connsiteY16" fmla="*/ 2400216 h 240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1852" h="2400216">
                  <a:moveTo>
                    <a:pt x="1807547" y="2400216"/>
                  </a:moveTo>
                  <a:lnTo>
                    <a:pt x="1674335" y="2379885"/>
                  </a:lnTo>
                  <a:cubicBezTo>
                    <a:pt x="718794" y="2184353"/>
                    <a:pt x="0" y="1338891"/>
                    <a:pt x="0" y="325545"/>
                  </a:cubicBezTo>
                  <a:lnTo>
                    <a:pt x="1464" y="296556"/>
                  </a:lnTo>
                  <a:lnTo>
                    <a:pt x="3139" y="284239"/>
                  </a:lnTo>
                  <a:cubicBezTo>
                    <a:pt x="30863" y="184305"/>
                    <a:pt x="98020" y="98017"/>
                    <a:pt x="191693" y="47099"/>
                  </a:cubicBezTo>
                  <a:cubicBezTo>
                    <a:pt x="316590" y="-20793"/>
                    <a:pt x="468618" y="-14929"/>
                    <a:pt x="587915" y="62381"/>
                  </a:cubicBezTo>
                  <a:cubicBezTo>
                    <a:pt x="647564" y="101036"/>
                    <a:pt x="694251" y="154456"/>
                    <a:pt x="724658" y="215929"/>
                  </a:cubicBezTo>
                  <a:lnTo>
                    <a:pt x="756229" y="309165"/>
                  </a:lnTo>
                  <a:lnTo>
                    <a:pt x="755402" y="325545"/>
                  </a:lnTo>
                  <a:cubicBezTo>
                    <a:pt x="755402" y="973843"/>
                    <a:pt x="1215258" y="1514736"/>
                    <a:pt x="1826575" y="1639830"/>
                  </a:cubicBezTo>
                  <a:lnTo>
                    <a:pt x="1861852" y="1645214"/>
                  </a:lnTo>
                  <a:lnTo>
                    <a:pt x="1799125" y="1687413"/>
                  </a:lnTo>
                  <a:cubicBezTo>
                    <a:pt x="1767464" y="1715474"/>
                    <a:pt x="1739293" y="1748008"/>
                    <a:pt x="1715640" y="1784507"/>
                  </a:cubicBezTo>
                  <a:cubicBezTo>
                    <a:pt x="1621027" y="1930504"/>
                    <a:pt x="1613851" y="2116557"/>
                    <a:pt x="1696937" y="2269408"/>
                  </a:cubicBezTo>
                  <a:cubicBezTo>
                    <a:pt x="1717709" y="2307621"/>
                    <a:pt x="1743290" y="2342228"/>
                    <a:pt x="1772695" y="2372644"/>
                  </a:cubicBezTo>
                  <a:lnTo>
                    <a:pt x="1807547" y="240021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8" name="ïṧ1ïḋe"/>
            <p:cNvSpPr/>
            <p:nvPr/>
          </p:nvSpPr>
          <p:spPr>
            <a:xfrm rot="10800000">
              <a:off x="5088" y="4146"/>
              <a:ext cx="1864" cy="2247"/>
            </a:xfrm>
            <a:custGeom>
              <a:avLst/>
              <a:gdLst>
                <a:gd name="connsiteX0" fmla="*/ 1444238 w 1842839"/>
                <a:gd name="connsiteY0" fmla="*/ 2220782 h 2221070"/>
                <a:gd name="connsiteX1" fmla="*/ 1248227 w 1842839"/>
                <a:gd name="connsiteY1" fmla="*/ 2158690 h 2221070"/>
                <a:gd name="connsiteX2" fmla="*/ 1111484 w 1842839"/>
                <a:gd name="connsiteY2" fmla="*/ 2005141 h 2221070"/>
                <a:gd name="connsiteX3" fmla="*/ 1091568 w 1842839"/>
                <a:gd name="connsiteY3" fmla="*/ 1946324 h 2221070"/>
                <a:gd name="connsiteX4" fmla="*/ 1090906 w 1842839"/>
                <a:gd name="connsiteY4" fmla="*/ 1933225 h 2221070"/>
                <a:gd name="connsiteX5" fmla="*/ 1073259 w 1842839"/>
                <a:gd name="connsiteY5" fmla="*/ 1817593 h 2221070"/>
                <a:gd name="connsiteX6" fmla="*/ 1072426 w 1842839"/>
                <a:gd name="connsiteY6" fmla="*/ 1803275 h 2221070"/>
                <a:gd name="connsiteX7" fmla="*/ 1071057 w 1842839"/>
                <a:gd name="connsiteY7" fmla="*/ 1803169 h 2221070"/>
                <a:gd name="connsiteX8" fmla="*/ 1070577 w 1842839"/>
                <a:gd name="connsiteY8" fmla="*/ 1800023 h 2221070"/>
                <a:gd name="connsiteX9" fmla="*/ 26659 w 1842839"/>
                <a:gd name="connsiteY9" fmla="*/ 756105 h 2221070"/>
                <a:gd name="connsiteX10" fmla="*/ 0 w 1842839"/>
                <a:gd name="connsiteY10" fmla="*/ 752036 h 2221070"/>
                <a:gd name="connsiteX11" fmla="*/ 71201 w 1842839"/>
                <a:gd name="connsiteY11" fmla="*/ 704136 h 2221070"/>
                <a:gd name="connsiteX12" fmla="*/ 154686 w 1842839"/>
                <a:gd name="connsiteY12" fmla="*/ 607042 h 2221070"/>
                <a:gd name="connsiteX13" fmla="*/ 173389 w 1842839"/>
                <a:gd name="connsiteY13" fmla="*/ 122141 h 2221070"/>
                <a:gd name="connsiteX14" fmla="*/ 97631 w 1842839"/>
                <a:gd name="connsiteY14" fmla="*/ 18905 h 2221070"/>
                <a:gd name="connsiteX15" fmla="*/ 73735 w 1842839"/>
                <a:gd name="connsiteY15" fmla="*/ 0 h 2221070"/>
                <a:gd name="connsiteX16" fmla="*/ 178899 w 1842839"/>
                <a:gd name="connsiteY16" fmla="*/ 16050 h 2221070"/>
                <a:gd name="connsiteX17" fmla="*/ 1842408 w 1842839"/>
                <a:gd name="connsiteY17" fmla="*/ 1855990 h 2221070"/>
                <a:gd name="connsiteX18" fmla="*/ 1842839 w 1842839"/>
                <a:gd name="connsiteY18" fmla="*/ 1864516 h 2221070"/>
                <a:gd name="connsiteX19" fmla="*/ 1833003 w 1842839"/>
                <a:gd name="connsiteY19" fmla="*/ 1936832 h 2221070"/>
                <a:gd name="connsiteX20" fmla="*/ 1644449 w 1842839"/>
                <a:gd name="connsiteY20" fmla="*/ 2173972 h 2221070"/>
                <a:gd name="connsiteX21" fmla="*/ 1444238 w 1842839"/>
                <a:gd name="connsiteY21" fmla="*/ 2220782 h 22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2839" h="2221070">
                  <a:moveTo>
                    <a:pt x="1444238" y="2220782"/>
                  </a:moveTo>
                  <a:cubicBezTo>
                    <a:pt x="1375707" y="2218139"/>
                    <a:pt x="1307876" y="2197345"/>
                    <a:pt x="1248227" y="2158690"/>
                  </a:cubicBezTo>
                  <a:cubicBezTo>
                    <a:pt x="1188579" y="2120035"/>
                    <a:pt x="1141891" y="2066615"/>
                    <a:pt x="1111484" y="2005141"/>
                  </a:cubicBezTo>
                  <a:lnTo>
                    <a:pt x="1091568" y="1946324"/>
                  </a:lnTo>
                  <a:lnTo>
                    <a:pt x="1090906" y="1933225"/>
                  </a:lnTo>
                  <a:lnTo>
                    <a:pt x="1073259" y="1817593"/>
                  </a:lnTo>
                  <a:lnTo>
                    <a:pt x="1072426" y="1803275"/>
                  </a:lnTo>
                  <a:lnTo>
                    <a:pt x="1071057" y="1803169"/>
                  </a:lnTo>
                  <a:lnTo>
                    <a:pt x="1070577" y="1800023"/>
                  </a:lnTo>
                  <a:cubicBezTo>
                    <a:pt x="963354" y="1276037"/>
                    <a:pt x="550645" y="863328"/>
                    <a:pt x="26659" y="756105"/>
                  </a:cubicBezTo>
                  <a:lnTo>
                    <a:pt x="0" y="752036"/>
                  </a:lnTo>
                  <a:lnTo>
                    <a:pt x="71201" y="704136"/>
                  </a:lnTo>
                  <a:cubicBezTo>
                    <a:pt x="102862" y="676075"/>
                    <a:pt x="131033" y="643541"/>
                    <a:pt x="154686" y="607042"/>
                  </a:cubicBezTo>
                  <a:cubicBezTo>
                    <a:pt x="249299" y="461045"/>
                    <a:pt x="256475" y="274992"/>
                    <a:pt x="173389" y="122141"/>
                  </a:cubicBezTo>
                  <a:cubicBezTo>
                    <a:pt x="152618" y="83928"/>
                    <a:pt x="127037" y="49321"/>
                    <a:pt x="97631" y="18905"/>
                  </a:cubicBezTo>
                  <a:lnTo>
                    <a:pt x="73735" y="0"/>
                  </a:lnTo>
                  <a:lnTo>
                    <a:pt x="178899" y="16050"/>
                  </a:lnTo>
                  <a:cubicBezTo>
                    <a:pt x="1066187" y="197616"/>
                    <a:pt x="1749341" y="939580"/>
                    <a:pt x="1842408" y="1855990"/>
                  </a:cubicBezTo>
                  <a:lnTo>
                    <a:pt x="1842839" y="1864516"/>
                  </a:lnTo>
                  <a:lnTo>
                    <a:pt x="1833003" y="1936832"/>
                  </a:lnTo>
                  <a:cubicBezTo>
                    <a:pt x="1805279" y="2036766"/>
                    <a:pt x="1738122" y="2123054"/>
                    <a:pt x="1644449" y="2173972"/>
                  </a:cubicBezTo>
                  <a:cubicBezTo>
                    <a:pt x="1582001" y="2207918"/>
                    <a:pt x="1512769" y="2223425"/>
                    <a:pt x="1444238" y="2220782"/>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19" name="işliḑè"/>
            <p:cNvSpPr/>
            <p:nvPr/>
          </p:nvSpPr>
          <p:spPr>
            <a:xfrm rot="10800000">
              <a:off x="6807" y="4495"/>
              <a:ext cx="2499" cy="1924"/>
            </a:xfrm>
            <a:custGeom>
              <a:avLst/>
              <a:gdLst>
                <a:gd name="connsiteX0" fmla="*/ 756723 w 2470467"/>
                <a:gd name="connsiteY0" fmla="*/ 1902212 h 1902212"/>
                <a:gd name="connsiteX1" fmla="*/ 717833 w 2470467"/>
                <a:gd name="connsiteY1" fmla="*/ 1844405 h 1902212"/>
                <a:gd name="connsiteX2" fmla="*/ 620739 w 2470467"/>
                <a:gd name="connsiteY2" fmla="*/ 1760920 h 1902212"/>
                <a:gd name="connsiteX3" fmla="*/ 135838 w 2470467"/>
                <a:gd name="connsiteY3" fmla="*/ 1742217 h 1902212"/>
                <a:gd name="connsiteX4" fmla="*/ 32602 w 2470467"/>
                <a:gd name="connsiteY4" fmla="*/ 1817975 h 1902212"/>
                <a:gd name="connsiteX5" fmla="*/ 0 w 2470467"/>
                <a:gd name="connsiteY5" fmla="*/ 1859186 h 1902212"/>
                <a:gd name="connsiteX6" fmla="*/ 28211 w 2470467"/>
                <a:gd name="connsiteY6" fmla="*/ 1674335 h 1902212"/>
                <a:gd name="connsiteX7" fmla="*/ 2082551 w 2470467"/>
                <a:gd name="connsiteY7" fmla="*/ 0 h 1902212"/>
                <a:gd name="connsiteX8" fmla="*/ 2195875 w 2470467"/>
                <a:gd name="connsiteY8" fmla="*/ 5722 h 1902212"/>
                <a:gd name="connsiteX9" fmla="*/ 2280810 w 2470467"/>
                <a:gd name="connsiteY9" fmla="*/ 41993 h 1902212"/>
                <a:gd name="connsiteX10" fmla="*/ 2423369 w 2470467"/>
                <a:gd name="connsiteY10" fmla="*/ 190157 h 1902212"/>
                <a:gd name="connsiteX11" fmla="*/ 2408087 w 2470467"/>
                <a:gd name="connsiteY11" fmla="*/ 586379 h 1902212"/>
                <a:gd name="connsiteX12" fmla="*/ 2157128 w 2470467"/>
                <a:gd name="connsiteY12" fmla="*/ 756107 h 1902212"/>
                <a:gd name="connsiteX13" fmla="*/ 2128954 w 2470467"/>
                <a:gd name="connsiteY13" fmla="*/ 757745 h 1902212"/>
                <a:gd name="connsiteX14" fmla="*/ 2082551 w 2470467"/>
                <a:gd name="connsiteY14" fmla="*/ 755402 h 1902212"/>
                <a:gd name="connsiteX15" fmla="*/ 768266 w 2470467"/>
                <a:gd name="connsiteY15" fmla="*/ 1826575 h 1902212"/>
                <a:gd name="connsiteX16" fmla="*/ 756723 w 2470467"/>
                <a:gd name="connsiteY16" fmla="*/ 1902212 h 190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467" h="1902212">
                  <a:moveTo>
                    <a:pt x="756723" y="1902212"/>
                  </a:moveTo>
                  <a:lnTo>
                    <a:pt x="717833" y="1844405"/>
                  </a:lnTo>
                  <a:cubicBezTo>
                    <a:pt x="689772" y="1812744"/>
                    <a:pt x="657238" y="1784573"/>
                    <a:pt x="620739" y="1760920"/>
                  </a:cubicBezTo>
                  <a:cubicBezTo>
                    <a:pt x="474742" y="1666307"/>
                    <a:pt x="288689" y="1659131"/>
                    <a:pt x="135838" y="1742217"/>
                  </a:cubicBezTo>
                  <a:cubicBezTo>
                    <a:pt x="97625" y="1762989"/>
                    <a:pt x="63018" y="1788570"/>
                    <a:pt x="32602" y="1817975"/>
                  </a:cubicBezTo>
                  <a:lnTo>
                    <a:pt x="0" y="1859186"/>
                  </a:lnTo>
                  <a:lnTo>
                    <a:pt x="28211" y="1674335"/>
                  </a:lnTo>
                  <a:cubicBezTo>
                    <a:pt x="223744" y="718794"/>
                    <a:pt x="1069206" y="0"/>
                    <a:pt x="2082551" y="0"/>
                  </a:cubicBezTo>
                  <a:lnTo>
                    <a:pt x="2195875" y="5722"/>
                  </a:lnTo>
                  <a:lnTo>
                    <a:pt x="2280810" y="41993"/>
                  </a:lnTo>
                  <a:cubicBezTo>
                    <a:pt x="2339758" y="77045"/>
                    <a:pt x="2389424" y="127708"/>
                    <a:pt x="2423369" y="190157"/>
                  </a:cubicBezTo>
                  <a:cubicBezTo>
                    <a:pt x="2491261" y="315054"/>
                    <a:pt x="2485397" y="467082"/>
                    <a:pt x="2408087" y="586379"/>
                  </a:cubicBezTo>
                  <a:cubicBezTo>
                    <a:pt x="2350105" y="675852"/>
                    <a:pt x="2258900" y="736163"/>
                    <a:pt x="2157128" y="756107"/>
                  </a:cubicBezTo>
                  <a:lnTo>
                    <a:pt x="2128954" y="757745"/>
                  </a:lnTo>
                  <a:lnTo>
                    <a:pt x="2082551" y="755402"/>
                  </a:lnTo>
                  <a:cubicBezTo>
                    <a:pt x="1434253" y="755402"/>
                    <a:pt x="893360" y="1215258"/>
                    <a:pt x="768266" y="1826575"/>
                  </a:cubicBezTo>
                  <a:lnTo>
                    <a:pt x="756723" y="1902212"/>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p>
          </p:txBody>
        </p:sp>
        <p:sp>
          <p:nvSpPr>
            <p:cNvPr id="31" name="i$ḻîḑê"/>
            <p:cNvSpPr/>
            <p:nvPr/>
          </p:nvSpPr>
          <p:spPr bwMode="auto">
            <a:xfrm>
              <a:off x="6851" y="3921"/>
              <a:ext cx="698" cy="720"/>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accent1"/>
            </a:solidFill>
            <a:ln>
              <a:noFill/>
            </a:ln>
          </p:spPr>
          <p:txBody>
            <a:bodyPr/>
            <a:lstStyle/>
            <a:p>
              <a:endParaRPr lang="zh-CN" altLang="en-US"/>
            </a:p>
          </p:txBody>
        </p:sp>
        <p:sp>
          <p:nvSpPr>
            <p:cNvPr id="32" name="iṣḻíḓè"/>
            <p:cNvSpPr txBox="1"/>
            <p:nvPr/>
          </p:nvSpPr>
          <p:spPr>
            <a:xfrm>
              <a:off x="6807" y="2316"/>
              <a:ext cx="723" cy="515"/>
            </a:xfrm>
            <a:prstGeom prst="rect">
              <a:avLst/>
            </a:prstGeom>
            <a:noFill/>
            <a:ln>
              <a:noFill/>
            </a:ln>
          </p:spPr>
          <p:txBody>
            <a:bodyPr wrap="square" lIns="91440" tIns="45720" rIns="91440" bIns="45720" anchor="ctr" anchorCtr="0">
              <a:normAutofit fontScale="92500" lnSpcReduction="10000"/>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de-DE" b="0" i="0" u="none" strike="noStrike" kern="1200" cap="none" spc="0" normalizeH="0" baseline="0" noProof="0" dirty="0">
                  <a:ln>
                    <a:noFill/>
                  </a:ln>
                  <a:solidFill>
                    <a:srgbClr val="000000"/>
                  </a:solidFill>
                  <a:effectLst/>
                  <a:uLnTx/>
                  <a:uFillTx/>
                </a:rPr>
                <a:t>01</a:t>
              </a:r>
              <a:endParaRPr kumimoji="0" lang="de-DE" b="0" i="0" u="none" strike="noStrike" kern="1200" cap="none" spc="0" normalizeH="0" baseline="0" noProof="0" dirty="0">
                <a:ln>
                  <a:noFill/>
                </a:ln>
                <a:solidFill>
                  <a:srgbClr val="000000"/>
                </a:solidFill>
                <a:effectLst/>
                <a:uLnTx/>
                <a:uFillTx/>
              </a:endParaRPr>
            </a:p>
          </p:txBody>
        </p:sp>
        <p:sp>
          <p:nvSpPr>
            <p:cNvPr id="33" name="íŝḻíde"/>
            <p:cNvSpPr txBox="1"/>
            <p:nvPr/>
          </p:nvSpPr>
          <p:spPr>
            <a:xfrm>
              <a:off x="8598" y="4023"/>
              <a:ext cx="723" cy="515"/>
            </a:xfrm>
            <a:prstGeom prst="rect">
              <a:avLst/>
            </a:prstGeom>
            <a:noFill/>
            <a:ln>
              <a:noFill/>
            </a:ln>
          </p:spPr>
          <p:txBody>
            <a:bodyPr wrap="square" lIns="91440" tIns="45720" rIns="91440" bIns="45720" anchor="ctr" anchorCtr="0">
              <a:normAutofit fontScale="92500" lnSpcReduction="10000"/>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de-DE" b="0" i="0" u="none" strike="noStrike" kern="1200" cap="none" spc="0" normalizeH="0" baseline="0" noProof="0" dirty="0">
                  <a:ln>
                    <a:noFill/>
                  </a:ln>
                  <a:solidFill>
                    <a:srgbClr val="000000"/>
                  </a:solidFill>
                  <a:effectLst/>
                  <a:uLnTx/>
                  <a:uFillTx/>
                </a:rPr>
                <a:t>02</a:t>
              </a:r>
              <a:endParaRPr kumimoji="0" lang="de-DE" b="0" i="0" u="none" strike="noStrike" kern="1200" cap="none" spc="0" normalizeH="0" baseline="0" noProof="0" dirty="0">
                <a:ln>
                  <a:noFill/>
                </a:ln>
                <a:solidFill>
                  <a:srgbClr val="000000"/>
                </a:solidFill>
                <a:effectLst/>
                <a:uLnTx/>
                <a:uFillTx/>
              </a:endParaRPr>
            </a:p>
          </p:txBody>
        </p:sp>
        <p:sp>
          <p:nvSpPr>
            <p:cNvPr id="34" name="ïṡlîḍê"/>
            <p:cNvSpPr txBox="1"/>
            <p:nvPr/>
          </p:nvSpPr>
          <p:spPr>
            <a:xfrm>
              <a:off x="6807" y="5779"/>
              <a:ext cx="723" cy="515"/>
            </a:xfrm>
            <a:prstGeom prst="rect">
              <a:avLst/>
            </a:prstGeom>
            <a:noFill/>
            <a:ln>
              <a:noFill/>
            </a:ln>
          </p:spPr>
          <p:txBody>
            <a:bodyPr wrap="square" lIns="91440" tIns="45720" rIns="91440" bIns="45720" anchor="ctr" anchorCtr="0">
              <a:normAutofit fontScale="92500" lnSpcReduction="10000"/>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de-DE" b="0" i="0" u="none" strike="noStrike" kern="1200" cap="none" spc="0" normalizeH="0" baseline="0" noProof="0" dirty="0">
                  <a:ln>
                    <a:noFill/>
                  </a:ln>
                  <a:solidFill>
                    <a:srgbClr val="000000"/>
                  </a:solidFill>
                  <a:effectLst/>
                  <a:uLnTx/>
                  <a:uFillTx/>
                </a:rPr>
                <a:t>03</a:t>
              </a:r>
              <a:endParaRPr kumimoji="0" lang="de-DE" b="0" i="0" u="none" strike="noStrike" kern="1200" cap="none" spc="0" normalizeH="0" baseline="0" noProof="0" dirty="0">
                <a:ln>
                  <a:noFill/>
                </a:ln>
                <a:solidFill>
                  <a:srgbClr val="000000"/>
                </a:solidFill>
                <a:effectLst/>
                <a:uLnTx/>
                <a:uFillTx/>
              </a:endParaRPr>
            </a:p>
          </p:txBody>
        </p:sp>
        <p:sp>
          <p:nvSpPr>
            <p:cNvPr id="35" name="îśľíḋê"/>
            <p:cNvSpPr txBox="1"/>
            <p:nvPr/>
          </p:nvSpPr>
          <p:spPr>
            <a:xfrm>
              <a:off x="5121" y="4237"/>
              <a:ext cx="723" cy="515"/>
            </a:xfrm>
            <a:prstGeom prst="rect">
              <a:avLst/>
            </a:prstGeom>
            <a:noFill/>
            <a:ln>
              <a:noFill/>
            </a:ln>
          </p:spPr>
          <p:txBody>
            <a:bodyPr wrap="square" lIns="91440" tIns="45720" rIns="91440" bIns="45720" anchor="ctr" anchorCtr="0">
              <a:normAutofit fontScale="92500" lnSpcReduction="10000"/>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de-DE" b="0" i="0" u="none" strike="noStrike" kern="1200" cap="none" spc="0" normalizeH="0" baseline="0" noProof="0" dirty="0">
                  <a:ln>
                    <a:noFill/>
                  </a:ln>
                  <a:solidFill>
                    <a:srgbClr val="000000"/>
                  </a:solidFill>
                  <a:effectLst/>
                  <a:uLnTx/>
                  <a:uFillTx/>
                </a:rPr>
                <a:t>04</a:t>
              </a:r>
              <a:endParaRPr kumimoji="0" lang="de-DE" b="0" i="0" u="none" strike="noStrike" kern="1200" cap="none" spc="0" normalizeH="0" baseline="0" noProof="0" dirty="0">
                <a:ln>
                  <a:noFill/>
                </a:ln>
                <a:solidFill>
                  <a:srgbClr val="000000"/>
                </a:solidFill>
                <a:effectLst/>
                <a:uLnTx/>
                <a:uFillTx/>
              </a:endParaRPr>
            </a:p>
          </p:txBody>
        </p:sp>
      </p:grpSp>
      <p:sp>
        <p:nvSpPr>
          <p:cNvPr id="20" name="文本框 19"/>
          <p:cNvSpPr txBox="1"/>
          <p:nvPr/>
        </p:nvSpPr>
        <p:spPr>
          <a:xfrm>
            <a:off x="5819140" y="1937385"/>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断</a:t>
            </a:r>
            <a:endParaRPr lang="zh-CN" altLang="en-US"/>
          </a:p>
        </p:txBody>
      </p:sp>
      <p:sp>
        <p:nvSpPr>
          <p:cNvPr id="21" name="文本框 20"/>
          <p:cNvSpPr txBox="1"/>
          <p:nvPr/>
        </p:nvSpPr>
        <p:spPr>
          <a:xfrm>
            <a:off x="7379335" y="2185670"/>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观</a:t>
            </a:r>
            <a:endParaRPr lang="zh-CN" altLang="en-US"/>
          </a:p>
        </p:txBody>
      </p:sp>
      <p:sp>
        <p:nvSpPr>
          <p:cNvPr id="22" name="文本框 21"/>
          <p:cNvSpPr txBox="1"/>
          <p:nvPr/>
        </p:nvSpPr>
        <p:spPr>
          <a:xfrm>
            <a:off x="6946265" y="3815715"/>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急</a:t>
            </a:r>
            <a:endParaRPr lang="zh-CN" altLang="en-US"/>
          </a:p>
        </p:txBody>
      </p:sp>
      <p:sp>
        <p:nvSpPr>
          <p:cNvPr id="23" name="文本框 22"/>
          <p:cNvSpPr txBox="1"/>
          <p:nvPr/>
        </p:nvSpPr>
        <p:spPr>
          <a:xfrm>
            <a:off x="5549900" y="3434080"/>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送</a:t>
            </a:r>
            <a:endParaRPr lang="zh-CN" altLang="en-US"/>
          </a:p>
        </p:txBody>
      </p:sp>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25" name="文本框 24"/>
          <p:cNvSpPr txBox="1"/>
          <p:nvPr/>
        </p:nvSpPr>
        <p:spPr>
          <a:xfrm>
            <a:off x="5557520" y="2189480"/>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电</a:t>
            </a:r>
            <a:endParaRPr lang="zh-CN" altLang="en-US"/>
          </a:p>
        </p:txBody>
      </p:sp>
      <p:sp>
        <p:nvSpPr>
          <p:cNvPr id="26" name="文本框 25"/>
          <p:cNvSpPr txBox="1"/>
          <p:nvPr/>
        </p:nvSpPr>
        <p:spPr>
          <a:xfrm>
            <a:off x="7594600" y="2514600"/>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察</a:t>
            </a:r>
            <a:endParaRPr lang="zh-CN" altLang="en-US"/>
          </a:p>
        </p:txBody>
      </p:sp>
      <p:sp>
        <p:nvSpPr>
          <p:cNvPr id="27" name="文本框 26"/>
          <p:cNvSpPr txBox="1"/>
          <p:nvPr/>
        </p:nvSpPr>
        <p:spPr>
          <a:xfrm>
            <a:off x="7225030" y="3620135"/>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救</a:t>
            </a:r>
            <a:endParaRPr lang="zh-CN" altLang="en-US"/>
          </a:p>
        </p:txBody>
      </p:sp>
      <p:sp>
        <p:nvSpPr>
          <p:cNvPr id="28" name="文本框 27"/>
          <p:cNvSpPr txBox="1"/>
          <p:nvPr/>
        </p:nvSpPr>
        <p:spPr>
          <a:xfrm>
            <a:off x="5828030" y="3688715"/>
            <a:ext cx="411480" cy="368300"/>
          </a:xfrm>
          <a:prstGeom prst="rect">
            <a:avLst/>
          </a:prstGeom>
          <a:noFill/>
        </p:spPr>
        <p:txBody>
          <a:bodyPr wrap="none" rtlCol="0" anchor="t">
            <a:spAutoFit/>
          </a:bodyPr>
          <a:lstStyle/>
          <a:p>
            <a:r>
              <a:rPr lang="zh-CN" altLang="en-US" dirty="0">
                <a:latin typeface="微软雅黑" panose="020B0503020204020204" pitchFamily="34" charset="-122"/>
                <a:ea typeface="微软雅黑" panose="020B0503020204020204" pitchFamily="34" charset="-122"/>
                <a:sym typeface="+mn-ea"/>
              </a:rPr>
              <a:t>医</a:t>
            </a: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sp>
        <p:nvSpPr>
          <p:cNvPr id="9" name="文本框 8"/>
          <p:cNvSpPr txBox="1"/>
          <p:nvPr/>
        </p:nvSpPr>
        <p:spPr>
          <a:xfrm>
            <a:off x="440690" y="1761490"/>
            <a:ext cx="4782820" cy="2091690"/>
          </a:xfrm>
          <a:prstGeom prst="rect">
            <a:avLst/>
          </a:prstGeom>
          <a:noFill/>
        </p:spPr>
        <p:txBody>
          <a:bodyPr wrap="square" rtlCol="0" anchor="t">
            <a:spAutoFit/>
          </a:bodyPr>
          <a:lstStyle/>
          <a:p>
            <a:pPr marL="107950" indent="-107950" algn="just" fontAlgn="auto">
              <a:lnSpc>
                <a:spcPts val="26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选择密度质地不易被穿透的掩蔽物，如墙体、立柱、大树干、汽车前部发动机及轮胎等；木门、玻璃门、垃圾桶、灌木丛、花篮、柜台、场馆内座椅、汽车门和尾部等不能够挡住子弹，但能够隐蔽，</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7950" indent="-107950" algn="just" fontAlgn="auto">
              <a:lnSpc>
                <a:spcPts val="26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尽量别选择不规则物体，因为容易产生跳弹，导致掩蔽其后被跳弹伤及，如假山、观赏石等。</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560705" y="1077595"/>
            <a:ext cx="2811145" cy="475615"/>
            <a:chOff x="1387" y="1913"/>
            <a:chExt cx="4427" cy="749"/>
          </a:xfrm>
        </p:grpSpPr>
        <p:sp>
          <p:nvSpPr>
            <p:cNvPr id="25" name="文本框 24"/>
            <p:cNvSpPr txBox="1"/>
            <p:nvPr/>
          </p:nvSpPr>
          <p:spPr>
            <a:xfrm>
              <a:off x="2228" y="2024"/>
              <a:ext cx="280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遇到枪击怎么办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内容占位符 3"/>
          <p:cNvPicPr>
            <a:picLocks noGrp="1" noChangeAspect="1"/>
          </p:cNvPicPr>
          <p:nvPr>
            <p:ph sz="half" idx="2"/>
          </p:nvPr>
        </p:nvPicPr>
        <p:blipFill>
          <a:blip r:embed="rId2"/>
          <a:srcRect l="197"/>
          <a:stretch>
            <a:fillRect/>
          </a:stretch>
        </p:blipFill>
        <p:spPr>
          <a:xfrm>
            <a:off x="5467350" y="1859280"/>
            <a:ext cx="2879090" cy="20542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0690" y="504190"/>
            <a:ext cx="20116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暴恐袭击应急处置</a:t>
            </a:r>
            <a:endParaRPr lang="zh-CN" altLang="en-US"/>
          </a:p>
        </p:txBody>
      </p:sp>
      <p:sp>
        <p:nvSpPr>
          <p:cNvPr id="9" name="文本框 8"/>
          <p:cNvSpPr txBox="1"/>
          <p:nvPr/>
        </p:nvSpPr>
        <p:spPr>
          <a:xfrm>
            <a:off x="454025" y="1896110"/>
            <a:ext cx="5321935" cy="2451100"/>
          </a:xfrm>
          <a:prstGeom prst="rect">
            <a:avLst/>
          </a:prstGeom>
          <a:noFill/>
        </p:spPr>
        <p:txBody>
          <a:bodyPr wrap="square" rtlCol="0" anchor="t">
            <a:spAutoFit/>
          </a:bodyPr>
          <a:lstStyle/>
          <a:p>
            <a:pPr marL="107950" indent="-107950" algn="just" fontAlgn="auto">
              <a:lnSpc>
                <a:spcPts val="23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公交车上遇到枪击，要迅速低头隐蔽于前排座椅后或蹲下、趴下，不要站立。择机下车，在情况不明时，不要下车；确定枪击方向后，下车沿着枪击相反方向，利用车体做掩护快速撤离；</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7950" indent="-107950" algn="just" fontAlgn="auto">
              <a:lnSpc>
                <a:spcPts val="23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在宾馆、饭店或娱乐场所遇到枪击，如果是在室内听到外面枪击声，不要出来观看，及时躲避在沙发或床侧面。不要躲避在门后或衣橱内。</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7950" indent="-107950" algn="just" fontAlgn="auto">
              <a:lnSpc>
                <a:spcPts val="23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不要围观恐怖袭击现场。恐怖分子进行第一轮袭击后，常常有计划好的第二轮袭击</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目标针对赶来的警察和救援人员。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560705" y="1077595"/>
            <a:ext cx="2811145" cy="475615"/>
            <a:chOff x="1387" y="1913"/>
            <a:chExt cx="4427" cy="749"/>
          </a:xfrm>
        </p:grpSpPr>
        <p:sp>
          <p:nvSpPr>
            <p:cNvPr id="25" name="文本框 24"/>
            <p:cNvSpPr txBox="1"/>
            <p:nvPr/>
          </p:nvSpPr>
          <p:spPr>
            <a:xfrm>
              <a:off x="2228" y="2024"/>
              <a:ext cx="280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遇到枪击怎么办</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2"/>
          <a:srcRect l="114" t="257" r="6052" b="11217"/>
          <a:stretch>
            <a:fillRect/>
          </a:stretch>
        </p:blipFill>
        <p:spPr>
          <a:xfrm>
            <a:off x="5979160" y="2047875"/>
            <a:ext cx="2611120" cy="175450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227580" y="3016885"/>
            <a:ext cx="4774565" cy="583565"/>
          </a:xfrm>
          <a:prstGeom prst="rect">
            <a:avLst/>
          </a:prstGeom>
          <a:noFill/>
          <a:effectLst/>
        </p:spPr>
        <p:txBody>
          <a:bodyPr wrap="square">
            <a:spAutoFit/>
          </a:bodyPr>
          <a:lstStyle/>
          <a:p>
            <a:pPr marL="457200" indent="-457200" algn="ctr" eaLnBrk="0" hangingPunct="0">
              <a:buClr>
                <a:srgbClr val="FF0000"/>
              </a:buClr>
            </a:pPr>
            <a:r>
              <a:rPr lang="zh-CN" altLang="en-US" sz="3200" b="1" dirty="0">
                <a:solidFill>
                  <a:srgbClr val="60B8AC"/>
                </a:solidFill>
                <a:latin typeface="微软雅黑" panose="020B0503020204020204" pitchFamily="34" charset="-122"/>
                <a:ea typeface="微软雅黑" panose="020B0503020204020204" pitchFamily="34" charset="-122"/>
                <a:sym typeface="+mn-ea"/>
              </a:rPr>
              <a:t>危化品事故应急处置</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NO.6</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48310" y="504190"/>
            <a:ext cx="22402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危化品事故应急处置</a:t>
            </a:r>
            <a:endParaRPr lang="zh-CN" altLang="en-US"/>
          </a:p>
        </p:txBody>
      </p:sp>
      <p:sp>
        <p:nvSpPr>
          <p:cNvPr id="9" name="文本框 8"/>
          <p:cNvSpPr txBox="1"/>
          <p:nvPr/>
        </p:nvSpPr>
        <p:spPr>
          <a:xfrm>
            <a:off x="6030595" y="3244215"/>
            <a:ext cx="2540635" cy="1383665"/>
          </a:xfrm>
          <a:prstGeom prst="rect">
            <a:avLst/>
          </a:prstGeom>
          <a:noFill/>
        </p:spPr>
        <p:txBody>
          <a:bodyPr wrap="square" rtlCol="0" anchor="t">
            <a:spAutoFit/>
          </a:bodyPr>
          <a:lstStyle/>
          <a:p>
            <a:pPr marR="0" lvl="0" indent="0" algn="just" defTabSz="914400" rtl="0" eaLnBrk="1" fontAlgn="base" hangingPunct="1">
              <a:lnSpc>
                <a:spcPct val="150000"/>
              </a:lnSpc>
              <a:spcBef>
                <a:spcPts val="0"/>
              </a:spcBef>
              <a:spcAft>
                <a:spcPct val="0"/>
              </a:spcAft>
              <a:buClrTx/>
              <a:buSzTx/>
              <a:buNone/>
              <a:defRPr/>
            </a:pP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化学燃烧爆炸：</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just" defTabSz="914400" rtl="0" eaLnBrk="1" fontAlgn="base" hangingPunct="1">
              <a:lnSpc>
                <a:spcPct val="150000"/>
              </a:lnSpc>
              <a:spcBef>
                <a:spcPts val="0"/>
              </a:spcBef>
              <a:spcAft>
                <a:spcPct val="0"/>
              </a:spcAft>
              <a:buClrTx/>
              <a:buSzTx/>
              <a:buNone/>
              <a:defRP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许多泄露化学品具有燃烧爆炸性，遇火源会引发燃烧爆炸造成人员伤亡和财产损失 </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4461510" y="1024890"/>
            <a:ext cx="2811145" cy="475615"/>
            <a:chOff x="1387" y="1913"/>
            <a:chExt cx="4427" cy="749"/>
          </a:xfrm>
        </p:grpSpPr>
        <p:sp>
          <p:nvSpPr>
            <p:cNvPr id="25" name="文本框 24"/>
            <p:cNvSpPr txBox="1"/>
            <p:nvPr/>
          </p:nvSpPr>
          <p:spPr>
            <a:xfrm>
              <a:off x="1875" y="2024"/>
              <a:ext cx="352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化学事故的主要危害</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2558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4445" y="983409"/>
            <a:ext cx="5918537" cy="3789187"/>
            <a:chOff x="0" y="1125342"/>
            <a:chExt cx="7891382" cy="5052249"/>
          </a:xfrm>
        </p:grpSpPr>
        <p:sp>
          <p:nvSpPr>
            <p:cNvPr id="11" name="ïš1ïḋe"/>
            <p:cNvSpPr/>
            <p:nvPr/>
          </p:nvSpPr>
          <p:spPr>
            <a:xfrm rot="5400000">
              <a:off x="1351398" y="1768440"/>
              <a:ext cx="894733" cy="771321"/>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id-ID"/>
            </a:p>
          </p:txBody>
        </p:sp>
        <p:sp>
          <p:nvSpPr>
            <p:cNvPr id="13" name="ïṧļiďe"/>
            <p:cNvSpPr/>
            <p:nvPr/>
          </p:nvSpPr>
          <p:spPr>
            <a:xfrm>
              <a:off x="0" y="3400700"/>
              <a:ext cx="1043334" cy="151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id-ID"/>
            </a:p>
          </p:txBody>
        </p:sp>
        <p:sp>
          <p:nvSpPr>
            <p:cNvPr id="14" name="íŝļîďè"/>
            <p:cNvSpPr/>
            <p:nvPr/>
          </p:nvSpPr>
          <p:spPr bwMode="auto">
            <a:xfrm>
              <a:off x="1043334" y="2819888"/>
              <a:ext cx="2346427" cy="2692555"/>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blipFill rotWithShape="1">
              <a:blip r:embed="rId3"/>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5" name="îṡlíḑe"/>
            <p:cNvSpPr/>
            <p:nvPr/>
          </p:nvSpPr>
          <p:spPr bwMode="auto">
            <a:xfrm>
              <a:off x="2711119" y="1125342"/>
              <a:ext cx="1908220" cy="2189707"/>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blipFill rotWithShape="1">
              <a:blip r:embed="rId4"/>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6" name="işlídê"/>
            <p:cNvSpPr/>
            <p:nvPr/>
          </p:nvSpPr>
          <p:spPr bwMode="auto">
            <a:xfrm>
              <a:off x="3665229" y="2819888"/>
              <a:ext cx="2926071" cy="3357703"/>
            </a:xfrm>
            <a:custGeom>
              <a:avLst/>
              <a:gdLst>
                <a:gd name="T0" fmla="*/ 583 w 1166"/>
                <a:gd name="T1" fmla="*/ 0 h 1338"/>
                <a:gd name="T2" fmla="*/ 1166 w 1166"/>
                <a:gd name="T3" fmla="*/ 291 h 1338"/>
                <a:gd name="T4" fmla="*/ 1166 w 1166"/>
                <a:gd name="T5" fmla="*/ 1047 h 1338"/>
                <a:gd name="T6" fmla="*/ 583 w 1166"/>
                <a:gd name="T7" fmla="*/ 1338 h 1338"/>
                <a:gd name="T8" fmla="*/ 0 w 1166"/>
                <a:gd name="T9" fmla="*/ 1047 h 1338"/>
                <a:gd name="T10" fmla="*/ 0 w 1166"/>
                <a:gd name="T11" fmla="*/ 291 h 1338"/>
                <a:gd name="T12" fmla="*/ 583 w 1166"/>
                <a:gd name="T13" fmla="*/ 0 h 1338"/>
              </a:gdLst>
              <a:ahLst/>
              <a:cxnLst>
                <a:cxn ang="0">
                  <a:pos x="T0" y="T1"/>
                </a:cxn>
                <a:cxn ang="0">
                  <a:pos x="T2" y="T3"/>
                </a:cxn>
                <a:cxn ang="0">
                  <a:pos x="T4" y="T5"/>
                </a:cxn>
                <a:cxn ang="0">
                  <a:pos x="T6" y="T7"/>
                </a:cxn>
                <a:cxn ang="0">
                  <a:pos x="T8" y="T9"/>
                </a:cxn>
                <a:cxn ang="0">
                  <a:pos x="T10" y="T11"/>
                </a:cxn>
                <a:cxn ang="0">
                  <a:pos x="T12" y="T13"/>
                </a:cxn>
              </a:cxnLst>
              <a:rect l="0" t="0" r="r" b="b"/>
              <a:pathLst>
                <a:path w="1166" h="1338">
                  <a:moveTo>
                    <a:pt x="583" y="0"/>
                  </a:moveTo>
                  <a:lnTo>
                    <a:pt x="1166" y="291"/>
                  </a:lnTo>
                  <a:lnTo>
                    <a:pt x="1166" y="1047"/>
                  </a:lnTo>
                  <a:lnTo>
                    <a:pt x="583" y="1338"/>
                  </a:lnTo>
                  <a:lnTo>
                    <a:pt x="0" y="1047"/>
                  </a:lnTo>
                  <a:lnTo>
                    <a:pt x="0" y="291"/>
                  </a:lnTo>
                  <a:lnTo>
                    <a:pt x="583" y="0"/>
                  </a:lnTo>
                  <a:close/>
                </a:path>
              </a:pathLst>
            </a:custGeom>
            <a:blipFill rotWithShape="1">
              <a:blip r:embed="rId5"/>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solidFill>
                  <a:schemeClr val="lt1"/>
                </a:solidFill>
              </a:endParaRPr>
            </a:p>
          </p:txBody>
        </p:sp>
        <p:sp>
          <p:nvSpPr>
            <p:cNvPr id="17" name="iṧḷídê"/>
            <p:cNvSpPr/>
            <p:nvPr/>
          </p:nvSpPr>
          <p:spPr>
            <a:xfrm rot="5400000">
              <a:off x="2922142" y="5180484"/>
              <a:ext cx="628674" cy="54196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p>
              <a:pPr algn="ctr"/>
              <a:endParaRPr lang="id-ID"/>
            </a:p>
          </p:txBody>
        </p:sp>
        <p:grpSp>
          <p:nvGrpSpPr>
            <p:cNvPr id="36" name="iṩľiḋe"/>
            <p:cNvGrpSpPr/>
            <p:nvPr/>
          </p:nvGrpSpPr>
          <p:grpSpPr>
            <a:xfrm>
              <a:off x="6866768" y="2635868"/>
              <a:ext cx="1024614" cy="1043759"/>
              <a:chOff x="2805568" y="3043696"/>
              <a:chExt cx="1024614" cy="1024610"/>
            </a:xfrm>
          </p:grpSpPr>
          <p:sp>
            <p:nvSpPr>
              <p:cNvPr id="39" name="ïṡḷïde"/>
              <p:cNvSpPr/>
              <p:nvPr/>
            </p:nvSpPr>
            <p:spPr>
              <a:xfrm>
                <a:off x="2805568" y="3043696"/>
                <a:ext cx="1024614" cy="1024610"/>
              </a:xfrm>
              <a:prstGeom prst="ellipse">
                <a:avLst/>
              </a:prstGeom>
              <a:solidFill>
                <a:schemeClr val="tx1">
                  <a:lumMod val="50000"/>
                  <a:lumOff val="50000"/>
                </a:schemeClr>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0" name="iSļïḓé"/>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p>
            </p:txBody>
          </p:sp>
        </p:grpSp>
        <p:grpSp>
          <p:nvGrpSpPr>
            <p:cNvPr id="42" name="íṥ1idê"/>
            <p:cNvGrpSpPr/>
            <p:nvPr/>
          </p:nvGrpSpPr>
          <p:grpSpPr>
            <a:xfrm>
              <a:off x="6866768" y="4498739"/>
              <a:ext cx="1024614" cy="1043759"/>
              <a:chOff x="2805568" y="3043696"/>
              <a:chExt cx="1024614" cy="1024610"/>
            </a:xfrm>
          </p:grpSpPr>
          <p:sp>
            <p:nvSpPr>
              <p:cNvPr id="45" name="íṧļídé"/>
              <p:cNvSpPr/>
              <p:nvPr/>
            </p:nvSpPr>
            <p:spPr>
              <a:xfrm>
                <a:off x="2805568" y="3043696"/>
                <a:ext cx="1024614" cy="1024610"/>
              </a:xfrm>
              <a:prstGeom prst="ellipse">
                <a:avLst/>
              </a:prstGeom>
              <a:solidFill>
                <a:schemeClr val="accent2"/>
              </a:solidFill>
              <a:ln w="38100">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p>
            </p:txBody>
          </p:sp>
          <p:sp>
            <p:nvSpPr>
              <p:cNvPr id="46" name="îṣļídê"/>
              <p:cNvSpPr/>
              <p:nvPr/>
            </p:nvSpPr>
            <p:spPr bwMode="auto">
              <a:xfrm>
                <a:off x="3060211" y="3251491"/>
                <a:ext cx="515327" cy="60902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ln>
            </p:spPr>
            <p:txBody>
              <a:bodyPr wrap="square" lIns="91440" tIns="45720" rIns="91440" bIns="45720" anchor="ctr">
                <a:normAutofit/>
              </a:bodyPr>
              <a:lstStyle/>
              <a:p>
                <a:pPr algn="ctr"/>
              </a:p>
            </p:txBody>
          </p:sp>
        </p:grpSp>
      </p:grpSp>
      <p:sp>
        <p:nvSpPr>
          <p:cNvPr id="20" name="文本框 19"/>
          <p:cNvSpPr txBox="1"/>
          <p:nvPr/>
        </p:nvSpPr>
        <p:spPr>
          <a:xfrm>
            <a:off x="6030595" y="2029460"/>
            <a:ext cx="2540000" cy="1060450"/>
          </a:xfrm>
          <a:prstGeom prst="rect">
            <a:avLst/>
          </a:prstGeom>
          <a:noFill/>
        </p:spPr>
        <p:txBody>
          <a:bodyPr wrap="square" rtlCol="0" anchor="t">
            <a:spAutoFit/>
          </a:bodyPr>
          <a:lstStyle/>
          <a:p>
            <a:pPr marR="0" lvl="0" indent="0" algn="just" defTabSz="914400" rtl="0" eaLnBrk="1" fontAlgn="base" hangingPunct="1">
              <a:lnSpc>
                <a:spcPct val="150000"/>
              </a:lnSpc>
              <a:spcBef>
                <a:spcPts val="0"/>
              </a:spcBef>
              <a:spcAft>
                <a:spcPct val="0"/>
              </a:spcAft>
              <a:buClrTx/>
              <a:buSzTx/>
              <a:buNone/>
              <a:defRPr/>
            </a:pPr>
            <a:r>
              <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rPr>
              <a:t>人员中毒死亡或伤害 ：</a:t>
            </a:r>
            <a:endParaRPr lang="zh-CN" altLang="en-US" sz="14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just" defTabSz="914400" rtl="0" eaLnBrk="1" fontAlgn="base" hangingPunct="1">
              <a:lnSpc>
                <a:spcPct val="150000"/>
              </a:lnSpc>
              <a:spcBef>
                <a:spcPts val="0"/>
              </a:spcBef>
              <a:spcAft>
                <a:spcPct val="0"/>
              </a:spcAft>
              <a:buClrTx/>
              <a:buSzTx/>
              <a:buNone/>
              <a:defRPr/>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吸收途径：呼吸道吸收 、皮肤吸收 、眼睛吸收等 </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78790" y="504190"/>
            <a:ext cx="22402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危化品事故应急处置</a:t>
            </a:r>
            <a:endParaRPr lang="zh-CN" altLang="en-US"/>
          </a:p>
        </p:txBody>
      </p:sp>
      <p:grpSp>
        <p:nvGrpSpPr>
          <p:cNvPr id="12" name="组合 11"/>
          <p:cNvGrpSpPr/>
          <p:nvPr/>
        </p:nvGrpSpPr>
        <p:grpSpPr>
          <a:xfrm>
            <a:off x="560705" y="1077595"/>
            <a:ext cx="2811145" cy="475615"/>
            <a:chOff x="1387" y="1913"/>
            <a:chExt cx="4427" cy="749"/>
          </a:xfrm>
        </p:grpSpPr>
        <p:sp>
          <p:nvSpPr>
            <p:cNvPr id="25" name="文本框 24"/>
            <p:cNvSpPr txBox="1"/>
            <p:nvPr/>
          </p:nvSpPr>
          <p:spPr>
            <a:xfrm>
              <a:off x="2182" y="2024"/>
              <a:ext cx="2915"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疏散逃生要点 ？</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615055" y="1516380"/>
            <a:ext cx="5065395" cy="2861310"/>
          </a:xfrm>
          <a:prstGeom prst="rect">
            <a:avLst/>
          </a:prstGeom>
          <a:noFill/>
        </p:spPr>
        <p:txBody>
          <a:bodyPr wrap="square" rtlCol="0" anchor="t">
            <a:spAutoFit/>
          </a:bodyPr>
          <a:lstStyle/>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沿事故点</a:t>
            </a:r>
            <a:r>
              <a:rPr lang="zh-CN" altLang="en-US" sz="1600">
                <a:solidFill>
                  <a:srgbClr val="60B8AC"/>
                </a:solidFill>
                <a:latin typeface="微软雅黑" panose="020B0503020204020204" pitchFamily="34" charset="-122"/>
                <a:ea typeface="微软雅黑" panose="020B0503020204020204" pitchFamily="34" charset="-122"/>
                <a:cs typeface="微软雅黑" panose="020B0503020204020204" pitchFamily="34" charset="-122"/>
                <a:sym typeface="+mn-ea"/>
              </a:rPr>
              <a:t>上风或侧风</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方向撤离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用湿毛巾捂住口鼻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保护好双眼。可使用专用防毒眼镜、游泳镜、开口透明塑料袋等保护眼睛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尽可能不使皮肤外漏。可使用的物品有雨衣、手套、雨靴等，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必要时可使用保鲜膜遮盖皮肤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受到污染应及时冲洗全身；出现明显症状应及时送医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71755" algn="just" defTabSz="914400" rtl="0" fontAlgn="base">
              <a:lnSpc>
                <a:spcPts val="2400"/>
              </a:lnSpc>
              <a:spcBef>
                <a:spcPts val="0"/>
              </a:spcBef>
              <a:spcAft>
                <a:spcPct val="0"/>
              </a:spcAft>
              <a:buClrTx/>
              <a:buSzTx/>
              <a:buFont typeface="Wingdings" panose="05000000000000000000" charset="0"/>
              <a:buChar char="p"/>
              <a:defRP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现场禁绝火源、热源、禁止开、关非防爆电器 </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nvSpPr>
        <p:spPr>
          <a:xfrm>
            <a:off x="689928" y="1684020"/>
            <a:ext cx="2611755" cy="2618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r="8189" b="10389"/>
          <a:stretch>
            <a:fillRect/>
          </a:stretch>
        </p:blipFill>
        <p:spPr>
          <a:xfrm>
            <a:off x="548005" y="1939290"/>
            <a:ext cx="2895600" cy="201485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478790" y="504190"/>
            <a:ext cx="22402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危化品事故应急处置</a:t>
            </a:r>
            <a:endParaRPr lang="zh-CN" altLang="en-US"/>
          </a:p>
        </p:txBody>
      </p:sp>
      <p:grpSp>
        <p:nvGrpSpPr>
          <p:cNvPr id="12" name="组合 11"/>
          <p:cNvGrpSpPr/>
          <p:nvPr/>
        </p:nvGrpSpPr>
        <p:grpSpPr>
          <a:xfrm>
            <a:off x="560705" y="1077595"/>
            <a:ext cx="2811145" cy="475615"/>
            <a:chOff x="1387" y="1913"/>
            <a:chExt cx="4427" cy="749"/>
          </a:xfrm>
        </p:grpSpPr>
        <p:sp>
          <p:nvSpPr>
            <p:cNvPr id="25" name="文本框 24"/>
            <p:cNvSpPr txBox="1"/>
            <p:nvPr/>
          </p:nvSpPr>
          <p:spPr>
            <a:xfrm>
              <a:off x="2779" y="2024"/>
              <a:ext cx="172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自救措施</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08635" y="1794510"/>
            <a:ext cx="1605280" cy="337185"/>
          </a:xfrm>
          <a:prstGeom prst="rect">
            <a:avLst/>
          </a:prstGeom>
          <a:noFill/>
        </p:spPr>
        <p:txBody>
          <a:bodyPr wrap="none" rtlCol="0" anchor="t">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通过皮肤侵入：</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508635" y="2131695"/>
            <a:ext cx="4312285" cy="1076325"/>
          </a:xfrm>
          <a:prstGeom prst="rect">
            <a:avLst/>
          </a:prstGeom>
          <a:noFill/>
        </p:spPr>
        <p:txBody>
          <a:bodyPr wrap="square" rtlCol="0" anchor="t">
            <a:spAutoFit/>
          </a:bodyPr>
          <a:lstStyle/>
          <a:p>
            <a:pPr algn="just"/>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应立即脱去受到污染的衣物，用大量流动的清水冲洗，同时要注意清洗污染的毛发。对化学物溅入眼中者，要及时充分冲洗，冲洗时间不少于10-15分钟。忌用热水冲洗。</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08635" y="3307715"/>
            <a:ext cx="2011680" cy="337185"/>
          </a:xfrm>
          <a:prstGeom prst="rect">
            <a:avLst/>
          </a:prstGeom>
          <a:noFill/>
        </p:spPr>
        <p:txBody>
          <a:bodyPr wrap="none" rtlCol="0" anchor="t">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通过呼吸系统侵入：</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508635" y="3688715"/>
            <a:ext cx="4311650" cy="583565"/>
          </a:xfrm>
          <a:prstGeom prst="rect">
            <a:avLst/>
          </a:prstGeom>
          <a:noFill/>
        </p:spPr>
        <p:txBody>
          <a:bodyPr wrap="square" rtlCol="0" anchor="t">
            <a:spAutoFit/>
          </a:bodyPr>
          <a:lstStyle/>
          <a:p>
            <a:pPr algn="just"/>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应立即送到空气新鲜处，安静休息，保持呼吸道通畅。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nvPicPr>
        <p:blipFill>
          <a:blip r:embed="rId2"/>
          <a:stretch>
            <a:fillRect/>
          </a:stretch>
        </p:blipFill>
        <p:spPr>
          <a:xfrm>
            <a:off x="5149215" y="1897380"/>
            <a:ext cx="3447415" cy="2286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874385" y="2157095"/>
            <a:ext cx="3298190" cy="2872105"/>
          </a:xfrm>
          <a:prstGeom prst="rect">
            <a:avLst/>
          </a:prstGeom>
        </p:spPr>
      </p:pic>
      <p:pic>
        <p:nvPicPr>
          <p:cNvPr id="8" name="图片 7"/>
          <p:cNvPicPr>
            <a:picLocks noChangeAspect="1"/>
          </p:cNvPicPr>
          <p:nvPr/>
        </p:nvPicPr>
        <p:blipFill rotWithShape="1">
          <a:blip r:embed="rId2" cstate="print"/>
          <a:srcRect t="18587"/>
          <a:stretch>
            <a:fillRect/>
          </a:stretch>
        </p:blipFill>
        <p:spPr>
          <a:xfrm rot="16200000">
            <a:off x="-123545" y="435247"/>
            <a:ext cx="752870" cy="505777"/>
          </a:xfrm>
          <a:prstGeom prst="rect">
            <a:avLst/>
          </a:prstGeom>
        </p:spPr>
      </p:pic>
      <p:sp>
        <p:nvSpPr>
          <p:cNvPr id="2" name="文本框 1"/>
          <p:cNvSpPr txBox="1"/>
          <p:nvPr/>
        </p:nvSpPr>
        <p:spPr>
          <a:xfrm>
            <a:off x="478790" y="504190"/>
            <a:ext cx="22402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危化品事故应急处置</a:t>
            </a:r>
            <a:endParaRPr lang="zh-CN" altLang="en-US"/>
          </a:p>
        </p:txBody>
      </p:sp>
      <p:sp>
        <p:nvSpPr>
          <p:cNvPr id="9" name="文本框 8"/>
          <p:cNvSpPr txBox="1"/>
          <p:nvPr/>
        </p:nvSpPr>
        <p:spPr>
          <a:xfrm>
            <a:off x="598805" y="3267710"/>
            <a:ext cx="6223000" cy="975995"/>
          </a:xfrm>
          <a:prstGeom prst="rect">
            <a:avLst/>
          </a:prstGeom>
          <a:noFill/>
        </p:spPr>
        <p:txBody>
          <a:bodyPr wrap="square" rtlCol="0" anchor="t">
            <a:spAutoFit/>
          </a:bodyPr>
          <a:lstStyle/>
          <a:p>
            <a:pPr indent="0">
              <a:lnSpc>
                <a:spcPct val="120000"/>
              </a:lnSpc>
              <a:spcBef>
                <a:spcPts val="0"/>
              </a:spcBef>
              <a:spcAft>
                <a:spcPts val="0"/>
              </a:spcAft>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对中毒者进行人工呼吸时，救护者应做好防范措施。如对硫化氢中毒者进行口对口人工呼吸前，要用浸透食盐溶液的棉花或手帕盖住中毒者的口鼻。</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2" name="组合 11"/>
          <p:cNvGrpSpPr/>
          <p:nvPr/>
        </p:nvGrpSpPr>
        <p:grpSpPr>
          <a:xfrm>
            <a:off x="560705" y="1077595"/>
            <a:ext cx="2811145" cy="475615"/>
            <a:chOff x="1387" y="1913"/>
            <a:chExt cx="4427" cy="749"/>
          </a:xfrm>
        </p:grpSpPr>
        <p:sp>
          <p:nvSpPr>
            <p:cNvPr id="25" name="文本框 24"/>
            <p:cNvSpPr txBox="1"/>
            <p:nvPr/>
          </p:nvSpPr>
          <p:spPr>
            <a:xfrm>
              <a:off x="2779" y="2024"/>
              <a:ext cx="1728" cy="580"/>
            </a:xfrm>
            <a:prstGeom prst="rect">
              <a:avLst/>
            </a:prstGeom>
            <a:noFill/>
          </p:spPr>
          <p:txBody>
            <a:bodyPr wrap="none" rtlCol="0" anchor="t">
              <a:spAutoFit/>
            </a:bodyPr>
            <a:lstStyle/>
            <a:p>
              <a:pPr algn="ctr"/>
              <a:r>
                <a:rPr lang="zh-CN" altLang="en-US" b="1" dirty="0">
                  <a:solidFill>
                    <a:srgbClr val="60B8AC"/>
                  </a:solidFill>
                  <a:latin typeface="微软雅黑" panose="020B0503020204020204" pitchFamily="34" charset="-122"/>
                  <a:ea typeface="微软雅黑" panose="020B0503020204020204" pitchFamily="34" charset="-122"/>
                  <a:sym typeface="+mn-ea"/>
                </a:rPr>
                <a:t>自救措施</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1387" y="1913"/>
              <a:ext cx="436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47" y="1976"/>
              <a:ext cx="436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98805" y="1819910"/>
            <a:ext cx="2011680" cy="337185"/>
          </a:xfrm>
          <a:prstGeom prst="rect">
            <a:avLst/>
          </a:prstGeom>
          <a:noFill/>
        </p:spPr>
        <p:txBody>
          <a:bodyPr wrap="none" rtlCol="0" anchor="t">
            <a:spAutoFit/>
          </a:bodyPr>
          <a:lstStyle/>
          <a:p>
            <a:pPr algn="l"/>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通过消化系统侵入：</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598805" y="2157095"/>
            <a:ext cx="4646930" cy="583565"/>
          </a:xfrm>
          <a:prstGeom prst="rect">
            <a:avLst/>
          </a:prstGeom>
          <a:noFill/>
        </p:spPr>
        <p:txBody>
          <a:bodyPr wrap="square" rtlCol="0" anchor="t">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应尽早进行催吐。若误服腐蚀性毒物，可口服牛奶、蛋清、植物油等对消化道进行保护。</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598805" y="2851150"/>
            <a:ext cx="6482080" cy="337185"/>
          </a:xfrm>
          <a:prstGeom prst="rect">
            <a:avLst/>
          </a:prstGeom>
          <a:noFill/>
        </p:spPr>
        <p:txBody>
          <a:bodyPr wrap="none" rtlCol="0" anchor="t">
            <a:spAutoFit/>
          </a:bodyPr>
          <a:lstStyle/>
          <a:p>
            <a:r>
              <a:rPr lang="zh-CN" altLang="en-US" sz="1600" b="1">
                <a:latin typeface="微软雅黑" panose="020B0503020204020204" pitchFamily="34" charset="-122"/>
                <a:ea typeface="微软雅黑" panose="020B0503020204020204" pitchFamily="34" charset="-122"/>
                <a:sym typeface="+mn-ea"/>
              </a:rPr>
              <a:t>患者被救出毒物现场后，如心跳、呼吸停止，应立即施行心肺复苏术。</a:t>
            </a:r>
            <a:endParaRPr lang="zh-CN" altLang="en-US" sz="1600" b="1">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7970" cy="5144135"/>
          </a:xfrm>
          <a:prstGeom prst="rect">
            <a:avLst/>
          </a:prstGeom>
        </p:spPr>
      </p:pic>
      <p:sp>
        <p:nvSpPr>
          <p:cNvPr id="3" name="标题层"/>
          <p:cNvSpPr txBox="1"/>
          <p:nvPr/>
        </p:nvSpPr>
        <p:spPr bwMode="auto">
          <a:xfrm>
            <a:off x="2105660" y="3016885"/>
            <a:ext cx="5123815" cy="583565"/>
          </a:xfrm>
          <a:prstGeom prst="rect">
            <a:avLst/>
          </a:prstGeom>
          <a:noFill/>
          <a:effectLst/>
        </p:spPr>
        <p:txBody>
          <a:bodyPr wrap="square">
            <a:spAutoFit/>
          </a:bodyPr>
          <a:lstStyle/>
          <a:p>
            <a:pPr marL="457200" indent="-457200" algn="ctr" eaLnBrk="0" hangingPunct="0">
              <a:buClr>
                <a:srgbClr val="FF0000"/>
              </a:buClr>
            </a:pPr>
            <a:r>
              <a:rPr lang="zh-CN" altLang="en-US" sz="3200" b="1">
                <a:solidFill>
                  <a:srgbClr val="60B8AC"/>
                </a:solidFill>
                <a:latin typeface="微软雅黑" panose="020B0503020204020204" pitchFamily="34" charset="-122"/>
                <a:ea typeface="微软雅黑" panose="020B0503020204020204" pitchFamily="34" charset="-122"/>
                <a:sym typeface="+mn-ea"/>
              </a:rPr>
              <a:t>事故</a:t>
            </a:r>
            <a:r>
              <a:rPr lang="zh-CN" altLang="en-US" sz="3200" b="1" dirty="0">
                <a:solidFill>
                  <a:srgbClr val="60B8AC"/>
                </a:solidFill>
                <a:latin typeface="微软雅黑" panose="020B0503020204020204" pitchFamily="34" charset="-122"/>
                <a:ea typeface="微软雅黑" panose="020B0503020204020204" pitchFamily="34" charset="-122"/>
                <a:sym typeface="+mn-ea"/>
              </a:rPr>
              <a:t>现场紧急避险要求</a:t>
            </a:r>
            <a:endParaRPr lang="zh-CN" altLang="en-US" sz="3200" b="1" dirty="0">
              <a:solidFill>
                <a:srgbClr val="60B8AC"/>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968115" y="1864995"/>
            <a:ext cx="1550035" cy="645160"/>
          </a:xfrm>
          <a:prstGeom prst="rect">
            <a:avLst/>
          </a:prstGeom>
          <a:noFill/>
        </p:spPr>
        <p:txBody>
          <a:bodyPr wrap="square" rtlCol="0">
            <a:spAutoFit/>
          </a:bodyPr>
          <a:lstStyle/>
          <a:p>
            <a:r>
              <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rPr>
              <a:t>NO.7</a:t>
            </a:r>
            <a:endParaRPr lang="en-US" altLang="zh-CN" sz="36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108835"/>
            <a:ext cx="9171940" cy="11703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sp>
        <p:nvSpPr>
          <p:cNvPr id="7" name="文本框 6"/>
          <p:cNvSpPr txBox="1"/>
          <p:nvPr/>
        </p:nvSpPr>
        <p:spPr>
          <a:xfrm>
            <a:off x="546100" y="1550035"/>
            <a:ext cx="231838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什么是</a:t>
            </a:r>
            <a:r>
              <a:rPr lang="zh-CN" altLang="en-US" sz="2400">
                <a:latin typeface="微软雅黑" panose="020B0503020204020204" pitchFamily="34" charset="-122"/>
                <a:ea typeface="微软雅黑" panose="020B0503020204020204" pitchFamily="34" charset="-122"/>
                <a:sym typeface="+mn-ea"/>
              </a:rPr>
              <a:t>紧急避险</a:t>
            </a:r>
            <a:r>
              <a:rPr lang="zh-CN" altLang="en-US" sz="2400">
                <a:latin typeface="微软雅黑" panose="020B0503020204020204" pitchFamily="34" charset="-122"/>
                <a:ea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endParaRPr>
          </a:p>
        </p:txBody>
      </p:sp>
      <p:sp>
        <p:nvSpPr>
          <p:cNvPr id="5" name="文本框 4"/>
          <p:cNvSpPr txBox="1"/>
          <p:nvPr/>
        </p:nvSpPr>
        <p:spPr>
          <a:xfrm>
            <a:off x="546100" y="3279140"/>
            <a:ext cx="7882890" cy="998855"/>
          </a:xfrm>
          <a:prstGeom prst="rect">
            <a:avLst/>
          </a:prstGeom>
          <a:noFill/>
        </p:spPr>
        <p:txBody>
          <a:bodyPr wrap="square" rtlCol="0" anchor="t">
            <a:spAutoFit/>
          </a:bodyPr>
          <a:lstStyle/>
          <a:p>
            <a:pPr>
              <a:lnSpc>
                <a:spcPct val="150000"/>
              </a:lnSpc>
              <a:spcAft>
                <a:spcPts val="600"/>
              </a:spcAft>
            </a:pPr>
            <a:r>
              <a:rPr lang="zh-CN" altLang="en-US" b="1" u="sng" dirty="0">
                <a:solidFill>
                  <a:srgbClr val="5F5E5C"/>
                </a:solidFill>
                <a:latin typeface="微软雅黑" panose="020B0503020204020204" pitchFamily="34" charset="-122"/>
                <a:ea typeface="微软雅黑" panose="020B0503020204020204" pitchFamily="34" charset="-122"/>
                <a:sym typeface="Arial" panose="020B0604020202020204" pitchFamily="34" charset="0"/>
              </a:rPr>
              <a:t>紧急避险条件</a:t>
            </a:r>
            <a:r>
              <a:rPr lang="zh-CN" altLang="en-US" b="1" u="sng" dirty="0">
                <a:solidFill>
                  <a:srgbClr val="5F5E5C"/>
                </a:solidFill>
                <a:latin typeface="微软雅黑" panose="020B0503020204020204" pitchFamily="34" charset="-122"/>
                <a:ea typeface="微软雅黑" panose="020B0503020204020204" pitchFamily="34" charset="-122"/>
                <a:sym typeface="+mn-ea"/>
              </a:rPr>
              <a:t>：</a:t>
            </a:r>
            <a:endParaRPr lang="en-US" altLang="zh-CN" b="1" u="sng" dirty="0">
              <a:solidFill>
                <a:srgbClr val="5F5E5C"/>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5F5E5C"/>
                </a:solidFill>
                <a:latin typeface="微软雅黑" panose="020B0503020204020204" pitchFamily="34" charset="-122"/>
                <a:ea typeface="微软雅黑" panose="020B0503020204020204" pitchFamily="34" charset="-122"/>
                <a:sym typeface="+mn-ea"/>
              </a:rPr>
              <a:t>必须正在发生的</a:t>
            </a:r>
            <a:r>
              <a:rPr lang="zh-CN" altLang="en-US" b="1" dirty="0">
                <a:solidFill>
                  <a:srgbClr val="60B8AC"/>
                </a:solidFill>
                <a:latin typeface="微软雅黑" panose="020B0503020204020204" pitchFamily="34" charset="-122"/>
                <a:ea typeface="微软雅黑" panose="020B0503020204020204" pitchFamily="34" charset="-122"/>
                <a:sym typeface="+mn-ea"/>
              </a:rPr>
              <a:t>紧急危险</a:t>
            </a:r>
            <a:r>
              <a:rPr lang="zh-CN" altLang="en-US" dirty="0">
                <a:solidFill>
                  <a:srgbClr val="5F5E5C"/>
                </a:solidFill>
                <a:latin typeface="微软雅黑" panose="020B0503020204020204" pitchFamily="34" charset="-122"/>
                <a:ea typeface="微软雅黑" panose="020B0503020204020204" pitchFamily="34" charset="-122"/>
                <a:sym typeface="+mn-ea"/>
              </a:rPr>
              <a:t>，所采取的行为应当是</a:t>
            </a:r>
            <a:r>
              <a:rPr lang="zh-CN" altLang="en-US" b="1" dirty="0">
                <a:solidFill>
                  <a:srgbClr val="60B8AC"/>
                </a:solidFill>
                <a:latin typeface="微软雅黑" panose="020B0503020204020204" pitchFamily="34" charset="-122"/>
                <a:ea typeface="微软雅黑" panose="020B0503020204020204" pitchFamily="34" charset="-122"/>
                <a:sym typeface="+mn-ea"/>
              </a:rPr>
              <a:t>避免危险</a:t>
            </a:r>
            <a:r>
              <a:rPr lang="zh-CN" altLang="en-US" dirty="0">
                <a:solidFill>
                  <a:srgbClr val="5F5E5C"/>
                </a:solidFill>
                <a:latin typeface="微软雅黑" panose="020B0503020204020204" pitchFamily="34" charset="-122"/>
                <a:ea typeface="微软雅黑" panose="020B0503020204020204" pitchFamily="34" charset="-122"/>
                <a:sym typeface="+mn-ea"/>
              </a:rPr>
              <a:t>所必需的。</a:t>
            </a:r>
            <a:endParaRPr lang="zh-CN" altLang="en-US"/>
          </a:p>
        </p:txBody>
      </p:sp>
      <p:sp>
        <p:nvSpPr>
          <p:cNvPr id="3" name="文本框 2"/>
          <p:cNvSpPr txBox="1"/>
          <p:nvPr/>
        </p:nvSpPr>
        <p:spPr>
          <a:xfrm>
            <a:off x="546100" y="2176145"/>
            <a:ext cx="8061325" cy="810260"/>
          </a:xfrm>
          <a:prstGeom prst="rect">
            <a:avLst/>
          </a:prstGeom>
          <a:noFill/>
        </p:spPr>
        <p:txBody>
          <a:bodyPr wrap="square" rtlCol="0" anchor="t">
            <a:spAutoFit/>
          </a:bodyPr>
          <a:lstStyle/>
          <a:p>
            <a:pPr algn="just">
              <a:lnSpc>
                <a:spcPct val="130000"/>
              </a:lnSpc>
            </a:pPr>
            <a:r>
              <a:rPr lang="zh-CN" altLang="en-US" b="1" dirty="0">
                <a:solidFill>
                  <a:schemeClr val="bg1"/>
                </a:solidFill>
                <a:latin typeface="微软雅黑" panose="020B0503020204020204" pitchFamily="34" charset="-122"/>
                <a:ea typeface="微软雅黑" panose="020B0503020204020204" pitchFamily="34" charset="-122"/>
                <a:sym typeface="+mn-ea"/>
              </a:rPr>
              <a:t>为了使国家、公共利益、本人或者他人的人身、财产和其他权利免受正在发生的危险，不得已采取的紧急行为，造成损害的，不负刑事责任。</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777862" y="1616075"/>
            <a:ext cx="3904615" cy="26187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grpSp>
        <p:nvGrpSpPr>
          <p:cNvPr id="10" name="组合 9"/>
          <p:cNvGrpSpPr/>
          <p:nvPr/>
        </p:nvGrpSpPr>
        <p:grpSpPr>
          <a:xfrm>
            <a:off x="4497949" y="1801495"/>
            <a:ext cx="4499040" cy="2204438"/>
            <a:chOff x="4423" y="1080"/>
            <a:chExt cx="9079" cy="5885"/>
          </a:xfrm>
        </p:grpSpPr>
        <p:pic>
          <p:nvPicPr>
            <p:cNvPr id="9" name="图片 8"/>
            <p:cNvPicPr>
              <a:picLocks noChangeAspect="1"/>
            </p:cNvPicPr>
            <p:nvPr/>
          </p:nvPicPr>
          <p:blipFill>
            <a:blip r:embed="rId2"/>
            <a:srcRect t="1067"/>
            <a:stretch>
              <a:fillRect/>
            </a:stretch>
          </p:blipFill>
          <p:spPr>
            <a:xfrm>
              <a:off x="9136" y="1083"/>
              <a:ext cx="4366" cy="5882"/>
            </a:xfrm>
            <a:prstGeom prst="rect">
              <a:avLst/>
            </a:prstGeom>
          </p:spPr>
        </p:pic>
        <p:pic>
          <p:nvPicPr>
            <p:cNvPr id="7" name="图片 6"/>
            <p:cNvPicPr>
              <a:picLocks noChangeAspect="1"/>
            </p:cNvPicPr>
            <p:nvPr/>
          </p:nvPicPr>
          <p:blipFill>
            <a:blip r:embed="rId3"/>
            <a:srcRect b="1227"/>
            <a:stretch>
              <a:fillRect/>
            </a:stretch>
          </p:blipFill>
          <p:spPr>
            <a:xfrm>
              <a:off x="4423" y="1080"/>
              <a:ext cx="4740" cy="5867"/>
            </a:xfrm>
            <a:prstGeom prst="rect">
              <a:avLst/>
            </a:prstGeom>
          </p:spPr>
        </p:pic>
      </p:grpSp>
      <p:grpSp>
        <p:nvGrpSpPr>
          <p:cNvPr id="14" name="组合 13"/>
          <p:cNvGrpSpPr/>
          <p:nvPr/>
        </p:nvGrpSpPr>
        <p:grpSpPr>
          <a:xfrm>
            <a:off x="560705" y="1138555"/>
            <a:ext cx="2512060" cy="475615"/>
            <a:chOff x="883" y="1793"/>
            <a:chExt cx="3956" cy="749"/>
          </a:xfrm>
        </p:grpSpPr>
        <p:sp>
          <p:nvSpPr>
            <p:cNvPr id="25" name="文本框 24"/>
            <p:cNvSpPr txBox="1"/>
            <p:nvPr/>
          </p:nvSpPr>
          <p:spPr>
            <a:xfrm>
              <a:off x="1286" y="1856"/>
              <a:ext cx="316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作业人员避险规定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3" y="1793"/>
              <a:ext cx="389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 y="1856"/>
              <a:ext cx="389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47370" y="1891665"/>
            <a:ext cx="692785" cy="396240"/>
            <a:chOff x="5911" y="-685"/>
            <a:chExt cx="1091" cy="624"/>
          </a:xfrm>
        </p:grpSpPr>
        <p:sp>
          <p:nvSpPr>
            <p:cNvPr id="16" name="矩形 15"/>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1</a:t>
              </a:r>
              <a:endParaRPr lang="en-US" altLang="zh-CN"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7370" y="3200400"/>
            <a:ext cx="693420" cy="396240"/>
            <a:chOff x="5911" y="-685"/>
            <a:chExt cx="1092" cy="624"/>
          </a:xfrm>
        </p:grpSpPr>
        <p:sp>
          <p:nvSpPr>
            <p:cNvPr id="19" name="矩形 18"/>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2</a:t>
              </a:r>
              <a:endParaRPr lang="en-US" altLang="zh-CN" b="1">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1076325" y="3173730"/>
            <a:ext cx="3288665" cy="1322070"/>
          </a:xfrm>
          <a:prstGeom prst="rect">
            <a:avLst/>
          </a:prstGeom>
          <a:noFill/>
        </p:spPr>
        <p:txBody>
          <a:bodyPr wrap="square" rtlCol="0" anchor="t">
            <a:spAutoFit/>
          </a:bodyPr>
          <a:lstStyle/>
          <a:p>
            <a:pPr lvl="0" indent="0" algn="just" fontAlgn="auto">
              <a:lnSpc>
                <a:spcPts val="2400"/>
              </a:lnSpc>
              <a:spcBef>
                <a:spcPts val="0"/>
              </a:spcBef>
              <a:spcAft>
                <a:spcPts val="0"/>
              </a:spcAft>
              <a:buNone/>
            </a:pPr>
            <a:r>
              <a:rPr lang="zh-CN" altLang="en-US" sz="1600" dirty="0">
                <a:latin typeface="微软雅黑" panose="020B0503020204020204" pitchFamily="34" charset="-122"/>
                <a:ea typeface="微软雅黑" panose="020B0503020204020204" pitchFamily="34" charset="-122"/>
                <a:sym typeface="+mn-ea"/>
              </a:rPr>
              <a:t>作业人员应当接受安全生产教育和培训，掌握本职工作所需的安全生产知识，提高安全生产技能，增强事故预防和应急处理能力。</a:t>
            </a:r>
            <a:endParaRPr lang="zh-CN" altLang="en-US" sz="1600" dirty="0">
              <a:latin typeface="微软雅黑" panose="020B0503020204020204" pitchFamily="34" charset="-122"/>
              <a:ea typeface="微软雅黑" panose="020B0503020204020204" pitchFamily="34" charset="-122"/>
              <a:sym typeface="+mn-ea"/>
            </a:endParaRPr>
          </a:p>
        </p:txBody>
      </p:sp>
      <p:sp>
        <p:nvSpPr>
          <p:cNvPr id="22" name="文本框 21"/>
          <p:cNvSpPr txBox="1"/>
          <p:nvPr/>
        </p:nvSpPr>
        <p:spPr>
          <a:xfrm>
            <a:off x="1076325" y="1838325"/>
            <a:ext cx="3288665" cy="1322070"/>
          </a:xfrm>
          <a:prstGeom prst="rect">
            <a:avLst/>
          </a:prstGeom>
          <a:noFill/>
        </p:spPr>
        <p:txBody>
          <a:bodyPr wrap="square" rtlCol="0" anchor="t">
            <a:spAutoFit/>
          </a:bodyPr>
          <a:lstStyle/>
          <a:p>
            <a:pPr lvl="0" indent="0" algn="just" fontAlgn="auto">
              <a:lnSpc>
                <a:spcPts val="2400"/>
              </a:lnSpc>
              <a:spcBef>
                <a:spcPts val="0"/>
              </a:spcBef>
              <a:spcAft>
                <a:spcPts val="0"/>
              </a:spcAft>
              <a:buNone/>
            </a:pPr>
            <a:r>
              <a:rPr lang="zh-CN" altLang="en-US" sz="1600" dirty="0">
                <a:latin typeface="微软雅黑" panose="020B0503020204020204" pitchFamily="34" charset="-122"/>
                <a:ea typeface="微软雅黑" panose="020B0503020204020204" pitchFamily="34" charset="-122"/>
                <a:sym typeface="+mn-ea"/>
              </a:rPr>
              <a:t>作业人员在生产过程中，应当严格遵守公司的安全生产规章制度和操作规程，服从管理，正确佩戴和使用劳动防护用品。</a:t>
            </a:r>
            <a:endParaRPr lang="zh-CN" altLang="en-US" sz="1600"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表情包gif导出文件-21"/>
          <p:cNvPicPr>
            <a:picLocks noChangeAspect="1"/>
          </p:cNvPicPr>
          <p:nvPr/>
        </p:nvPicPr>
        <p:blipFill>
          <a:blip r:embed="rId1"/>
          <a:stretch>
            <a:fillRect/>
          </a:stretch>
        </p:blipFill>
        <p:spPr>
          <a:xfrm>
            <a:off x="5494655" y="2640965"/>
            <a:ext cx="892175" cy="829945"/>
          </a:xfrm>
          <a:prstGeom prst="rect">
            <a:avLst/>
          </a:prstGeom>
        </p:spPr>
      </p:pic>
      <p:pic>
        <p:nvPicPr>
          <p:cNvPr id="33" name="图片 32" descr="表情包gif导出文件-22"/>
          <p:cNvPicPr>
            <a:picLocks noChangeAspect="1"/>
          </p:cNvPicPr>
          <p:nvPr/>
        </p:nvPicPr>
        <p:blipFill>
          <a:blip r:embed="rId2"/>
          <a:stretch>
            <a:fillRect/>
          </a:stretch>
        </p:blipFill>
        <p:spPr>
          <a:xfrm>
            <a:off x="4278630" y="2640965"/>
            <a:ext cx="892175" cy="829945"/>
          </a:xfrm>
          <a:prstGeom prst="rect">
            <a:avLst/>
          </a:prstGeom>
        </p:spPr>
      </p:pic>
      <p:pic>
        <p:nvPicPr>
          <p:cNvPr id="31" name="图片 30" descr="表情包gif导出文件-21"/>
          <p:cNvPicPr>
            <a:picLocks noChangeAspect="1"/>
          </p:cNvPicPr>
          <p:nvPr/>
        </p:nvPicPr>
        <p:blipFill>
          <a:blip r:embed="rId1"/>
          <a:stretch>
            <a:fillRect/>
          </a:stretch>
        </p:blipFill>
        <p:spPr>
          <a:xfrm>
            <a:off x="3141980" y="2640965"/>
            <a:ext cx="892175" cy="829945"/>
          </a:xfrm>
          <a:prstGeom prst="rect">
            <a:avLst/>
          </a:prstGeom>
        </p:spPr>
      </p:pic>
      <p:pic>
        <p:nvPicPr>
          <p:cNvPr id="28" name="图片 27" descr="表情包gif导出文件-22"/>
          <p:cNvPicPr>
            <a:picLocks noChangeAspect="1"/>
          </p:cNvPicPr>
          <p:nvPr/>
        </p:nvPicPr>
        <p:blipFill>
          <a:blip r:embed="rId2"/>
          <a:stretch>
            <a:fillRect/>
          </a:stretch>
        </p:blipFill>
        <p:spPr>
          <a:xfrm>
            <a:off x="1948815" y="2640965"/>
            <a:ext cx="892175" cy="829945"/>
          </a:xfrm>
          <a:prstGeom prst="rect">
            <a:avLst/>
          </a:prstGeom>
        </p:spPr>
      </p:pic>
      <p:pic>
        <p:nvPicPr>
          <p:cNvPr id="29" name="图片 28" descr="表情包gif导出文件-21"/>
          <p:cNvPicPr>
            <a:picLocks noChangeAspect="1"/>
          </p:cNvPicPr>
          <p:nvPr/>
        </p:nvPicPr>
        <p:blipFill>
          <a:blip r:embed="rId1"/>
          <a:stretch>
            <a:fillRect/>
          </a:stretch>
        </p:blipFill>
        <p:spPr>
          <a:xfrm>
            <a:off x="873125" y="2640965"/>
            <a:ext cx="892175" cy="829945"/>
          </a:xfrm>
          <a:prstGeom prst="rect">
            <a:avLst/>
          </a:prstGeom>
        </p:spPr>
      </p:pic>
      <p:pic>
        <p:nvPicPr>
          <p:cNvPr id="8" name="图片 7"/>
          <p:cNvPicPr>
            <a:picLocks noChangeAspect="1"/>
          </p:cNvPicPr>
          <p:nvPr/>
        </p:nvPicPr>
        <p:blipFill rotWithShape="1">
          <a:blip r:embed="rId3"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12295" name="流程图: 终止 2781191"/>
          <p:cNvSpPr/>
          <p:nvPr/>
        </p:nvSpPr>
        <p:spPr>
          <a:xfrm>
            <a:off x="2034540" y="2844165"/>
            <a:ext cx="720725" cy="503555"/>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切</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2301" name="流程图: 终止 2781197"/>
          <p:cNvSpPr/>
          <p:nvPr/>
        </p:nvSpPr>
        <p:spPr>
          <a:xfrm>
            <a:off x="4364355" y="2844165"/>
            <a:ext cx="720725" cy="503555"/>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拽</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2305" name="矩形 2781201"/>
          <p:cNvSpPr/>
          <p:nvPr/>
        </p:nvSpPr>
        <p:spPr>
          <a:xfrm>
            <a:off x="644525" y="3656965"/>
            <a:ext cx="5863590" cy="808990"/>
          </a:xfrm>
          <a:prstGeom prst="rect">
            <a:avLst/>
          </a:prstGeom>
          <a:noFill/>
          <a:ln w="9525">
            <a:noFill/>
          </a:ln>
        </p:spPr>
        <p:txBody>
          <a:bodyPr wrap="square" lIns="91419" tIns="45710" rIns="91419" bIns="45710" anchor="t">
            <a:spAutoFit/>
          </a:bodyPr>
          <a:lstStyle/>
          <a:p>
            <a:pPr>
              <a:lnSpc>
                <a:spcPct val="130000"/>
              </a:lnSpc>
            </a:pP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触电</a:t>
            </a: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分内急救救生率</a:t>
            </a:r>
            <a:r>
              <a:rPr lang="en-US" altLang="zh-CN" b="1" dirty="0">
                <a:solidFill>
                  <a:srgbClr val="60B8AC"/>
                </a:solidFill>
                <a:latin typeface="微软雅黑" panose="020B0503020204020204" pitchFamily="34" charset="-122"/>
                <a:ea typeface="微软雅黑" panose="020B0503020204020204" pitchFamily="34" charset="-122"/>
              </a:rPr>
              <a:t>90%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分内急救救生率</a:t>
            </a:r>
            <a:r>
              <a:rPr lang="en-US" altLang="zh-CN" b="1" dirty="0">
                <a:solidFill>
                  <a:srgbClr val="60B8AC"/>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；超</a:t>
            </a: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分急救救生率</a:t>
            </a:r>
            <a:r>
              <a:rPr lang="en-US" altLang="zh-CN" b="1" dirty="0">
                <a:solidFill>
                  <a:srgbClr val="60B8AC"/>
                </a:solidFill>
                <a:latin typeface="微软雅黑" panose="020B0503020204020204" pitchFamily="34" charset="-122"/>
                <a:ea typeface="微软雅黑" panose="020B0503020204020204" pitchFamily="34" charset="-122"/>
              </a:rPr>
              <a:t>0%</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12306" name="图片 2781202" descr="p1"/>
          <p:cNvPicPr>
            <a:picLocks noChangeAspect="1"/>
          </p:cNvPicPr>
          <p:nvPr/>
        </p:nvPicPr>
        <p:blipFill>
          <a:blip r:embed="rId4"/>
          <a:stretch>
            <a:fillRect/>
          </a:stretch>
        </p:blipFill>
        <p:spPr>
          <a:xfrm>
            <a:off x="6386513" y="2467610"/>
            <a:ext cx="1538287" cy="1655763"/>
          </a:xfrm>
          <a:prstGeom prst="rect">
            <a:avLst/>
          </a:prstGeom>
          <a:noFill/>
          <a:ln w="9525">
            <a:noFill/>
          </a:ln>
        </p:spPr>
      </p:pic>
      <p:sp>
        <p:nvSpPr>
          <p:cNvPr id="12356" name="流程图: 终止 2781252"/>
          <p:cNvSpPr/>
          <p:nvPr/>
        </p:nvSpPr>
        <p:spPr>
          <a:xfrm>
            <a:off x="5580380" y="2844165"/>
            <a:ext cx="720725" cy="503555"/>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垫</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2362" name="流程图: 终止 2781258"/>
          <p:cNvSpPr/>
          <p:nvPr/>
        </p:nvSpPr>
        <p:spPr>
          <a:xfrm>
            <a:off x="3227705" y="2844165"/>
            <a:ext cx="720725" cy="503555"/>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挑</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2368" name="流程图: 终止 2781264"/>
          <p:cNvSpPr/>
          <p:nvPr/>
        </p:nvSpPr>
        <p:spPr>
          <a:xfrm>
            <a:off x="958850" y="2844165"/>
            <a:ext cx="720725" cy="503555"/>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拉</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2289" name="矩形 2781185"/>
          <p:cNvSpPr/>
          <p:nvPr/>
        </p:nvSpPr>
        <p:spPr>
          <a:xfrm>
            <a:off x="644525" y="1664970"/>
            <a:ext cx="7141845" cy="802640"/>
          </a:xfrm>
          <a:prstGeom prst="rect">
            <a:avLst/>
          </a:prstGeom>
          <a:noFill/>
          <a:ln w="9525">
            <a:noFill/>
          </a:ln>
        </p:spPr>
        <p:txBody>
          <a:bodyPr wrap="square" lIns="91419" tIns="45710" rIns="91419" bIns="45710" anchor="t">
            <a:spAutoFit/>
          </a:bodyPr>
          <a:lstStyle/>
          <a:p>
            <a:pPr>
              <a:lnSpc>
                <a:spcPct val="145000"/>
              </a:lnSpc>
            </a:pPr>
            <a:r>
              <a:rPr lang="en-US" altLang="zh-CN"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rgbClr val="60B8AC"/>
                </a:solidFill>
                <a:latin typeface="微软雅黑" panose="020B0503020204020204" pitchFamily="34" charset="-122"/>
                <a:ea typeface="微软雅黑" panose="020B0503020204020204" pitchFamily="34" charset="-122"/>
              </a:rPr>
              <a:t>  </a:t>
            </a:r>
            <a:r>
              <a:rPr lang="zh-CN" altLang="en-US" sz="1600" dirty="0">
                <a:solidFill>
                  <a:srgbClr val="60B8AC"/>
                </a:solidFill>
                <a:latin typeface="微软雅黑" panose="020B0503020204020204" pitchFamily="34" charset="-122"/>
                <a:ea typeface="微软雅黑" panose="020B0503020204020204" pitchFamily="34" charset="-122"/>
              </a:rPr>
              <a:t>人触电</a:t>
            </a:r>
            <a:r>
              <a:rPr lang="zh-CN" altLang="en-US" sz="1600" dirty="0">
                <a:solidFill>
                  <a:schemeClr val="tx1"/>
                </a:solidFill>
                <a:latin typeface="微软雅黑" panose="020B0503020204020204" pitchFamily="34" charset="-122"/>
                <a:ea typeface="微软雅黑" panose="020B0503020204020204" pitchFamily="34" charset="-122"/>
              </a:rPr>
              <a:t>以</a:t>
            </a:r>
            <a:r>
              <a:rPr lang="zh-CN" altLang="en-US" sz="1600" dirty="0">
                <a:solidFill>
                  <a:srgbClr val="60B8AC"/>
                </a:solidFill>
                <a:latin typeface="微软雅黑" panose="020B0503020204020204" pitchFamily="34" charset="-122"/>
                <a:ea typeface="微软雅黑" panose="020B0503020204020204" pitchFamily="34" charset="-122"/>
              </a:rPr>
              <a:t>后</a:t>
            </a:r>
            <a:r>
              <a:rPr lang="zh-CN" altLang="en-US" sz="1600" dirty="0">
                <a:solidFill>
                  <a:schemeClr val="tx1"/>
                </a:solidFill>
                <a:latin typeface="微软雅黑" panose="020B0503020204020204" pitchFamily="34" charset="-122"/>
                <a:ea typeface="微软雅黑" panose="020B0503020204020204" pitchFamily="34" charset="-122"/>
              </a:rPr>
              <a:t>，可能</a:t>
            </a:r>
            <a:r>
              <a:rPr lang="zh-CN" altLang="en-US" sz="1600" dirty="0">
                <a:solidFill>
                  <a:srgbClr val="60B8AC"/>
                </a:solidFill>
                <a:latin typeface="微软雅黑" panose="020B0503020204020204" pitchFamily="34" charset="-122"/>
                <a:ea typeface="微软雅黑" panose="020B0503020204020204" pitchFamily="34" charset="-122"/>
              </a:rPr>
              <a:t>由于痉挛或失去知觉</a:t>
            </a:r>
            <a:r>
              <a:rPr lang="zh-CN" altLang="en-US" sz="1600" dirty="0">
                <a:solidFill>
                  <a:schemeClr val="tx1"/>
                </a:solidFill>
                <a:latin typeface="微软雅黑" panose="020B0503020204020204" pitchFamily="34" charset="-122"/>
                <a:ea typeface="微软雅黑" panose="020B0503020204020204" pitchFamily="34" charset="-122"/>
              </a:rPr>
              <a:t>等原因而</a:t>
            </a:r>
            <a:r>
              <a:rPr lang="zh-CN" altLang="en-US" sz="1600" dirty="0">
                <a:solidFill>
                  <a:srgbClr val="60B8AC"/>
                </a:solidFill>
                <a:latin typeface="微软雅黑" panose="020B0503020204020204" pitchFamily="34" charset="-122"/>
                <a:ea typeface="微软雅黑" panose="020B0503020204020204" pitchFamily="34" charset="-122"/>
              </a:rPr>
              <a:t>难以脱离带电体</a:t>
            </a:r>
            <a:r>
              <a:rPr lang="zh-CN" altLang="en-US" sz="1600" dirty="0">
                <a:solidFill>
                  <a:schemeClr val="tx1"/>
                </a:solidFill>
                <a:latin typeface="微软雅黑" panose="020B0503020204020204" pitchFamily="34" charset="-122"/>
                <a:ea typeface="微软雅黑" panose="020B0503020204020204" pitchFamily="34" charset="-122"/>
              </a:rPr>
              <a:t>！因此，对于不能自行摆脱电源者，</a:t>
            </a:r>
            <a:r>
              <a:rPr lang="zh-CN" altLang="en-US" sz="1600" dirty="0">
                <a:solidFill>
                  <a:srgbClr val="60B8AC"/>
                </a:solidFill>
                <a:latin typeface="微软雅黑" panose="020B0503020204020204" pitchFamily="34" charset="-122"/>
                <a:ea typeface="微软雅黑" panose="020B0503020204020204" pitchFamily="34" charset="-122"/>
              </a:rPr>
              <a:t>首先必须</a:t>
            </a:r>
            <a:r>
              <a:rPr lang="en-US" altLang="zh-CN" sz="1600" b="1" dirty="0">
                <a:solidFill>
                  <a:srgbClr val="60B8AC"/>
                </a:solidFill>
                <a:latin typeface="微软雅黑" panose="020B0503020204020204" pitchFamily="34" charset="-122"/>
                <a:ea typeface="微软雅黑" panose="020B0503020204020204" pitchFamily="34" charset="-122"/>
              </a:rPr>
              <a:t>(</a:t>
            </a:r>
            <a:r>
              <a:rPr lang="zh-CN" altLang="en-US" sz="1600" b="1" dirty="0">
                <a:solidFill>
                  <a:srgbClr val="60B8AC"/>
                </a:solidFill>
                <a:latin typeface="微软雅黑" panose="020B0503020204020204" pitchFamily="34" charset="-122"/>
                <a:ea typeface="微软雅黑" panose="020B0503020204020204" pitchFamily="34" charset="-122"/>
              </a:rPr>
              <a:t>尽快</a:t>
            </a:r>
            <a:r>
              <a:rPr lang="en-US" altLang="zh-CN" sz="1600" b="1">
                <a:solidFill>
                  <a:srgbClr val="60B8AC"/>
                </a:solidFill>
                <a:latin typeface="微软雅黑" panose="020B0503020204020204" pitchFamily="34" charset="-122"/>
                <a:ea typeface="微软雅黑" panose="020B0503020204020204" pitchFamily="34" charset="-122"/>
              </a:rPr>
              <a:t>)</a:t>
            </a:r>
            <a:r>
              <a:rPr lang="zh-CN" altLang="en-US" sz="1600" dirty="0">
                <a:solidFill>
                  <a:srgbClr val="60B8AC"/>
                </a:solidFill>
                <a:latin typeface="微软雅黑" panose="020B0503020204020204" pitchFamily="34" charset="-122"/>
                <a:ea typeface="微软雅黑" panose="020B0503020204020204" pitchFamily="34" charset="-122"/>
              </a:rPr>
              <a:t>使触电者脱离电源。</a:t>
            </a:r>
            <a:endParaRPr lang="zh-CN" altLang="en-US" sz="1600" dirty="0">
              <a:solidFill>
                <a:srgbClr val="60B8AC"/>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4865" y="1176020"/>
            <a:ext cx="1325880" cy="368300"/>
          </a:xfrm>
          <a:prstGeom prst="rect">
            <a:avLst/>
          </a:prstGeom>
          <a:noFill/>
        </p:spPr>
        <p:txBody>
          <a:bodyPr wrap="none" rtlCol="0" anchor="t">
            <a:spAutoFit/>
          </a:bodyPr>
          <a:lstStyle/>
          <a:p>
            <a:r>
              <a:rPr lang="zh-CN" altLang="en-US" b="1" dirty="0">
                <a:solidFill>
                  <a:srgbClr val="60B8AC"/>
                </a:solidFill>
                <a:latin typeface="微软雅黑" panose="020B0503020204020204" pitchFamily="34" charset="-122"/>
                <a:ea typeface="微软雅黑" panose="020B0503020204020204" pitchFamily="34" charset="-122"/>
                <a:sym typeface="+mn-ea"/>
              </a:rPr>
              <a:t>一是：断电</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630555" y="1136015"/>
            <a:ext cx="161925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8655" y="1176020"/>
            <a:ext cx="161925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628958" y="1731328"/>
            <a:ext cx="2885440" cy="2273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pic>
        <p:nvPicPr>
          <p:cNvPr id="6" name="内容占位符 5"/>
          <p:cNvPicPr>
            <a:picLocks noGrp="1" noChangeAspect="1"/>
          </p:cNvPicPr>
          <p:nvPr>
            <p:ph idx="1"/>
          </p:nvPr>
        </p:nvPicPr>
        <p:blipFill>
          <a:blip r:embed="rId2"/>
          <a:srcRect l="5496" t="7750" r="5477" b="6583"/>
          <a:stretch>
            <a:fillRect/>
          </a:stretch>
        </p:blipFill>
        <p:spPr>
          <a:xfrm>
            <a:off x="5636895" y="1889125"/>
            <a:ext cx="2869565" cy="1958340"/>
          </a:xfrm>
          <a:prstGeom prst="rect">
            <a:avLst/>
          </a:prstGeom>
        </p:spPr>
      </p:pic>
      <p:sp>
        <p:nvSpPr>
          <p:cNvPr id="3" name="文本框 2"/>
          <p:cNvSpPr txBox="1"/>
          <p:nvPr/>
        </p:nvSpPr>
        <p:spPr>
          <a:xfrm>
            <a:off x="1045210" y="1795780"/>
            <a:ext cx="4217035" cy="975995"/>
          </a:xfrm>
          <a:prstGeom prst="rect">
            <a:avLst/>
          </a:prstGeom>
          <a:noFill/>
        </p:spPr>
        <p:txBody>
          <a:bodyPr wrap="square" rtlCol="0" anchor="t">
            <a:spAutoFit/>
          </a:bodyPr>
          <a:lstStyle/>
          <a:p>
            <a:pPr algn="just" fontAlgn="auto">
              <a:lnSpc>
                <a:spcPts val="2300"/>
              </a:lnSpc>
            </a:pPr>
            <a:r>
              <a:rPr lang="zh-CN" altLang="en-US" sz="1600" dirty="0">
                <a:latin typeface="微软雅黑" panose="020B0503020204020204" pitchFamily="34" charset="-122"/>
                <a:ea typeface="微软雅黑" panose="020B0503020204020204" pitchFamily="34" charset="-122"/>
                <a:sym typeface="+mn-ea"/>
              </a:rPr>
              <a:t>作业人员发现事故隐患或者其他不安全因素，应当立即向现场安全生产管理人员或者本单位负责人报告。</a:t>
            </a:r>
            <a:endParaRPr lang="zh-CN" altLang="en-US" sz="1600"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5210" y="3049905"/>
            <a:ext cx="4217670" cy="975995"/>
          </a:xfrm>
          <a:prstGeom prst="rect">
            <a:avLst/>
          </a:prstGeom>
          <a:noFill/>
        </p:spPr>
        <p:txBody>
          <a:bodyPr wrap="square" rtlCol="0" anchor="t">
            <a:spAutoFit/>
          </a:bodyPr>
          <a:lstStyle/>
          <a:p>
            <a:pPr lvl="0" indent="0" algn="just" fontAlgn="auto">
              <a:lnSpc>
                <a:spcPts val="2300"/>
              </a:lnSpc>
              <a:spcBef>
                <a:spcPts val="15"/>
              </a:spcBef>
              <a:spcAft>
                <a:spcPts val="0"/>
              </a:spcAft>
              <a:buNone/>
            </a:pPr>
            <a:r>
              <a:rPr lang="zh-CN" altLang="en-US" sz="1600" dirty="0">
                <a:latin typeface="微软雅黑" panose="020B0503020204020204" pitchFamily="34" charset="-122"/>
                <a:ea typeface="微软雅黑" panose="020B0503020204020204" pitchFamily="34" charset="-122"/>
                <a:sym typeface="+mn-ea"/>
              </a:rPr>
              <a:t>作业人员有权拒绝违章指挥和强令冒险作业，作业人员对管理者做出的可能危及安全的违章指挥有权拒绝执行，并不得因此受到处分。</a:t>
            </a:r>
            <a:endParaRPr lang="zh-CN" altLang="en-US" sz="1600" dirty="0">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560705" y="1138555"/>
            <a:ext cx="2512060" cy="475615"/>
            <a:chOff x="883" y="1793"/>
            <a:chExt cx="3956" cy="749"/>
          </a:xfrm>
        </p:grpSpPr>
        <p:sp>
          <p:nvSpPr>
            <p:cNvPr id="25" name="文本框 24"/>
            <p:cNvSpPr txBox="1"/>
            <p:nvPr/>
          </p:nvSpPr>
          <p:spPr>
            <a:xfrm>
              <a:off x="1286" y="1856"/>
              <a:ext cx="316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作业人员避险规定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3" y="1793"/>
              <a:ext cx="389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 y="1856"/>
              <a:ext cx="389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47370" y="1891665"/>
            <a:ext cx="693420" cy="396240"/>
            <a:chOff x="5911" y="-685"/>
            <a:chExt cx="1092" cy="624"/>
          </a:xfrm>
        </p:grpSpPr>
        <p:sp>
          <p:nvSpPr>
            <p:cNvPr id="16" name="矩形 15"/>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3</a:t>
              </a:r>
              <a:endParaRPr lang="en-US" altLang="zh-CN"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7370" y="3133725"/>
            <a:ext cx="693420" cy="396240"/>
            <a:chOff x="5911" y="-685"/>
            <a:chExt cx="1092" cy="624"/>
          </a:xfrm>
        </p:grpSpPr>
        <p:sp>
          <p:nvSpPr>
            <p:cNvPr id="19" name="矩形 18"/>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4</a:t>
              </a:r>
              <a:endParaRPr lang="en-US" altLang="zh-CN"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61965" y="1589405"/>
            <a:ext cx="2902585" cy="2672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5377498" y="1806893"/>
            <a:ext cx="3271520" cy="2237740"/>
          </a:xfrm>
          <a:prstGeom prst="rect">
            <a:avLst/>
          </a:prstGeom>
        </p:spPr>
      </p:pic>
      <p:grpSp>
        <p:nvGrpSpPr>
          <p:cNvPr id="14" name="组合 13"/>
          <p:cNvGrpSpPr/>
          <p:nvPr/>
        </p:nvGrpSpPr>
        <p:grpSpPr>
          <a:xfrm>
            <a:off x="560705" y="1138555"/>
            <a:ext cx="2512060" cy="475615"/>
            <a:chOff x="883" y="1793"/>
            <a:chExt cx="3956" cy="749"/>
          </a:xfrm>
        </p:grpSpPr>
        <p:sp>
          <p:nvSpPr>
            <p:cNvPr id="25" name="文本框 24"/>
            <p:cNvSpPr txBox="1"/>
            <p:nvPr/>
          </p:nvSpPr>
          <p:spPr>
            <a:xfrm>
              <a:off x="1286" y="1856"/>
              <a:ext cx="316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作业人员避险规定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83" y="1793"/>
              <a:ext cx="389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 y="1856"/>
              <a:ext cx="389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104265" y="1884045"/>
            <a:ext cx="4060190" cy="1322070"/>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sym typeface="+mn-ea"/>
              </a:rPr>
              <a:t>作业人员发现直接危及人身安全紧急情况时，有权停止作业或者在采取可能的应急措施后撤离作业场所，实施紧急避险。</a:t>
            </a:r>
            <a:r>
              <a:rPr lang="zh-CN" altLang="en-US" sz="1600" dirty="0">
                <a:solidFill>
                  <a:srgbClr val="60B8AC"/>
                </a:solidFill>
                <a:latin typeface="微软雅黑" panose="020B0503020204020204" pitchFamily="34" charset="-122"/>
                <a:ea typeface="微软雅黑" panose="020B0503020204020204" pitchFamily="34" charset="-122"/>
                <a:sym typeface="+mn-ea"/>
              </a:rPr>
              <a:t>现场人员在撤离途中应保持冷静，听从现场带班人员的指挥，积极避险，不得擅自行动。</a:t>
            </a:r>
            <a:endParaRPr lang="zh-CN" altLang="en-US" sz="1600" dirty="0">
              <a:solidFill>
                <a:srgbClr val="60B8AC"/>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547370" y="1891665"/>
            <a:ext cx="693420" cy="396240"/>
            <a:chOff x="5911" y="-685"/>
            <a:chExt cx="1092" cy="624"/>
          </a:xfrm>
        </p:grpSpPr>
        <p:sp>
          <p:nvSpPr>
            <p:cNvPr id="16" name="矩形 15"/>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5</a:t>
              </a:r>
              <a:endParaRPr lang="en-US" altLang="zh-CN" b="1">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47370" y="3320415"/>
            <a:ext cx="693420" cy="396240"/>
            <a:chOff x="5911" y="-685"/>
            <a:chExt cx="1092" cy="624"/>
          </a:xfrm>
        </p:grpSpPr>
        <p:sp>
          <p:nvSpPr>
            <p:cNvPr id="19" name="矩形 18"/>
            <p:cNvSpPr/>
            <p:nvPr/>
          </p:nvSpPr>
          <p:spPr>
            <a:xfrm>
              <a:off x="5911" y="-685"/>
              <a:ext cx="624" cy="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32" y="-664"/>
              <a:ext cx="1071" cy="580"/>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rPr>
                <a:t>6</a:t>
              </a:r>
              <a:endParaRPr lang="en-US" altLang="zh-CN" b="1">
                <a:solidFill>
                  <a:schemeClr val="bg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1104265" y="3320415"/>
            <a:ext cx="4060825" cy="583565"/>
          </a:xfrm>
          <a:prstGeom prst="rect">
            <a:avLst/>
          </a:prstGeom>
          <a:noFill/>
        </p:spPr>
        <p:txBody>
          <a:bodyPr wrap="square" rtlCol="0" anchor="t">
            <a:spAutoFit/>
          </a:bodyPr>
          <a:lstStyle/>
          <a:p>
            <a:r>
              <a:rPr lang="zh-CN" altLang="en-US" sz="1600" dirty="0">
                <a:latin typeface="微软雅黑" panose="020B0503020204020204" pitchFamily="34" charset="-122"/>
                <a:ea typeface="微软雅黑" panose="020B0503020204020204" pitchFamily="34" charset="-122"/>
                <a:sym typeface="+mn-ea"/>
              </a:rPr>
              <a:t>在不具备紧急避险的条件下，作业人员不得以紧急避险为由，擅自离开作业现场。</a:t>
            </a:r>
            <a:endParaRPr lang="zh-CN" altLang="en-US" sz="1600"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764405" y="1812925"/>
            <a:ext cx="4091305" cy="2755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pic>
        <p:nvPicPr>
          <p:cNvPr id="4" name="内容占位符 1"/>
          <p:cNvPicPr>
            <a:picLocks noGrp="1" noChangeAspect="1"/>
          </p:cNvPicPr>
          <p:nvPr/>
        </p:nvPicPr>
        <p:blipFill>
          <a:blip r:embed="rId2"/>
          <a:stretch>
            <a:fillRect/>
          </a:stretch>
        </p:blipFill>
        <p:spPr>
          <a:xfrm>
            <a:off x="4627880" y="1705610"/>
            <a:ext cx="4104640" cy="2728595"/>
          </a:xfrm>
          <a:prstGeom prst="rect">
            <a:avLst/>
          </a:prstGeom>
        </p:spPr>
      </p:pic>
      <p:grpSp>
        <p:nvGrpSpPr>
          <p:cNvPr id="6" name="组合 5"/>
          <p:cNvGrpSpPr/>
          <p:nvPr/>
        </p:nvGrpSpPr>
        <p:grpSpPr>
          <a:xfrm>
            <a:off x="560705" y="1138555"/>
            <a:ext cx="2593340" cy="474980"/>
            <a:chOff x="883" y="1793"/>
            <a:chExt cx="4084" cy="748"/>
          </a:xfrm>
        </p:grpSpPr>
        <p:grpSp>
          <p:nvGrpSpPr>
            <p:cNvPr id="3" name="组合 2"/>
            <p:cNvGrpSpPr/>
            <p:nvPr/>
          </p:nvGrpSpPr>
          <p:grpSpPr>
            <a:xfrm>
              <a:off x="883" y="1793"/>
              <a:ext cx="4084" cy="749"/>
              <a:chOff x="883" y="1793"/>
              <a:chExt cx="3956" cy="749"/>
            </a:xfrm>
          </p:grpSpPr>
          <p:sp>
            <p:nvSpPr>
              <p:cNvPr id="32" name="矩形 31"/>
              <p:cNvSpPr/>
              <p:nvPr/>
            </p:nvSpPr>
            <p:spPr>
              <a:xfrm>
                <a:off x="883" y="1793"/>
                <a:ext cx="389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 y="1856"/>
                <a:ext cx="389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997" y="1899"/>
              <a:ext cx="388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现场带班人员避险规定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grpSp>
      <p:sp>
        <p:nvSpPr>
          <p:cNvPr id="9" name="矩形 8"/>
          <p:cNvSpPr/>
          <p:nvPr/>
        </p:nvSpPr>
        <p:spPr>
          <a:xfrm>
            <a:off x="633095" y="2872105"/>
            <a:ext cx="6286500" cy="132016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0580" y="2986405"/>
            <a:ext cx="5890895" cy="1091565"/>
          </a:xfrm>
          <a:prstGeom prst="rect">
            <a:avLst/>
          </a:prstGeom>
          <a:noFill/>
        </p:spPr>
        <p:txBody>
          <a:bodyPr wrap="square" rtlCol="0" anchor="t">
            <a:spAutoFit/>
          </a:bodyPr>
          <a:lstStyle/>
          <a:p>
            <a:pPr algn="just" fontAlgn="auto">
              <a:lnSpc>
                <a:spcPts val="2600"/>
              </a:lnSpc>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mn-ea"/>
                <a:sym typeface="+mn-ea"/>
              </a:rPr>
              <a:t>１、生产中出现险情或发现重大安全隐患时，现场带班人员要迅速组织人员进行自救和沿避灾路线安全撤离，必须采取</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ea"/>
              </a:rPr>
              <a:t>先撤人再汇报</a:t>
            </a: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mn-ea"/>
                <a:sym typeface="+mn-ea"/>
              </a:rPr>
              <a:t>处置的措施，到达安全区域后应</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ea"/>
              </a:rPr>
              <a:t>清点人数</a:t>
            </a: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mn-ea"/>
                <a:sym typeface="+mn-ea"/>
              </a:rPr>
              <a:t>；</a:t>
            </a:r>
            <a:endParaRPr lang="zh-CN" altLang="en-US" sz="1600" b="1" dirty="0">
              <a:latin typeface="微软雅黑" panose="020B0503020204020204" pitchFamily="34" charset="-122"/>
              <a:ea typeface="微软雅黑" panose="020B0503020204020204" pitchFamily="34" charset="-122"/>
              <a:cs typeface="+mn-ea"/>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127500" y="1975485"/>
            <a:ext cx="4638675" cy="2755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srcRect b="10417"/>
          <a:stretch>
            <a:fillRect/>
          </a:stretch>
        </p:blipFill>
        <p:spPr>
          <a:xfrm>
            <a:off x="3968115" y="1818005"/>
            <a:ext cx="4638675" cy="2755900"/>
          </a:xfrm>
          <a:prstGeom prst="rect">
            <a:avLst/>
          </a:prstGeom>
        </p:spPr>
      </p:pic>
      <p:sp>
        <p:nvSpPr>
          <p:cNvPr id="7" name="矩形 6"/>
          <p:cNvSpPr/>
          <p:nvPr/>
        </p:nvSpPr>
        <p:spPr>
          <a:xfrm>
            <a:off x="633095" y="1826260"/>
            <a:ext cx="6286500" cy="1320165"/>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925830" y="2050415"/>
            <a:ext cx="5701030"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0" algn="just" fontAlgn="auto">
              <a:lnSpc>
                <a:spcPts val="2400"/>
              </a:lnSpc>
              <a:spcBef>
                <a:spcPts val="0"/>
              </a:spcBef>
              <a:buNone/>
            </a:pPr>
            <a:r>
              <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mn-ea"/>
                <a:sym typeface="+mn-ea"/>
              </a:rPr>
              <a:t>２、现场出现险情时，现场带班人员应立即组织人员停产、撤离，现场带班人员在行使以上权力时，不论现场是否发生灾害，事后任何带班领导不得追究现场带班人员的责任。</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cs typeface="+mn-ea"/>
              <a:sym typeface="+mn-ea"/>
            </a:endParaRPr>
          </a:p>
        </p:txBody>
      </p:sp>
      <p:grpSp>
        <p:nvGrpSpPr>
          <p:cNvPr id="6" name="组合 5"/>
          <p:cNvGrpSpPr/>
          <p:nvPr/>
        </p:nvGrpSpPr>
        <p:grpSpPr>
          <a:xfrm>
            <a:off x="560705" y="1138555"/>
            <a:ext cx="2593340" cy="474980"/>
            <a:chOff x="883" y="1793"/>
            <a:chExt cx="4084" cy="748"/>
          </a:xfrm>
        </p:grpSpPr>
        <p:grpSp>
          <p:nvGrpSpPr>
            <p:cNvPr id="3" name="组合 2"/>
            <p:cNvGrpSpPr/>
            <p:nvPr/>
          </p:nvGrpSpPr>
          <p:grpSpPr>
            <a:xfrm>
              <a:off x="883" y="1793"/>
              <a:ext cx="4084" cy="749"/>
              <a:chOff x="883" y="1793"/>
              <a:chExt cx="3956" cy="749"/>
            </a:xfrm>
          </p:grpSpPr>
          <p:sp>
            <p:nvSpPr>
              <p:cNvPr id="32" name="矩形 31"/>
              <p:cNvSpPr/>
              <p:nvPr/>
            </p:nvSpPr>
            <p:spPr>
              <a:xfrm>
                <a:off x="883" y="1793"/>
                <a:ext cx="3897" cy="686"/>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43" y="1856"/>
                <a:ext cx="3897" cy="686"/>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997" y="1899"/>
              <a:ext cx="3888" cy="580"/>
            </a:xfrm>
            <a:prstGeom prst="rect">
              <a:avLst/>
            </a:prstGeom>
            <a:noFill/>
          </p:spPr>
          <p:txBody>
            <a:bodyPr wrap="none" rtlCol="0" anchor="t">
              <a:spAutoFit/>
            </a:bodyPr>
            <a:lstStyle/>
            <a:p>
              <a:pPr algn="ctr">
                <a:spcBef>
                  <a:spcPct val="50000"/>
                </a:spcBef>
              </a:pPr>
              <a:r>
                <a:rPr lang="zh-CN" altLang="en-US" b="1" dirty="0">
                  <a:solidFill>
                    <a:srgbClr val="60B8AC"/>
                  </a:solidFill>
                  <a:latin typeface="微软雅黑" panose="020B0503020204020204" pitchFamily="34" charset="-122"/>
                  <a:ea typeface="微软雅黑" panose="020B0503020204020204" pitchFamily="34" charset="-122"/>
                  <a:sym typeface="+mn-ea"/>
                </a:rPr>
                <a:t>现场带班人员避险规定</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4052570" y="1591945"/>
            <a:ext cx="1442085" cy="272161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 name="文本框 1"/>
          <p:cNvSpPr txBox="1"/>
          <p:nvPr/>
        </p:nvSpPr>
        <p:spPr>
          <a:xfrm>
            <a:off x="501650" y="504190"/>
            <a:ext cx="2492990" cy="369332"/>
          </a:xfrm>
          <a:prstGeom prst="rect">
            <a:avLst/>
          </a:prstGeom>
          <a:noFill/>
        </p:spPr>
        <p:txBody>
          <a:bodyPr wrap="none" rtlCol="0" anchor="t">
            <a:spAutoFit/>
          </a:bodyPr>
          <a:lstStyle/>
          <a:p>
            <a:pPr marL="457200" indent="-457200" algn="l" eaLnBrk="0" hangingPunct="0">
              <a:buClr>
                <a:srgbClr val="FF0000"/>
              </a:buClr>
            </a:pPr>
            <a:r>
              <a:rPr lang="zh-CN" altLang="en-US">
                <a:latin typeface="微软雅黑" panose="020B0503020204020204" pitchFamily="34" charset="-122"/>
                <a:ea typeface="微软雅黑" panose="020B0503020204020204" pitchFamily="34" charset="-122"/>
              </a:rPr>
              <a:t>事故现场紧急避险要求</a:t>
            </a:r>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4142740" y="1739900"/>
            <a:ext cx="1243965" cy="2399665"/>
          </a:xfrm>
          <a:prstGeom prst="rect">
            <a:avLst/>
          </a:prstGeom>
          <a:noFill/>
        </p:spPr>
        <p:txBody>
          <a:bodyPr wrap="square" rtlCol="0" anchor="t">
            <a:spAutoFit/>
          </a:bodyPr>
          <a:lstStyle/>
          <a:p>
            <a:pPr marL="0" marR="0" lvl="0" indent="0" algn="just" defTabSz="914400" rtl="0" fontAlgn="auto" latinLnBrk="1">
              <a:lnSpc>
                <a:spcPct val="100000"/>
              </a:lnSpc>
              <a:spcBef>
                <a:spcPts val="0"/>
              </a:spcBef>
              <a:spcAft>
                <a:spcPts val="0"/>
              </a:spcAft>
              <a:buClrTx/>
              <a:buSzTx/>
              <a:buFontTx/>
              <a:buNone/>
              <a:defRPr/>
            </a:pPr>
            <a:r>
              <a:rPr lang="zh-CN" altLang="en-US" sz="1500" b="1">
                <a:solidFill>
                  <a:schemeClr val="bg2">
                    <a:lumMod val="25000"/>
                  </a:schemeClr>
                </a:solidFill>
                <a:latin typeface="微软雅黑" panose="020B0503020204020204" pitchFamily="34" charset="-122"/>
                <a:ea typeface="微软雅黑" panose="020B0503020204020204" pitchFamily="34" charset="-122"/>
                <a:cs typeface="仿宋_GB2312" panose="02010609030101010101" pitchFamily="49" charset="-122"/>
                <a:sym typeface="+mn-ea"/>
              </a:rPr>
              <a:t>如发现这些危及员工生命安全的突发情况之一，现场带班人员、作业人员必须立即停止一切工作，紧急撤人避险</a:t>
            </a:r>
            <a:endParaRPr lang="zh-CN" altLang="en-US" sz="1500" b="1">
              <a:solidFill>
                <a:schemeClr val="bg2">
                  <a:lumMod val="25000"/>
                </a:schemeClr>
              </a:solidFill>
              <a:latin typeface="微软雅黑" panose="020B0503020204020204" pitchFamily="34" charset="-122"/>
              <a:ea typeface="微软雅黑" panose="020B0503020204020204" pitchFamily="34" charset="-122"/>
              <a:cs typeface="仿宋_GB2312" panose="02010609030101010101" pitchFamily="49" charset="-122"/>
              <a:sym typeface="+mn-ea"/>
            </a:endParaRPr>
          </a:p>
        </p:txBody>
      </p:sp>
      <p:sp>
        <p:nvSpPr>
          <p:cNvPr id="6" name="文本框 5"/>
          <p:cNvSpPr txBox="1"/>
          <p:nvPr/>
        </p:nvSpPr>
        <p:spPr>
          <a:xfrm>
            <a:off x="614680" y="1545590"/>
            <a:ext cx="2505075" cy="783590"/>
          </a:xfrm>
          <a:prstGeom prst="rect">
            <a:avLst/>
          </a:prstGeom>
          <a:noFill/>
        </p:spPr>
        <p:txBody>
          <a:bodyPr wrap="square" rtlCol="0" anchor="t">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ko-KR" altLang="en-US" sz="1500" noProof="0">
                <a:ln>
                  <a:noFill/>
                </a:ln>
                <a:effectLst/>
                <a:uLnTx/>
                <a:uFillTx/>
                <a:latin typeface="微软雅黑" panose="020B0503020204020204" pitchFamily="34" charset="-122"/>
                <a:ea typeface="微软雅黑" panose="020B0503020204020204" pitchFamily="34" charset="-122"/>
                <a:sym typeface="+mn-ea"/>
              </a:rPr>
              <a:t>作业面出现塌方、滑坡等现象，不良地质段有异常情况，危及员工生命安全的；</a:t>
            </a:r>
            <a:endParaRPr lang="ko-KR" altLang="en-US" sz="1500" noProof="0">
              <a:ln>
                <a:noFill/>
              </a:ln>
              <a:effectLst/>
              <a:uLnTx/>
              <a:uFillTx/>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25475" y="2692400"/>
            <a:ext cx="2061210" cy="553085"/>
          </a:xfrm>
          <a:prstGeom prst="rect">
            <a:avLst/>
          </a:prstGeom>
          <a:noFill/>
        </p:spPr>
        <p:txBody>
          <a:bodyPr wrap="square" rtlCol="0" anchor="t">
            <a:spAutoFit/>
          </a:bodyPr>
          <a:lstStyle/>
          <a:p>
            <a:pPr marL="0" marR="0" lvl="0" indent="0" algn="just" defTabSz="914400" rtl="0" eaLnBrk="1" fontAlgn="auto" latinLnBrk="1" hangingPunct="1">
              <a:lnSpc>
                <a:spcPct val="100000"/>
              </a:lnSpc>
              <a:spcBef>
                <a:spcPts val="0"/>
              </a:spcBef>
              <a:spcAft>
                <a:spcPts val="0"/>
              </a:spcAft>
              <a:buClrTx/>
              <a:buSzTx/>
              <a:buFontTx/>
              <a:buNone/>
              <a:defRPr/>
            </a:pPr>
            <a:r>
              <a:rPr lang="ko-KR" altLang="en-US" sz="1500" noProof="0">
                <a:ln>
                  <a:noFill/>
                </a:ln>
                <a:effectLst/>
                <a:uLnTx/>
                <a:uFillTx/>
                <a:latin typeface="微软雅黑" panose="020B0503020204020204" pitchFamily="34" charset="-122"/>
                <a:ea typeface="微软雅黑" panose="020B0503020204020204" pitchFamily="34" charset="-122"/>
                <a:sym typeface="+mn-ea"/>
              </a:rPr>
              <a:t>施工现场出现火灾、爆炸等事故的</a:t>
            </a:r>
            <a:endParaRPr lang="ko-KR" altLang="en-US" sz="1500" noProof="0">
              <a:ln>
                <a:noFill/>
              </a:ln>
              <a:effectLst/>
              <a:uLnTx/>
              <a:uFillTx/>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625475" y="3820795"/>
            <a:ext cx="2298065" cy="553085"/>
          </a:xfrm>
          <a:prstGeom prst="rect">
            <a:avLst/>
          </a:prstGeom>
          <a:noFill/>
        </p:spPr>
        <p:txBody>
          <a:bodyPr wrap="square" rtlCol="0" anchor="t">
            <a:spAutoFit/>
          </a:bodyPr>
          <a:lstStyle/>
          <a:p>
            <a:r>
              <a:rPr lang="ko-KR" altLang="en-US" sz="1500" noProof="0">
                <a:ln>
                  <a:noFill/>
                </a:ln>
                <a:effectLst/>
                <a:uLnTx/>
                <a:uFillTx/>
                <a:latin typeface="微软雅黑" panose="020B0503020204020204" pitchFamily="34" charset="-122"/>
                <a:ea typeface="微软雅黑" panose="020B0503020204020204" pitchFamily="34" charset="-122"/>
                <a:sym typeface="+mn-ea"/>
              </a:rPr>
              <a:t>施工现场出现泥石流、地震、洪涝等自然灾害的</a:t>
            </a:r>
            <a:endParaRPr lang="ko-KR" altLang="en-US" sz="1500" noProof="0">
              <a:ln>
                <a:noFill/>
              </a:ln>
              <a:effectLst/>
              <a:uLnTx/>
              <a:uFillTx/>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370955" y="1545590"/>
            <a:ext cx="2279650" cy="783590"/>
          </a:xfrm>
          <a:prstGeom prst="rect">
            <a:avLst/>
          </a:prstGeom>
          <a:noFill/>
        </p:spPr>
        <p:txBody>
          <a:bodyPr wrap="square" rtlCol="0" anchor="t">
            <a:spAutoFit/>
          </a:bodyPr>
          <a:lstStyle/>
          <a:p>
            <a:pPr marL="0" marR="0" lvl="0" indent="0" algn="just" defTabSz="914400" rtl="0" eaLnBrk="1" fontAlgn="auto" latinLnBrk="1" hangingPunct="1">
              <a:lnSpc>
                <a:spcPct val="100000"/>
              </a:lnSpc>
              <a:spcBef>
                <a:spcPts val="0"/>
              </a:spcBef>
              <a:spcAft>
                <a:spcPts val="0"/>
              </a:spcAft>
              <a:buClrTx/>
              <a:buSzTx/>
              <a:buFontTx/>
              <a:buNone/>
              <a:defRPr/>
            </a:pPr>
            <a:r>
              <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rPr>
              <a:t>受限空间及夜间施工时，供电系统发生故障，不能保证作业面照明的；</a:t>
            </a:r>
            <a:endPar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endParaRPr>
          </a:p>
        </p:txBody>
      </p:sp>
      <p:sp>
        <p:nvSpPr>
          <p:cNvPr id="11" name="文本框 10"/>
          <p:cNvSpPr txBox="1"/>
          <p:nvPr/>
        </p:nvSpPr>
        <p:spPr>
          <a:xfrm>
            <a:off x="6899910" y="2692400"/>
            <a:ext cx="1750695" cy="553085"/>
          </a:xfrm>
          <a:prstGeom prst="rect">
            <a:avLst/>
          </a:prstGeom>
          <a:noFill/>
        </p:spPr>
        <p:txBody>
          <a:bodyPr wrap="square" rtlCol="0" anchor="t">
            <a:spAutoFit/>
          </a:bodyPr>
          <a:lstStyle/>
          <a:p>
            <a:pPr marL="0" marR="0" lvl="0" indent="0" algn="just" defTabSz="914400" rtl="0" eaLnBrk="1" fontAlgn="auto" latinLnBrk="1" hangingPunct="1">
              <a:lnSpc>
                <a:spcPct val="100000"/>
              </a:lnSpc>
              <a:spcBef>
                <a:spcPts val="0"/>
              </a:spcBef>
              <a:spcAft>
                <a:spcPts val="0"/>
              </a:spcAft>
              <a:buClrTx/>
              <a:buSzTx/>
              <a:buFontTx/>
              <a:buNone/>
              <a:defRPr/>
            </a:pPr>
            <a:r>
              <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rPr>
              <a:t>现场出现有害气体浓度超过规定的；</a:t>
            </a:r>
            <a:endPar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endParaRPr>
          </a:p>
        </p:txBody>
      </p:sp>
      <p:sp>
        <p:nvSpPr>
          <p:cNvPr id="12" name="文本框 11"/>
          <p:cNvSpPr txBox="1"/>
          <p:nvPr/>
        </p:nvSpPr>
        <p:spPr>
          <a:xfrm>
            <a:off x="6463030" y="3820795"/>
            <a:ext cx="2187575" cy="553085"/>
          </a:xfrm>
          <a:prstGeom prst="rect">
            <a:avLst/>
          </a:prstGeom>
          <a:noFill/>
        </p:spPr>
        <p:txBody>
          <a:bodyPr wrap="square" rtlCol="0" anchor="t">
            <a:spAutoFit/>
          </a:bodyPr>
          <a:lstStyle/>
          <a:p>
            <a:pPr algn="just"/>
            <a:r>
              <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rPr>
              <a:t>有其它危及作业人员生命安全的险情。</a:t>
            </a:r>
            <a:endParaRPr lang="zh-CN" altLang="en-US" sz="1500">
              <a:latin typeface="微软雅黑" panose="020B0503020204020204" pitchFamily="34" charset="-122"/>
              <a:ea typeface="微软雅黑" panose="020B0503020204020204" pitchFamily="34" charset="-122"/>
              <a:cs typeface="仿宋_GB2312" panose="02010609030101010101" pitchFamily="49" charset="-122"/>
              <a:sym typeface="+mn-ea"/>
            </a:endParaRPr>
          </a:p>
        </p:txBody>
      </p:sp>
      <p:grpSp>
        <p:nvGrpSpPr>
          <p:cNvPr id="4" name="19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2803525" y="1545590"/>
            <a:ext cx="4055745" cy="2847975"/>
            <a:chOff x="3637889" y="1737131"/>
            <a:chExt cx="5045736" cy="3543300"/>
          </a:xfrm>
        </p:grpSpPr>
        <p:sp>
          <p:nvSpPr>
            <p:cNvPr id="67" name="iṣḻîdê"/>
            <p:cNvSpPr/>
            <p:nvPr/>
          </p:nvSpPr>
          <p:spPr>
            <a:xfrm>
              <a:off x="4031589" y="1737131"/>
              <a:ext cx="749300" cy="749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68" name="î$ḷíḍè"/>
            <p:cNvSpPr/>
            <p:nvPr/>
          </p:nvSpPr>
          <p:spPr bwMode="auto">
            <a:xfrm>
              <a:off x="4175699" y="1944072"/>
              <a:ext cx="461080" cy="335418"/>
            </a:xfrm>
            <a:custGeom>
              <a:avLst/>
              <a:gdLst>
                <a:gd name="T0" fmla="*/ 5633 w 5757"/>
                <a:gd name="T1" fmla="*/ 1244 h 4194"/>
                <a:gd name="T2" fmla="*/ 5210 w 5757"/>
                <a:gd name="T3" fmla="*/ 1244 h 4194"/>
                <a:gd name="T4" fmla="*/ 5124 w 5757"/>
                <a:gd name="T5" fmla="*/ 1278 h 4194"/>
                <a:gd name="T6" fmla="*/ 5034 w 5757"/>
                <a:gd name="T7" fmla="*/ 1365 h 4194"/>
                <a:gd name="T8" fmla="*/ 4370 w 5757"/>
                <a:gd name="T9" fmla="*/ 306 h 4194"/>
                <a:gd name="T10" fmla="*/ 3724 w 5757"/>
                <a:gd name="T11" fmla="*/ 0 h 4194"/>
                <a:gd name="T12" fmla="*/ 2033 w 5757"/>
                <a:gd name="T13" fmla="*/ 0 h 4194"/>
                <a:gd name="T14" fmla="*/ 1388 w 5757"/>
                <a:gd name="T15" fmla="*/ 306 h 4194"/>
                <a:gd name="T16" fmla="*/ 722 w 5757"/>
                <a:gd name="T17" fmla="*/ 1364 h 4194"/>
                <a:gd name="T18" fmla="*/ 633 w 5757"/>
                <a:gd name="T19" fmla="*/ 1278 h 4194"/>
                <a:gd name="T20" fmla="*/ 547 w 5757"/>
                <a:gd name="T21" fmla="*/ 1244 h 4194"/>
                <a:gd name="T22" fmla="*/ 125 w 5757"/>
                <a:gd name="T23" fmla="*/ 1244 h 4194"/>
                <a:gd name="T24" fmla="*/ 0 w 5757"/>
                <a:gd name="T25" fmla="*/ 1368 h 4194"/>
                <a:gd name="T26" fmla="*/ 0 w 5757"/>
                <a:gd name="T27" fmla="*/ 1657 h 4194"/>
                <a:gd name="T28" fmla="*/ 117 w 5757"/>
                <a:gd name="T29" fmla="*/ 1782 h 4194"/>
                <a:gd name="T30" fmla="*/ 551 w 5757"/>
                <a:gd name="T31" fmla="*/ 1809 h 4194"/>
                <a:gd name="T32" fmla="*/ 434 w 5757"/>
                <a:gd name="T33" fmla="*/ 2689 h 4194"/>
                <a:gd name="T34" fmla="*/ 625 w 5757"/>
                <a:gd name="T35" fmla="*/ 3416 h 4194"/>
                <a:gd name="T36" fmla="*/ 625 w 5757"/>
                <a:gd name="T37" fmla="*/ 4089 h 4194"/>
                <a:gd name="T38" fmla="*/ 730 w 5757"/>
                <a:gd name="T39" fmla="*/ 4194 h 4194"/>
                <a:gd name="T40" fmla="*/ 1210 w 5757"/>
                <a:gd name="T41" fmla="*/ 4194 h 4194"/>
                <a:gd name="T42" fmla="*/ 1315 w 5757"/>
                <a:gd name="T43" fmla="*/ 4089 h 4194"/>
                <a:gd name="T44" fmla="*/ 1315 w 5757"/>
                <a:gd name="T45" fmla="*/ 3671 h 4194"/>
                <a:gd name="T46" fmla="*/ 4443 w 5757"/>
                <a:gd name="T47" fmla="*/ 3671 h 4194"/>
                <a:gd name="T48" fmla="*/ 4443 w 5757"/>
                <a:gd name="T49" fmla="*/ 4089 h 4194"/>
                <a:gd name="T50" fmla="*/ 4547 w 5757"/>
                <a:gd name="T51" fmla="*/ 4194 h 4194"/>
                <a:gd name="T52" fmla="*/ 5027 w 5757"/>
                <a:gd name="T53" fmla="*/ 4194 h 4194"/>
                <a:gd name="T54" fmla="*/ 5132 w 5757"/>
                <a:gd name="T55" fmla="*/ 4089 h 4194"/>
                <a:gd name="T56" fmla="*/ 5132 w 5757"/>
                <a:gd name="T57" fmla="*/ 3416 h 4194"/>
                <a:gd name="T58" fmla="*/ 5323 w 5757"/>
                <a:gd name="T59" fmla="*/ 2689 h 4194"/>
                <a:gd name="T60" fmla="*/ 5206 w 5757"/>
                <a:gd name="T61" fmla="*/ 1809 h 4194"/>
                <a:gd name="T62" fmla="*/ 5640 w 5757"/>
                <a:gd name="T63" fmla="*/ 1782 h 4194"/>
                <a:gd name="T64" fmla="*/ 5757 w 5757"/>
                <a:gd name="T65" fmla="*/ 1657 h 4194"/>
                <a:gd name="T66" fmla="*/ 5757 w 5757"/>
                <a:gd name="T67" fmla="*/ 1368 h 4194"/>
                <a:gd name="T68" fmla="*/ 5633 w 5757"/>
                <a:gd name="T69" fmla="*/ 1244 h 4194"/>
                <a:gd name="T70" fmla="*/ 1744 w 5757"/>
                <a:gd name="T71" fmla="*/ 597 h 4194"/>
                <a:gd name="T72" fmla="*/ 2033 w 5757"/>
                <a:gd name="T73" fmla="*/ 460 h 4194"/>
                <a:gd name="T74" fmla="*/ 3724 w 5757"/>
                <a:gd name="T75" fmla="*/ 460 h 4194"/>
                <a:gd name="T76" fmla="*/ 4013 w 5757"/>
                <a:gd name="T77" fmla="*/ 597 h 4194"/>
                <a:gd name="T78" fmla="*/ 4507 w 5757"/>
                <a:gd name="T79" fmla="*/ 1330 h 4194"/>
                <a:gd name="T80" fmla="*/ 1247 w 5757"/>
                <a:gd name="T81" fmla="*/ 1331 h 4194"/>
                <a:gd name="T82" fmla="*/ 1744 w 5757"/>
                <a:gd name="T83" fmla="*/ 597 h 4194"/>
                <a:gd name="T84" fmla="*/ 1389 w 5757"/>
                <a:gd name="T85" fmla="*/ 3161 h 4194"/>
                <a:gd name="T86" fmla="*/ 956 w 5757"/>
                <a:gd name="T87" fmla="*/ 2893 h 4194"/>
                <a:gd name="T88" fmla="*/ 1265 w 5757"/>
                <a:gd name="T89" fmla="*/ 2550 h 4194"/>
                <a:gd name="T90" fmla="*/ 1822 w 5757"/>
                <a:gd name="T91" fmla="*/ 2893 h 4194"/>
                <a:gd name="T92" fmla="*/ 1389 w 5757"/>
                <a:gd name="T93" fmla="*/ 3161 h 4194"/>
                <a:gd name="T94" fmla="*/ 3332 w 5757"/>
                <a:gd name="T95" fmla="*/ 3121 h 4194"/>
                <a:gd name="T96" fmla="*/ 2425 w 5757"/>
                <a:gd name="T97" fmla="*/ 3121 h 4194"/>
                <a:gd name="T98" fmla="*/ 2177 w 5757"/>
                <a:gd name="T99" fmla="*/ 2873 h 4194"/>
                <a:gd name="T100" fmla="*/ 2246 w 5757"/>
                <a:gd name="T101" fmla="*/ 2803 h 4194"/>
                <a:gd name="T102" fmla="*/ 3511 w 5757"/>
                <a:gd name="T103" fmla="*/ 2803 h 4194"/>
                <a:gd name="T104" fmla="*/ 3581 w 5757"/>
                <a:gd name="T105" fmla="*/ 2873 h 4194"/>
                <a:gd name="T106" fmla="*/ 3332 w 5757"/>
                <a:gd name="T107" fmla="*/ 3121 h 4194"/>
                <a:gd name="T108" fmla="*/ 4368 w 5757"/>
                <a:gd name="T109" fmla="*/ 3161 h 4194"/>
                <a:gd name="T110" fmla="*/ 3936 w 5757"/>
                <a:gd name="T111" fmla="*/ 2893 h 4194"/>
                <a:gd name="T112" fmla="*/ 4492 w 5757"/>
                <a:gd name="T113" fmla="*/ 2550 h 4194"/>
                <a:gd name="T114" fmla="*/ 4801 w 5757"/>
                <a:gd name="T115" fmla="*/ 2893 h 4194"/>
                <a:gd name="T116" fmla="*/ 4368 w 5757"/>
                <a:gd name="T117" fmla="*/ 3161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57" h="4194">
                  <a:moveTo>
                    <a:pt x="5633" y="1244"/>
                  </a:moveTo>
                  <a:lnTo>
                    <a:pt x="5210" y="1244"/>
                  </a:lnTo>
                  <a:cubicBezTo>
                    <a:pt x="5178" y="1244"/>
                    <a:pt x="5147" y="1256"/>
                    <a:pt x="5124" y="1278"/>
                  </a:cubicBezTo>
                  <a:lnTo>
                    <a:pt x="5034" y="1365"/>
                  </a:lnTo>
                  <a:cubicBezTo>
                    <a:pt x="4882" y="1013"/>
                    <a:pt x="4664" y="666"/>
                    <a:pt x="4370" y="306"/>
                  </a:cubicBezTo>
                  <a:cubicBezTo>
                    <a:pt x="4210" y="111"/>
                    <a:pt x="3975" y="0"/>
                    <a:pt x="3724" y="0"/>
                  </a:cubicBezTo>
                  <a:lnTo>
                    <a:pt x="2033" y="0"/>
                  </a:lnTo>
                  <a:cubicBezTo>
                    <a:pt x="1782" y="0"/>
                    <a:pt x="1547" y="111"/>
                    <a:pt x="1388" y="306"/>
                  </a:cubicBezTo>
                  <a:cubicBezTo>
                    <a:pt x="1084" y="677"/>
                    <a:pt x="870" y="1016"/>
                    <a:pt x="722" y="1364"/>
                  </a:cubicBezTo>
                  <a:lnTo>
                    <a:pt x="633" y="1278"/>
                  </a:lnTo>
                  <a:cubicBezTo>
                    <a:pt x="610" y="1256"/>
                    <a:pt x="579" y="1244"/>
                    <a:pt x="547" y="1244"/>
                  </a:cubicBezTo>
                  <a:lnTo>
                    <a:pt x="125" y="1244"/>
                  </a:lnTo>
                  <a:cubicBezTo>
                    <a:pt x="56" y="1244"/>
                    <a:pt x="0" y="1300"/>
                    <a:pt x="0" y="1368"/>
                  </a:cubicBezTo>
                  <a:lnTo>
                    <a:pt x="0" y="1657"/>
                  </a:lnTo>
                  <a:cubicBezTo>
                    <a:pt x="0" y="1723"/>
                    <a:pt x="51" y="1777"/>
                    <a:pt x="117" y="1782"/>
                  </a:cubicBezTo>
                  <a:lnTo>
                    <a:pt x="551" y="1809"/>
                  </a:lnTo>
                  <a:cubicBezTo>
                    <a:pt x="485" y="2001"/>
                    <a:pt x="434" y="2286"/>
                    <a:pt x="434" y="2689"/>
                  </a:cubicBezTo>
                  <a:cubicBezTo>
                    <a:pt x="434" y="3038"/>
                    <a:pt x="504" y="3268"/>
                    <a:pt x="625" y="3416"/>
                  </a:cubicBezTo>
                  <a:lnTo>
                    <a:pt x="625" y="4089"/>
                  </a:lnTo>
                  <a:cubicBezTo>
                    <a:pt x="625" y="4147"/>
                    <a:pt x="672" y="4194"/>
                    <a:pt x="730" y="4194"/>
                  </a:cubicBezTo>
                  <a:lnTo>
                    <a:pt x="1210" y="4194"/>
                  </a:lnTo>
                  <a:cubicBezTo>
                    <a:pt x="1268" y="4194"/>
                    <a:pt x="1315" y="4147"/>
                    <a:pt x="1315" y="4089"/>
                  </a:cubicBezTo>
                  <a:lnTo>
                    <a:pt x="1315" y="3671"/>
                  </a:lnTo>
                  <a:lnTo>
                    <a:pt x="4443" y="3671"/>
                  </a:lnTo>
                  <a:lnTo>
                    <a:pt x="4443" y="4089"/>
                  </a:lnTo>
                  <a:cubicBezTo>
                    <a:pt x="4443" y="4147"/>
                    <a:pt x="4489" y="4194"/>
                    <a:pt x="4547" y="4194"/>
                  </a:cubicBezTo>
                  <a:lnTo>
                    <a:pt x="5027" y="4194"/>
                  </a:lnTo>
                  <a:cubicBezTo>
                    <a:pt x="5085" y="4194"/>
                    <a:pt x="5132" y="4147"/>
                    <a:pt x="5132" y="4089"/>
                  </a:cubicBezTo>
                  <a:lnTo>
                    <a:pt x="5132" y="3416"/>
                  </a:lnTo>
                  <a:cubicBezTo>
                    <a:pt x="5253" y="3268"/>
                    <a:pt x="5323" y="3038"/>
                    <a:pt x="5323" y="2689"/>
                  </a:cubicBezTo>
                  <a:cubicBezTo>
                    <a:pt x="5323" y="2286"/>
                    <a:pt x="5272" y="2001"/>
                    <a:pt x="5206" y="1809"/>
                  </a:cubicBezTo>
                  <a:lnTo>
                    <a:pt x="5640" y="1782"/>
                  </a:lnTo>
                  <a:cubicBezTo>
                    <a:pt x="5706" y="1777"/>
                    <a:pt x="5757" y="1723"/>
                    <a:pt x="5757" y="1657"/>
                  </a:cubicBezTo>
                  <a:lnTo>
                    <a:pt x="5757" y="1368"/>
                  </a:lnTo>
                  <a:cubicBezTo>
                    <a:pt x="5757" y="1300"/>
                    <a:pt x="5701" y="1244"/>
                    <a:pt x="5633" y="1244"/>
                  </a:cubicBezTo>
                  <a:close/>
                  <a:moveTo>
                    <a:pt x="1744" y="597"/>
                  </a:moveTo>
                  <a:cubicBezTo>
                    <a:pt x="1815" y="510"/>
                    <a:pt x="1921" y="460"/>
                    <a:pt x="2033" y="460"/>
                  </a:cubicBezTo>
                  <a:lnTo>
                    <a:pt x="3724" y="460"/>
                  </a:lnTo>
                  <a:cubicBezTo>
                    <a:pt x="3836" y="460"/>
                    <a:pt x="3942" y="510"/>
                    <a:pt x="4013" y="597"/>
                  </a:cubicBezTo>
                  <a:cubicBezTo>
                    <a:pt x="4219" y="849"/>
                    <a:pt x="4382" y="1090"/>
                    <a:pt x="4507" y="1330"/>
                  </a:cubicBezTo>
                  <a:lnTo>
                    <a:pt x="1247" y="1331"/>
                  </a:lnTo>
                  <a:cubicBezTo>
                    <a:pt x="1370" y="1096"/>
                    <a:pt x="1533" y="855"/>
                    <a:pt x="1744" y="597"/>
                  </a:cubicBezTo>
                  <a:close/>
                  <a:moveTo>
                    <a:pt x="1389" y="3161"/>
                  </a:moveTo>
                  <a:cubicBezTo>
                    <a:pt x="1150" y="3161"/>
                    <a:pt x="956" y="3082"/>
                    <a:pt x="956" y="2893"/>
                  </a:cubicBezTo>
                  <a:cubicBezTo>
                    <a:pt x="956" y="2704"/>
                    <a:pt x="1026" y="2550"/>
                    <a:pt x="1265" y="2550"/>
                  </a:cubicBezTo>
                  <a:cubicBezTo>
                    <a:pt x="1504" y="2550"/>
                    <a:pt x="1822" y="2704"/>
                    <a:pt x="1822" y="2893"/>
                  </a:cubicBezTo>
                  <a:cubicBezTo>
                    <a:pt x="1822" y="3082"/>
                    <a:pt x="1628" y="3161"/>
                    <a:pt x="1389" y="3161"/>
                  </a:cubicBezTo>
                  <a:close/>
                  <a:moveTo>
                    <a:pt x="3332" y="3121"/>
                  </a:moveTo>
                  <a:lnTo>
                    <a:pt x="2425" y="3121"/>
                  </a:lnTo>
                  <a:cubicBezTo>
                    <a:pt x="2288" y="3121"/>
                    <a:pt x="2177" y="3010"/>
                    <a:pt x="2177" y="2873"/>
                  </a:cubicBezTo>
                  <a:cubicBezTo>
                    <a:pt x="2177" y="2835"/>
                    <a:pt x="2208" y="2803"/>
                    <a:pt x="2246" y="2803"/>
                  </a:cubicBezTo>
                  <a:lnTo>
                    <a:pt x="3511" y="2803"/>
                  </a:lnTo>
                  <a:cubicBezTo>
                    <a:pt x="3549" y="2803"/>
                    <a:pt x="3581" y="2835"/>
                    <a:pt x="3581" y="2873"/>
                  </a:cubicBezTo>
                  <a:cubicBezTo>
                    <a:pt x="3581" y="3010"/>
                    <a:pt x="3469" y="3121"/>
                    <a:pt x="3332" y="3121"/>
                  </a:cubicBezTo>
                  <a:close/>
                  <a:moveTo>
                    <a:pt x="4368" y="3161"/>
                  </a:moveTo>
                  <a:cubicBezTo>
                    <a:pt x="4129" y="3161"/>
                    <a:pt x="3936" y="3082"/>
                    <a:pt x="3936" y="2893"/>
                  </a:cubicBezTo>
                  <a:cubicBezTo>
                    <a:pt x="3936" y="2704"/>
                    <a:pt x="4253" y="2550"/>
                    <a:pt x="4492" y="2550"/>
                  </a:cubicBezTo>
                  <a:cubicBezTo>
                    <a:pt x="4731" y="2550"/>
                    <a:pt x="4801" y="2704"/>
                    <a:pt x="4801" y="2893"/>
                  </a:cubicBezTo>
                  <a:cubicBezTo>
                    <a:pt x="4801" y="3082"/>
                    <a:pt x="4608" y="3161"/>
                    <a:pt x="4368" y="3161"/>
                  </a:cubicBezTo>
                  <a:close/>
                </a:path>
              </a:pathLst>
            </a:custGeom>
            <a:solidFill>
              <a:schemeClr val="bg1"/>
            </a:solidFill>
            <a:ln>
              <a:noFill/>
            </a:ln>
          </p:spPr>
          <p:txBody>
            <a:bodyPr vert="horz" wrap="square" lIns="91440" tIns="45720" rIns="91440" bIns="45720" numCol="1" anchor="t" anchorCtr="0" compatLnSpc="1">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sp>
          <p:nvSpPr>
            <p:cNvPr id="74" name="ísḻïdê"/>
            <p:cNvSpPr/>
            <p:nvPr/>
          </p:nvSpPr>
          <p:spPr>
            <a:xfrm>
              <a:off x="3637889" y="3134131"/>
              <a:ext cx="749300" cy="749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81" name="iṥḷïḍè"/>
            <p:cNvSpPr/>
            <p:nvPr/>
          </p:nvSpPr>
          <p:spPr>
            <a:xfrm>
              <a:off x="4031589" y="4531131"/>
              <a:ext cx="749300" cy="749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cxnSp>
          <p:nvCxnSpPr>
            <p:cNvPr id="5" name="直接箭头连接符 4"/>
            <p:cNvCxnSpPr/>
            <p:nvPr/>
          </p:nvCxnSpPr>
          <p:spPr>
            <a:xfrm flipH="1">
              <a:off x="4387189" y="3508781"/>
              <a:ext cx="870613" cy="0"/>
            </a:xfrm>
            <a:prstGeom prst="straightConnector1">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p:cNvCxnSpPr>
              <a:endCxn id="67" idx="6"/>
            </p:cNvCxnSpPr>
            <p:nvPr/>
          </p:nvCxnSpPr>
          <p:spPr>
            <a:xfrm rot="10800000">
              <a:off x="4780890" y="2111781"/>
              <a:ext cx="476913" cy="1397000"/>
            </a:xfrm>
            <a:prstGeom prst="bentConnector3">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a:endCxn id="81" idx="6"/>
            </p:cNvCxnSpPr>
            <p:nvPr/>
          </p:nvCxnSpPr>
          <p:spPr>
            <a:xfrm rot="10800000" flipV="1">
              <a:off x="4780890" y="3508781"/>
              <a:ext cx="476913" cy="1397000"/>
            </a:xfrm>
            <a:prstGeom prst="bentConnector3">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iŝ1ïḓê"/>
            <p:cNvSpPr/>
            <p:nvPr/>
          </p:nvSpPr>
          <p:spPr>
            <a:xfrm>
              <a:off x="7295489" y="1737131"/>
              <a:ext cx="749300" cy="749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96" name="iṣļiḓè"/>
            <p:cNvSpPr/>
            <p:nvPr/>
          </p:nvSpPr>
          <p:spPr>
            <a:xfrm>
              <a:off x="7295489" y="4531131"/>
              <a:ext cx="749300" cy="749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sp>
          <p:nvSpPr>
            <p:cNvPr id="102" name="ïṥļîḍê"/>
            <p:cNvSpPr/>
            <p:nvPr/>
          </p:nvSpPr>
          <p:spPr>
            <a:xfrm>
              <a:off x="7934325" y="3134131"/>
              <a:ext cx="749300" cy="749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p>
          </p:txBody>
        </p:sp>
        <p:cxnSp>
          <p:nvCxnSpPr>
            <p:cNvPr id="16" name="肘形连接符 15"/>
            <p:cNvCxnSpPr>
              <a:endCxn id="96" idx="2"/>
            </p:cNvCxnSpPr>
            <p:nvPr/>
          </p:nvCxnSpPr>
          <p:spPr>
            <a:xfrm>
              <a:off x="6934200" y="3508781"/>
              <a:ext cx="361289" cy="1397000"/>
            </a:xfrm>
            <a:prstGeom prst="bentConnector3">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17"/>
            <p:cNvCxnSpPr>
              <a:endCxn id="93" idx="2"/>
            </p:cNvCxnSpPr>
            <p:nvPr/>
          </p:nvCxnSpPr>
          <p:spPr>
            <a:xfrm flipV="1">
              <a:off x="6934200" y="2111781"/>
              <a:ext cx="361289" cy="1397000"/>
            </a:xfrm>
            <a:prstGeom prst="bentConnector3">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endCxn id="102" idx="2"/>
            </p:cNvCxnSpPr>
            <p:nvPr/>
          </p:nvCxnSpPr>
          <p:spPr>
            <a:xfrm>
              <a:off x="6934200" y="3508781"/>
              <a:ext cx="1000125" cy="0"/>
            </a:xfrm>
            <a:prstGeom prst="straightConnector1">
              <a:avLst/>
            </a:prstGeom>
            <a:ln w="3175"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45" name="ï$ļíďé"/>
            <p:cNvSpPr/>
            <p:nvPr/>
          </p:nvSpPr>
          <p:spPr bwMode="auto">
            <a:xfrm>
              <a:off x="4214412" y="4724050"/>
              <a:ext cx="383654" cy="363462"/>
            </a:xfrm>
            <a:custGeom>
              <a:avLst/>
              <a:gdLst>
                <a:gd name="connsiteX0" fmla="*/ 568214 w 595325"/>
                <a:gd name="connsiteY0" fmla="*/ 415274 h 563994"/>
                <a:gd name="connsiteX1" fmla="*/ 594038 w 595325"/>
                <a:gd name="connsiteY1" fmla="*/ 439433 h 563994"/>
                <a:gd name="connsiteX2" fmla="*/ 296255 w 595325"/>
                <a:gd name="connsiteY2" fmla="*/ 563453 h 563994"/>
                <a:gd name="connsiteX3" fmla="*/ 3314 w 595325"/>
                <a:gd name="connsiteY3" fmla="*/ 469230 h 563994"/>
                <a:gd name="connsiteX4" fmla="*/ 24296 w 595325"/>
                <a:gd name="connsiteY4" fmla="*/ 445071 h 563994"/>
                <a:gd name="connsiteX5" fmla="*/ 568214 w 595325"/>
                <a:gd name="connsiteY5" fmla="*/ 415274 h 563994"/>
                <a:gd name="connsiteX6" fmla="*/ 244587 w 595325"/>
                <a:gd name="connsiteY6" fmla="*/ 182538 h 563994"/>
                <a:gd name="connsiteX7" fmla="*/ 252763 w 595325"/>
                <a:gd name="connsiteY7" fmla="*/ 196037 h 563994"/>
                <a:gd name="connsiteX8" fmla="*/ 243881 w 595325"/>
                <a:gd name="connsiteY8" fmla="*/ 396701 h 563994"/>
                <a:gd name="connsiteX9" fmla="*/ 193817 w 595325"/>
                <a:gd name="connsiteY9" fmla="*/ 423295 h 563994"/>
                <a:gd name="connsiteX10" fmla="*/ 108224 w 595325"/>
                <a:gd name="connsiteY10" fmla="*/ 423295 h 563994"/>
                <a:gd name="connsiteX11" fmla="*/ 96919 w 595325"/>
                <a:gd name="connsiteY11" fmla="*/ 399119 h 563994"/>
                <a:gd name="connsiteX12" fmla="*/ 233383 w 595325"/>
                <a:gd name="connsiteY12" fmla="*/ 194425 h 563994"/>
                <a:gd name="connsiteX13" fmla="*/ 244587 w 595325"/>
                <a:gd name="connsiteY13" fmla="*/ 182538 h 563994"/>
                <a:gd name="connsiteX14" fmla="*/ 230153 w 595325"/>
                <a:gd name="connsiteY14" fmla="*/ 1795 h 563994"/>
                <a:gd name="connsiteX15" fmla="*/ 540881 w 595325"/>
                <a:gd name="connsiteY15" fmla="*/ 349185 h 563994"/>
                <a:gd name="connsiteX16" fmla="*/ 515861 w 595325"/>
                <a:gd name="connsiteY16" fmla="*/ 392709 h 563994"/>
                <a:gd name="connsiteX17" fmla="*/ 322161 w 595325"/>
                <a:gd name="connsiteY17" fmla="*/ 409635 h 563994"/>
                <a:gd name="connsiteX18" fmla="*/ 293106 w 595325"/>
                <a:gd name="connsiteY18" fmla="*/ 375783 h 563994"/>
                <a:gd name="connsiteX19" fmla="*/ 214819 w 595325"/>
                <a:gd name="connsiteY19" fmla="*/ 20333 h 563994"/>
                <a:gd name="connsiteX20" fmla="*/ 230153 w 595325"/>
                <a:gd name="connsiteY20" fmla="*/ 1795 h 56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5325" h="563994">
                  <a:moveTo>
                    <a:pt x="568214" y="415274"/>
                  </a:moveTo>
                  <a:cubicBezTo>
                    <a:pt x="585968" y="411247"/>
                    <a:pt x="599687" y="422522"/>
                    <a:pt x="594038" y="439433"/>
                  </a:cubicBezTo>
                  <a:cubicBezTo>
                    <a:pt x="577898" y="487753"/>
                    <a:pt x="518180" y="571506"/>
                    <a:pt x="296255" y="563453"/>
                  </a:cubicBezTo>
                  <a:cubicBezTo>
                    <a:pt x="92084" y="555400"/>
                    <a:pt x="25103" y="503859"/>
                    <a:pt x="3314" y="469230"/>
                  </a:cubicBezTo>
                  <a:cubicBezTo>
                    <a:pt x="-6370" y="453929"/>
                    <a:pt x="6542" y="442655"/>
                    <a:pt x="24296" y="445071"/>
                  </a:cubicBezTo>
                  <a:cubicBezTo>
                    <a:pt x="97733" y="457150"/>
                    <a:pt x="294641" y="476478"/>
                    <a:pt x="568214" y="415274"/>
                  </a:cubicBezTo>
                  <a:close/>
                  <a:moveTo>
                    <a:pt x="244587" y="182538"/>
                  </a:moveTo>
                  <a:cubicBezTo>
                    <a:pt x="248120" y="182740"/>
                    <a:pt x="251148" y="187172"/>
                    <a:pt x="252763" y="196037"/>
                  </a:cubicBezTo>
                  <a:cubicBezTo>
                    <a:pt x="261645" y="243584"/>
                    <a:pt x="272950" y="335454"/>
                    <a:pt x="243881" y="396701"/>
                  </a:cubicBezTo>
                  <a:cubicBezTo>
                    <a:pt x="235806" y="412819"/>
                    <a:pt x="211581" y="423295"/>
                    <a:pt x="193817" y="423295"/>
                  </a:cubicBezTo>
                  <a:lnTo>
                    <a:pt x="108224" y="423295"/>
                  </a:lnTo>
                  <a:cubicBezTo>
                    <a:pt x="90459" y="423295"/>
                    <a:pt x="85614" y="412819"/>
                    <a:pt x="96919" y="399119"/>
                  </a:cubicBezTo>
                  <a:cubicBezTo>
                    <a:pt x="130833" y="358019"/>
                    <a:pt x="197854" y="271789"/>
                    <a:pt x="233383" y="194425"/>
                  </a:cubicBezTo>
                  <a:cubicBezTo>
                    <a:pt x="237017" y="186366"/>
                    <a:pt x="241055" y="182337"/>
                    <a:pt x="244587" y="182538"/>
                  </a:cubicBezTo>
                  <a:close/>
                  <a:moveTo>
                    <a:pt x="230153" y="1795"/>
                  </a:moveTo>
                  <a:cubicBezTo>
                    <a:pt x="468243" y="84814"/>
                    <a:pt x="527160" y="273420"/>
                    <a:pt x="540881" y="349185"/>
                  </a:cubicBezTo>
                  <a:cubicBezTo>
                    <a:pt x="544109" y="366111"/>
                    <a:pt x="532810" y="387067"/>
                    <a:pt x="515861" y="392709"/>
                  </a:cubicBezTo>
                  <a:cubicBezTo>
                    <a:pt x="452909" y="411247"/>
                    <a:pt x="368165" y="411247"/>
                    <a:pt x="322161" y="409635"/>
                  </a:cubicBezTo>
                  <a:cubicBezTo>
                    <a:pt x="304405" y="408829"/>
                    <a:pt x="292299" y="393515"/>
                    <a:pt x="293106" y="375783"/>
                  </a:cubicBezTo>
                  <a:cubicBezTo>
                    <a:pt x="306019" y="214581"/>
                    <a:pt x="244681" y="76754"/>
                    <a:pt x="214819" y="20333"/>
                  </a:cubicBezTo>
                  <a:cubicBezTo>
                    <a:pt x="206748" y="4213"/>
                    <a:pt x="213205" y="-3847"/>
                    <a:pt x="230153" y="1795"/>
                  </a:cubicBezTo>
                  <a:close/>
                </a:path>
              </a:pathLst>
            </a:custGeom>
            <a:solidFill>
              <a:schemeClr val="bg1"/>
            </a:solidFill>
            <a:ln>
              <a:noFill/>
            </a:ln>
          </p:spPr>
          <p:txBody>
            <a:bodyPr vert="horz" wrap="square" lIns="91440" tIns="45720" rIns="91440" bIns="45720" numCol="1" anchor="t" anchorCtr="0" compatLnSpc="1">
              <a:normAutofit fontScale="85000" lnSpcReduction="20000"/>
            </a:bodyPr>
            <a:lstStyle/>
            <a:p/>
          </p:txBody>
        </p:sp>
        <p:sp>
          <p:nvSpPr>
            <p:cNvPr id="46" name="îS1îḑé"/>
            <p:cNvSpPr/>
            <p:nvPr/>
          </p:nvSpPr>
          <p:spPr bwMode="auto">
            <a:xfrm>
              <a:off x="3812791" y="3319974"/>
              <a:ext cx="399496" cy="377614"/>
            </a:xfrm>
            <a:custGeom>
              <a:avLst/>
              <a:gdLst>
                <a:gd name="T0" fmla="*/ 921 w 1328"/>
                <a:gd name="T1" fmla="*/ 538 h 1257"/>
                <a:gd name="T2" fmla="*/ 1246 w 1328"/>
                <a:gd name="T3" fmla="*/ 14 h 1257"/>
                <a:gd name="T4" fmla="*/ 1207 w 1328"/>
                <a:gd name="T5" fmla="*/ 0 h 1257"/>
                <a:gd name="T6" fmla="*/ 722 w 1328"/>
                <a:gd name="T7" fmla="*/ 339 h 1257"/>
                <a:gd name="T8" fmla="*/ 213 w 1328"/>
                <a:gd name="T9" fmla="*/ 163 h 1257"/>
                <a:gd name="T10" fmla="*/ 183 w 1328"/>
                <a:gd name="T11" fmla="*/ 170 h 1257"/>
                <a:gd name="T12" fmla="*/ 28 w 1328"/>
                <a:gd name="T13" fmla="*/ 326 h 1257"/>
                <a:gd name="T14" fmla="*/ 20 w 1328"/>
                <a:gd name="T15" fmla="*/ 351 h 1257"/>
                <a:gd name="T16" fmla="*/ 36 w 1328"/>
                <a:gd name="T17" fmla="*/ 373 h 1257"/>
                <a:gd name="T18" fmla="*/ 482 w 1328"/>
                <a:gd name="T19" fmla="*/ 591 h 1257"/>
                <a:gd name="T20" fmla="*/ 246 w 1328"/>
                <a:gd name="T21" fmla="*/ 876 h 1257"/>
                <a:gd name="T22" fmla="*/ 136 w 1328"/>
                <a:gd name="T23" fmla="*/ 800 h 1257"/>
                <a:gd name="T24" fmla="*/ 99 w 1328"/>
                <a:gd name="T25" fmla="*/ 803 h 1257"/>
                <a:gd name="T26" fmla="*/ 12 w 1328"/>
                <a:gd name="T27" fmla="*/ 890 h 1257"/>
                <a:gd name="T28" fmla="*/ 12 w 1328"/>
                <a:gd name="T29" fmla="*/ 931 h 1257"/>
                <a:gd name="T30" fmla="*/ 133 w 1328"/>
                <a:gd name="T31" fmla="*/ 1053 h 1257"/>
                <a:gd name="T32" fmla="*/ 129 w 1328"/>
                <a:gd name="T33" fmla="*/ 1131 h 1257"/>
                <a:gd name="T34" fmla="*/ 157 w 1328"/>
                <a:gd name="T35" fmla="*/ 1141 h 1257"/>
                <a:gd name="T36" fmla="*/ 207 w 1328"/>
                <a:gd name="T37" fmla="*/ 1127 h 1257"/>
                <a:gd name="T38" fmla="*/ 329 w 1328"/>
                <a:gd name="T39" fmla="*/ 1248 h 1257"/>
                <a:gd name="T40" fmla="*/ 349 w 1328"/>
                <a:gd name="T41" fmla="*/ 1257 h 1257"/>
                <a:gd name="T42" fmla="*/ 370 w 1328"/>
                <a:gd name="T43" fmla="*/ 1248 h 1257"/>
                <a:gd name="T44" fmla="*/ 457 w 1328"/>
                <a:gd name="T45" fmla="*/ 1161 h 1257"/>
                <a:gd name="T46" fmla="*/ 461 w 1328"/>
                <a:gd name="T47" fmla="*/ 1124 h 1257"/>
                <a:gd name="T48" fmla="*/ 384 w 1328"/>
                <a:gd name="T49" fmla="*/ 1014 h 1257"/>
                <a:gd name="T50" fmla="*/ 669 w 1328"/>
                <a:gd name="T51" fmla="*/ 778 h 1257"/>
                <a:gd name="T52" fmla="*/ 887 w 1328"/>
                <a:gd name="T53" fmla="*/ 1224 h 1257"/>
                <a:gd name="T54" fmla="*/ 909 w 1328"/>
                <a:gd name="T55" fmla="*/ 1240 h 1257"/>
                <a:gd name="T56" fmla="*/ 914 w 1328"/>
                <a:gd name="T57" fmla="*/ 1241 h 1257"/>
                <a:gd name="T58" fmla="*/ 935 w 1328"/>
                <a:gd name="T59" fmla="*/ 1232 h 1257"/>
                <a:gd name="T60" fmla="*/ 1090 w 1328"/>
                <a:gd name="T61" fmla="*/ 1077 h 1257"/>
                <a:gd name="T62" fmla="*/ 1097 w 1328"/>
                <a:gd name="T63" fmla="*/ 1047 h 1257"/>
                <a:gd name="T64" fmla="*/ 921 w 1328"/>
                <a:gd name="T65" fmla="*/ 538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8" h="1257">
                  <a:moveTo>
                    <a:pt x="921" y="538"/>
                  </a:moveTo>
                  <a:cubicBezTo>
                    <a:pt x="1029" y="425"/>
                    <a:pt x="1328" y="97"/>
                    <a:pt x="1246" y="14"/>
                  </a:cubicBezTo>
                  <a:cubicBezTo>
                    <a:pt x="1236" y="5"/>
                    <a:pt x="1223" y="0"/>
                    <a:pt x="1207" y="0"/>
                  </a:cubicBezTo>
                  <a:cubicBezTo>
                    <a:pt x="1125" y="0"/>
                    <a:pt x="944" y="126"/>
                    <a:pt x="722" y="339"/>
                  </a:cubicBezTo>
                  <a:lnTo>
                    <a:pt x="213" y="163"/>
                  </a:lnTo>
                  <a:cubicBezTo>
                    <a:pt x="203" y="160"/>
                    <a:pt x="191" y="163"/>
                    <a:pt x="183" y="170"/>
                  </a:cubicBezTo>
                  <a:lnTo>
                    <a:pt x="28" y="326"/>
                  </a:lnTo>
                  <a:cubicBezTo>
                    <a:pt x="21" y="332"/>
                    <a:pt x="18" y="342"/>
                    <a:pt x="20" y="351"/>
                  </a:cubicBezTo>
                  <a:cubicBezTo>
                    <a:pt x="21" y="361"/>
                    <a:pt x="27" y="369"/>
                    <a:pt x="36" y="373"/>
                  </a:cubicBezTo>
                  <a:lnTo>
                    <a:pt x="482" y="591"/>
                  </a:lnTo>
                  <a:cubicBezTo>
                    <a:pt x="392" y="692"/>
                    <a:pt x="309" y="792"/>
                    <a:pt x="246" y="876"/>
                  </a:cubicBezTo>
                  <a:lnTo>
                    <a:pt x="136" y="800"/>
                  </a:lnTo>
                  <a:cubicBezTo>
                    <a:pt x="125" y="792"/>
                    <a:pt x="108" y="793"/>
                    <a:pt x="99" y="803"/>
                  </a:cubicBezTo>
                  <a:lnTo>
                    <a:pt x="12" y="890"/>
                  </a:lnTo>
                  <a:cubicBezTo>
                    <a:pt x="0" y="901"/>
                    <a:pt x="0" y="920"/>
                    <a:pt x="12" y="931"/>
                  </a:cubicBezTo>
                  <a:lnTo>
                    <a:pt x="133" y="1053"/>
                  </a:lnTo>
                  <a:cubicBezTo>
                    <a:pt x="120" y="1081"/>
                    <a:pt x="111" y="1113"/>
                    <a:pt x="129" y="1131"/>
                  </a:cubicBezTo>
                  <a:cubicBezTo>
                    <a:pt x="134" y="1136"/>
                    <a:pt x="142" y="1141"/>
                    <a:pt x="157" y="1141"/>
                  </a:cubicBezTo>
                  <a:cubicBezTo>
                    <a:pt x="170" y="1141"/>
                    <a:pt x="186" y="1137"/>
                    <a:pt x="207" y="1127"/>
                  </a:cubicBezTo>
                  <a:lnTo>
                    <a:pt x="329" y="1248"/>
                  </a:lnTo>
                  <a:cubicBezTo>
                    <a:pt x="334" y="1254"/>
                    <a:pt x="342" y="1257"/>
                    <a:pt x="349" y="1257"/>
                  </a:cubicBezTo>
                  <a:cubicBezTo>
                    <a:pt x="357" y="1257"/>
                    <a:pt x="365" y="1254"/>
                    <a:pt x="370" y="1248"/>
                  </a:cubicBezTo>
                  <a:lnTo>
                    <a:pt x="457" y="1161"/>
                  </a:lnTo>
                  <a:cubicBezTo>
                    <a:pt x="467" y="1151"/>
                    <a:pt x="469" y="1136"/>
                    <a:pt x="461" y="1124"/>
                  </a:cubicBezTo>
                  <a:lnTo>
                    <a:pt x="384" y="1014"/>
                  </a:lnTo>
                  <a:cubicBezTo>
                    <a:pt x="468" y="951"/>
                    <a:pt x="568" y="869"/>
                    <a:pt x="669" y="778"/>
                  </a:cubicBezTo>
                  <a:lnTo>
                    <a:pt x="887" y="1224"/>
                  </a:lnTo>
                  <a:cubicBezTo>
                    <a:pt x="892" y="1233"/>
                    <a:pt x="900" y="1239"/>
                    <a:pt x="909" y="1240"/>
                  </a:cubicBezTo>
                  <a:cubicBezTo>
                    <a:pt x="911" y="1241"/>
                    <a:pt x="912" y="1241"/>
                    <a:pt x="914" y="1241"/>
                  </a:cubicBezTo>
                  <a:cubicBezTo>
                    <a:pt x="921" y="1241"/>
                    <a:pt x="929" y="1238"/>
                    <a:pt x="935" y="1232"/>
                  </a:cubicBezTo>
                  <a:lnTo>
                    <a:pt x="1090" y="1077"/>
                  </a:lnTo>
                  <a:cubicBezTo>
                    <a:pt x="1098" y="1069"/>
                    <a:pt x="1100" y="1057"/>
                    <a:pt x="1097" y="1047"/>
                  </a:cubicBezTo>
                  <a:lnTo>
                    <a:pt x="921" y="538"/>
                  </a:lnTo>
                  <a:close/>
                </a:path>
              </a:pathLst>
            </a:custGeom>
            <a:solidFill>
              <a:schemeClr val="bg1"/>
            </a:solidFill>
            <a:ln>
              <a:noFill/>
            </a:ln>
          </p:spPr>
          <p:txBody>
            <a:bodyPr vert="horz" wrap="square" lIns="91440" tIns="45720" rIns="91440" bIns="45720" numCol="1" anchor="t" anchorCtr="0" compatLnSpc="1">
              <a:normAutofit fontScale="85000" lnSpcReduction="10000"/>
            </a:bodyPr>
            <a:lstStyle/>
            <a:p/>
          </p:txBody>
        </p:sp>
        <p:sp>
          <p:nvSpPr>
            <p:cNvPr id="47" name="íṣ1íďê"/>
            <p:cNvSpPr/>
            <p:nvPr/>
          </p:nvSpPr>
          <p:spPr bwMode="auto">
            <a:xfrm>
              <a:off x="7440928" y="1942881"/>
              <a:ext cx="458422" cy="337800"/>
            </a:xfrm>
            <a:custGeom>
              <a:avLst/>
              <a:gdLst>
                <a:gd name="connsiteX0" fmla="*/ 479136 w 609050"/>
                <a:gd name="connsiteY0" fmla="*/ 246004 h 448796"/>
                <a:gd name="connsiteX1" fmla="*/ 405970 w 609050"/>
                <a:gd name="connsiteY1" fmla="*/ 319066 h 448796"/>
                <a:gd name="connsiteX2" fmla="*/ 479136 w 609050"/>
                <a:gd name="connsiteY2" fmla="*/ 392223 h 448796"/>
                <a:gd name="connsiteX3" fmla="*/ 552396 w 609050"/>
                <a:gd name="connsiteY3" fmla="*/ 319066 h 448796"/>
                <a:gd name="connsiteX4" fmla="*/ 479136 w 609050"/>
                <a:gd name="connsiteY4" fmla="*/ 246004 h 448796"/>
                <a:gd name="connsiteX5" fmla="*/ 129914 w 609050"/>
                <a:gd name="connsiteY5" fmla="*/ 246004 h 448796"/>
                <a:gd name="connsiteX6" fmla="*/ 56654 w 609050"/>
                <a:gd name="connsiteY6" fmla="*/ 319066 h 448796"/>
                <a:gd name="connsiteX7" fmla="*/ 129914 w 609050"/>
                <a:gd name="connsiteY7" fmla="*/ 392223 h 448796"/>
                <a:gd name="connsiteX8" fmla="*/ 203080 w 609050"/>
                <a:gd name="connsiteY8" fmla="*/ 319066 h 448796"/>
                <a:gd name="connsiteX9" fmla="*/ 129914 w 609050"/>
                <a:gd name="connsiteY9" fmla="*/ 246004 h 448796"/>
                <a:gd name="connsiteX10" fmla="*/ 178027 w 609050"/>
                <a:gd name="connsiteY10" fmla="*/ 175027 h 448796"/>
                <a:gd name="connsiteX11" fmla="*/ 169581 w 609050"/>
                <a:gd name="connsiteY11" fmla="*/ 195590 h 448796"/>
                <a:gd name="connsiteX12" fmla="*/ 241039 w 609050"/>
                <a:gd name="connsiteY12" fmla="*/ 251974 h 448796"/>
                <a:gd name="connsiteX13" fmla="*/ 362128 w 609050"/>
                <a:gd name="connsiteY13" fmla="*/ 175027 h 448796"/>
                <a:gd name="connsiteX14" fmla="*/ 113476 w 609050"/>
                <a:gd name="connsiteY14" fmla="*/ 39164 h 448796"/>
                <a:gd name="connsiteX15" fmla="*/ 228703 w 609050"/>
                <a:gd name="connsiteY15" fmla="*/ 61055 h 448796"/>
                <a:gd name="connsiteX16" fmla="*/ 224717 w 609050"/>
                <a:gd name="connsiteY16" fmla="*/ 101519 h 448796"/>
                <a:gd name="connsiteX17" fmla="*/ 107401 w 609050"/>
                <a:gd name="connsiteY17" fmla="*/ 101614 h 448796"/>
                <a:gd name="connsiteX18" fmla="*/ 439753 w 609050"/>
                <a:gd name="connsiteY18" fmla="*/ 0 h 448796"/>
                <a:gd name="connsiteX19" fmla="*/ 445447 w 609050"/>
                <a:gd name="connsiteY19" fmla="*/ 24070 h 448796"/>
                <a:gd name="connsiteX20" fmla="*/ 472873 w 609050"/>
                <a:gd name="connsiteY20" fmla="*/ 140059 h 448796"/>
                <a:gd name="connsiteX21" fmla="*/ 485019 w 609050"/>
                <a:gd name="connsiteY21" fmla="*/ 189525 h 448796"/>
                <a:gd name="connsiteX22" fmla="*/ 609050 w 609050"/>
                <a:gd name="connsiteY22" fmla="*/ 319066 h 448796"/>
                <a:gd name="connsiteX23" fmla="*/ 479136 w 609050"/>
                <a:gd name="connsiteY23" fmla="*/ 448796 h 448796"/>
                <a:gd name="connsiteX24" fmla="*/ 349222 w 609050"/>
                <a:gd name="connsiteY24" fmla="*/ 319066 h 448796"/>
                <a:gd name="connsiteX25" fmla="*/ 391261 w 609050"/>
                <a:gd name="connsiteY25" fmla="*/ 223640 h 448796"/>
                <a:gd name="connsiteX26" fmla="*/ 259259 w 609050"/>
                <a:gd name="connsiteY26" fmla="*/ 307505 h 448796"/>
                <a:gd name="connsiteX27" fmla="*/ 259828 w 609050"/>
                <a:gd name="connsiteY27" fmla="*/ 319066 h 448796"/>
                <a:gd name="connsiteX28" fmla="*/ 129914 w 609050"/>
                <a:gd name="connsiteY28" fmla="*/ 448796 h 448796"/>
                <a:gd name="connsiteX29" fmla="*/ 0 w 609050"/>
                <a:gd name="connsiteY29" fmla="*/ 319066 h 448796"/>
                <a:gd name="connsiteX30" fmla="*/ 110271 w 609050"/>
                <a:gd name="connsiteY30" fmla="*/ 190852 h 448796"/>
                <a:gd name="connsiteX31" fmla="*/ 139973 w 609050"/>
                <a:gd name="connsiteY31" fmla="*/ 118453 h 448796"/>
                <a:gd name="connsiteX32" fmla="*/ 409481 w 609050"/>
                <a:gd name="connsiteY32" fmla="*/ 118453 h 448796"/>
                <a:gd name="connsiteX33" fmla="*/ 394867 w 609050"/>
                <a:gd name="connsiteY33" fmla="*/ 56479 h 448796"/>
                <a:gd name="connsiteX34" fmla="*/ 347324 w 609050"/>
                <a:gd name="connsiteY34" fmla="*/ 51646 h 448796"/>
                <a:gd name="connsiteX35" fmla="*/ 347324 w 609050"/>
                <a:gd name="connsiteY35" fmla="*/ 9476 h 448796"/>
                <a:gd name="connsiteX36" fmla="*/ 417832 w 609050"/>
                <a:gd name="connsiteY36" fmla="*/ 2274 h 44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9050" h="448796">
                  <a:moveTo>
                    <a:pt x="479136" y="246004"/>
                  </a:moveTo>
                  <a:cubicBezTo>
                    <a:pt x="438804" y="246004"/>
                    <a:pt x="405970" y="278792"/>
                    <a:pt x="405970" y="319066"/>
                  </a:cubicBezTo>
                  <a:cubicBezTo>
                    <a:pt x="405970" y="359435"/>
                    <a:pt x="438804" y="392223"/>
                    <a:pt x="479136" y="392223"/>
                  </a:cubicBezTo>
                  <a:cubicBezTo>
                    <a:pt x="519562" y="392223"/>
                    <a:pt x="552396" y="359435"/>
                    <a:pt x="552396" y="319066"/>
                  </a:cubicBezTo>
                  <a:cubicBezTo>
                    <a:pt x="552396" y="278792"/>
                    <a:pt x="519562" y="246004"/>
                    <a:pt x="479136" y="246004"/>
                  </a:cubicBezTo>
                  <a:close/>
                  <a:moveTo>
                    <a:pt x="129914" y="246004"/>
                  </a:moveTo>
                  <a:cubicBezTo>
                    <a:pt x="89583" y="246004"/>
                    <a:pt x="56654" y="278792"/>
                    <a:pt x="56654" y="319066"/>
                  </a:cubicBezTo>
                  <a:cubicBezTo>
                    <a:pt x="56654" y="359435"/>
                    <a:pt x="89583" y="392223"/>
                    <a:pt x="129914" y="392223"/>
                  </a:cubicBezTo>
                  <a:cubicBezTo>
                    <a:pt x="170246" y="392223"/>
                    <a:pt x="203080" y="359435"/>
                    <a:pt x="203080" y="319066"/>
                  </a:cubicBezTo>
                  <a:cubicBezTo>
                    <a:pt x="203080" y="278792"/>
                    <a:pt x="170246" y="246004"/>
                    <a:pt x="129914" y="246004"/>
                  </a:cubicBezTo>
                  <a:close/>
                  <a:moveTo>
                    <a:pt x="178027" y="175027"/>
                  </a:moveTo>
                  <a:lnTo>
                    <a:pt x="169581" y="195590"/>
                  </a:lnTo>
                  <a:cubicBezTo>
                    <a:pt x="199664" y="205256"/>
                    <a:pt x="225001" y="225535"/>
                    <a:pt x="241039" y="251974"/>
                  </a:cubicBezTo>
                  <a:lnTo>
                    <a:pt x="362128" y="175027"/>
                  </a:lnTo>
                  <a:close/>
                  <a:moveTo>
                    <a:pt x="113476" y="39164"/>
                  </a:moveTo>
                  <a:lnTo>
                    <a:pt x="228703" y="61055"/>
                  </a:lnTo>
                  <a:lnTo>
                    <a:pt x="224717" y="101519"/>
                  </a:lnTo>
                  <a:lnTo>
                    <a:pt x="107401" y="101614"/>
                  </a:lnTo>
                  <a:close/>
                  <a:moveTo>
                    <a:pt x="439753" y="0"/>
                  </a:moveTo>
                  <a:lnTo>
                    <a:pt x="445447" y="24070"/>
                  </a:lnTo>
                  <a:lnTo>
                    <a:pt x="472873" y="140059"/>
                  </a:lnTo>
                  <a:lnTo>
                    <a:pt x="485019" y="189525"/>
                  </a:lnTo>
                  <a:cubicBezTo>
                    <a:pt x="553915" y="192558"/>
                    <a:pt x="609050" y="249510"/>
                    <a:pt x="609050" y="319066"/>
                  </a:cubicBezTo>
                  <a:cubicBezTo>
                    <a:pt x="609050" y="390612"/>
                    <a:pt x="550783" y="448796"/>
                    <a:pt x="479136" y="448796"/>
                  </a:cubicBezTo>
                  <a:cubicBezTo>
                    <a:pt x="407488" y="448796"/>
                    <a:pt x="349222" y="390612"/>
                    <a:pt x="349222" y="319066"/>
                  </a:cubicBezTo>
                  <a:cubicBezTo>
                    <a:pt x="349222" y="281351"/>
                    <a:pt x="365449" y="247331"/>
                    <a:pt x="391261" y="223640"/>
                  </a:cubicBezTo>
                  <a:lnTo>
                    <a:pt x="259259" y="307505"/>
                  </a:lnTo>
                  <a:cubicBezTo>
                    <a:pt x="259639" y="311296"/>
                    <a:pt x="259828" y="315181"/>
                    <a:pt x="259828" y="319066"/>
                  </a:cubicBezTo>
                  <a:cubicBezTo>
                    <a:pt x="259828" y="390612"/>
                    <a:pt x="201562" y="448796"/>
                    <a:pt x="129914" y="448796"/>
                  </a:cubicBezTo>
                  <a:cubicBezTo>
                    <a:pt x="58267" y="448796"/>
                    <a:pt x="0" y="390612"/>
                    <a:pt x="0" y="319066"/>
                  </a:cubicBezTo>
                  <a:cubicBezTo>
                    <a:pt x="0" y="254248"/>
                    <a:pt x="47923" y="200328"/>
                    <a:pt x="110271" y="190852"/>
                  </a:cubicBezTo>
                  <a:lnTo>
                    <a:pt x="139973" y="118453"/>
                  </a:lnTo>
                  <a:lnTo>
                    <a:pt x="409481" y="118453"/>
                  </a:lnTo>
                  <a:lnTo>
                    <a:pt x="394867" y="56479"/>
                  </a:lnTo>
                  <a:lnTo>
                    <a:pt x="347324" y="51646"/>
                  </a:lnTo>
                  <a:lnTo>
                    <a:pt x="347324" y="9476"/>
                  </a:lnTo>
                  <a:lnTo>
                    <a:pt x="417832" y="2274"/>
                  </a:lnTo>
                  <a:close/>
                </a:path>
              </a:pathLst>
            </a:custGeom>
            <a:solidFill>
              <a:schemeClr val="bg1"/>
            </a:solidFill>
            <a:ln>
              <a:noFill/>
            </a:ln>
          </p:spPr>
          <p:txBody>
            <a:bodyPr vert="horz" wrap="square" lIns="91440" tIns="45720" rIns="91440" bIns="45720" numCol="1" anchor="t" anchorCtr="0" compatLnSpc="1">
              <a:normAutofit fontScale="77500" lnSpcReduction="20000"/>
            </a:bodyPr>
            <a:lstStyle/>
            <a:p/>
          </p:txBody>
        </p:sp>
        <p:sp>
          <p:nvSpPr>
            <p:cNvPr id="48" name="îšḻïdé"/>
            <p:cNvSpPr/>
            <p:nvPr/>
          </p:nvSpPr>
          <p:spPr bwMode="auto">
            <a:xfrm>
              <a:off x="7436231" y="4756297"/>
              <a:ext cx="467816" cy="298968"/>
            </a:xfrm>
            <a:custGeom>
              <a:avLst/>
              <a:gdLst>
                <a:gd name="connsiteX0" fmla="*/ 500654 w 607639"/>
                <a:gd name="connsiteY0" fmla="*/ 301762 h 388322"/>
                <a:gd name="connsiteX1" fmla="*/ 475910 w 607639"/>
                <a:gd name="connsiteY1" fmla="*/ 326468 h 388322"/>
                <a:gd name="connsiteX2" fmla="*/ 500654 w 607639"/>
                <a:gd name="connsiteY2" fmla="*/ 351174 h 388322"/>
                <a:gd name="connsiteX3" fmla="*/ 525397 w 607639"/>
                <a:gd name="connsiteY3" fmla="*/ 326468 h 388322"/>
                <a:gd name="connsiteX4" fmla="*/ 500654 w 607639"/>
                <a:gd name="connsiteY4" fmla="*/ 301762 h 388322"/>
                <a:gd name="connsiteX5" fmla="*/ 114984 w 607639"/>
                <a:gd name="connsiteY5" fmla="*/ 301755 h 388322"/>
                <a:gd name="connsiteX6" fmla="*/ 90242 w 607639"/>
                <a:gd name="connsiteY6" fmla="*/ 326463 h 388322"/>
                <a:gd name="connsiteX7" fmla="*/ 114984 w 607639"/>
                <a:gd name="connsiteY7" fmla="*/ 351171 h 388322"/>
                <a:gd name="connsiteX8" fmla="*/ 139725 w 607639"/>
                <a:gd name="connsiteY8" fmla="*/ 326463 h 388322"/>
                <a:gd name="connsiteX9" fmla="*/ 114984 w 607639"/>
                <a:gd name="connsiteY9" fmla="*/ 301755 h 388322"/>
                <a:gd name="connsiteX10" fmla="*/ 0 w 607639"/>
                <a:gd name="connsiteY10" fmla="*/ 229408 h 388322"/>
                <a:gd name="connsiteX11" fmla="*/ 18600 w 607639"/>
                <a:gd name="connsiteY11" fmla="*/ 229408 h 388322"/>
                <a:gd name="connsiteX12" fmla="*/ 37201 w 607639"/>
                <a:gd name="connsiteY12" fmla="*/ 229408 h 388322"/>
                <a:gd name="connsiteX13" fmla="*/ 392386 w 607639"/>
                <a:gd name="connsiteY13" fmla="*/ 229408 h 388322"/>
                <a:gd name="connsiteX14" fmla="*/ 393543 w 607639"/>
                <a:gd name="connsiteY14" fmla="*/ 229408 h 388322"/>
                <a:gd name="connsiteX15" fmla="*/ 393543 w 607639"/>
                <a:gd name="connsiteY15" fmla="*/ 326463 h 388322"/>
                <a:gd name="connsiteX16" fmla="*/ 393543 w 607639"/>
                <a:gd name="connsiteY16" fmla="*/ 345038 h 388322"/>
                <a:gd name="connsiteX17" fmla="*/ 392386 w 607639"/>
                <a:gd name="connsiteY17" fmla="*/ 345038 h 388322"/>
                <a:gd name="connsiteX18" fmla="*/ 174077 w 607639"/>
                <a:gd name="connsiteY18" fmla="*/ 345038 h 388322"/>
                <a:gd name="connsiteX19" fmla="*/ 114984 w 607639"/>
                <a:gd name="connsiteY19" fmla="*/ 388322 h 388322"/>
                <a:gd name="connsiteX20" fmla="*/ 55890 w 607639"/>
                <a:gd name="connsiteY20" fmla="*/ 345038 h 388322"/>
                <a:gd name="connsiteX21" fmla="*/ 0 w 607639"/>
                <a:gd name="connsiteY21" fmla="*/ 345038 h 388322"/>
                <a:gd name="connsiteX22" fmla="*/ 430873 w 607639"/>
                <a:gd name="connsiteY22" fmla="*/ 102602 h 388322"/>
                <a:gd name="connsiteX23" fmla="*/ 488104 w 607639"/>
                <a:gd name="connsiteY23" fmla="*/ 102602 h 388322"/>
                <a:gd name="connsiteX24" fmla="*/ 542398 w 607639"/>
                <a:gd name="connsiteY24" fmla="*/ 156902 h 388322"/>
                <a:gd name="connsiteX25" fmla="*/ 542398 w 607639"/>
                <a:gd name="connsiteY25" fmla="*/ 201515 h 388322"/>
                <a:gd name="connsiteX26" fmla="*/ 563937 w 607639"/>
                <a:gd name="connsiteY26" fmla="*/ 201515 h 388322"/>
                <a:gd name="connsiteX27" fmla="*/ 607639 w 607639"/>
                <a:gd name="connsiteY27" fmla="*/ 245151 h 388322"/>
                <a:gd name="connsiteX28" fmla="*/ 607639 w 607639"/>
                <a:gd name="connsiteY28" fmla="*/ 345042 h 388322"/>
                <a:gd name="connsiteX29" fmla="*/ 559754 w 607639"/>
                <a:gd name="connsiteY29" fmla="*/ 345042 h 388322"/>
                <a:gd name="connsiteX30" fmla="*/ 500654 w 607639"/>
                <a:gd name="connsiteY30" fmla="*/ 388322 h 388322"/>
                <a:gd name="connsiteX31" fmla="*/ 441554 w 607639"/>
                <a:gd name="connsiteY31" fmla="*/ 345042 h 388322"/>
                <a:gd name="connsiteX32" fmla="*/ 430873 w 607639"/>
                <a:gd name="connsiteY32" fmla="*/ 345042 h 388322"/>
                <a:gd name="connsiteX33" fmla="*/ 430873 w 607639"/>
                <a:gd name="connsiteY33" fmla="*/ 326468 h 388322"/>
                <a:gd name="connsiteX34" fmla="*/ 430873 w 607639"/>
                <a:gd name="connsiteY34" fmla="*/ 307894 h 388322"/>
                <a:gd name="connsiteX35" fmla="*/ 430873 w 607639"/>
                <a:gd name="connsiteY35" fmla="*/ 139750 h 388322"/>
                <a:gd name="connsiteX36" fmla="*/ 430873 w 607639"/>
                <a:gd name="connsiteY36" fmla="*/ 121176 h 388322"/>
                <a:gd name="connsiteX37" fmla="*/ 0 w 607639"/>
                <a:gd name="connsiteY37" fmla="*/ 0 h 388322"/>
                <a:gd name="connsiteX38" fmla="*/ 393685 w 607639"/>
                <a:gd name="connsiteY38" fmla="*/ 0 h 388322"/>
                <a:gd name="connsiteX39" fmla="*/ 393685 w 607639"/>
                <a:gd name="connsiteY39" fmla="*/ 18572 h 388322"/>
                <a:gd name="connsiteX40" fmla="*/ 393685 w 607639"/>
                <a:gd name="connsiteY40" fmla="*/ 102632 h 388322"/>
                <a:gd name="connsiteX41" fmla="*/ 393685 w 607639"/>
                <a:gd name="connsiteY41" fmla="*/ 192291 h 388322"/>
                <a:gd name="connsiteX42" fmla="*/ 392439 w 607639"/>
                <a:gd name="connsiteY42" fmla="*/ 192291 h 388322"/>
                <a:gd name="connsiteX43" fmla="*/ 37206 w 607639"/>
                <a:gd name="connsiteY43" fmla="*/ 192291 h 388322"/>
                <a:gd name="connsiteX44" fmla="*/ 18603 w 607639"/>
                <a:gd name="connsiteY44" fmla="*/ 192291 h 388322"/>
                <a:gd name="connsiteX45" fmla="*/ 0 w 607639"/>
                <a:gd name="connsiteY45" fmla="*/ 192291 h 38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388322">
                  <a:moveTo>
                    <a:pt x="500654" y="301762"/>
                  </a:moveTo>
                  <a:cubicBezTo>
                    <a:pt x="486947" y="301762"/>
                    <a:pt x="475910" y="312871"/>
                    <a:pt x="475910" y="326468"/>
                  </a:cubicBezTo>
                  <a:cubicBezTo>
                    <a:pt x="475910" y="340154"/>
                    <a:pt x="486947" y="351174"/>
                    <a:pt x="500654" y="351174"/>
                  </a:cubicBezTo>
                  <a:cubicBezTo>
                    <a:pt x="514272" y="351174"/>
                    <a:pt x="525397" y="340154"/>
                    <a:pt x="525397" y="326468"/>
                  </a:cubicBezTo>
                  <a:cubicBezTo>
                    <a:pt x="525397" y="312871"/>
                    <a:pt x="514272" y="301762"/>
                    <a:pt x="500654" y="301762"/>
                  </a:cubicBezTo>
                  <a:close/>
                  <a:moveTo>
                    <a:pt x="114984" y="301755"/>
                  </a:moveTo>
                  <a:cubicBezTo>
                    <a:pt x="101367" y="301755"/>
                    <a:pt x="90242" y="312865"/>
                    <a:pt x="90242" y="326463"/>
                  </a:cubicBezTo>
                  <a:cubicBezTo>
                    <a:pt x="90242" y="340150"/>
                    <a:pt x="101367" y="351171"/>
                    <a:pt x="114984" y="351171"/>
                  </a:cubicBezTo>
                  <a:cubicBezTo>
                    <a:pt x="128600" y="351171"/>
                    <a:pt x="139725" y="340150"/>
                    <a:pt x="139725" y="326463"/>
                  </a:cubicBezTo>
                  <a:cubicBezTo>
                    <a:pt x="139725" y="312865"/>
                    <a:pt x="128600" y="301755"/>
                    <a:pt x="114984" y="301755"/>
                  </a:cubicBezTo>
                  <a:close/>
                  <a:moveTo>
                    <a:pt x="0" y="229408"/>
                  </a:moveTo>
                  <a:lnTo>
                    <a:pt x="18600" y="229408"/>
                  </a:lnTo>
                  <a:lnTo>
                    <a:pt x="37201" y="229408"/>
                  </a:lnTo>
                  <a:lnTo>
                    <a:pt x="392386" y="229408"/>
                  </a:lnTo>
                  <a:lnTo>
                    <a:pt x="393543" y="229408"/>
                  </a:lnTo>
                  <a:lnTo>
                    <a:pt x="393543" y="326463"/>
                  </a:lnTo>
                  <a:lnTo>
                    <a:pt x="393543" y="345038"/>
                  </a:lnTo>
                  <a:lnTo>
                    <a:pt x="392386" y="345038"/>
                  </a:lnTo>
                  <a:lnTo>
                    <a:pt x="174077" y="345038"/>
                  </a:lnTo>
                  <a:cubicBezTo>
                    <a:pt x="166157" y="370102"/>
                    <a:pt x="142661" y="388322"/>
                    <a:pt x="114984" y="388322"/>
                  </a:cubicBezTo>
                  <a:cubicBezTo>
                    <a:pt x="87306" y="388322"/>
                    <a:pt x="63811" y="370102"/>
                    <a:pt x="55890" y="345038"/>
                  </a:cubicBezTo>
                  <a:lnTo>
                    <a:pt x="0" y="345038"/>
                  </a:lnTo>
                  <a:close/>
                  <a:moveTo>
                    <a:pt x="430873" y="102602"/>
                  </a:moveTo>
                  <a:lnTo>
                    <a:pt x="488104" y="102602"/>
                  </a:lnTo>
                  <a:cubicBezTo>
                    <a:pt x="518010" y="102602"/>
                    <a:pt x="542398" y="126953"/>
                    <a:pt x="542398" y="156902"/>
                  </a:cubicBezTo>
                  <a:lnTo>
                    <a:pt x="542398" y="201515"/>
                  </a:lnTo>
                  <a:lnTo>
                    <a:pt x="563937" y="201515"/>
                  </a:lnTo>
                  <a:cubicBezTo>
                    <a:pt x="588058" y="201515"/>
                    <a:pt x="607639" y="221067"/>
                    <a:pt x="607639" y="245151"/>
                  </a:cubicBezTo>
                  <a:lnTo>
                    <a:pt x="607639" y="345042"/>
                  </a:lnTo>
                  <a:lnTo>
                    <a:pt x="559754" y="345042"/>
                  </a:lnTo>
                  <a:cubicBezTo>
                    <a:pt x="551832" y="370103"/>
                    <a:pt x="528335" y="388322"/>
                    <a:pt x="500654" y="388322"/>
                  </a:cubicBezTo>
                  <a:cubicBezTo>
                    <a:pt x="472973" y="388322"/>
                    <a:pt x="449475" y="370103"/>
                    <a:pt x="441554" y="345042"/>
                  </a:cubicBezTo>
                  <a:lnTo>
                    <a:pt x="430873" y="345042"/>
                  </a:lnTo>
                  <a:lnTo>
                    <a:pt x="430873" y="326468"/>
                  </a:lnTo>
                  <a:lnTo>
                    <a:pt x="430873" y="307894"/>
                  </a:lnTo>
                  <a:lnTo>
                    <a:pt x="430873" y="139750"/>
                  </a:lnTo>
                  <a:lnTo>
                    <a:pt x="430873" y="121176"/>
                  </a:lnTo>
                  <a:close/>
                  <a:moveTo>
                    <a:pt x="0" y="0"/>
                  </a:moveTo>
                  <a:lnTo>
                    <a:pt x="393685" y="0"/>
                  </a:lnTo>
                  <a:lnTo>
                    <a:pt x="393685" y="18572"/>
                  </a:lnTo>
                  <a:lnTo>
                    <a:pt x="393685" y="102632"/>
                  </a:lnTo>
                  <a:lnTo>
                    <a:pt x="393685" y="192291"/>
                  </a:lnTo>
                  <a:lnTo>
                    <a:pt x="392439" y="192291"/>
                  </a:lnTo>
                  <a:lnTo>
                    <a:pt x="37206" y="192291"/>
                  </a:lnTo>
                  <a:lnTo>
                    <a:pt x="18603" y="192291"/>
                  </a:lnTo>
                  <a:lnTo>
                    <a:pt x="0" y="192291"/>
                  </a:lnTo>
                  <a:close/>
                </a:path>
              </a:pathLst>
            </a:custGeom>
            <a:solidFill>
              <a:schemeClr val="bg1"/>
            </a:solidFill>
            <a:ln>
              <a:noFill/>
            </a:ln>
          </p:spPr>
          <p:txBody>
            <a:bodyPr vert="horz" wrap="square" lIns="91440" tIns="45720" rIns="91440" bIns="45720" numCol="1" anchor="t" anchorCtr="0" compatLnSpc="1">
              <a:normAutofit fontScale="60000" lnSpcReduction="20000"/>
            </a:bodyPr>
            <a:lstStyle/>
            <a:p/>
          </p:txBody>
        </p:sp>
        <p:sp>
          <p:nvSpPr>
            <p:cNvPr id="49" name="i$ľîḍè"/>
            <p:cNvSpPr/>
            <p:nvPr/>
          </p:nvSpPr>
          <p:spPr bwMode="auto">
            <a:xfrm>
              <a:off x="8109228" y="3331894"/>
              <a:ext cx="399494" cy="353774"/>
            </a:xfrm>
            <a:custGeom>
              <a:avLst/>
              <a:gdLst>
                <a:gd name="connsiteX0" fmla="*/ 139056 w 608470"/>
                <a:gd name="connsiteY0" fmla="*/ 436659 h 538838"/>
                <a:gd name="connsiteX1" fmla="*/ 139517 w 608470"/>
                <a:gd name="connsiteY1" fmla="*/ 436659 h 538838"/>
                <a:gd name="connsiteX2" fmla="*/ 184695 w 608470"/>
                <a:gd name="connsiteY2" fmla="*/ 436659 h 538838"/>
                <a:gd name="connsiteX3" fmla="*/ 170250 w 608470"/>
                <a:gd name="connsiteY3" fmla="*/ 464889 h 538838"/>
                <a:gd name="connsiteX4" fmla="*/ 436245 w 608470"/>
                <a:gd name="connsiteY4" fmla="*/ 464889 h 538838"/>
                <a:gd name="connsiteX5" fmla="*/ 421646 w 608470"/>
                <a:gd name="connsiteY5" fmla="*/ 436659 h 538838"/>
                <a:gd name="connsiteX6" fmla="*/ 467285 w 608470"/>
                <a:gd name="connsiteY6" fmla="*/ 436659 h 538838"/>
                <a:gd name="connsiteX7" fmla="*/ 504779 w 608470"/>
                <a:gd name="connsiteY7" fmla="*/ 509228 h 538838"/>
                <a:gd name="connsiteX8" fmla="*/ 496021 w 608470"/>
                <a:gd name="connsiteY8" fmla="*/ 536537 h 538838"/>
                <a:gd name="connsiteX9" fmla="*/ 486800 w 608470"/>
                <a:gd name="connsiteY9" fmla="*/ 538838 h 538838"/>
                <a:gd name="connsiteX10" fmla="*/ 468668 w 608470"/>
                <a:gd name="connsiteY10" fmla="*/ 527792 h 538838"/>
                <a:gd name="connsiteX11" fmla="*/ 457143 w 608470"/>
                <a:gd name="connsiteY11" fmla="*/ 505392 h 538838"/>
                <a:gd name="connsiteX12" fmla="*/ 149352 w 608470"/>
                <a:gd name="connsiteY12" fmla="*/ 505392 h 538838"/>
                <a:gd name="connsiteX13" fmla="*/ 137673 w 608470"/>
                <a:gd name="connsiteY13" fmla="*/ 527792 h 538838"/>
                <a:gd name="connsiteX14" fmla="*/ 119694 w 608470"/>
                <a:gd name="connsiteY14" fmla="*/ 538838 h 538838"/>
                <a:gd name="connsiteX15" fmla="*/ 110321 w 608470"/>
                <a:gd name="connsiteY15" fmla="*/ 536537 h 538838"/>
                <a:gd name="connsiteX16" fmla="*/ 101562 w 608470"/>
                <a:gd name="connsiteY16" fmla="*/ 509228 h 538838"/>
                <a:gd name="connsiteX17" fmla="*/ 81745 w 608470"/>
                <a:gd name="connsiteY17" fmla="*/ 414219 h 538838"/>
                <a:gd name="connsiteX18" fmla="*/ 118154 w 608470"/>
                <a:gd name="connsiteY18" fmla="*/ 434017 h 538838"/>
                <a:gd name="connsiteX19" fmla="*/ 35811 w 608470"/>
                <a:gd name="connsiteY19" fmla="*/ 531625 h 538838"/>
                <a:gd name="connsiteX20" fmla="*/ 20295 w 608470"/>
                <a:gd name="connsiteY20" fmla="*/ 538838 h 538838"/>
                <a:gd name="connsiteX21" fmla="*/ 7236 w 608470"/>
                <a:gd name="connsiteY21" fmla="*/ 534081 h 538838"/>
                <a:gd name="connsiteX22" fmla="*/ 4778 w 608470"/>
                <a:gd name="connsiteY22" fmla="*/ 505535 h 538838"/>
                <a:gd name="connsiteX23" fmla="*/ 526273 w 608470"/>
                <a:gd name="connsiteY23" fmla="*/ 413584 h 538838"/>
                <a:gd name="connsiteX24" fmla="*/ 603692 w 608470"/>
                <a:gd name="connsiteY24" fmla="*/ 505529 h 538838"/>
                <a:gd name="connsiteX25" fmla="*/ 601235 w 608470"/>
                <a:gd name="connsiteY25" fmla="*/ 534080 h 538838"/>
                <a:gd name="connsiteX26" fmla="*/ 588178 w 608470"/>
                <a:gd name="connsiteY26" fmla="*/ 538838 h 538838"/>
                <a:gd name="connsiteX27" fmla="*/ 572663 w 608470"/>
                <a:gd name="connsiteY27" fmla="*/ 531624 h 538838"/>
                <a:gd name="connsiteX28" fmla="*/ 490175 w 608470"/>
                <a:gd name="connsiteY28" fmla="*/ 433692 h 538838"/>
                <a:gd name="connsiteX29" fmla="*/ 526273 w 608470"/>
                <a:gd name="connsiteY29" fmla="*/ 413584 h 538838"/>
                <a:gd name="connsiteX30" fmla="*/ 449438 w 608470"/>
                <a:gd name="connsiteY30" fmla="*/ 304059 h 538838"/>
                <a:gd name="connsiteX31" fmla="*/ 420399 w 608470"/>
                <a:gd name="connsiteY31" fmla="*/ 333216 h 538838"/>
                <a:gd name="connsiteX32" fmla="*/ 449438 w 608470"/>
                <a:gd name="connsiteY32" fmla="*/ 362221 h 538838"/>
                <a:gd name="connsiteX33" fmla="*/ 478630 w 608470"/>
                <a:gd name="connsiteY33" fmla="*/ 333216 h 538838"/>
                <a:gd name="connsiteX34" fmla="*/ 449438 w 608470"/>
                <a:gd name="connsiteY34" fmla="*/ 304059 h 538838"/>
                <a:gd name="connsiteX35" fmla="*/ 157973 w 608470"/>
                <a:gd name="connsiteY35" fmla="*/ 304059 h 538838"/>
                <a:gd name="connsiteX36" fmla="*/ 128781 w 608470"/>
                <a:gd name="connsiteY36" fmla="*/ 333216 h 538838"/>
                <a:gd name="connsiteX37" fmla="*/ 157973 w 608470"/>
                <a:gd name="connsiteY37" fmla="*/ 362221 h 538838"/>
                <a:gd name="connsiteX38" fmla="*/ 187166 w 608470"/>
                <a:gd name="connsiteY38" fmla="*/ 333216 h 538838"/>
                <a:gd name="connsiteX39" fmla="*/ 157973 w 608470"/>
                <a:gd name="connsiteY39" fmla="*/ 304059 h 538838"/>
                <a:gd name="connsiteX40" fmla="*/ 86682 w 608470"/>
                <a:gd name="connsiteY40" fmla="*/ 262010 h 538838"/>
                <a:gd name="connsiteX41" fmla="*/ 520729 w 608470"/>
                <a:gd name="connsiteY41" fmla="*/ 262010 h 538838"/>
                <a:gd name="connsiteX42" fmla="*/ 520729 w 608470"/>
                <a:gd name="connsiteY42" fmla="*/ 351632 h 538838"/>
                <a:gd name="connsiteX43" fmla="*/ 468029 w 608470"/>
                <a:gd name="connsiteY43" fmla="*/ 404270 h 538838"/>
                <a:gd name="connsiteX44" fmla="*/ 139536 w 608470"/>
                <a:gd name="connsiteY44" fmla="*/ 404270 h 538838"/>
                <a:gd name="connsiteX45" fmla="*/ 86682 w 608470"/>
                <a:gd name="connsiteY45" fmla="*/ 351632 h 538838"/>
                <a:gd name="connsiteX46" fmla="*/ 236793 w 608470"/>
                <a:gd name="connsiteY46" fmla="*/ 35596 h 538838"/>
                <a:gd name="connsiteX47" fmla="*/ 220507 w 608470"/>
                <a:gd name="connsiteY47" fmla="*/ 51861 h 538838"/>
                <a:gd name="connsiteX48" fmla="*/ 236793 w 608470"/>
                <a:gd name="connsiteY48" fmla="*/ 67971 h 538838"/>
                <a:gd name="connsiteX49" fmla="*/ 370618 w 608470"/>
                <a:gd name="connsiteY49" fmla="*/ 67971 h 538838"/>
                <a:gd name="connsiteX50" fmla="*/ 386904 w 608470"/>
                <a:gd name="connsiteY50" fmla="*/ 51861 h 538838"/>
                <a:gd name="connsiteX51" fmla="*/ 370618 w 608470"/>
                <a:gd name="connsiteY51" fmla="*/ 35596 h 538838"/>
                <a:gd name="connsiteX52" fmla="*/ 139536 w 608470"/>
                <a:gd name="connsiteY52" fmla="*/ 0 h 538838"/>
                <a:gd name="connsiteX53" fmla="*/ 468029 w 608470"/>
                <a:gd name="connsiteY53" fmla="*/ 0 h 538838"/>
                <a:gd name="connsiteX54" fmla="*/ 520729 w 608470"/>
                <a:gd name="connsiteY54" fmla="*/ 52781 h 538838"/>
                <a:gd name="connsiteX55" fmla="*/ 520729 w 608470"/>
                <a:gd name="connsiteY55" fmla="*/ 229691 h 538838"/>
                <a:gd name="connsiteX56" fmla="*/ 86682 w 608470"/>
                <a:gd name="connsiteY56" fmla="*/ 229691 h 538838"/>
                <a:gd name="connsiteX57" fmla="*/ 86682 w 608470"/>
                <a:gd name="connsiteY57" fmla="*/ 52781 h 538838"/>
                <a:gd name="connsiteX58" fmla="*/ 139536 w 608470"/>
                <a:gd name="connsiteY58" fmla="*/ 0 h 53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8470" h="538838">
                  <a:moveTo>
                    <a:pt x="139056" y="436659"/>
                  </a:moveTo>
                  <a:cubicBezTo>
                    <a:pt x="139210" y="436659"/>
                    <a:pt x="139364" y="436659"/>
                    <a:pt x="139517" y="436659"/>
                  </a:cubicBezTo>
                  <a:lnTo>
                    <a:pt x="184695" y="436659"/>
                  </a:lnTo>
                  <a:lnTo>
                    <a:pt x="170250" y="464889"/>
                  </a:lnTo>
                  <a:lnTo>
                    <a:pt x="436245" y="464889"/>
                  </a:lnTo>
                  <a:lnTo>
                    <a:pt x="421646" y="436659"/>
                  </a:lnTo>
                  <a:lnTo>
                    <a:pt x="467285" y="436659"/>
                  </a:lnTo>
                  <a:lnTo>
                    <a:pt x="504779" y="509228"/>
                  </a:lnTo>
                  <a:cubicBezTo>
                    <a:pt x="510004" y="519200"/>
                    <a:pt x="506009" y="531474"/>
                    <a:pt x="496021" y="536537"/>
                  </a:cubicBezTo>
                  <a:cubicBezTo>
                    <a:pt x="493101" y="538071"/>
                    <a:pt x="489874" y="538838"/>
                    <a:pt x="486800" y="538838"/>
                  </a:cubicBezTo>
                  <a:cubicBezTo>
                    <a:pt x="479425" y="538838"/>
                    <a:pt x="472356" y="534849"/>
                    <a:pt x="468668" y="527792"/>
                  </a:cubicBezTo>
                  <a:lnTo>
                    <a:pt x="457143" y="505392"/>
                  </a:lnTo>
                  <a:lnTo>
                    <a:pt x="149352" y="505392"/>
                  </a:lnTo>
                  <a:lnTo>
                    <a:pt x="137673" y="527792"/>
                  </a:lnTo>
                  <a:cubicBezTo>
                    <a:pt x="134139" y="534849"/>
                    <a:pt x="126917" y="538838"/>
                    <a:pt x="119694" y="538838"/>
                  </a:cubicBezTo>
                  <a:cubicBezTo>
                    <a:pt x="116467" y="538838"/>
                    <a:pt x="113240" y="538071"/>
                    <a:pt x="110321" y="536537"/>
                  </a:cubicBezTo>
                  <a:cubicBezTo>
                    <a:pt x="100333" y="531474"/>
                    <a:pt x="96491" y="519200"/>
                    <a:pt x="101562" y="509228"/>
                  </a:cubicBezTo>
                  <a:close/>
                  <a:moveTo>
                    <a:pt x="81745" y="414219"/>
                  </a:moveTo>
                  <a:cubicBezTo>
                    <a:pt x="91884" y="423581"/>
                    <a:pt x="104328" y="430487"/>
                    <a:pt x="118154" y="434017"/>
                  </a:cubicBezTo>
                  <a:lnTo>
                    <a:pt x="35811" y="531625"/>
                  </a:lnTo>
                  <a:cubicBezTo>
                    <a:pt x="31816" y="536383"/>
                    <a:pt x="26132" y="538838"/>
                    <a:pt x="20295" y="538838"/>
                  </a:cubicBezTo>
                  <a:cubicBezTo>
                    <a:pt x="15686" y="538838"/>
                    <a:pt x="11077" y="537150"/>
                    <a:pt x="7236" y="534081"/>
                  </a:cubicBezTo>
                  <a:cubicBezTo>
                    <a:pt x="-1367" y="526867"/>
                    <a:pt x="-2442" y="513976"/>
                    <a:pt x="4778" y="505535"/>
                  </a:cubicBezTo>
                  <a:close/>
                  <a:moveTo>
                    <a:pt x="526273" y="413584"/>
                  </a:moveTo>
                  <a:lnTo>
                    <a:pt x="603692" y="505529"/>
                  </a:lnTo>
                  <a:cubicBezTo>
                    <a:pt x="610912" y="513972"/>
                    <a:pt x="609837" y="526865"/>
                    <a:pt x="601235" y="534080"/>
                  </a:cubicBezTo>
                  <a:cubicBezTo>
                    <a:pt x="597394" y="537150"/>
                    <a:pt x="592786" y="538838"/>
                    <a:pt x="588178" y="538838"/>
                  </a:cubicBezTo>
                  <a:cubicBezTo>
                    <a:pt x="582341" y="538838"/>
                    <a:pt x="576657" y="536382"/>
                    <a:pt x="572663" y="531624"/>
                  </a:cubicBezTo>
                  <a:lnTo>
                    <a:pt x="490175" y="433692"/>
                  </a:lnTo>
                  <a:cubicBezTo>
                    <a:pt x="503846" y="430008"/>
                    <a:pt x="516135" y="422948"/>
                    <a:pt x="526273" y="413584"/>
                  </a:cubicBezTo>
                  <a:close/>
                  <a:moveTo>
                    <a:pt x="449438" y="304059"/>
                  </a:moveTo>
                  <a:cubicBezTo>
                    <a:pt x="433305" y="304059"/>
                    <a:pt x="420399" y="317103"/>
                    <a:pt x="420399" y="333216"/>
                  </a:cubicBezTo>
                  <a:cubicBezTo>
                    <a:pt x="420399" y="349177"/>
                    <a:pt x="433305" y="362221"/>
                    <a:pt x="449438" y="362221"/>
                  </a:cubicBezTo>
                  <a:cubicBezTo>
                    <a:pt x="465570" y="362221"/>
                    <a:pt x="478630" y="349177"/>
                    <a:pt x="478630" y="333216"/>
                  </a:cubicBezTo>
                  <a:cubicBezTo>
                    <a:pt x="478630" y="317103"/>
                    <a:pt x="465570" y="304059"/>
                    <a:pt x="449438" y="304059"/>
                  </a:cubicBezTo>
                  <a:close/>
                  <a:moveTo>
                    <a:pt x="157973" y="304059"/>
                  </a:moveTo>
                  <a:cubicBezTo>
                    <a:pt x="141840" y="304059"/>
                    <a:pt x="128781" y="317103"/>
                    <a:pt x="128781" y="333216"/>
                  </a:cubicBezTo>
                  <a:cubicBezTo>
                    <a:pt x="128781" y="349177"/>
                    <a:pt x="141840" y="362221"/>
                    <a:pt x="157973" y="362221"/>
                  </a:cubicBezTo>
                  <a:cubicBezTo>
                    <a:pt x="174106" y="362221"/>
                    <a:pt x="187166" y="349177"/>
                    <a:pt x="187166" y="333216"/>
                  </a:cubicBezTo>
                  <a:cubicBezTo>
                    <a:pt x="187166" y="317103"/>
                    <a:pt x="174106" y="304059"/>
                    <a:pt x="157973" y="304059"/>
                  </a:cubicBezTo>
                  <a:close/>
                  <a:moveTo>
                    <a:pt x="86682" y="262010"/>
                  </a:moveTo>
                  <a:lnTo>
                    <a:pt x="520729" y="262010"/>
                  </a:lnTo>
                  <a:lnTo>
                    <a:pt x="520729" y="351632"/>
                  </a:lnTo>
                  <a:cubicBezTo>
                    <a:pt x="520729" y="380636"/>
                    <a:pt x="497068" y="404270"/>
                    <a:pt x="468029" y="404270"/>
                  </a:cubicBezTo>
                  <a:lnTo>
                    <a:pt x="139536" y="404270"/>
                  </a:lnTo>
                  <a:cubicBezTo>
                    <a:pt x="110343" y="404270"/>
                    <a:pt x="86682" y="380636"/>
                    <a:pt x="86682" y="351632"/>
                  </a:cubicBezTo>
                  <a:close/>
                  <a:moveTo>
                    <a:pt x="236793" y="35596"/>
                  </a:moveTo>
                  <a:cubicBezTo>
                    <a:pt x="227882" y="35596"/>
                    <a:pt x="220507" y="42808"/>
                    <a:pt x="220507" y="51861"/>
                  </a:cubicBezTo>
                  <a:cubicBezTo>
                    <a:pt x="220507" y="60760"/>
                    <a:pt x="227882" y="67971"/>
                    <a:pt x="236793" y="67971"/>
                  </a:cubicBezTo>
                  <a:lnTo>
                    <a:pt x="370618" y="67971"/>
                  </a:lnTo>
                  <a:cubicBezTo>
                    <a:pt x="379683" y="67971"/>
                    <a:pt x="386904" y="60760"/>
                    <a:pt x="386904" y="51861"/>
                  </a:cubicBezTo>
                  <a:cubicBezTo>
                    <a:pt x="386904" y="42808"/>
                    <a:pt x="379683" y="35596"/>
                    <a:pt x="370618" y="35596"/>
                  </a:cubicBezTo>
                  <a:close/>
                  <a:moveTo>
                    <a:pt x="139536" y="0"/>
                  </a:moveTo>
                  <a:lnTo>
                    <a:pt x="468029" y="0"/>
                  </a:lnTo>
                  <a:cubicBezTo>
                    <a:pt x="497068" y="0"/>
                    <a:pt x="520729" y="23629"/>
                    <a:pt x="520729" y="52781"/>
                  </a:cubicBezTo>
                  <a:lnTo>
                    <a:pt x="520729" y="229691"/>
                  </a:lnTo>
                  <a:lnTo>
                    <a:pt x="86682" y="229691"/>
                  </a:lnTo>
                  <a:lnTo>
                    <a:pt x="86682" y="52781"/>
                  </a:lnTo>
                  <a:cubicBezTo>
                    <a:pt x="86682" y="23629"/>
                    <a:pt x="110343" y="0"/>
                    <a:pt x="139536" y="0"/>
                  </a:cubicBezTo>
                  <a:close/>
                </a:path>
              </a:pathLst>
            </a:custGeom>
            <a:solidFill>
              <a:schemeClr val="bg1"/>
            </a:solidFill>
            <a:ln>
              <a:noFill/>
            </a:ln>
          </p:spPr>
          <p:txBody>
            <a:bodyPr vert="horz" wrap="square" lIns="91440" tIns="45720" rIns="91440" bIns="45720" numCol="1" anchor="t" anchorCtr="0" compatLnSpc="1">
              <a:normAutofit fontScale="82500" lnSpcReduction="20000"/>
            </a:bodyPr>
            <a:lstStyl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pic>
        <p:nvPicPr>
          <p:cNvPr id="13322" name="图片 2782218" descr="2009-029 p001-010"/>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2155825" y="1681480"/>
            <a:ext cx="2430145" cy="1323975"/>
          </a:xfrm>
          <a:prstGeom prst="rect">
            <a:avLst/>
          </a:prstGeom>
          <a:noFill/>
          <a:ln w="9525">
            <a:noFill/>
          </a:ln>
        </p:spPr>
      </p:pic>
      <p:grpSp>
        <p:nvGrpSpPr>
          <p:cNvPr id="12" name="组合 11"/>
          <p:cNvGrpSpPr/>
          <p:nvPr/>
        </p:nvGrpSpPr>
        <p:grpSpPr>
          <a:xfrm>
            <a:off x="5056505" y="1928495"/>
            <a:ext cx="891540" cy="829310"/>
            <a:chOff x="3650" y="6503"/>
            <a:chExt cx="1404" cy="1306"/>
          </a:xfrm>
        </p:grpSpPr>
        <p:pic>
          <p:nvPicPr>
            <p:cNvPr id="28" name="图片 27" descr="表情包gif导出文件-22"/>
            <p:cNvPicPr>
              <a:picLocks noChangeAspect="1"/>
            </p:cNvPicPr>
            <p:nvPr/>
          </p:nvPicPr>
          <p:blipFill>
            <a:blip r:embed="rId3"/>
            <a:stretch>
              <a:fillRect/>
            </a:stretch>
          </p:blipFill>
          <p:spPr>
            <a:xfrm>
              <a:off x="3650" y="6503"/>
              <a:ext cx="1405" cy="1307"/>
            </a:xfrm>
            <a:prstGeom prst="rect">
              <a:avLst/>
            </a:prstGeom>
          </p:spPr>
        </p:pic>
        <p:sp>
          <p:nvSpPr>
            <p:cNvPr id="3" name="流程图: 终止 2781191"/>
            <p:cNvSpPr/>
            <p:nvPr/>
          </p:nvSpPr>
          <p:spPr>
            <a:xfrm>
              <a:off x="3785" y="6823"/>
              <a:ext cx="1135" cy="793"/>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切</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263650" y="1928495"/>
            <a:ext cx="891540" cy="829310"/>
            <a:chOff x="865" y="3037"/>
            <a:chExt cx="1404" cy="1306"/>
          </a:xfrm>
        </p:grpSpPr>
        <p:pic>
          <p:nvPicPr>
            <p:cNvPr id="29" name="图片 28" descr="表情包gif导出文件-21"/>
            <p:cNvPicPr>
              <a:picLocks noChangeAspect="1"/>
            </p:cNvPicPr>
            <p:nvPr/>
          </p:nvPicPr>
          <p:blipFill>
            <a:blip r:embed="rId4"/>
            <a:stretch>
              <a:fillRect/>
            </a:stretch>
          </p:blipFill>
          <p:spPr>
            <a:xfrm>
              <a:off x="865" y="3037"/>
              <a:ext cx="1405" cy="1307"/>
            </a:xfrm>
            <a:prstGeom prst="rect">
              <a:avLst/>
            </a:prstGeom>
          </p:spPr>
        </p:pic>
        <p:sp>
          <p:nvSpPr>
            <p:cNvPr id="9" name="流程图: 终止 2781264"/>
            <p:cNvSpPr/>
            <p:nvPr/>
          </p:nvSpPr>
          <p:spPr>
            <a:xfrm>
              <a:off x="1000" y="3357"/>
              <a:ext cx="1135" cy="793"/>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拉</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pic>
        <p:nvPicPr>
          <p:cNvPr id="13329" name="图片 2782225" descr="2009-029 p001-010"/>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6097270" y="1671955"/>
            <a:ext cx="1945640" cy="1343025"/>
          </a:xfrm>
          <a:prstGeom prst="rect">
            <a:avLst/>
          </a:prstGeom>
          <a:noFill/>
          <a:ln w="9525">
            <a:noFill/>
          </a:ln>
        </p:spPr>
      </p:pic>
      <p:sp>
        <p:nvSpPr>
          <p:cNvPr id="10" name="文本框 9"/>
          <p:cNvSpPr txBox="1"/>
          <p:nvPr/>
        </p:nvSpPr>
        <p:spPr>
          <a:xfrm>
            <a:off x="1263650" y="3045460"/>
            <a:ext cx="2838450" cy="1129665"/>
          </a:xfrm>
          <a:prstGeom prst="rect">
            <a:avLst/>
          </a:prstGeom>
          <a:noFill/>
        </p:spPr>
        <p:txBody>
          <a:bodyPr wrap="square" rtlCol="0" anchor="t">
            <a:spAutoFit/>
          </a:bodyPr>
          <a:lstStyle/>
          <a:p>
            <a:pPr>
              <a:lnSpc>
                <a:spcPct val="125000"/>
              </a:lnSpc>
              <a:spcBef>
                <a:spcPct val="50000"/>
              </a:spcBef>
            </a:pPr>
            <a:r>
              <a:rPr lang="zh-CN" altLang="en-US" dirty="0">
                <a:solidFill>
                  <a:srgbClr val="60B8AC"/>
                </a:solidFill>
                <a:latin typeface="Arial" panose="020B0604020202020204" pitchFamily="34" charset="0"/>
                <a:ea typeface="微软雅黑" panose="020B0503020204020204" pitchFamily="34" charset="-122"/>
                <a:sym typeface="+mn-ea"/>
              </a:rPr>
              <a:t>拉闸停电</a:t>
            </a:r>
            <a:r>
              <a:rPr lang="zh-CN" altLang="en-US" dirty="0">
                <a:latin typeface="Arial" panose="020B0604020202020204" pitchFamily="34" charset="0"/>
                <a:ea typeface="微软雅黑" panose="020B0503020204020204" pitchFamily="34" charset="-122"/>
                <a:sym typeface="+mn-ea"/>
              </a:rPr>
              <a:t>：指就近</a:t>
            </a:r>
            <a:r>
              <a:rPr lang="zh-CN" altLang="en-US" b="1" dirty="0">
                <a:solidFill>
                  <a:srgbClr val="60B8AC"/>
                </a:solidFill>
                <a:effectLst/>
                <a:latin typeface="Arial" panose="020B0604020202020204" pitchFamily="34" charset="0"/>
                <a:ea typeface="微软雅黑" panose="020B0503020204020204" pitchFamily="34" charset="-122"/>
                <a:sym typeface="+mn-ea"/>
              </a:rPr>
              <a:t>拉开电源开关</a:t>
            </a:r>
            <a:r>
              <a:rPr lang="zh-CN" altLang="en-US" dirty="0">
                <a:latin typeface="Arial" panose="020B0604020202020204" pitchFamily="34" charset="0"/>
                <a:ea typeface="微软雅黑" panose="020B0503020204020204" pitchFamily="34" charset="-122"/>
                <a:sym typeface="+mn-ea"/>
              </a:rPr>
              <a:t>、拔出插头或瓷插保险。</a:t>
            </a:r>
            <a:endParaRPr lang="zh-CN" altLang="en-US"/>
          </a:p>
        </p:txBody>
      </p:sp>
      <p:sp>
        <p:nvSpPr>
          <p:cNvPr id="11" name="文本框 10"/>
          <p:cNvSpPr txBox="1"/>
          <p:nvPr/>
        </p:nvSpPr>
        <p:spPr>
          <a:xfrm>
            <a:off x="5056505" y="3045460"/>
            <a:ext cx="2900680" cy="783590"/>
          </a:xfrm>
          <a:prstGeom prst="rect">
            <a:avLst/>
          </a:prstGeom>
          <a:noFill/>
        </p:spPr>
        <p:txBody>
          <a:bodyPr wrap="square" rtlCol="0" anchor="t">
            <a:spAutoFit/>
          </a:bodyPr>
          <a:lstStyle/>
          <a:p>
            <a:pPr>
              <a:lnSpc>
                <a:spcPct val="125000"/>
              </a:lnSpc>
              <a:spcBef>
                <a:spcPct val="50000"/>
              </a:spcBef>
            </a:pPr>
            <a:r>
              <a:rPr lang="zh-CN" altLang="en-US" dirty="0">
                <a:solidFill>
                  <a:srgbClr val="60B8AC"/>
                </a:solidFill>
                <a:latin typeface="Arial" panose="020B0604020202020204" pitchFamily="34" charset="0"/>
                <a:ea typeface="微软雅黑" panose="020B0503020204020204" pitchFamily="34" charset="-122"/>
                <a:sym typeface="+mn-ea"/>
              </a:rPr>
              <a:t>切断电线：</a:t>
            </a:r>
            <a:r>
              <a:rPr lang="zh-CN" altLang="en-US" dirty="0">
                <a:latin typeface="Arial" panose="020B0604020202020204" pitchFamily="34" charset="0"/>
                <a:ea typeface="微软雅黑" panose="020B0503020204020204" pitchFamily="34" charset="-122"/>
                <a:sym typeface="+mn-ea"/>
              </a:rPr>
              <a:t>指</a:t>
            </a:r>
            <a:r>
              <a:rPr lang="zh-CN" altLang="en-US" b="1" dirty="0">
                <a:solidFill>
                  <a:srgbClr val="60B8AC"/>
                </a:solidFill>
                <a:latin typeface="Arial" panose="020B0604020202020204" pitchFamily="34" charset="0"/>
                <a:ea typeface="微软雅黑" panose="020B0503020204020204" pitchFamily="34" charset="-122"/>
                <a:sym typeface="+mn-ea"/>
              </a:rPr>
              <a:t>用</a:t>
            </a:r>
            <a:r>
              <a:rPr lang="zh-CN" altLang="en-US" dirty="0">
                <a:latin typeface="Arial" panose="020B0604020202020204" pitchFamily="34" charset="0"/>
                <a:ea typeface="微软雅黑" panose="020B0503020204020204" pitchFamily="34" charset="-122"/>
                <a:sym typeface="+mn-ea"/>
              </a:rPr>
              <a:t>带有</a:t>
            </a:r>
            <a:r>
              <a:rPr lang="zh-CN" altLang="en-US" b="1" dirty="0">
                <a:solidFill>
                  <a:srgbClr val="60B8AC"/>
                </a:solidFill>
                <a:latin typeface="Arial" panose="020B0604020202020204" pitchFamily="34" charset="0"/>
                <a:ea typeface="微软雅黑" panose="020B0503020204020204" pitchFamily="34" charset="-122"/>
                <a:sym typeface="+mn-ea"/>
              </a:rPr>
              <a:t>绝缘</a:t>
            </a:r>
            <a:r>
              <a:rPr lang="zh-CN" altLang="en-US" dirty="0">
                <a:latin typeface="Arial" panose="020B0604020202020204" pitchFamily="34" charset="0"/>
                <a:ea typeface="微软雅黑" panose="020B0503020204020204" pitchFamily="34" charset="-122"/>
                <a:sym typeface="+mn-ea"/>
              </a:rPr>
              <a:t>柄的</a:t>
            </a:r>
            <a:r>
              <a:rPr lang="zh-CN" altLang="en-US" b="1" dirty="0">
                <a:solidFill>
                  <a:srgbClr val="60B8AC"/>
                </a:solidFill>
                <a:latin typeface="Arial" panose="020B0604020202020204" pitchFamily="34" charset="0"/>
                <a:ea typeface="微软雅黑" panose="020B0503020204020204" pitchFamily="34" charset="-122"/>
                <a:sym typeface="+mn-ea"/>
              </a:rPr>
              <a:t>利器切断电源线。</a:t>
            </a:r>
            <a:endParaRPr lang="zh-CN" altLang="en-US" b="1" dirty="0">
              <a:solidFill>
                <a:srgbClr val="60B8AC"/>
              </a:solidFill>
              <a:latin typeface="Arial" panose="020B0604020202020204" pitchFamily="34" charset="0"/>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grpSp>
        <p:nvGrpSpPr>
          <p:cNvPr id="2" name="组合 1"/>
          <p:cNvGrpSpPr/>
          <p:nvPr/>
        </p:nvGrpSpPr>
        <p:grpSpPr>
          <a:xfrm>
            <a:off x="5146040" y="1400810"/>
            <a:ext cx="3225800" cy="3026410"/>
            <a:chOff x="1474" y="2206"/>
            <a:chExt cx="5080" cy="4766"/>
          </a:xfrm>
        </p:grpSpPr>
        <p:pic>
          <p:nvPicPr>
            <p:cNvPr id="15367" name="图片 2784263" descr="2009-029 p001-0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497" y="2206"/>
              <a:ext cx="2835" cy="2169"/>
            </a:xfrm>
            <a:prstGeom prst="rect">
              <a:avLst/>
            </a:prstGeom>
            <a:noFill/>
            <a:ln w="9525">
              <a:noFill/>
            </a:ln>
          </p:spPr>
        </p:pic>
        <p:grpSp>
          <p:nvGrpSpPr>
            <p:cNvPr id="12" name="组合 11"/>
            <p:cNvGrpSpPr/>
            <p:nvPr/>
          </p:nvGrpSpPr>
          <p:grpSpPr>
            <a:xfrm>
              <a:off x="1675" y="2772"/>
              <a:ext cx="1404" cy="1306"/>
              <a:chOff x="7488" y="4628"/>
              <a:chExt cx="1404" cy="1306"/>
            </a:xfrm>
          </p:grpSpPr>
          <p:pic>
            <p:nvPicPr>
              <p:cNvPr id="33" name="图片 32" descr="表情包gif导出文件-22"/>
              <p:cNvPicPr>
                <a:picLocks noChangeAspect="1"/>
              </p:cNvPicPr>
              <p:nvPr/>
            </p:nvPicPr>
            <p:blipFill>
              <a:blip r:embed="rId3"/>
              <a:stretch>
                <a:fillRect/>
              </a:stretch>
            </p:blipFill>
            <p:spPr>
              <a:xfrm>
                <a:off x="7488" y="4628"/>
                <a:ext cx="1405" cy="1307"/>
              </a:xfrm>
              <a:prstGeom prst="rect">
                <a:avLst/>
              </a:prstGeom>
            </p:spPr>
          </p:pic>
          <p:sp>
            <p:nvSpPr>
              <p:cNvPr id="12301" name="流程图: 终止 2781197"/>
              <p:cNvSpPr/>
              <p:nvPr/>
            </p:nvSpPr>
            <p:spPr>
              <a:xfrm>
                <a:off x="7623" y="4948"/>
                <a:ext cx="1135" cy="793"/>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拽</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474" y="4648"/>
              <a:ext cx="5080" cy="2325"/>
            </a:xfrm>
            <a:prstGeom prst="rect">
              <a:avLst/>
            </a:prstGeom>
            <a:noFill/>
          </p:spPr>
          <p:txBody>
            <a:bodyPr wrap="square" rtlCol="0" anchor="t">
              <a:spAutoFit/>
            </a:bodyPr>
            <a:lstStyle/>
            <a:p>
              <a:pPr algn="just">
                <a:lnSpc>
                  <a:spcPct val="125000"/>
                </a:lnSpc>
                <a:spcBef>
                  <a:spcPct val="50000"/>
                </a:spcBef>
              </a:pPr>
              <a:r>
                <a:rPr lang="zh-CN" altLang="en-US" dirty="0">
                  <a:solidFill>
                    <a:srgbClr val="60B8AC"/>
                  </a:solidFill>
                  <a:latin typeface="Arial" panose="020B0604020202020204" pitchFamily="34" charset="0"/>
                  <a:ea typeface="微软雅黑" panose="020B0503020204020204" pitchFamily="34" charset="-122"/>
                  <a:sym typeface="+mn-ea"/>
                </a:rPr>
                <a:t>拖拽离电</a:t>
              </a:r>
              <a:r>
                <a:rPr lang="zh-CN" altLang="en-US" dirty="0">
                  <a:latin typeface="Arial" panose="020B0604020202020204" pitchFamily="34" charset="0"/>
                  <a:ea typeface="微软雅黑" panose="020B0503020204020204" pitchFamily="34" charset="-122"/>
                  <a:sym typeface="+mn-ea"/>
                </a:rPr>
                <a:t>：救护人可戴上手套或在</a:t>
              </a:r>
              <a:r>
                <a:rPr lang="zh-CN" altLang="en-US" b="1" dirty="0">
                  <a:solidFill>
                    <a:srgbClr val="60B8AC"/>
                  </a:solidFill>
                  <a:latin typeface="Arial" panose="020B0604020202020204" pitchFamily="34" charset="0"/>
                  <a:ea typeface="微软雅黑" panose="020B0503020204020204" pitchFamily="34" charset="-122"/>
                  <a:sym typeface="+mn-ea"/>
                </a:rPr>
                <a:t>手上</a:t>
              </a:r>
              <a:r>
                <a:rPr lang="zh-CN" altLang="en-US" dirty="0">
                  <a:latin typeface="Arial" panose="020B0604020202020204" pitchFamily="34" charset="0"/>
                  <a:ea typeface="微软雅黑" panose="020B0503020204020204" pitchFamily="34" charset="-122"/>
                  <a:sym typeface="+mn-ea"/>
                </a:rPr>
                <a:t>包</a:t>
              </a:r>
              <a:r>
                <a:rPr lang="zh-CN" altLang="en-US" b="1" dirty="0">
                  <a:solidFill>
                    <a:srgbClr val="60B8AC"/>
                  </a:solidFill>
                  <a:latin typeface="Arial" panose="020B0604020202020204" pitchFamily="34" charset="0"/>
                  <a:ea typeface="微软雅黑" panose="020B0503020204020204" pitchFamily="34" charset="-122"/>
                  <a:sym typeface="+mn-ea"/>
                </a:rPr>
                <a:t>缠干燥</a:t>
              </a:r>
              <a:r>
                <a:rPr lang="zh-CN" altLang="en-US" dirty="0">
                  <a:latin typeface="Arial" panose="020B0604020202020204" pitchFamily="34" charset="0"/>
                  <a:ea typeface="微软雅黑" panose="020B0503020204020204" pitchFamily="34" charset="-122"/>
                  <a:sym typeface="+mn-ea"/>
                </a:rPr>
                <a:t>的</a:t>
              </a:r>
              <a:r>
                <a:rPr lang="zh-CN" altLang="en-US" b="1" dirty="0">
                  <a:solidFill>
                    <a:srgbClr val="60B8AC"/>
                  </a:solidFill>
                  <a:latin typeface="Arial" panose="020B0604020202020204" pitchFamily="34" charset="0"/>
                  <a:ea typeface="微软雅黑" panose="020B0503020204020204" pitchFamily="34" charset="-122"/>
                  <a:sym typeface="+mn-ea"/>
                </a:rPr>
                <a:t>衣物</a:t>
              </a:r>
              <a:r>
                <a:rPr lang="zh-CN" altLang="en-US" dirty="0">
                  <a:latin typeface="Arial" panose="020B0604020202020204" pitchFamily="34" charset="0"/>
                  <a:ea typeface="微软雅黑" panose="020B0503020204020204" pitchFamily="34" charset="-122"/>
                  <a:sym typeface="+mn-ea"/>
                </a:rPr>
                <a:t>、围巾、帽子</a:t>
              </a:r>
              <a:r>
                <a:rPr lang="zh-CN" altLang="en-US" b="1" dirty="0">
                  <a:solidFill>
                    <a:srgbClr val="60B8AC"/>
                  </a:solidFill>
                  <a:latin typeface="Arial" panose="020B0604020202020204" pitchFamily="34" charset="0"/>
                  <a:ea typeface="微软雅黑" panose="020B0503020204020204" pitchFamily="34" charset="-122"/>
                  <a:sym typeface="+mn-ea"/>
                </a:rPr>
                <a:t>等绝缘物</a:t>
              </a:r>
              <a:r>
                <a:rPr lang="zh-CN" altLang="en-US" dirty="0">
                  <a:latin typeface="Arial" panose="020B0604020202020204" pitchFamily="34" charset="0"/>
                  <a:ea typeface="微软雅黑" panose="020B0503020204020204" pitchFamily="34" charset="-122"/>
                  <a:sym typeface="+mn-ea"/>
                </a:rPr>
                <a:t>品拖</a:t>
              </a:r>
              <a:r>
                <a:rPr lang="zh-CN" altLang="en-US" b="1" dirty="0">
                  <a:solidFill>
                    <a:srgbClr val="60B8AC"/>
                  </a:solidFill>
                  <a:latin typeface="Arial" panose="020B0604020202020204" pitchFamily="34" charset="0"/>
                  <a:ea typeface="微软雅黑" panose="020B0503020204020204" pitchFamily="34" charset="-122"/>
                  <a:sym typeface="+mn-ea"/>
                </a:rPr>
                <a:t>拽触电者</a:t>
              </a:r>
              <a:r>
                <a:rPr lang="zh-CN" altLang="en-US" dirty="0">
                  <a:latin typeface="Arial" panose="020B0604020202020204" pitchFamily="34" charset="0"/>
                  <a:ea typeface="微软雅黑" panose="020B0503020204020204" pitchFamily="34" charset="-122"/>
                  <a:sym typeface="+mn-ea"/>
                </a:rPr>
                <a:t>，使之</a:t>
              </a:r>
              <a:r>
                <a:rPr lang="zh-CN" altLang="en-US" b="1" dirty="0">
                  <a:solidFill>
                    <a:srgbClr val="60B8AC"/>
                  </a:solidFill>
                  <a:latin typeface="Arial" panose="020B0604020202020204" pitchFamily="34" charset="0"/>
                  <a:ea typeface="微软雅黑" panose="020B0503020204020204" pitchFamily="34" charset="-122"/>
                  <a:sym typeface="+mn-ea"/>
                </a:rPr>
                <a:t>脱离电源</a:t>
              </a:r>
              <a:r>
                <a:rPr lang="zh-CN" altLang="en-US" dirty="0">
                  <a:latin typeface="Arial" panose="020B0604020202020204" pitchFamily="34" charset="0"/>
                  <a:ea typeface="微软雅黑" panose="020B0503020204020204" pitchFamily="34" charset="-122"/>
                  <a:sym typeface="+mn-ea"/>
                </a:rPr>
                <a:t>。</a:t>
              </a:r>
              <a:endParaRPr lang="zh-CN" altLang="en-US"/>
            </a:p>
          </p:txBody>
        </p:sp>
      </p:grpSp>
      <p:grpSp>
        <p:nvGrpSpPr>
          <p:cNvPr id="3" name="组合 2"/>
          <p:cNvGrpSpPr/>
          <p:nvPr/>
        </p:nvGrpSpPr>
        <p:grpSpPr>
          <a:xfrm>
            <a:off x="784225" y="1224280"/>
            <a:ext cx="3925570" cy="3256280"/>
            <a:chOff x="7173" y="1928"/>
            <a:chExt cx="6182" cy="5128"/>
          </a:xfrm>
        </p:grpSpPr>
        <p:pic>
          <p:nvPicPr>
            <p:cNvPr id="14347" name="图片 2783243" descr="2009-029 p001-010"/>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8991" y="1928"/>
              <a:ext cx="3654" cy="2558"/>
            </a:xfrm>
            <a:prstGeom prst="rect">
              <a:avLst/>
            </a:prstGeom>
            <a:noFill/>
            <a:ln w="9525">
              <a:noFill/>
            </a:ln>
          </p:spPr>
        </p:pic>
        <p:sp>
          <p:nvSpPr>
            <p:cNvPr id="14348" name="矩形 2783244"/>
            <p:cNvSpPr/>
            <p:nvPr/>
          </p:nvSpPr>
          <p:spPr>
            <a:xfrm>
              <a:off x="9314" y="2513"/>
              <a:ext cx="1050" cy="578"/>
            </a:xfrm>
            <a:prstGeom prst="rect">
              <a:avLst/>
            </a:prstGeom>
            <a:noFill/>
            <a:ln w="9525">
              <a:noFill/>
            </a:ln>
            <a:effectLst>
              <a:prstShdw prst="shdw17" dist="17961" dir="2699999">
                <a:srgbClr val="990000"/>
              </a:prstShdw>
            </a:effectLst>
          </p:spPr>
          <p:txBody>
            <a:bodyPr wrap="square" lIns="91419" tIns="45710" rIns="91419" bIns="45710" anchor="t">
              <a:spAutoFit/>
            </a:bodyPr>
            <a:lstStyle/>
            <a:p>
              <a:pPr eaLnBrk="0" hangingPunct="0"/>
              <a:r>
                <a:rPr lang="zh-CN" altLang="en-US" b="1" dirty="0">
                  <a:solidFill>
                    <a:srgbClr val="60B8AC"/>
                  </a:solidFill>
                  <a:latin typeface="Arial" panose="020B0604020202020204" pitchFamily="34" charset="0"/>
                  <a:ea typeface="微软雅黑" panose="020B0503020204020204" pitchFamily="34" charset="-122"/>
                </a:rPr>
                <a:t>挑开</a:t>
              </a:r>
              <a:endParaRPr lang="zh-CN" altLang="en-US" b="1" dirty="0">
                <a:solidFill>
                  <a:srgbClr val="60B8AC"/>
                </a:solidFill>
                <a:latin typeface="Arial" panose="020B0604020202020204" pitchFamily="34" charset="0"/>
                <a:ea typeface="微软雅黑" panose="020B0503020204020204" pitchFamily="34" charset="-122"/>
              </a:endParaRPr>
            </a:p>
          </p:txBody>
        </p:sp>
        <p:grpSp>
          <p:nvGrpSpPr>
            <p:cNvPr id="11" name="组合 10"/>
            <p:cNvGrpSpPr/>
            <p:nvPr/>
          </p:nvGrpSpPr>
          <p:grpSpPr>
            <a:xfrm>
              <a:off x="7362" y="2772"/>
              <a:ext cx="1404" cy="1306"/>
              <a:chOff x="5698" y="4628"/>
              <a:chExt cx="1404" cy="1306"/>
            </a:xfrm>
          </p:grpSpPr>
          <p:pic>
            <p:nvPicPr>
              <p:cNvPr id="31" name="图片 30" descr="表情包gif导出文件-21"/>
              <p:cNvPicPr>
                <a:picLocks noChangeAspect="1"/>
              </p:cNvPicPr>
              <p:nvPr/>
            </p:nvPicPr>
            <p:blipFill>
              <a:blip r:embed="rId5"/>
              <a:stretch>
                <a:fillRect/>
              </a:stretch>
            </p:blipFill>
            <p:spPr>
              <a:xfrm>
                <a:off x="5698" y="4628"/>
                <a:ext cx="1405" cy="1307"/>
              </a:xfrm>
              <a:prstGeom prst="rect">
                <a:avLst/>
              </a:prstGeom>
            </p:spPr>
          </p:pic>
          <p:sp>
            <p:nvSpPr>
              <p:cNvPr id="12362" name="流程图: 终止 2781258"/>
              <p:cNvSpPr/>
              <p:nvPr/>
            </p:nvSpPr>
            <p:spPr>
              <a:xfrm>
                <a:off x="5833" y="4948"/>
                <a:ext cx="1135" cy="793"/>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挑</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7173" y="4648"/>
              <a:ext cx="6183" cy="2409"/>
            </a:xfrm>
            <a:prstGeom prst="rect">
              <a:avLst/>
            </a:prstGeom>
            <a:noFill/>
          </p:spPr>
          <p:txBody>
            <a:bodyPr wrap="square" rtlCol="0" anchor="t">
              <a:spAutoFit/>
            </a:bodyPr>
            <a:lstStyle/>
            <a:p>
              <a:pPr algn="just">
                <a:lnSpc>
                  <a:spcPct val="130000"/>
                </a:lnSpc>
                <a:spcBef>
                  <a:spcPct val="50000"/>
                </a:spcBef>
              </a:pPr>
              <a:r>
                <a:rPr lang="zh-CN" altLang="en-US" dirty="0">
                  <a:solidFill>
                    <a:srgbClr val="60B8AC"/>
                  </a:solidFill>
                  <a:latin typeface="Arial" panose="020B0604020202020204" pitchFamily="34" charset="0"/>
                  <a:ea typeface="微软雅黑" panose="020B0503020204020204" pitchFamily="34" charset="-122"/>
                  <a:sym typeface="+mn-ea"/>
                </a:rPr>
                <a:t>挑开电线</a:t>
              </a:r>
              <a:r>
                <a:rPr lang="zh-CN" altLang="en-US" dirty="0">
                  <a:latin typeface="Arial" panose="020B0604020202020204" pitchFamily="34" charset="0"/>
                  <a:ea typeface="微软雅黑" panose="020B0503020204020204" pitchFamily="34" charset="-122"/>
                  <a:sym typeface="+mn-ea"/>
                </a:rPr>
                <a:t>：如果导线搭落在触电者身上或压在身下，此时可</a:t>
              </a:r>
              <a:r>
                <a:rPr lang="zh-CN" altLang="en-US" b="1" dirty="0">
                  <a:solidFill>
                    <a:srgbClr val="60B8AC"/>
                  </a:solidFill>
                  <a:latin typeface="Arial" panose="020B0604020202020204" pitchFamily="34" charset="0"/>
                  <a:ea typeface="微软雅黑" panose="020B0503020204020204" pitchFamily="34" charset="-122"/>
                  <a:sym typeface="+mn-ea"/>
                </a:rPr>
                <a:t>用干燥的木棒、竹竿</a:t>
              </a:r>
              <a:r>
                <a:rPr lang="zh-CN" altLang="en-US" dirty="0">
                  <a:latin typeface="Arial" panose="020B0604020202020204" pitchFamily="34" charset="0"/>
                  <a:ea typeface="微软雅黑" panose="020B0503020204020204" pitchFamily="34" charset="-122"/>
                  <a:sym typeface="+mn-ea"/>
                </a:rPr>
                <a:t>等</a:t>
              </a:r>
              <a:r>
                <a:rPr lang="zh-CN" altLang="en-US" b="1" dirty="0">
                  <a:solidFill>
                    <a:srgbClr val="60B8AC"/>
                  </a:solidFill>
                  <a:latin typeface="Arial" panose="020B0604020202020204" pitchFamily="34" charset="0"/>
                  <a:ea typeface="微软雅黑" panose="020B0503020204020204" pitchFamily="34" charset="-122"/>
                  <a:sym typeface="+mn-ea"/>
                </a:rPr>
                <a:t>挑开导线</a:t>
              </a:r>
              <a:r>
                <a:rPr lang="zh-CN" altLang="en-US" dirty="0">
                  <a:latin typeface="Arial" panose="020B0604020202020204" pitchFamily="34" charset="0"/>
                  <a:ea typeface="微软雅黑" panose="020B0503020204020204" pitchFamily="34" charset="-122"/>
                  <a:sym typeface="+mn-ea"/>
                </a:rPr>
                <a:t>，或用干燥的绝缘绳套拉导线或触电者，使之脱离电源。</a:t>
              </a: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grpSp>
        <p:nvGrpSpPr>
          <p:cNvPr id="4" name="组合 3"/>
          <p:cNvGrpSpPr/>
          <p:nvPr/>
        </p:nvGrpSpPr>
        <p:grpSpPr>
          <a:xfrm>
            <a:off x="3997325" y="1510665"/>
            <a:ext cx="891540" cy="829310"/>
            <a:chOff x="1539" y="2936"/>
            <a:chExt cx="1404" cy="1306"/>
          </a:xfrm>
        </p:grpSpPr>
        <p:pic>
          <p:nvPicPr>
            <p:cNvPr id="32" name="图片 31" descr="表情包gif导出文件-21"/>
            <p:cNvPicPr>
              <a:picLocks noChangeAspect="1"/>
            </p:cNvPicPr>
            <p:nvPr/>
          </p:nvPicPr>
          <p:blipFill>
            <a:blip r:embed="rId2"/>
            <a:stretch>
              <a:fillRect/>
            </a:stretch>
          </p:blipFill>
          <p:spPr>
            <a:xfrm>
              <a:off x="1539" y="2936"/>
              <a:ext cx="1405" cy="1307"/>
            </a:xfrm>
            <a:prstGeom prst="rect">
              <a:avLst/>
            </a:prstGeom>
          </p:spPr>
        </p:pic>
        <p:sp>
          <p:nvSpPr>
            <p:cNvPr id="12356" name="流程图: 终止 2781252"/>
            <p:cNvSpPr/>
            <p:nvPr/>
          </p:nvSpPr>
          <p:spPr>
            <a:xfrm>
              <a:off x="1674" y="3256"/>
              <a:ext cx="1135" cy="793"/>
            </a:xfrm>
            <a:prstGeom prst="flowChartTerminator">
              <a:avLst/>
            </a:prstGeom>
            <a:noFill/>
            <a:ln w="9525">
              <a:noFill/>
            </a:ln>
          </p:spPr>
          <p:txBody>
            <a:bodyPr wrap="none" lIns="91419" tIns="45710" rIns="91419" bIns="45710" anchor="ctr"/>
            <a:lstStyle/>
            <a:p>
              <a:pPr algn="ctr"/>
              <a:r>
                <a:rPr lang="zh-CN" altLang="en-US" sz="3000" b="1" dirty="0">
                  <a:solidFill>
                    <a:schemeClr val="bg1"/>
                  </a:solidFill>
                  <a:latin typeface="微软雅黑" panose="020B0503020204020204" pitchFamily="34" charset="-122"/>
                  <a:ea typeface="微软雅黑" panose="020B0503020204020204" pitchFamily="34" charset="-122"/>
                </a:rPr>
                <a:t>垫</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260475" y="2541270"/>
            <a:ext cx="6826885" cy="1129665"/>
          </a:xfrm>
          <a:prstGeom prst="rect">
            <a:avLst/>
          </a:prstGeom>
          <a:noFill/>
        </p:spPr>
        <p:txBody>
          <a:bodyPr wrap="square" rtlCol="0" anchor="t">
            <a:spAutoFit/>
          </a:bodyPr>
          <a:lstStyle/>
          <a:p>
            <a:pPr>
              <a:lnSpc>
                <a:spcPct val="125000"/>
              </a:lnSpc>
              <a:spcBef>
                <a:spcPct val="50000"/>
              </a:spcBef>
            </a:pPr>
            <a:r>
              <a:rPr lang="zh-CN" altLang="en-US" dirty="0">
                <a:solidFill>
                  <a:srgbClr val="60B8AC"/>
                </a:solidFill>
                <a:latin typeface="Arial" panose="020B0604020202020204" pitchFamily="34" charset="0"/>
                <a:ea typeface="微软雅黑" panose="020B0503020204020204" pitchFamily="34" charset="-122"/>
                <a:sym typeface="+mn-ea"/>
              </a:rPr>
              <a:t>垫板隔断</a:t>
            </a:r>
            <a:r>
              <a:rPr lang="zh-CN" altLang="en-US" dirty="0">
                <a:latin typeface="Arial" panose="020B0604020202020204" pitchFamily="34" charset="0"/>
                <a:ea typeface="微软雅黑" panose="020B0503020204020204" pitchFamily="34" charset="-122"/>
                <a:sym typeface="+mn-ea"/>
              </a:rPr>
              <a:t>：如果触电者由于痉挛而手指紧握导线或导线缠绕在身上，救护人可先</a:t>
            </a:r>
            <a:r>
              <a:rPr lang="zh-CN" altLang="en-US" b="1" dirty="0">
                <a:solidFill>
                  <a:srgbClr val="60B8AC"/>
                </a:solidFill>
                <a:latin typeface="Arial" panose="020B0604020202020204" pitchFamily="34" charset="0"/>
                <a:ea typeface="微软雅黑" panose="020B0503020204020204" pitchFamily="34" charset="-122"/>
                <a:sym typeface="+mn-ea"/>
              </a:rPr>
              <a:t>用干燥的木板或其他绝缘材料塞进触电者身下</a:t>
            </a:r>
            <a:r>
              <a:rPr lang="zh-CN" altLang="en-US" dirty="0">
                <a:latin typeface="Arial" panose="020B0604020202020204" pitchFamily="34" charset="0"/>
                <a:ea typeface="微软雅黑" panose="020B0503020204020204" pitchFamily="34" charset="-122"/>
                <a:sym typeface="+mn-ea"/>
              </a:rPr>
              <a:t>使其与地面隔开来切断触电通路，然后再采取其他办法切断电源，抢救伤者。</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srcRect t="18587"/>
          <a:stretch>
            <a:fillRect/>
          </a:stretch>
        </p:blipFill>
        <p:spPr>
          <a:xfrm rot="16200000">
            <a:off x="-123545" y="435247"/>
            <a:ext cx="752870" cy="505777"/>
          </a:xfrm>
          <a:prstGeom prst="rect">
            <a:avLst/>
          </a:prstGeom>
        </p:spPr>
      </p:pic>
      <p:sp>
        <p:nvSpPr>
          <p:cNvPr id="24" name="文本框 23"/>
          <p:cNvSpPr txBox="1"/>
          <p:nvPr/>
        </p:nvSpPr>
        <p:spPr>
          <a:xfrm>
            <a:off x="505460" y="504190"/>
            <a:ext cx="2468880" cy="368300"/>
          </a:xfrm>
          <a:prstGeom prst="rect">
            <a:avLst/>
          </a:prstGeom>
          <a:noFill/>
        </p:spPr>
        <p:txBody>
          <a:bodyPr wrap="none" rtlCol="0" anchor="t">
            <a:spAutoFit/>
          </a:bodyPr>
          <a:lstStyle/>
          <a:p>
            <a:pPr marL="457200" indent="-457200" algn="ctr" eaLnBrk="0" hangingPunct="0">
              <a:buClr>
                <a:srgbClr val="FF0000"/>
              </a:buClr>
            </a:pPr>
            <a:r>
              <a:rPr lang="zh-CN" altLang="en-US" dirty="0">
                <a:latin typeface="Times New Roman" panose="02020603050405020304" pitchFamily="18" charset="0"/>
                <a:ea typeface="微软雅黑" panose="020B0503020204020204" pitchFamily="34" charset="-122"/>
                <a:sym typeface="+mn-ea"/>
              </a:rPr>
              <a:t>触电事故现场应急处置</a:t>
            </a:r>
            <a:endParaRPr lang="zh-CN" altLang="en-US"/>
          </a:p>
        </p:txBody>
      </p:sp>
      <p:sp>
        <p:nvSpPr>
          <p:cNvPr id="16385" name="矩形 2791425"/>
          <p:cNvSpPr/>
          <p:nvPr/>
        </p:nvSpPr>
        <p:spPr>
          <a:xfrm>
            <a:off x="539750" y="1771968"/>
            <a:ext cx="8064500" cy="436245"/>
          </a:xfrm>
          <a:prstGeom prst="rect">
            <a:avLst/>
          </a:prstGeom>
          <a:noFill/>
          <a:ln w="9525">
            <a:noFill/>
          </a:ln>
        </p:spPr>
        <p:txBody>
          <a:bodyPr lIns="91419" tIns="45710" rIns="91419" bIns="45710" anchor="t">
            <a:spAutoFit/>
          </a:bodyPr>
          <a:lstStyle/>
          <a:p>
            <a:pPr>
              <a:lnSpc>
                <a:spcPct val="125000"/>
              </a:lnSpc>
            </a:pPr>
            <a:r>
              <a:rPr lang="en-US" altLang="zh-CN" b="0" dirty="0">
                <a:solidFill>
                  <a:schemeClr val="tx1"/>
                </a:solidFill>
                <a:latin typeface="微软雅黑" panose="020B0503020204020204" pitchFamily="34" charset="-122"/>
                <a:ea typeface="微软雅黑" panose="020B0503020204020204" pitchFamily="34" charset="-122"/>
              </a:rPr>
              <a:t>    </a:t>
            </a:r>
            <a:endParaRPr lang="zh-CN" altLang="en-US" b="0"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24865" y="1176020"/>
            <a:ext cx="1325880" cy="368300"/>
          </a:xfrm>
          <a:prstGeom prst="rect">
            <a:avLst/>
          </a:prstGeom>
          <a:noFill/>
        </p:spPr>
        <p:txBody>
          <a:bodyPr wrap="none" rtlCol="0" anchor="t">
            <a:spAutoFit/>
          </a:bodyPr>
          <a:lstStyle/>
          <a:p>
            <a:r>
              <a:rPr lang="zh-CN" altLang="en-US" b="1" dirty="0">
                <a:solidFill>
                  <a:srgbClr val="60B8AC"/>
                </a:solidFill>
                <a:latin typeface="微软雅黑" panose="020B0503020204020204" pitchFamily="34" charset="-122"/>
                <a:ea typeface="微软雅黑" panose="020B0503020204020204" pitchFamily="34" charset="-122"/>
                <a:sym typeface="+mn-ea"/>
              </a:rPr>
              <a:t>二是：观察</a:t>
            </a:r>
            <a:endParaRPr lang="zh-CN" altLang="en-US" b="1" dirty="0">
              <a:solidFill>
                <a:srgbClr val="60B8AC"/>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a:xfrm>
            <a:off x="630555" y="1136015"/>
            <a:ext cx="1619250" cy="435610"/>
          </a:xfrm>
          <a:prstGeom prst="rect">
            <a:avLst/>
          </a:prstGeom>
          <a:noFill/>
          <a:ln>
            <a:solidFill>
              <a:srgbClr val="60B8A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8655" y="1176020"/>
            <a:ext cx="1619250" cy="435610"/>
          </a:xfrm>
          <a:prstGeom prst="rect">
            <a:avLst/>
          </a:prstGeom>
          <a:noFill/>
          <a:ln>
            <a:solidFill>
              <a:srgbClr val="34343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9750" y="1772285"/>
            <a:ext cx="7846695" cy="1957070"/>
          </a:xfrm>
          <a:prstGeom prst="rect">
            <a:avLst/>
          </a:prstGeom>
          <a:noFill/>
        </p:spPr>
        <p:txBody>
          <a:bodyPr wrap="square" rtlCol="0" anchor="t">
            <a:spAutoFit/>
          </a:bodyPr>
          <a:lstStyle/>
          <a:p>
            <a:pPr>
              <a:lnSpc>
                <a:spcPct val="125000"/>
              </a:lnSpc>
            </a:pPr>
            <a:r>
              <a:rPr lang="zh-CN" altLang="en-US" dirty="0">
                <a:latin typeface="微软雅黑" panose="020B0503020204020204" pitchFamily="34" charset="-122"/>
                <a:ea typeface="微软雅黑" panose="020B0503020204020204" pitchFamily="34" charset="-122"/>
                <a:sym typeface="+mn-ea"/>
              </a:rPr>
              <a:t>触电者脱离电源后，首先用</a:t>
            </a:r>
            <a:r>
              <a:rPr lang="zh-CN" altLang="en-US" u="sng" dirty="0">
                <a:solidFill>
                  <a:srgbClr val="60B8AC"/>
                </a:solidFill>
                <a:latin typeface="微软雅黑" panose="020B0503020204020204" pitchFamily="34" charset="-122"/>
                <a:ea typeface="微软雅黑" panose="020B0503020204020204" pitchFamily="34" charset="-122"/>
                <a:sym typeface="+mn-ea"/>
              </a:rPr>
              <a:t>看、听、试</a:t>
            </a:r>
            <a:r>
              <a:rPr lang="zh-CN" altLang="en-US" dirty="0">
                <a:latin typeface="微软雅黑" panose="020B0503020204020204" pitchFamily="34" charset="-122"/>
                <a:ea typeface="微软雅黑" panose="020B0503020204020204" pitchFamily="34" charset="-122"/>
                <a:sym typeface="+mn-ea"/>
              </a:rPr>
              <a:t>的方法，迅速</a:t>
            </a:r>
            <a:r>
              <a:rPr lang="zh-CN" altLang="en-US" u="sng" dirty="0">
                <a:solidFill>
                  <a:srgbClr val="60B8AC"/>
                </a:solidFill>
                <a:latin typeface="微软雅黑" panose="020B0503020204020204" pitchFamily="34" charset="-122"/>
                <a:ea typeface="微软雅黑" panose="020B0503020204020204" pitchFamily="34" charset="-122"/>
                <a:sym typeface="+mn-ea"/>
              </a:rPr>
              <a:t>检查呼吸、心跳、瞳孔</a:t>
            </a:r>
            <a:r>
              <a:rPr lang="zh-CN" altLang="en-US" dirty="0">
                <a:latin typeface="微软雅黑" panose="020B0503020204020204" pitchFamily="34" charset="-122"/>
                <a:ea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sym typeface="+mn-ea"/>
            </a:endParaRPr>
          </a:p>
          <a:p>
            <a:pPr>
              <a:lnSpc>
                <a:spcPct val="125000"/>
              </a:lnSpc>
            </a:pPr>
            <a:endParaRPr lang="zh-CN" altLang="en-US" sz="700" dirty="0">
              <a:solidFill>
                <a:srgbClr val="0000FF"/>
              </a:solidFill>
              <a:latin typeface="微软雅黑" panose="020B0503020204020204" pitchFamily="34" charset="-122"/>
              <a:ea typeface="微软雅黑" panose="020B0503020204020204" pitchFamily="34" charset="-122"/>
            </a:endParaRPr>
          </a:p>
          <a:p>
            <a:pPr>
              <a:lnSpc>
                <a:spcPct val="125000"/>
              </a:lnSpc>
            </a:pPr>
            <a:r>
              <a:rPr lang="zh-CN" altLang="en-US" dirty="0">
                <a:solidFill>
                  <a:srgbClr val="0000FF"/>
                </a:solidFill>
                <a:latin typeface="微软雅黑" panose="020B0503020204020204" pitchFamily="34" charset="-122"/>
                <a:ea typeface="微软雅黑" panose="020B0503020204020204" pitchFamily="34" charset="-122"/>
                <a:sym typeface="+mn-ea"/>
              </a:rPr>
              <a:t>       </a:t>
            </a:r>
            <a:r>
              <a:rPr lang="zh-CN" altLang="en-US" dirty="0">
                <a:solidFill>
                  <a:srgbClr val="60B8AC"/>
                </a:solidFill>
                <a:latin typeface="微软雅黑" panose="020B0503020204020204" pitchFamily="34" charset="-122"/>
                <a:ea typeface="微软雅黑" panose="020B0503020204020204" pitchFamily="34" charset="-122"/>
                <a:sym typeface="+mn-ea"/>
              </a:rPr>
              <a:t> 看：</a:t>
            </a:r>
            <a:r>
              <a:rPr lang="zh-CN" altLang="en-US" dirty="0">
                <a:latin typeface="微软雅黑" panose="020B0503020204020204" pitchFamily="34" charset="-122"/>
                <a:ea typeface="微软雅黑" panose="020B0503020204020204" pitchFamily="34" charset="-122"/>
                <a:sym typeface="+mn-ea"/>
              </a:rPr>
              <a:t>看伤员</a:t>
            </a:r>
            <a:r>
              <a:rPr lang="zh-CN" altLang="en-US" b="1" u="sng" dirty="0">
                <a:solidFill>
                  <a:srgbClr val="60B8AC"/>
                </a:solidFill>
                <a:latin typeface="微软雅黑" panose="020B0503020204020204" pitchFamily="34" charset="-122"/>
                <a:ea typeface="微软雅黑" panose="020B0503020204020204" pitchFamily="34" charset="-122"/>
                <a:sym typeface="+mn-ea"/>
              </a:rPr>
              <a:t>胸</a:t>
            </a:r>
            <a:r>
              <a:rPr lang="zh-CN" altLang="en-US" dirty="0">
                <a:latin typeface="微软雅黑" panose="020B0503020204020204" pitchFamily="34" charset="-122"/>
                <a:ea typeface="微软雅黑" panose="020B0503020204020204" pitchFamily="34" charset="-122"/>
                <a:sym typeface="+mn-ea"/>
              </a:rPr>
              <a:t>部、</a:t>
            </a:r>
            <a:r>
              <a:rPr lang="zh-CN" altLang="en-US" b="1" u="sng" dirty="0">
                <a:solidFill>
                  <a:srgbClr val="60B8AC"/>
                </a:solidFill>
                <a:latin typeface="微软雅黑" panose="020B0503020204020204" pitchFamily="34" charset="-122"/>
                <a:ea typeface="微软雅黑" panose="020B0503020204020204" pitchFamily="34" charset="-122"/>
                <a:sym typeface="+mn-ea"/>
              </a:rPr>
              <a:t>腹</a:t>
            </a:r>
            <a:r>
              <a:rPr lang="zh-CN" altLang="en-US" dirty="0">
                <a:latin typeface="微软雅黑" panose="020B0503020204020204" pitchFamily="34" charset="-122"/>
                <a:ea typeface="微软雅黑" panose="020B0503020204020204" pitchFamily="34" charset="-122"/>
                <a:sym typeface="+mn-ea"/>
              </a:rPr>
              <a:t>部</a:t>
            </a:r>
            <a:r>
              <a:rPr lang="zh-CN" altLang="en-US" b="1" u="sng" dirty="0">
                <a:solidFill>
                  <a:srgbClr val="60B8AC"/>
                </a:solidFill>
                <a:latin typeface="微软雅黑" panose="020B0503020204020204" pitchFamily="34" charset="-122"/>
                <a:ea typeface="微软雅黑" panose="020B0503020204020204" pitchFamily="34" charset="-122"/>
                <a:sym typeface="+mn-ea"/>
              </a:rPr>
              <a:t>有无起伏</a:t>
            </a:r>
            <a:r>
              <a:rPr lang="zh-CN" altLang="en-US" dirty="0">
                <a:latin typeface="微软雅黑" panose="020B0503020204020204" pitchFamily="34" charset="-122"/>
                <a:ea typeface="微软雅黑" panose="020B0503020204020204" pitchFamily="34" charset="-122"/>
                <a:sym typeface="+mn-ea"/>
              </a:rPr>
              <a:t>动作（心跳）；</a:t>
            </a:r>
            <a:endParaRPr lang="zh-CN" altLang="en-US" b="0" dirty="0">
              <a:solidFill>
                <a:schemeClr val="tx1"/>
              </a:solidFill>
              <a:latin typeface="微软雅黑" panose="020B0503020204020204" pitchFamily="34" charset="-122"/>
              <a:ea typeface="微软雅黑" panose="020B0503020204020204" pitchFamily="34" charset="-122"/>
            </a:endParaRPr>
          </a:p>
          <a:p>
            <a:pPr>
              <a:lnSpc>
                <a:spcPct val="125000"/>
              </a:lnSpc>
            </a:pPr>
            <a:r>
              <a:rPr lang="zh-CN" altLang="en-US" dirty="0">
                <a:solidFill>
                  <a:srgbClr val="0000FF"/>
                </a:solidFill>
                <a:latin typeface="微软雅黑" panose="020B0503020204020204" pitchFamily="34" charset="-122"/>
                <a:ea typeface="微软雅黑" panose="020B0503020204020204" pitchFamily="34" charset="-122"/>
                <a:sym typeface="+mn-ea"/>
              </a:rPr>
              <a:t>      </a:t>
            </a:r>
            <a:r>
              <a:rPr lang="zh-CN" altLang="en-US" dirty="0">
                <a:solidFill>
                  <a:srgbClr val="60B8AC"/>
                </a:solidFill>
                <a:latin typeface="微软雅黑" panose="020B0503020204020204" pitchFamily="34" charset="-122"/>
                <a:ea typeface="微软雅黑" panose="020B0503020204020204" pitchFamily="34" charset="-122"/>
                <a:sym typeface="+mn-ea"/>
              </a:rPr>
              <a:t>  听：</a:t>
            </a:r>
            <a:r>
              <a:rPr lang="zh-CN" altLang="en-US" dirty="0">
                <a:latin typeface="微软雅黑" panose="020B0503020204020204" pitchFamily="34" charset="-122"/>
                <a:ea typeface="微软雅黑" panose="020B0503020204020204" pitchFamily="34" charset="-122"/>
                <a:sym typeface="+mn-ea"/>
              </a:rPr>
              <a:t>用耳朵贴近伤员的口鼻处，听</a:t>
            </a:r>
            <a:r>
              <a:rPr lang="zh-CN" altLang="en-US" b="1" u="sng" dirty="0">
                <a:solidFill>
                  <a:srgbClr val="60B8AC"/>
                </a:solidFill>
                <a:latin typeface="微软雅黑" panose="020B0503020204020204" pitchFamily="34" charset="-122"/>
                <a:ea typeface="微软雅黑" panose="020B0503020204020204" pitchFamily="34" charset="-122"/>
                <a:sym typeface="+mn-ea"/>
              </a:rPr>
              <a:t>有无呼吸</a:t>
            </a:r>
            <a:r>
              <a:rPr lang="zh-CN" altLang="en-US" dirty="0">
                <a:latin typeface="微软雅黑" panose="020B0503020204020204" pitchFamily="34" charset="-122"/>
                <a:ea typeface="微软雅黑" panose="020B0503020204020204" pitchFamily="34" charset="-122"/>
                <a:sym typeface="+mn-ea"/>
              </a:rPr>
              <a:t>声音（自主呼吸）；</a:t>
            </a:r>
            <a:endParaRPr lang="zh-CN" altLang="en-US" b="0" dirty="0">
              <a:solidFill>
                <a:schemeClr val="tx1"/>
              </a:solidFill>
              <a:latin typeface="微软雅黑" panose="020B0503020204020204" pitchFamily="34" charset="-122"/>
              <a:ea typeface="微软雅黑" panose="020B0503020204020204" pitchFamily="34" charset="-122"/>
            </a:endParaRPr>
          </a:p>
          <a:p>
            <a:pPr>
              <a:lnSpc>
                <a:spcPct val="125000"/>
              </a:lnSpc>
            </a:pPr>
            <a:r>
              <a:rPr lang="zh-CN" altLang="en-US" dirty="0">
                <a:solidFill>
                  <a:srgbClr val="0000FF"/>
                </a:solidFill>
                <a:latin typeface="微软雅黑" panose="020B0503020204020204" pitchFamily="34" charset="-122"/>
                <a:ea typeface="微软雅黑" panose="020B0503020204020204" pitchFamily="34" charset="-122"/>
                <a:sym typeface="+mn-ea"/>
              </a:rPr>
              <a:t>       </a:t>
            </a:r>
            <a:r>
              <a:rPr lang="zh-CN" altLang="en-US" dirty="0">
                <a:solidFill>
                  <a:srgbClr val="60B8AC"/>
                </a:solidFill>
                <a:latin typeface="微软雅黑" panose="020B0503020204020204" pitchFamily="34" charset="-122"/>
                <a:ea typeface="微软雅黑" panose="020B0503020204020204" pitchFamily="34" charset="-122"/>
                <a:sym typeface="+mn-ea"/>
              </a:rPr>
              <a:t> 试：</a:t>
            </a:r>
            <a:r>
              <a:rPr lang="zh-CN" altLang="en-US" dirty="0">
                <a:latin typeface="微软雅黑" panose="020B0503020204020204" pitchFamily="34" charset="-122"/>
                <a:ea typeface="微软雅黑" panose="020B0503020204020204" pitchFamily="34" charset="-122"/>
                <a:sym typeface="+mn-ea"/>
              </a:rPr>
              <a:t>试</a:t>
            </a:r>
            <a:r>
              <a:rPr lang="zh-CN" altLang="en-US" b="1" u="sng" dirty="0">
                <a:solidFill>
                  <a:srgbClr val="60B8AC"/>
                </a:solidFill>
                <a:latin typeface="微软雅黑" panose="020B0503020204020204" pitchFamily="34" charset="-122"/>
                <a:ea typeface="微软雅黑" panose="020B0503020204020204" pitchFamily="34" charset="-122"/>
                <a:sym typeface="+mn-ea"/>
              </a:rPr>
              <a:t>测</a:t>
            </a:r>
            <a:r>
              <a:rPr lang="zh-CN" altLang="en-US" dirty="0">
                <a:latin typeface="微软雅黑" panose="020B0503020204020204" pitchFamily="34" charset="-122"/>
                <a:ea typeface="微软雅黑" panose="020B0503020204020204" pitchFamily="34" charset="-122"/>
                <a:sym typeface="+mn-ea"/>
              </a:rPr>
              <a:t>伤员</a:t>
            </a:r>
            <a:r>
              <a:rPr lang="zh-CN" altLang="en-US" b="1" u="sng" dirty="0">
                <a:solidFill>
                  <a:srgbClr val="60B8AC"/>
                </a:solidFill>
                <a:latin typeface="微软雅黑" panose="020B0503020204020204" pitchFamily="34" charset="-122"/>
                <a:ea typeface="微软雅黑" panose="020B0503020204020204" pitchFamily="34" charset="-122"/>
                <a:sym typeface="+mn-ea"/>
              </a:rPr>
              <a:t>口鼻处有无气流</a:t>
            </a:r>
            <a:r>
              <a:rPr lang="zh-CN" altLang="en-US" dirty="0">
                <a:latin typeface="微软雅黑" panose="020B0503020204020204" pitchFamily="34" charset="-122"/>
                <a:ea typeface="微软雅黑" panose="020B0503020204020204" pitchFamily="34" charset="-122"/>
                <a:sym typeface="+mn-ea"/>
              </a:rPr>
              <a:t>，再用</a:t>
            </a:r>
            <a:r>
              <a:rPr lang="zh-CN" altLang="en-US" b="1" u="sng" dirty="0">
                <a:solidFill>
                  <a:srgbClr val="60B8AC"/>
                </a:solidFill>
                <a:latin typeface="微软雅黑" panose="020B0503020204020204" pitchFamily="34" charset="-122"/>
                <a:ea typeface="微软雅黑" panose="020B0503020204020204" pitchFamily="34" charset="-122"/>
                <a:sym typeface="+mn-ea"/>
              </a:rPr>
              <a:t>两手轻轻试一侧喉结旁凹陷处</a:t>
            </a:r>
            <a:r>
              <a:rPr lang="zh-CN" altLang="en-US" dirty="0">
                <a:latin typeface="微软雅黑" panose="020B0503020204020204" pitchFamily="34" charset="-122"/>
                <a:ea typeface="微软雅黑" panose="020B0503020204020204" pitchFamily="34" charset="-122"/>
                <a:sym typeface="+mn-ea"/>
              </a:rPr>
              <a:t>的</a:t>
            </a:r>
            <a:r>
              <a:rPr lang="zh-CN" altLang="en-US" b="1" u="sng" dirty="0">
                <a:solidFill>
                  <a:srgbClr val="60B8AC"/>
                </a:solidFill>
                <a:latin typeface="微软雅黑" panose="020B0503020204020204" pitchFamily="34" charset="-122"/>
                <a:ea typeface="微软雅黑" panose="020B0503020204020204" pitchFamily="34" charset="-122"/>
                <a:sym typeface="+mn-ea"/>
              </a:rPr>
              <a:t>颈动脉有无搏动</a:t>
            </a:r>
            <a:r>
              <a:rPr lang="zh-CN" altLang="en-US" dirty="0">
                <a:latin typeface="微软雅黑" panose="020B0503020204020204" pitchFamily="34" charset="-122"/>
                <a:ea typeface="微软雅黑" panose="020B0503020204020204" pitchFamily="34" charset="-122"/>
                <a:sym typeface="+mn-ea"/>
              </a:rPr>
              <a:t>。（呼吸和心跳）</a:t>
            </a:r>
            <a:endParaRPr lang="zh-CN" altLang="en-US"/>
          </a:p>
        </p:txBody>
      </p:sp>
    </p:spTree>
  </p:cSld>
  <p:clrMapOvr>
    <a:masterClrMapping/>
  </p:clrMapOvr>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ISLIDE.DIAGRAM" val="255828"/>
</p:tagLst>
</file>

<file path=ppt/tags/tag3.xml><?xml version="1.0" encoding="utf-8"?>
<p:tagLst xmlns:p="http://schemas.openxmlformats.org/presentationml/2006/main">
  <p:tag name="ISLIDE.DIAGRAM" val="1959"/>
</p:tagLst>
</file>

<file path=ppt/theme/theme1.xml><?xml version="1.0" encoding="utf-8"?>
<a:theme xmlns:a="http://schemas.openxmlformats.org/drawingml/2006/main" name="Office 主题​​">
  <a:themeElements>
    <a:clrScheme name="自定义 591">
      <a:dk1>
        <a:sysClr val="windowText" lastClr="000000"/>
      </a:dk1>
      <a:lt1>
        <a:sysClr val="window" lastClr="FFFFFF"/>
      </a:lt1>
      <a:dk2>
        <a:srgbClr val="44546A"/>
      </a:dk2>
      <a:lt2>
        <a:srgbClr val="E7E6E6"/>
      </a:lt2>
      <a:accent1>
        <a:srgbClr val="60B7AC"/>
      </a:accent1>
      <a:accent2>
        <a:srgbClr val="3F3F3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591">
      <a:dk1>
        <a:sysClr val="windowText" lastClr="000000"/>
      </a:dk1>
      <a:lt1>
        <a:sysClr val="window" lastClr="FFFFFF"/>
      </a:lt1>
      <a:dk2>
        <a:srgbClr val="44546A"/>
      </a:dk2>
      <a:lt2>
        <a:srgbClr val="E7E6E6"/>
      </a:lt2>
      <a:accent1>
        <a:srgbClr val="60B7AC"/>
      </a:accent1>
      <a:accent2>
        <a:srgbClr val="3F3F3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5041</Words>
  <Application>WPS 演示</Application>
  <PresentationFormat>全屏显示(16:9)</PresentationFormat>
  <Paragraphs>571</Paragraphs>
  <Slides>54</Slides>
  <Notes>54</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54</vt:i4>
      </vt:variant>
    </vt:vector>
  </HeadingPairs>
  <TitlesOfParts>
    <vt:vector size="74" baseType="lpstr">
      <vt:lpstr>Arial</vt:lpstr>
      <vt:lpstr>宋体</vt:lpstr>
      <vt:lpstr>Wingdings</vt:lpstr>
      <vt:lpstr>微软雅黑</vt:lpstr>
      <vt:lpstr>Impact</vt:lpstr>
      <vt:lpstr>Times New Roman</vt:lpstr>
      <vt:lpstr>方正姚体</vt:lpstr>
      <vt:lpstr>等线 Light</vt:lpstr>
      <vt:lpstr>等线</vt:lpstr>
      <vt:lpstr>Franklin Gothic Medium</vt:lpstr>
      <vt:lpstr>Calibri</vt:lpstr>
      <vt:lpstr>Arial Unicode MS</vt:lpstr>
      <vt:lpstr>Gill Sans</vt:lpstr>
      <vt:lpstr>Wingdings</vt:lpstr>
      <vt:lpstr>仿宋_GB2312</vt:lpstr>
      <vt:lpstr>Segoe Print</vt:lpstr>
      <vt:lpstr>Malgun Gothic</vt:lpstr>
      <vt:lpstr>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行动</cp:lastModifiedBy>
  <cp:revision>7</cp:revision>
  <dcterms:created xsi:type="dcterms:W3CDTF">2019-02-27T06:27:00Z</dcterms:created>
  <dcterms:modified xsi:type="dcterms:W3CDTF">2022-03-24T03:28:10Z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316ECA4F32434B48A4B264412D94699F</vt:lpwstr>
  </property>
</Properties>
</file>