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FFFF99"/>
    <a:srgbClr val="FFFF66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6" autoAdjust="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22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8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07C68-0F8A-4129-84A0-67F6EA7FE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9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0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C57B2-C5D3-490A-BAB5-9AE2E5472C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2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0473D-1D0F-4D8D-8533-7B1CB8E51C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3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3E04-8AE3-4E19-BC98-FF5CD6AC3B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矩形 9"/>
          <p:cNvSpPr/>
          <p:nvPr userDrawn="1"/>
        </p:nvSpPr>
        <p:spPr>
          <a:xfrm>
            <a:off x="0" y="71414"/>
            <a:ext cx="9144000" cy="785794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79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68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48682" name="矩形 13"/>
          <p:cNvSpPr/>
          <p:nvPr userDrawn="1"/>
        </p:nvSpPr>
        <p:spPr>
          <a:xfrm>
            <a:off x="203649" y="203657"/>
            <a:ext cx="540000" cy="5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0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70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9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69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4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0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70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9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0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1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71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1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1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9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7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4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68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7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6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7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28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9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73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9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9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69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2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none" anchor="ctr"/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48582" name="Line 24"/>
          <p:cNvSpPr>
            <a:spLocks noChangeShapeType="1"/>
          </p:cNvSpPr>
          <p:nvPr/>
        </p:nvSpPr>
        <p:spPr bwMode="white">
          <a:xfrm>
            <a:off x="0" y="2286000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wrap="none" anchor="ctr"/>
          <a:p>
            <a:endParaRPr lang="en-US" dirty="0"/>
          </a:p>
        </p:txBody>
      </p:sp>
      <p:sp>
        <p:nvSpPr>
          <p:cNvPr id="1048583" name="Line 25"/>
          <p:cNvSpPr>
            <a:spLocks noChangeShapeType="1"/>
          </p:cNvSpPr>
          <p:nvPr/>
        </p:nvSpPr>
        <p:spPr bwMode="white">
          <a:xfrm>
            <a:off x="91440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wrap="none" anchor="ctr"/>
          <a:p>
            <a:endParaRPr lang="en-US" dirty="0"/>
          </a:p>
        </p:txBody>
      </p:sp>
      <p:sp>
        <p:nvSpPr>
          <p:cNvPr id="1048584" name="Line 26"/>
          <p:cNvSpPr>
            <a:spLocks noChangeShapeType="1"/>
          </p:cNvSpPr>
          <p:nvPr/>
        </p:nvSpPr>
        <p:spPr bwMode="white">
          <a:xfrm>
            <a:off x="182880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wrap="none" anchor="ctr"/>
          <a:p>
            <a:endParaRPr lang="en-US" dirty="0"/>
          </a:p>
        </p:txBody>
      </p:sp>
      <p:sp>
        <p:nvSpPr>
          <p:cNvPr id="1048585" name="Line 27"/>
          <p:cNvSpPr>
            <a:spLocks noChangeShapeType="1"/>
          </p:cNvSpPr>
          <p:nvPr/>
        </p:nvSpPr>
        <p:spPr bwMode="white">
          <a:xfrm>
            <a:off x="274320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wrap="none" anchor="ctr"/>
          <a:p>
            <a:endParaRPr lang="en-US" dirty="0"/>
          </a:p>
        </p:txBody>
      </p:sp>
      <p:sp>
        <p:nvSpPr>
          <p:cNvPr id="1048586" name="Line 28"/>
          <p:cNvSpPr>
            <a:spLocks noChangeShapeType="1"/>
          </p:cNvSpPr>
          <p:nvPr/>
        </p:nvSpPr>
        <p:spPr bwMode="white">
          <a:xfrm>
            <a:off x="0" y="4114800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wrap="none" anchor="ctr"/>
          <a:p>
            <a:endParaRPr lang="en-US" dirty="0"/>
          </a:p>
        </p:txBody>
      </p:sp>
      <p:sp>
        <p:nvSpPr>
          <p:cNvPr id="1048587" name="Line 29"/>
          <p:cNvSpPr>
            <a:spLocks noChangeShapeType="1"/>
          </p:cNvSpPr>
          <p:nvPr/>
        </p:nvSpPr>
        <p:spPr bwMode="white">
          <a:xfrm>
            <a:off x="0" y="5029200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wrap="none" anchor="ctr"/>
          <a:p>
            <a:endParaRPr lang="en-US" dirty="0"/>
          </a:p>
        </p:txBody>
      </p:sp>
      <p:sp>
        <p:nvSpPr>
          <p:cNvPr id="1048588" name="Rectangle 32"/>
          <p:cNvSpPr>
            <a:spLocks noChangeArrowheads="1"/>
          </p:cNvSpPr>
          <p:nvPr/>
        </p:nvSpPr>
        <p:spPr bwMode="auto">
          <a:xfrm>
            <a:off x="3657600" y="1988840"/>
            <a:ext cx="5486400" cy="10664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none" anchor="ctr"/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48589" name="Line 34"/>
          <p:cNvSpPr>
            <a:spLocks noChangeShapeType="1"/>
          </p:cNvSpPr>
          <p:nvPr/>
        </p:nvSpPr>
        <p:spPr bwMode="white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wrap="none" anchor="ctr"/>
          <a:p>
            <a:endParaRPr lang="en-US" dirty="0"/>
          </a:p>
        </p:txBody>
      </p:sp>
      <p:sp>
        <p:nvSpPr>
          <p:cNvPr id="1048590" name="Line 35"/>
          <p:cNvSpPr>
            <a:spLocks noChangeShapeType="1"/>
          </p:cNvSpPr>
          <p:nvPr/>
        </p:nvSpPr>
        <p:spPr bwMode="white">
          <a:xfrm>
            <a:off x="0" y="2928934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wrap="none" anchor="ctr"/>
          <a:p>
            <a:endParaRPr lang="en-US" dirty="0"/>
          </a:p>
        </p:txBody>
      </p:sp>
      <p:sp>
        <p:nvSpPr>
          <p:cNvPr id="1048591" name="Rectangle 38"/>
          <p:cNvSpPr txBox="1">
            <a:spLocks noChangeArrowheads="1"/>
          </p:cNvSpPr>
          <p:nvPr/>
        </p:nvSpPr>
        <p:spPr>
          <a:xfrm>
            <a:off x="3643306" y="2214554"/>
            <a:ext cx="5500694" cy="86865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zh-CN" altLang="en-US" sz="3600" dirty="0">
                <a:latin typeface="+mj-lt"/>
                <a:ea typeface="+mj-ea"/>
                <a:cs typeface="+mj-cs"/>
              </a:rPr>
              <a:t>中暑预防与应急处理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592" name="矩形 1"/>
          <p:cNvSpPr/>
          <p:nvPr/>
        </p:nvSpPr>
        <p:spPr>
          <a:xfrm>
            <a:off x="13648" y="4150702"/>
            <a:ext cx="864000" cy="2707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3" name="矩形 17"/>
          <p:cNvSpPr/>
          <p:nvPr/>
        </p:nvSpPr>
        <p:spPr>
          <a:xfrm>
            <a:off x="13648" y="32439"/>
            <a:ext cx="864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矩形 39"/>
          <p:cNvSpPr/>
          <p:nvPr/>
        </p:nvSpPr>
        <p:spPr>
          <a:xfrm>
            <a:off x="3357554" y="2143116"/>
            <a:ext cx="5286412" cy="9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42" name="矩形 38"/>
          <p:cNvSpPr/>
          <p:nvPr/>
        </p:nvSpPr>
        <p:spPr>
          <a:xfrm>
            <a:off x="3357554" y="3357562"/>
            <a:ext cx="5286412" cy="972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43" name="矩形 37"/>
          <p:cNvSpPr/>
          <p:nvPr/>
        </p:nvSpPr>
        <p:spPr>
          <a:xfrm>
            <a:off x="3357554" y="4572008"/>
            <a:ext cx="5286412" cy="9720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44" name="棱台 33"/>
          <p:cNvSpPr/>
          <p:nvPr/>
        </p:nvSpPr>
        <p:spPr>
          <a:xfrm>
            <a:off x="1215996" y="2143116"/>
            <a:ext cx="1928826" cy="972000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45" name="棱台 34"/>
          <p:cNvSpPr/>
          <p:nvPr/>
        </p:nvSpPr>
        <p:spPr>
          <a:xfrm>
            <a:off x="1215996" y="3357562"/>
            <a:ext cx="1928826" cy="972000"/>
          </a:xfrm>
          <a:prstGeom prst="bevel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46" name="棱台 35"/>
          <p:cNvSpPr/>
          <p:nvPr/>
        </p:nvSpPr>
        <p:spPr>
          <a:xfrm>
            <a:off x="1215996" y="4600140"/>
            <a:ext cx="1928826" cy="972000"/>
          </a:xfrm>
          <a:prstGeom prst="bevel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47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48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三、中暑的症状及应急处理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49" name="Text Box 22"/>
          <p:cNvSpPr txBox="1">
            <a:spLocks noChangeArrowheads="1"/>
          </p:cNvSpPr>
          <p:nvPr/>
        </p:nvSpPr>
        <p:spPr bwMode="white">
          <a:xfrm>
            <a:off x="1087422" y="4795872"/>
            <a:ext cx="212883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重症中暑</a:t>
            </a:r>
            <a:endParaRPr lang="zh-CN" altLang="en-US" sz="2400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48650" name="Text Box 23"/>
          <p:cNvSpPr txBox="1">
            <a:spLocks noChangeArrowheads="1"/>
          </p:cNvSpPr>
          <p:nvPr/>
        </p:nvSpPr>
        <p:spPr bwMode="white">
          <a:xfrm>
            <a:off x="1087422" y="3614742"/>
            <a:ext cx="212883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99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轻症中暑</a:t>
            </a:r>
            <a:endParaRPr lang="zh-CN" altLang="en-US" sz="2400" dirty="0">
              <a:solidFill>
                <a:srgbClr val="FF99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48651" name="Text Box 24"/>
          <p:cNvSpPr txBox="1">
            <a:spLocks noChangeArrowheads="1"/>
          </p:cNvSpPr>
          <p:nvPr/>
        </p:nvSpPr>
        <p:spPr bwMode="white">
          <a:xfrm>
            <a:off x="1073120" y="2357430"/>
            <a:ext cx="1928826" cy="46166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先兆中暑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48652" name="AutoShape 27"/>
          <p:cNvSpPr>
            <a:spLocks noChangeArrowheads="1"/>
          </p:cNvSpPr>
          <p:nvPr/>
        </p:nvSpPr>
        <p:spPr bwMode="ltGray">
          <a:xfrm rot="10800000">
            <a:off x="571472" y="2786058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</a:ln>
        </p:spPr>
        <p:txBody>
          <a:bodyPr wrap="none" anchor="ctr"/>
          <a:p>
            <a:pPr algn="r"/>
            <a:endParaRPr lang="zh-CN" altLang="zh-CN"/>
          </a:p>
        </p:txBody>
      </p:sp>
      <p:sp>
        <p:nvSpPr>
          <p:cNvPr id="1048653" name="TextBox 32"/>
          <p:cNvSpPr txBox="1"/>
          <p:nvPr/>
        </p:nvSpPr>
        <p:spPr>
          <a:xfrm>
            <a:off x="285720" y="1000108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中暑的症状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54" name="Text Box 6"/>
          <p:cNvSpPr txBox="1">
            <a:spLocks noChangeArrowheads="1"/>
          </p:cNvSpPr>
          <p:nvPr/>
        </p:nvSpPr>
        <p:spPr bwMode="gray">
          <a:xfrm>
            <a:off x="3428992" y="2214554"/>
            <a:ext cx="5214974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ts val="1200"/>
              </a:spcBef>
            </a:pPr>
            <a:r>
              <a:rPr lang="zh-CN" altLang="en-US" sz="1600" b="1" dirty="0"/>
              <a:t>患者</a:t>
            </a:r>
            <a:r>
              <a:rPr lang="zh-CN" altLang="en-US" sz="1600" b="1" dirty="0">
                <a:solidFill>
                  <a:srgbClr val="FF0000"/>
                </a:solidFill>
              </a:rPr>
              <a:t>意识清醒</a:t>
            </a:r>
            <a:r>
              <a:rPr lang="zh-CN" altLang="en-US" sz="1600" b="1" dirty="0"/>
              <a:t>，有</a:t>
            </a:r>
            <a:r>
              <a:rPr lang="zh-CN" altLang="en-US" sz="1600" b="1" dirty="0">
                <a:solidFill>
                  <a:srgbClr val="FF0000"/>
                </a:solidFill>
              </a:rPr>
              <a:t>头痛、头晕、口渴、多汗、四肢无力发酸、注意力不集中、动作不协调</a:t>
            </a:r>
            <a:r>
              <a:rPr lang="zh-CN" altLang="en-US" sz="1600" b="1" dirty="0"/>
              <a:t>等症状，体温正常或略有升高。</a:t>
            </a:r>
            <a:endParaRPr lang="zh-CN" altLang="en-US" sz="1600" b="1" dirty="0"/>
          </a:p>
        </p:txBody>
      </p:sp>
      <p:sp>
        <p:nvSpPr>
          <p:cNvPr id="1048655" name="Text Box 6"/>
          <p:cNvSpPr txBox="1">
            <a:spLocks noChangeArrowheads="1"/>
          </p:cNvSpPr>
          <p:nvPr/>
        </p:nvSpPr>
        <p:spPr bwMode="gray">
          <a:xfrm>
            <a:off x="3428992" y="3429000"/>
            <a:ext cx="5214974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ts val="1200"/>
              </a:spcBef>
            </a:pPr>
            <a:r>
              <a:rPr lang="zh-CN" altLang="en-US" sz="1600" b="1" dirty="0"/>
              <a:t>除头晕、口渴外往往有面色潮红、大量出汗、皮肤灼热等表现，或出现四肢湿冷、面色苍白、血压下降、脉搏增快等，患者此时通常会</a:t>
            </a:r>
            <a:r>
              <a:rPr lang="zh-CN" altLang="en-US" sz="1600" b="1" dirty="0">
                <a:solidFill>
                  <a:srgbClr val="FF0000"/>
                </a:solidFill>
              </a:rPr>
              <a:t>四肢绵软无法自由行动</a:t>
            </a:r>
            <a:r>
              <a:rPr lang="zh-CN" altLang="en-US" sz="1600" b="1" dirty="0"/>
              <a:t>。</a:t>
            </a:r>
            <a:endParaRPr lang="zh-CN" altLang="en-US" sz="1600" b="1" dirty="0"/>
          </a:p>
        </p:txBody>
      </p:sp>
      <p:sp>
        <p:nvSpPr>
          <p:cNvPr id="1048656" name="Text Box 6"/>
          <p:cNvSpPr txBox="1">
            <a:spLocks noChangeArrowheads="1"/>
          </p:cNvSpPr>
          <p:nvPr/>
        </p:nvSpPr>
        <p:spPr bwMode="gray">
          <a:xfrm>
            <a:off x="3428992" y="4643446"/>
            <a:ext cx="5214974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ts val="1200"/>
              </a:spcBef>
            </a:pPr>
            <a:r>
              <a:rPr lang="zh-CN" altLang="en-US" sz="1600" b="1" dirty="0">
                <a:solidFill>
                  <a:srgbClr val="FF0000"/>
                </a:solidFill>
              </a:rPr>
              <a:t>患者晕厥或意识模糊，</a:t>
            </a:r>
            <a:r>
              <a:rPr lang="zh-CN" altLang="en-US" sz="1600" b="1" dirty="0"/>
              <a:t>根据中暑原因可分为</a:t>
            </a:r>
            <a:r>
              <a:rPr lang="zh-CN" altLang="en-US" sz="1600" b="1" dirty="0">
                <a:solidFill>
                  <a:srgbClr val="FF0000"/>
                </a:solidFill>
              </a:rPr>
              <a:t>热射病、热痉挛、热衰竭</a:t>
            </a:r>
            <a:r>
              <a:rPr lang="zh-CN" altLang="en-US" sz="1600" b="1" dirty="0"/>
              <a:t>三种类型，每种类型可能表现出其他不同的症状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58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三、中暑的症状及应急处理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59" name="TextBox 32"/>
          <p:cNvSpPr txBox="1"/>
          <p:nvPr/>
        </p:nvSpPr>
        <p:spPr>
          <a:xfrm>
            <a:off x="285720" y="1000108"/>
            <a:ext cx="2286016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中暑的症状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60" name="TextBox 33"/>
          <p:cNvSpPr txBox="1"/>
          <p:nvPr/>
        </p:nvSpPr>
        <p:spPr>
          <a:xfrm>
            <a:off x="357158" y="1583470"/>
            <a:ext cx="8429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重度中暑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热射病：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是一种致死、致残率最高的中暑症状，通常发生的原因为患者在高温环境下剧烈运动，或者被烈日等其他热源烘烤，或长期处在高温高湿、通风不良环境，造成体温（尤其是脑部温度）增加，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脑部或其他神经系统遭到高温侵害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。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热痉挛：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主要表现为明显的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肌痉挛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，伴有收缩痛。好发于活动较多的四肢肌肉及腹肌等，尤以腓肠肌为著。常呈对称性。时而发作，时而缓解。患者意识清醒，体温一般正常，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发病原因主要为过度流汗，体内盐分失衡。</a:t>
            </a:r>
            <a:endParaRPr lang="en-US" altLang="zh-CN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热衰竭：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患者长期处在高温环境，持续出汗导致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体内水、盐、营养物质严重损耗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，造成身体机能异常的一种中暑症状，通常由轻度中暑发展过来，患者表现为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意识模糊、面色苍白、出冷汗、体温降低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等（湿冷苍白）。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2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三、中暑的症状及应急处理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63" name="TextBox 32"/>
          <p:cNvSpPr txBox="1"/>
          <p:nvPr/>
        </p:nvSpPr>
        <p:spPr>
          <a:xfrm>
            <a:off x="285720" y="1000108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中暑的应急处理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64" name="TextBox 33"/>
          <p:cNvSpPr txBox="1"/>
          <p:nvPr/>
        </p:nvSpPr>
        <p:spPr>
          <a:xfrm>
            <a:off x="357158" y="1714488"/>
            <a:ext cx="8429684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1.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先兆中暑与轻症中暑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65" name="TextBox 34"/>
          <p:cNvSpPr txBox="1"/>
          <p:nvPr/>
        </p:nvSpPr>
        <p:spPr>
          <a:xfrm>
            <a:off x="428596" y="2466844"/>
            <a:ext cx="464347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发现自己和其他人有先兆中暑和轻症中暑表现时，应：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① 迅速撤离引起中暑的高温环境，选择阴凉通风的地方休息；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② 补充一些含盐分的清凉饮料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;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③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在额部、太阳穴部位涂抹清凉油、风油精等，或服用藿香正气水等中药。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76" name="Picture 8" descr="52768733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572133" y="1500174"/>
            <a:ext cx="3000396" cy="242746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3786190"/>
            <a:ext cx="42720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66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7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三、中暑的症状及应急处理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68" name="TextBox 32"/>
          <p:cNvSpPr txBox="1"/>
          <p:nvPr/>
        </p:nvSpPr>
        <p:spPr>
          <a:xfrm>
            <a:off x="285720" y="1000108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中暑的应急处理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69" name="TextBox 33"/>
          <p:cNvSpPr txBox="1"/>
          <p:nvPr/>
        </p:nvSpPr>
        <p:spPr>
          <a:xfrm>
            <a:off x="357158" y="1583470"/>
            <a:ext cx="8429684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2.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重度中暑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70" name="TextBox 8"/>
          <p:cNvSpPr txBox="1"/>
          <p:nvPr/>
        </p:nvSpPr>
        <p:spPr>
          <a:xfrm>
            <a:off x="428596" y="2071678"/>
            <a:ext cx="44291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移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迅速将病人移至阴凉、通风的地方，使其平</a:t>
            </a:r>
            <a:r>
              <a:rPr lang="zh-CN" altLang="en-US">
                <a:solidFill>
                  <a:srgbClr val="0070C0"/>
                </a:solidFill>
                <a:latin typeface="+mn-ea"/>
              </a:rPr>
              <a:t>躺，敞开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衣裤以利呼吸和散热。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71" name="TextBox 12"/>
          <p:cNvSpPr txBox="1"/>
          <p:nvPr/>
        </p:nvSpPr>
        <p:spPr>
          <a:xfrm>
            <a:off x="4286248" y="5000636"/>
            <a:ext cx="44291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联系就医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联系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120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或公司车辆，准备送医。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853" y="1714488"/>
            <a:ext cx="345479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772711"/>
            <a:ext cx="4643470" cy="301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72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73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三、中暑的症状及应急处理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74" name="TextBox 32"/>
          <p:cNvSpPr txBox="1"/>
          <p:nvPr/>
        </p:nvSpPr>
        <p:spPr>
          <a:xfrm>
            <a:off x="285720" y="1000108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中暑的应急处理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75" name="TextBox 8"/>
          <p:cNvSpPr txBox="1"/>
          <p:nvPr/>
        </p:nvSpPr>
        <p:spPr>
          <a:xfrm>
            <a:off x="428596" y="1724229"/>
            <a:ext cx="51435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降温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用冷水毛巾、冰袋等敷头部，用酒精、风油精等擦拭四肢，使用风扇或扇子加快患者散热。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76" name="TextBox 12"/>
          <p:cNvSpPr txBox="1"/>
          <p:nvPr/>
        </p:nvSpPr>
        <p:spPr>
          <a:xfrm>
            <a:off x="428596" y="2857496"/>
            <a:ext cx="48577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促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对患者四肢进行按摩，促进患者血液循环，如出现肌肉痉挛，应重点按摩痉挛部位。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122" y="1142984"/>
            <a:ext cx="3062282" cy="207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77" name="TextBox 13"/>
          <p:cNvSpPr txBox="1"/>
          <p:nvPr/>
        </p:nvSpPr>
        <p:spPr>
          <a:xfrm>
            <a:off x="4357686" y="3919887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清醒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当患者表现出热衰竭症状时（湿冷苍白），此时先不要给患者降温，应先将患者两腿垫高，促进血液流向大脑等脏器，安抚患者不要让其睡着，给患者饮用淡盐饮料。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5" name="TextBox 11"/>
          <p:cNvSpPr txBox="1"/>
          <p:nvPr/>
        </p:nvSpPr>
        <p:spPr>
          <a:xfrm>
            <a:off x="285720" y="324129"/>
            <a:ext cx="6164188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主要内容</a:t>
            </a:r>
            <a:endParaRPr lang="en-US" altLang="zh-CN" sz="2800" b="1" dirty="0">
              <a:latin typeface="+mn-ea"/>
            </a:endParaRPr>
          </a:p>
        </p:txBody>
      </p:sp>
      <p:sp>
        <p:nvSpPr>
          <p:cNvPr id="1048596" name="TextBox 20"/>
          <p:cNvSpPr txBox="1"/>
          <p:nvPr/>
        </p:nvSpPr>
        <p:spPr>
          <a:xfrm>
            <a:off x="1000100" y="1785926"/>
            <a:ext cx="5214974" cy="2377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一、中暑发生的原因</a:t>
            </a:r>
            <a:endParaRPr lang="en-US" altLang="zh-CN" sz="24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二、中暑事故的预防</a:t>
            </a:r>
            <a:endParaRPr lang="en-US" altLang="zh-CN" sz="24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三、中暑的症状及应急处理</a:t>
            </a:r>
            <a:endParaRPr lang="zh-CN" altLang="en-US" sz="2400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86446" y="3267054"/>
            <a:ext cx="25336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1491068" cy="14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597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8" name="TextBox 11"/>
          <p:cNvSpPr txBox="1"/>
          <p:nvPr/>
        </p:nvSpPr>
        <p:spPr>
          <a:xfrm>
            <a:off x="285720" y="324129"/>
            <a:ext cx="6164188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一、中暑发生的原因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599" name="TextBox 20"/>
          <p:cNvSpPr txBox="1"/>
          <p:nvPr/>
        </p:nvSpPr>
        <p:spPr>
          <a:xfrm>
            <a:off x="357094" y="1071546"/>
            <a:ext cx="8358310" cy="1450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中  暑：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   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人体体内产生的热量和从外界吸收的热量，超过了人体的散热能力，造成人体体内温度升高，身体机能及器官遭到损坏。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38426"/>
            <a:ext cx="1785950" cy="34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909996"/>
            <a:ext cx="1124043" cy="1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00" name="TextBox 14"/>
          <p:cNvSpPr txBox="1"/>
          <p:nvPr/>
        </p:nvSpPr>
        <p:spPr>
          <a:xfrm>
            <a:off x="1038532" y="3909996"/>
            <a:ext cx="461665" cy="1214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</a:rPr>
              <a:t>高温辐射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48601" name="半闭框 17"/>
          <p:cNvSpPr/>
          <p:nvPr/>
        </p:nvSpPr>
        <p:spPr>
          <a:xfrm rot="8163546">
            <a:off x="5029072" y="4133912"/>
            <a:ext cx="432507" cy="493118"/>
          </a:xfrm>
          <a:prstGeom prst="halfFrame">
            <a:avLst>
              <a:gd name="adj1" fmla="val 21658"/>
              <a:gd name="adj2" fmla="val 163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02" name="椭圆 18"/>
          <p:cNvSpPr/>
          <p:nvPr/>
        </p:nvSpPr>
        <p:spPr>
          <a:xfrm>
            <a:off x="928662" y="2552674"/>
            <a:ext cx="2286016" cy="4000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3" name="左箭头 19"/>
          <p:cNvSpPr/>
          <p:nvPr/>
        </p:nvSpPr>
        <p:spPr>
          <a:xfrm rot="10800000">
            <a:off x="3009616" y="4441704"/>
            <a:ext cx="633690" cy="182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 dirty="0"/>
          </a:p>
        </p:txBody>
      </p:sp>
      <p:sp>
        <p:nvSpPr>
          <p:cNvPr id="1048604" name="TextBox 21"/>
          <p:cNvSpPr txBox="1"/>
          <p:nvPr/>
        </p:nvSpPr>
        <p:spPr>
          <a:xfrm>
            <a:off x="4000496" y="3552806"/>
            <a:ext cx="461665" cy="1214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1" dirty="0">
                <a:solidFill>
                  <a:srgbClr val="FFC000"/>
                </a:solidFill>
              </a:rPr>
              <a:t>自身产热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1048605" name="TextBox 22"/>
          <p:cNvSpPr txBox="1"/>
          <p:nvPr/>
        </p:nvSpPr>
        <p:spPr>
          <a:xfrm>
            <a:off x="6786578" y="54816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00B050"/>
                </a:solidFill>
              </a:rPr>
              <a:t>自身散热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209715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297182"/>
            <a:ext cx="1071570" cy="89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7" name="TextBox 11"/>
          <p:cNvSpPr txBox="1"/>
          <p:nvPr/>
        </p:nvSpPr>
        <p:spPr>
          <a:xfrm>
            <a:off x="285720" y="324129"/>
            <a:ext cx="6164188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一、中暑发生的原因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08" name="TextBox 20"/>
          <p:cNvSpPr txBox="1"/>
          <p:nvPr/>
        </p:nvSpPr>
        <p:spPr>
          <a:xfrm>
            <a:off x="357158" y="1071546"/>
            <a:ext cx="8429684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外界原因：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09" name="TextBox 4"/>
          <p:cNvSpPr txBox="1"/>
          <p:nvPr/>
        </p:nvSpPr>
        <p:spPr>
          <a:xfrm>
            <a:off x="6215074" y="2357430"/>
            <a:ext cx="2071734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夏季太阳直射</a:t>
            </a:r>
            <a:endParaRPr lang="en-US" altLang="zh-CN" sz="1600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（热射病）</a:t>
            </a:r>
            <a:endParaRPr lang="en-US" altLang="zh-CN" sz="16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10" name="TextBox 5"/>
          <p:cNvSpPr txBox="1"/>
          <p:nvPr/>
        </p:nvSpPr>
        <p:spPr>
          <a:xfrm>
            <a:off x="785754" y="6099502"/>
            <a:ext cx="300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高温、高湿、通风不良的环境</a:t>
            </a:r>
            <a:endParaRPr lang="en-US" altLang="zh-CN" sz="16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11" name="TextBox 6"/>
          <p:cNvSpPr txBox="1"/>
          <p:nvPr/>
        </p:nvSpPr>
        <p:spPr>
          <a:xfrm>
            <a:off x="5214942" y="607220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高温热源，如发热的设备等</a:t>
            </a:r>
            <a:endParaRPr lang="en-US" altLang="zh-CN" sz="16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57" name="Picture 28" descr="fdf198ed005a396f78f0550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7752" y="3857628"/>
            <a:ext cx="3608734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36542"/>
            <a:ext cx="3786214" cy="250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Picture 29" descr="20080512hhwk03ncy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28" y="3857628"/>
            <a:ext cx="3643344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668" y="1285860"/>
            <a:ext cx="11923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5646" y="785794"/>
            <a:ext cx="25240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12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13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一、中暑发生的原因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14" name="TextBox 20"/>
          <p:cNvSpPr txBox="1"/>
          <p:nvPr/>
        </p:nvSpPr>
        <p:spPr>
          <a:xfrm>
            <a:off x="357158" y="1071546"/>
            <a:ext cx="2000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自身原因：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15" name="TextBox 5"/>
          <p:cNvSpPr txBox="1"/>
          <p:nvPr/>
        </p:nvSpPr>
        <p:spPr>
          <a:xfrm>
            <a:off x="428596" y="164305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  疾病缺陷，如贫血、高血压、心脏病、肝肾功能障碍或不全、甲亢、糖尿病、缺钾症、排汗功能异常等。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62" name="Picture 34" descr="125Y61410130-C3F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628908"/>
            <a:ext cx="25560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16" name="TextBox 9"/>
          <p:cNvSpPr txBox="1"/>
          <p:nvPr/>
        </p:nvSpPr>
        <p:spPr>
          <a:xfrm>
            <a:off x="2071670" y="4264231"/>
            <a:ext cx="100013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p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睡眠不足</a:t>
            </a:r>
            <a:endParaRPr lang="en-US" altLang="zh-CN" sz="14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6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28008"/>
            <a:ext cx="2556000" cy="19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17" name="TextBox 12"/>
          <p:cNvSpPr txBox="1"/>
          <p:nvPr/>
        </p:nvSpPr>
        <p:spPr>
          <a:xfrm>
            <a:off x="4857752" y="4264231"/>
            <a:ext cx="100013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p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营养不足</a:t>
            </a:r>
            <a:endParaRPr lang="en-US" altLang="zh-CN" sz="14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64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643182"/>
            <a:ext cx="2556000" cy="19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18" name="TextBox 14"/>
          <p:cNvSpPr txBox="1"/>
          <p:nvPr/>
        </p:nvSpPr>
        <p:spPr>
          <a:xfrm>
            <a:off x="7643834" y="4264231"/>
            <a:ext cx="100013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p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生病期间</a:t>
            </a:r>
            <a:endParaRPr lang="en-US" altLang="zh-CN" sz="14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65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4714884"/>
            <a:ext cx="2556000" cy="19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19" name="TextBox 16"/>
          <p:cNvSpPr txBox="1"/>
          <p:nvPr/>
        </p:nvSpPr>
        <p:spPr>
          <a:xfrm>
            <a:off x="2071670" y="6335933"/>
            <a:ext cx="100013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p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过度出汗</a:t>
            </a:r>
            <a:endParaRPr lang="en-US" altLang="zh-CN" sz="14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66" name="Picture 33" descr="20098123341046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8236" y="4714884"/>
            <a:ext cx="2556000" cy="19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0" name="TextBox 18"/>
          <p:cNvSpPr txBox="1"/>
          <p:nvPr/>
        </p:nvSpPr>
        <p:spPr>
          <a:xfrm>
            <a:off x="4857752" y="6357958"/>
            <a:ext cx="100013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p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过度疲劳</a:t>
            </a:r>
            <a:endParaRPr lang="en-US" altLang="zh-CN" sz="14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67" name="Picture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7" y="4714880"/>
            <a:ext cx="2556000" cy="19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1" name="TextBox 21"/>
          <p:cNvSpPr txBox="1"/>
          <p:nvPr/>
        </p:nvSpPr>
        <p:spPr>
          <a:xfrm>
            <a:off x="7143768" y="6335933"/>
            <a:ext cx="1500198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p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频繁冷、热交替</a:t>
            </a:r>
            <a:endParaRPr lang="en-US" altLang="zh-CN" sz="14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17664" y="4429132"/>
            <a:ext cx="3326302" cy="20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22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3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二、中暑事故的预防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24" name="TextBox 20"/>
          <p:cNvSpPr txBox="1"/>
          <p:nvPr/>
        </p:nvSpPr>
        <p:spPr>
          <a:xfrm>
            <a:off x="285720" y="1071547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工作中的预防措施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25" name="TextBox 5"/>
          <p:cNvSpPr txBox="1"/>
          <p:nvPr/>
        </p:nvSpPr>
        <p:spPr>
          <a:xfrm>
            <a:off x="285720" y="1714488"/>
            <a:ext cx="83583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1.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高温天气合理安排高温作业及室外作业人员的工作时间：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 日最高气温达到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32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℃以上时，应考虑调整工作时间，如延长午休时间等；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 日最高气温达到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35℃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以上时，应考虑缩短日间作业时间；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日最高气温达到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37℃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以上时，全天户外露天作业时间不得超过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小时，并避开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11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点至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17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点高温时间段；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 日最高气温达到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40℃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，应当停止日间工作。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48242" y="2071678"/>
            <a:ext cx="4038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26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7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二、中暑事故的预防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28" name="TextBox 20"/>
          <p:cNvSpPr txBox="1"/>
          <p:nvPr/>
        </p:nvSpPr>
        <p:spPr>
          <a:xfrm>
            <a:off x="285720" y="1071547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工作中的预防措施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29" name="TextBox 5"/>
          <p:cNvSpPr txBox="1"/>
          <p:nvPr/>
        </p:nvSpPr>
        <p:spPr>
          <a:xfrm>
            <a:off x="357158" y="1714488"/>
            <a:ext cx="4500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2.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改善作业环境：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 保持车间足够的通风；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 改进生产技术、合理布置热源、采取隔热措施等；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尽量提供空调、风扇等降温措施；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高温天气供应清凉饮料，配备人丹等解暑药品；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合理安排工作强度与连续工作时间，保障员工充足休息与良好的精神状态；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户外作业人员提供遮阳措施。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31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二、中暑事故的预防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32" name="TextBox 20"/>
          <p:cNvSpPr txBox="1"/>
          <p:nvPr/>
        </p:nvSpPr>
        <p:spPr>
          <a:xfrm>
            <a:off x="285720" y="1000108"/>
            <a:ext cx="4214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自身的预防措施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70" name="Picture 13" descr="xin_1203061208553128033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2343159"/>
            <a:ext cx="3000375" cy="2371725"/>
          </a:xfrm>
          <a:prstGeom prst="rect">
            <a:avLst/>
          </a:prstGeom>
          <a:noFill/>
        </p:spPr>
      </p:pic>
      <p:pic>
        <p:nvPicPr>
          <p:cNvPr id="2097171" name="Picture 11" descr="badminton09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1125" y="1408116"/>
            <a:ext cx="1811337" cy="2089150"/>
          </a:xfrm>
          <a:prstGeom prst="rect">
            <a:avLst/>
          </a:prstGeom>
          <a:noFill/>
        </p:spPr>
      </p:pic>
      <p:pic>
        <p:nvPicPr>
          <p:cNvPr id="2097172" name="Picture 12" descr="5efcfefd03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379" y="1285860"/>
            <a:ext cx="1389062" cy="2232025"/>
          </a:xfrm>
          <a:prstGeom prst="rect">
            <a:avLst/>
          </a:prstGeom>
          <a:noFill/>
        </p:spPr>
      </p:pic>
      <p:sp>
        <p:nvSpPr>
          <p:cNvPr id="1048633" name="TextBox 9"/>
          <p:cNvSpPr txBox="1"/>
          <p:nvPr/>
        </p:nvSpPr>
        <p:spPr>
          <a:xfrm>
            <a:off x="5500694" y="3429000"/>
            <a:ext cx="2500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2.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适当锻炼，增强体质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73" name="Picture 7" descr="10542U1a-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171161"/>
            <a:ext cx="3000396" cy="2401111"/>
          </a:xfrm>
          <a:prstGeom prst="rect">
            <a:avLst/>
          </a:prstGeom>
          <a:noFill/>
        </p:spPr>
      </p:pic>
      <p:sp>
        <p:nvSpPr>
          <p:cNvPr id="1048634" name="TextBox 5"/>
          <p:cNvSpPr txBox="1"/>
          <p:nvPr/>
        </p:nvSpPr>
        <p:spPr>
          <a:xfrm>
            <a:off x="714348" y="1849599"/>
            <a:ext cx="2000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1.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保证充足睡眠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35" name="TextBox 12"/>
          <p:cNvSpPr txBox="1"/>
          <p:nvPr/>
        </p:nvSpPr>
        <p:spPr>
          <a:xfrm>
            <a:off x="2571736" y="521495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3.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均衡营养，增加蛋白质、维生素的摄入，减少脂肪的摄入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圆角矩形 59"/>
          <p:cNvSpPr/>
          <p:nvPr/>
        </p:nvSpPr>
        <p:spPr>
          <a:xfrm>
            <a:off x="285720" y="285728"/>
            <a:ext cx="8572528" cy="571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37" name="TextBox 11"/>
          <p:cNvSpPr txBox="1"/>
          <p:nvPr/>
        </p:nvSpPr>
        <p:spPr>
          <a:xfrm>
            <a:off x="285720" y="324129"/>
            <a:ext cx="616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latin typeface="+mn-ea"/>
              </a:rPr>
              <a:t>二、中暑事故的预防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48638" name="TextBox 20"/>
          <p:cNvSpPr txBox="1"/>
          <p:nvPr/>
        </p:nvSpPr>
        <p:spPr>
          <a:xfrm>
            <a:off x="285720" y="1000108"/>
            <a:ext cx="4214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自身的预防措施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48639" name="TextBox 12"/>
          <p:cNvSpPr txBox="1"/>
          <p:nvPr/>
        </p:nvSpPr>
        <p:spPr>
          <a:xfrm>
            <a:off x="2214546" y="614364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5.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在户外注意防晒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7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1643050"/>
            <a:ext cx="4000528" cy="34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40" name="TextBox 5"/>
          <p:cNvSpPr txBox="1"/>
          <p:nvPr/>
        </p:nvSpPr>
        <p:spPr>
          <a:xfrm>
            <a:off x="4071934" y="17859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4.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及时补充水分、盐分，一般每人每天需补充水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3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至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5L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，盐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20g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左右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0971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105" y="3714752"/>
            <a:ext cx="4098861" cy="27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WPS 演示</Application>
  <PresentationFormat/>
  <Paragraphs>144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Microsoft JhengHei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V1936A</dc:creator>
  <cp:lastModifiedBy>行动</cp:lastModifiedBy>
  <cp:revision>1</cp:revision>
  <dcterms:created xsi:type="dcterms:W3CDTF">2022-03-24T03:21:31Z</dcterms:created>
  <dcterms:modified xsi:type="dcterms:W3CDTF">2022-03-24T03:21:31Z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41D93532021E439499F4B14A7FB62B7D</vt:lpwstr>
  </property>
</Properties>
</file>