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409" r:id="rId3"/>
    <p:sldId id="410" r:id="rId4"/>
    <p:sldId id="411" r:id="rId5"/>
    <p:sldId id="412" r:id="rId6"/>
    <p:sldId id="413" r:id="rId7"/>
    <p:sldId id="414" r:id="rId8"/>
    <p:sldId id="416" r:id="rId9"/>
    <p:sldId id="415" r:id="rId10"/>
    <p:sldId id="417" r:id="rId11"/>
    <p:sldId id="422" r:id="rId12"/>
    <p:sldId id="419" r:id="rId13"/>
    <p:sldId id="420" r:id="rId14"/>
    <p:sldId id="421" r:id="rId15"/>
    <p:sldId id="418" r:id="rId16"/>
    <p:sldId id="423" r:id="rId17"/>
    <p:sldId id="431" r:id="rId18"/>
    <p:sldId id="424" r:id="rId19"/>
    <p:sldId id="425" r:id="rId20"/>
    <p:sldId id="426" r:id="rId21"/>
    <p:sldId id="429" r:id="rId22"/>
    <p:sldId id="428" r:id="rId23"/>
    <p:sldId id="430" r:id="rId24"/>
    <p:sldId id="427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43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notesMaster" Target="notesMasters/notesMaster1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245870" y="608330"/>
            <a:ext cx="10331450" cy="705485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心肺复苏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3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1264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单击此处编辑文本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608400" y="1515600"/>
            <a:ext cx="10969200" cy="473688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燕尾形 7"/>
          <p:cNvSpPr/>
          <p:nvPr userDrawn="1"/>
        </p:nvSpPr>
        <p:spPr>
          <a:xfrm>
            <a:off x="614680" y="327025"/>
            <a:ext cx="10963275" cy="1188720"/>
          </a:xfrm>
          <a:prstGeom prst="chevron">
            <a:avLst/>
          </a:prstGeom>
          <a:gradFill>
            <a:gsLst>
              <a:gs pos="55000">
                <a:srgbClr val="FE4444"/>
              </a:gs>
              <a:gs pos="100000">
                <a:srgbClr val="832B2B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7"/>
            </p:custDataLst>
          </p:nvPr>
        </p:nvSpPr>
        <p:spPr>
          <a:xfrm>
            <a:off x="1256665" y="608330"/>
            <a:ext cx="10320655" cy="6477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rmAutofit/>
          </a:bodyPr>
          <a:lstStyle/>
          <a:p>
            <a:r>
              <a:rPr lang="zh-CN" altLang="en-US" dirty="0"/>
              <a:t>心肺复苏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8.xml"/><Relationship Id="rId2" Type="http://schemas.openxmlformats.org/officeDocument/2006/relationships/image" Target="../media/image8.jpeg"/><Relationship Id="rId1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9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1.xml"/><Relationship Id="rId1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2.xml"/><Relationship Id="rId2" Type="http://schemas.openxmlformats.org/officeDocument/2006/relationships/image" Target="../media/image16.jpeg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4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85.xml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6.xml"/><Relationship Id="rId1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8.xml"/><Relationship Id="rId1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9.xml"/><Relationship Id="rId1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8.xml"/><Relationship Id="rId2" Type="http://schemas.openxmlformats.org/officeDocument/2006/relationships/image" Target="../media/image1.jpeg"/><Relationship Id="rId1" Type="http://schemas.openxmlformats.org/officeDocument/2006/relationships/tags" Target="../tags/tag6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0.xml"/><Relationship Id="rId2" Type="http://schemas.openxmlformats.org/officeDocument/2006/relationships/image" Target="../media/image2.jpeg"/><Relationship Id="rId1" Type="http://schemas.openxmlformats.org/officeDocument/2006/relationships/tags" Target="../tags/tag6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心肺复苏（</a:t>
            </a:r>
            <a:r>
              <a:rPr lang="en-US" altLang="zh-CN"/>
              <a:t>CPR</a:t>
            </a:r>
            <a:r>
              <a:rPr lang="zh-CN" altLang="zh-CN"/>
              <a:t>）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080055" y="3550240"/>
            <a:ext cx="9799200" cy="1472400"/>
          </a:xfrm>
        </p:spPr>
        <p:txBody>
          <a:bodyPr/>
          <a:p>
            <a:r>
              <a:rPr lang="zh-CN" altLang="en-US"/>
              <a:t>Cardio-Pulmonary Resuscitation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4342" name="Picture 6" descr="01a"/>
          <p:cNvPicPr>
            <a:picLocks noChangeAspect="1"/>
          </p:cNvPicPr>
          <p:nvPr>
            <p:ph idx="1"/>
          </p:nvPr>
        </p:nvPicPr>
        <p:blipFill>
          <a:blip r:embed="rId1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72865" y="3463290"/>
            <a:ext cx="4130040" cy="351409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" name="组合 6"/>
          <p:cNvGrpSpPr/>
          <p:nvPr/>
        </p:nvGrpSpPr>
        <p:grpSpPr>
          <a:xfrm>
            <a:off x="7348855" y="1786255"/>
            <a:ext cx="4003040" cy="2755900"/>
            <a:chOff x="12438" y="2829"/>
            <a:chExt cx="6304" cy="4340"/>
          </a:xfrm>
        </p:grpSpPr>
        <p:sp>
          <p:nvSpPr>
            <p:cNvPr id="6" name="圆角矩形标注 5"/>
            <p:cNvSpPr/>
            <p:nvPr/>
          </p:nvSpPr>
          <p:spPr>
            <a:xfrm>
              <a:off x="12438" y="2829"/>
              <a:ext cx="6305" cy="4341"/>
            </a:xfrm>
            <a:prstGeom prst="wedgeRoundRect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2750" y="3288"/>
              <a:ext cx="5682" cy="363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eaLnBrk="1" hangingPunct="1"/>
              <a:r>
                <a:rPr lang="zh-CN" altLang="en-US" b="1" dirty="0">
                  <a:solidFill>
                    <a:srgbClr val="001A19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+mn-ea"/>
                </a:rPr>
                <a:t>快来人！救命啊！</a:t>
              </a:r>
              <a:endParaRPr lang="zh-CN" altLang="en-US" b="1" dirty="0">
                <a:solidFill>
                  <a:srgbClr val="001A19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1" hangingPunct="1"/>
              <a:endParaRPr lang="zh-CN" altLang="en-US" b="1" dirty="0">
                <a:solidFill>
                  <a:srgbClr val="001A19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1" hangingPunct="1"/>
              <a:r>
                <a:rPr lang="zh-CN" altLang="en-US" b="1" dirty="0">
                  <a:solidFill>
                    <a:srgbClr val="001A19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+mn-ea"/>
                </a:rPr>
                <a:t>我懂救护</a:t>
              </a:r>
              <a:endParaRPr lang="zh-CN" altLang="en-US" b="1" dirty="0">
                <a:solidFill>
                  <a:srgbClr val="001A19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1" hangingPunct="1"/>
              <a:endParaRPr lang="zh-CN" altLang="en-US" b="1" dirty="0">
                <a:solidFill>
                  <a:srgbClr val="001A19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1" hangingPunct="1"/>
              <a:r>
                <a:rPr lang="zh-CN" altLang="en-US" b="1" dirty="0">
                  <a:solidFill>
                    <a:srgbClr val="001A19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+mn-ea"/>
                </a:rPr>
                <a:t>请这位先生（女士）</a:t>
              </a:r>
              <a:endParaRPr lang="zh-CN" altLang="en-US" b="1" dirty="0">
                <a:solidFill>
                  <a:srgbClr val="001A19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1" hangingPunct="1"/>
              <a:r>
                <a:rPr lang="zh-CN" altLang="en-US" b="1" dirty="0">
                  <a:solidFill>
                    <a:srgbClr val="001A19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+mn-ea"/>
                </a:rPr>
                <a:t>快帮忙拨打</a:t>
              </a:r>
              <a:r>
                <a:rPr lang="en-US" altLang="zh-CN" b="1" dirty="0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+mn-ea"/>
                </a:rPr>
                <a:t>120</a:t>
              </a:r>
              <a:r>
                <a:rPr lang="en-US" altLang="zh-CN" b="1" dirty="0">
                  <a:solidFill>
                    <a:srgbClr val="001A19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+mn-ea"/>
                </a:rPr>
                <a:t>  </a:t>
              </a:r>
              <a:r>
                <a:rPr lang="zh-CN" altLang="en-US" b="1" dirty="0">
                  <a:solidFill>
                    <a:srgbClr val="001A19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+mn-ea"/>
                </a:rPr>
                <a:t>回话给我</a:t>
              </a:r>
              <a:endParaRPr lang="zh-CN" altLang="en-US" b="1" dirty="0">
                <a:solidFill>
                  <a:srgbClr val="001A19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1" hangingPunct="1"/>
              <a:endParaRPr lang="zh-CN" altLang="en-US" b="1" dirty="0">
                <a:solidFill>
                  <a:srgbClr val="001A19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1" hangingPunct="1"/>
              <a:r>
                <a:rPr lang="zh-CN" altLang="en-US" b="1" dirty="0">
                  <a:solidFill>
                    <a:srgbClr val="001A19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+mn-ea"/>
                </a:rPr>
                <a:t>有会救护的请和我一起来救护</a:t>
              </a:r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108075" y="1600835"/>
            <a:ext cx="49428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呼救</a:t>
            </a:r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判断无意识、呼吸后即需立马呼救</a:t>
            </a:r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呼喊周围其他人员一起帮忙急救。</a:t>
            </a:r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sz="280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四</a:t>
            </a:r>
            <a:r>
              <a:rPr lang="en-US" altLang="zh-CN" sz="280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</a:t>
            </a:r>
            <a:r>
              <a:rPr sz="280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摆放体位</a:t>
            </a:r>
            <a:r>
              <a:rPr lang="en-US" altLang="zh-CN" sz="280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(</a:t>
            </a:r>
            <a:r>
              <a:rPr sz="280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仰卧位</a:t>
            </a:r>
            <a:r>
              <a:rPr lang="en-US" altLang="zh-CN" sz="280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)</a:t>
            </a:r>
            <a:endParaRPr lang="en-US" altLang="zh-CN" sz="2800">
              <a:solidFill>
                <a:schemeClr val="tx2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r>
              <a:rPr sz="2800">
                <a:solidFill>
                  <a:srgbClr val="FF33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翻身时整体转动，保护颈部</a:t>
            </a:r>
            <a:endParaRPr lang="zh-CN" altLang="en-US" sz="2800" dirty="0">
              <a:solidFill>
                <a:srgbClr val="FF33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sz="280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摆放地点：</a:t>
            </a:r>
            <a:r>
              <a:rPr sz="2800">
                <a:solidFill>
                  <a:srgbClr val="FF33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去枕头后</a:t>
            </a:r>
            <a:r>
              <a:rPr sz="280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的平地面或硬板床</a:t>
            </a:r>
            <a:endParaRPr lang="zh-CN" altLang="en-US" sz="2800" dirty="0">
              <a:solidFill>
                <a:schemeClr val="tx2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zh-CN" altLang="en-US" sz="2800">
              <a:latin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5" name="图片 4" descr="201801081643080523510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37045" y="1866900"/>
            <a:ext cx="5354955" cy="4991100"/>
          </a:xfrm>
          <a:prstGeom prst="ellipse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26185" y="598170"/>
            <a:ext cx="10331450" cy="705485"/>
          </a:xfrm>
        </p:spPr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330" y="1490345"/>
            <a:ext cx="5476875" cy="4759325"/>
          </a:xfrm>
        </p:spPr>
        <p:txBody>
          <a:bodyPr>
            <a:normAutofit lnSpcReduction="10000"/>
          </a:bodyPr>
          <a:p>
            <a:r>
              <a:rPr lang="zh-CN" altLang="en-US" sz="2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五、胸外按压</a:t>
            </a:r>
            <a:endParaRPr lang="zh-CN" altLang="en-US" sz="28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位置：</a:t>
            </a:r>
            <a:r>
              <a:rPr lang="zh-CN" altLang="en-US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两乳头连线中点（胸骨中下1/3处）；</a:t>
            </a:r>
            <a:endParaRPr lang="zh-CN" altLang="en-US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姿势：</a:t>
            </a:r>
            <a:r>
              <a:rPr lang="zh-CN" altLang="en-US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用左手掌跟紧贴病人的胸部，两手重叠，左手五指翘起，双臂深直，用上身力量用力；</a:t>
            </a:r>
            <a:endParaRPr lang="zh-CN" altLang="en-US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222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姿势要点：垂直向下</a:t>
            </a:r>
            <a:endParaRPr lang="zh-CN" altLang="en-US" sz="222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222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 双臂伸直</a:t>
            </a:r>
            <a:endParaRPr lang="zh-CN" altLang="en-US" sz="222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222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 以髋关节为支点</a:t>
            </a:r>
            <a:endParaRPr lang="zh-CN" altLang="en-US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按压：</a:t>
            </a:r>
            <a:r>
              <a:rPr lang="zh-CN" altLang="en-US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按压30次（</a:t>
            </a:r>
            <a:r>
              <a:rPr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吹气</a:t>
            </a:r>
            <a:r>
              <a:rPr lang="en-US" altLang="zh-CN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</a:t>
            </a:r>
            <a:r>
              <a:rPr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次</a:t>
            </a:r>
            <a:r>
              <a:rPr lang="zh-CN" altLang="en-US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</a:t>
            </a:r>
            <a:endParaRPr lang="zh-CN" altLang="en-US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</a:t>
            </a:r>
            <a:r>
              <a:rPr lang="zh-CN" altLang="en-US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按压频率</a:t>
            </a:r>
            <a:r>
              <a:rPr lang="zh-CN" altLang="en-US" i="1" u="sng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＞100次/分</a:t>
            </a:r>
            <a:r>
              <a:rPr lang="zh-CN" altLang="en-US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</a:t>
            </a:r>
            <a:r>
              <a:rPr lang="zh-CN" altLang="en-US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按压深度</a:t>
            </a:r>
            <a:r>
              <a:rPr lang="zh-CN" altLang="en-US" i="1" u="sng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＞</a:t>
            </a:r>
            <a:r>
              <a:rPr lang="en-US" altLang="zh-CN" i="1" u="sng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5cm</a:t>
            </a:r>
            <a:r>
              <a:rPr lang="zh-CN" altLang="en-US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）。</a:t>
            </a:r>
            <a:endParaRPr lang="zh-CN" altLang="en-US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eaLnBrk="1" hangingPunct="1"/>
            <a:r>
              <a:rPr lang="zh-CN" altLang="en-US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周期：</a:t>
            </a:r>
            <a:r>
              <a:rPr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连续做五遍</a:t>
            </a:r>
            <a:r>
              <a:rPr lang="en-US" altLang="zh-CN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(</a:t>
            </a:r>
            <a:r>
              <a:rPr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进行</a:t>
            </a:r>
            <a:r>
              <a:rPr lang="en-US" altLang="zh-CN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</a:t>
            </a:r>
            <a:r>
              <a:rPr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分钟后重新评估）</a:t>
            </a:r>
            <a:endParaRPr lang="zh-CN" altLang="en-US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4" name="图片 3" descr="ae602de7a1fd47d688cb0eff719e3c0c_t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85205" y="2878455"/>
            <a:ext cx="5984240" cy="3776345"/>
          </a:xfrm>
          <a:prstGeom prst="rect">
            <a:avLst/>
          </a:prstGeom>
        </p:spPr>
      </p:pic>
      <p:pic>
        <p:nvPicPr>
          <p:cNvPr id="5" name="图片 4" descr="20180108164308052351000"/>
          <p:cNvPicPr>
            <a:picLocks noChangeAspect="1"/>
          </p:cNvPicPr>
          <p:nvPr/>
        </p:nvPicPr>
        <p:blipFill>
          <a:blip r:embed="rId2"/>
          <a:srcRect l="8454" t="17382" r="65231" b="55941"/>
          <a:stretch>
            <a:fillRect/>
          </a:stretch>
        </p:blipFill>
        <p:spPr>
          <a:xfrm>
            <a:off x="10129520" y="4486275"/>
            <a:ext cx="1124585" cy="1062990"/>
          </a:xfrm>
          <a:prstGeom prst="ellipse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sz="280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六</a:t>
            </a:r>
            <a:r>
              <a:rPr lang="en-US" altLang="zh-CN" sz="280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.</a:t>
            </a:r>
            <a:r>
              <a:rPr sz="280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开放气道</a:t>
            </a:r>
            <a:endParaRPr sz="2800">
              <a:solidFill>
                <a:schemeClr val="tx2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r>
              <a:rPr sz="2800" b="1">
                <a:solidFill>
                  <a:srgbClr val="FF32B4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气道堵塞因素：</a:t>
            </a:r>
            <a:r>
              <a:rPr sz="28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舌根后坠、异物堵塞</a:t>
            </a:r>
            <a:endParaRPr sz="28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r>
              <a:rPr sz="2800" b="1">
                <a:solidFill>
                  <a:srgbClr val="FF32B4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开放气道方法：</a:t>
            </a:r>
            <a:r>
              <a:rPr sz="28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仰头举颏法，清除口腔异物</a:t>
            </a:r>
            <a:endParaRPr lang="zh-CN" altLang="en-US" sz="28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zh-CN" altLang="en-US" sz="28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18444" name="组合 18443"/>
          <p:cNvGrpSpPr/>
          <p:nvPr/>
        </p:nvGrpSpPr>
        <p:grpSpPr>
          <a:xfrm>
            <a:off x="5903913" y="3937318"/>
            <a:ext cx="3132137" cy="2638425"/>
            <a:chOff x="0" y="0"/>
            <a:chExt cx="1973" cy="1662"/>
          </a:xfrm>
        </p:grpSpPr>
        <p:pic>
          <p:nvPicPr>
            <p:cNvPr id="18445" name="内容占位符 4" descr="错误1.jpg"/>
            <p:cNvPicPr>
              <a:picLocks noChangeAspect="1"/>
            </p:cNvPicPr>
            <p:nvPr/>
          </p:nvPicPr>
          <p:blipFill>
            <a:blip r:embed="rId1"/>
            <a:srcRect l="1251" t="1311" r="2859"/>
            <a:stretch>
              <a:fillRect/>
            </a:stretch>
          </p:blipFill>
          <p:spPr>
            <a:xfrm>
              <a:off x="0" y="0"/>
              <a:ext cx="1973" cy="166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446" name="Line 13"/>
            <p:cNvSpPr/>
            <p:nvPr/>
          </p:nvSpPr>
          <p:spPr>
            <a:xfrm flipV="1">
              <a:off x="681" y="211"/>
              <a:ext cx="635" cy="499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8447" name="Line 14"/>
            <p:cNvSpPr/>
            <p:nvPr/>
          </p:nvSpPr>
          <p:spPr>
            <a:xfrm>
              <a:off x="635" y="211"/>
              <a:ext cx="681" cy="499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</p:grpSp>
      <p:pic>
        <p:nvPicPr>
          <p:cNvPr id="5" name="图片 4" descr="o4YBAFmJk62AV7ZyAAEBtJvCct08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15" y="3937635"/>
            <a:ext cx="5459730" cy="26384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46125" y="1966595"/>
            <a:ext cx="3098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b="1" dirty="0">
                <a:latin typeface="Verdana" panose="020B0604030504040204" pitchFamily="2" charset="0"/>
                <a:ea typeface="宋体" panose="02010600030101010101" pitchFamily="2" charset="-122"/>
                <a:sym typeface="+mn-ea"/>
              </a:rPr>
              <a:t> 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rcRect l="7146" b="10820"/>
          <a:stretch>
            <a:fillRect/>
          </a:stretch>
        </p:blipFill>
        <p:spPr>
          <a:xfrm>
            <a:off x="9314815" y="3937635"/>
            <a:ext cx="2877185" cy="263779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97045" y="1470025"/>
            <a:ext cx="3729990" cy="575945"/>
          </a:xfrm>
        </p:spPr>
        <p:txBody>
          <a:bodyPr>
            <a:noAutofit/>
          </a:bodyPr>
          <a:p>
            <a:r>
              <a:rPr sz="32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仰头举颏法</a:t>
            </a:r>
            <a:endParaRPr lang="zh-CN" altLang="en-US" sz="32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909955" y="2270125"/>
            <a:ext cx="9145270" cy="3098165"/>
            <a:chOff x="285" y="3245"/>
            <a:chExt cx="14402" cy="4879"/>
          </a:xfrm>
        </p:grpSpPr>
        <p:pic>
          <p:nvPicPr>
            <p:cNvPr id="19462" name="Picture 7" descr="0012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5334" t="2980"/>
            <a:stretch>
              <a:fillRect/>
            </a:stretch>
          </p:blipFill>
          <p:spPr>
            <a:xfrm>
              <a:off x="9695" y="3245"/>
              <a:ext cx="4993" cy="449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66" name="Picture 7" descr="0012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65750" b="4320"/>
            <a:stretch>
              <a:fillRect/>
            </a:stretch>
          </p:blipFill>
          <p:spPr>
            <a:xfrm>
              <a:off x="285" y="3473"/>
              <a:ext cx="4930" cy="443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67" name="Picture 7" descr="0012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1027" t="-2031" r="31500" b="-906"/>
            <a:stretch>
              <a:fillRect/>
            </a:stretch>
          </p:blipFill>
          <p:spPr>
            <a:xfrm>
              <a:off x="4593" y="3360"/>
              <a:ext cx="5395" cy="476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" name="组合 4"/>
          <p:cNvGrpSpPr/>
          <p:nvPr/>
        </p:nvGrpSpPr>
        <p:grpSpPr>
          <a:xfrm>
            <a:off x="1003300" y="5468620"/>
            <a:ext cx="8709660" cy="445770"/>
            <a:chOff x="283" y="8440"/>
            <a:chExt cx="13716" cy="702"/>
          </a:xfrm>
        </p:grpSpPr>
        <p:sp>
          <p:nvSpPr>
            <p:cNvPr id="19463" name="Text Box 8"/>
            <p:cNvSpPr txBox="1"/>
            <p:nvPr/>
          </p:nvSpPr>
          <p:spPr>
            <a:xfrm>
              <a:off x="283" y="8440"/>
              <a:ext cx="3737" cy="703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algn="just" eaLnBrk="1" hangingPunct="1"/>
              <a:r>
                <a:rPr lang="zh-CN" altLang="en-US" sz="2400" b="1" dirty="0">
                  <a:solidFill>
                    <a:schemeClr val="tx2"/>
                  </a:solidFill>
                  <a:latin typeface="黑体" panose="02010609060101010101" charset="-122"/>
                  <a:ea typeface="黑体" panose="02010609060101010101" charset="-122"/>
                </a:rPr>
                <a:t>成人头后仰</a:t>
              </a:r>
              <a:r>
                <a:rPr lang="en-US" altLang="zh-CN" sz="2400" b="1" dirty="0">
                  <a:solidFill>
                    <a:schemeClr val="tx2"/>
                  </a:solidFill>
                  <a:latin typeface="黑体" panose="02010609060101010101" charset="-122"/>
                  <a:ea typeface="黑体" panose="02010609060101010101" charset="-122"/>
                </a:rPr>
                <a:t>90</a:t>
              </a:r>
              <a:r>
                <a:rPr lang="en-US" altLang="zh-CN" sz="2400" b="1" baseline="30000" dirty="0">
                  <a:solidFill>
                    <a:schemeClr val="tx2"/>
                  </a:solidFill>
                  <a:latin typeface="黑体" panose="02010609060101010101" charset="-122"/>
                  <a:ea typeface="黑体" panose="02010609060101010101" charset="-122"/>
                </a:rPr>
                <a:t>0</a:t>
              </a:r>
              <a:endParaRPr lang="en-US" altLang="zh-CN" sz="2400" b="1" dirty="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9464" name="Text Box 9"/>
            <p:cNvSpPr txBox="1"/>
            <p:nvPr/>
          </p:nvSpPr>
          <p:spPr>
            <a:xfrm>
              <a:off x="5273" y="8440"/>
              <a:ext cx="3452" cy="703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algn="just" eaLnBrk="1" hangingPunct="1"/>
              <a:r>
                <a:rPr lang="zh-CN" altLang="en-US" sz="2400" b="1" dirty="0">
                  <a:solidFill>
                    <a:schemeClr val="tx2"/>
                  </a:solidFill>
                  <a:latin typeface="黑体" panose="02010609060101010101" charset="-122"/>
                  <a:ea typeface="黑体" panose="02010609060101010101" charset="-122"/>
                </a:rPr>
                <a:t>儿童头后仰</a:t>
              </a:r>
              <a:r>
                <a:rPr lang="en-US" altLang="zh-CN" sz="2400" b="1" dirty="0">
                  <a:solidFill>
                    <a:schemeClr val="tx2"/>
                  </a:solidFill>
                  <a:latin typeface="黑体" panose="02010609060101010101" charset="-122"/>
                  <a:ea typeface="黑体" panose="02010609060101010101" charset="-122"/>
                </a:rPr>
                <a:t>60</a:t>
              </a:r>
              <a:r>
                <a:rPr lang="en-US" altLang="zh-CN" sz="2400" b="1" baseline="30000" dirty="0">
                  <a:solidFill>
                    <a:schemeClr val="tx2"/>
                  </a:solidFill>
                  <a:latin typeface="黑体" panose="02010609060101010101" charset="-122"/>
                  <a:ea typeface="黑体" panose="02010609060101010101" charset="-122"/>
                </a:rPr>
                <a:t>0</a:t>
              </a:r>
              <a:endParaRPr lang="en-US" altLang="zh-CN" sz="2400" b="1" dirty="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9465" name="Text Box 10"/>
            <p:cNvSpPr txBox="1"/>
            <p:nvPr/>
          </p:nvSpPr>
          <p:spPr>
            <a:xfrm>
              <a:off x="10263" y="8440"/>
              <a:ext cx="3737" cy="703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algn="just" eaLnBrk="1" hangingPunct="1"/>
              <a:r>
                <a:rPr lang="zh-CN" altLang="en-US" sz="2400" b="1" dirty="0">
                  <a:solidFill>
                    <a:schemeClr val="tx2"/>
                  </a:solidFill>
                  <a:latin typeface="黑体" panose="02010609060101010101" charset="-122"/>
                  <a:ea typeface="黑体" panose="02010609060101010101" charset="-122"/>
                </a:rPr>
                <a:t>婴儿头后仰</a:t>
              </a:r>
              <a:r>
                <a:rPr lang="en-US" altLang="zh-CN" sz="2400" b="1" dirty="0">
                  <a:solidFill>
                    <a:schemeClr val="tx2"/>
                  </a:solidFill>
                  <a:latin typeface="黑体" panose="02010609060101010101" charset="-122"/>
                  <a:ea typeface="黑体" panose="02010609060101010101" charset="-122"/>
                </a:rPr>
                <a:t>30</a:t>
              </a:r>
              <a:r>
                <a:rPr lang="en-US" altLang="zh-CN" sz="2400" b="1" baseline="30000" dirty="0">
                  <a:solidFill>
                    <a:schemeClr val="tx2"/>
                  </a:solidFill>
                  <a:latin typeface="黑体" panose="02010609060101010101" charset="-122"/>
                  <a:ea typeface="黑体" panose="02010609060101010101" charset="-122"/>
                </a:rPr>
                <a:t>0</a:t>
              </a:r>
              <a:endParaRPr lang="en-US" altLang="zh-CN" sz="2400" b="1" dirty="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3134-fysnevk58066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42655" y="4203065"/>
            <a:ext cx="3569970" cy="26549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330" y="1490345"/>
            <a:ext cx="10968990" cy="4050665"/>
          </a:xfrm>
        </p:spPr>
        <p:txBody>
          <a:bodyPr>
            <a:normAutofit/>
          </a:bodyPr>
          <a:p>
            <a:r>
              <a:rPr lang="zh-CN" altLang="en-US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七、人工呼吸</a:t>
            </a:r>
            <a:endParaRPr lang="zh-CN" altLang="en-US" sz="24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en-US" altLang="zh-CN">
                <a:solidFill>
                  <a:schemeClr val="tx2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>
                <a:solidFill>
                  <a:schemeClr val="tx2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、无简易呼吸器：</a:t>
            </a:r>
            <a:r>
              <a:rPr>
                <a:solidFill>
                  <a:schemeClr val="tx2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口对口缓缓吹两口气，以看到胸廓起伏为宜，</a:t>
            </a:r>
            <a:r>
              <a:rPr sz="1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吹气时间1秒</a:t>
            </a:r>
            <a:r>
              <a:rPr>
                <a:solidFill>
                  <a:schemeClr val="tx2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，两口气之间隔</a:t>
            </a:r>
            <a:r>
              <a:rPr lang="en-US" altLang="zh-CN">
                <a:solidFill>
                  <a:schemeClr val="tx2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1.5</a:t>
            </a:r>
            <a:r>
              <a:rPr>
                <a:solidFill>
                  <a:schemeClr val="tx2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秒钟；</a:t>
            </a:r>
            <a:endParaRPr>
              <a:solidFill>
                <a:schemeClr val="tx2"/>
              </a:solidFill>
              <a:effectLst>
                <a:outerShdw blurRad="38100" dist="38100" dir="2700000">
                  <a:srgbClr val="FFFFFF"/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r>
              <a:rPr>
                <a:solidFill>
                  <a:schemeClr val="tx2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2、</a:t>
            </a:r>
            <a:r>
              <a:rPr lang="zh-CN" altLang="en-US">
                <a:solidFill>
                  <a:schemeClr val="tx2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应用简易呼吸器：一手以“CE”手法固定，一手挤压简易呼吸器，每次送气400～600 ml，频率10～12 次/分。</a:t>
            </a:r>
            <a:endParaRPr lang="zh-CN" altLang="en-US">
              <a:solidFill>
                <a:schemeClr val="tx2"/>
              </a:solidFill>
              <a:effectLst>
                <a:outerShdw blurRad="38100" dist="38100" dir="2700000">
                  <a:srgbClr val="FFFFFF"/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2800">
                <a:solidFill>
                  <a:schemeClr val="tx2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如只有</a:t>
            </a:r>
            <a:r>
              <a:rPr lang="en-US" altLang="zh-CN" sz="2800">
                <a:solidFill>
                  <a:schemeClr val="tx2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sz="2800">
                <a:solidFill>
                  <a:schemeClr val="tx2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人操作，间断胸外按压时间不得超过</a:t>
            </a:r>
            <a:r>
              <a:rPr lang="en-US" altLang="zh-CN" sz="2800">
                <a:solidFill>
                  <a:schemeClr val="tx2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10</a:t>
            </a:r>
            <a:r>
              <a:rPr sz="2800">
                <a:solidFill>
                  <a:schemeClr val="tx2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秒；</a:t>
            </a:r>
            <a:endParaRPr sz="2800">
              <a:solidFill>
                <a:schemeClr val="tx2"/>
              </a:solidFill>
              <a:effectLst>
                <a:outerShdw blurRad="38100" dist="38100" dir="2700000">
                  <a:srgbClr val="FFFFFF"/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sz="2800">
                <a:solidFill>
                  <a:schemeClr val="tx2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如</a:t>
            </a:r>
            <a:r>
              <a:rPr lang="zh-CN" altLang="en-US" sz="2800">
                <a:solidFill>
                  <a:schemeClr val="tx2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有</a:t>
            </a:r>
            <a:r>
              <a:rPr lang="en-US" altLang="zh-CN" sz="2800">
                <a:solidFill>
                  <a:schemeClr val="tx2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sz="2800">
                <a:solidFill>
                  <a:schemeClr val="tx2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人操作，胸外按压与人工呼吸可同时进行。</a:t>
            </a:r>
            <a:endParaRPr sz="3200">
              <a:solidFill>
                <a:schemeClr val="tx2"/>
              </a:solidFill>
              <a:effectLst>
                <a:outerShdw blurRad="38100" dist="38100" dir="2700000">
                  <a:srgbClr val="FFFFFF"/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sz="3200">
                <a:solidFill>
                  <a:schemeClr val="tx2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按压通气比：</a:t>
            </a:r>
            <a:r>
              <a:rPr lang="en-US" altLang="zh-CN" sz="3200">
                <a:solidFill>
                  <a:schemeClr val="tx2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30:2</a:t>
            </a:r>
            <a:endParaRPr sz="3200">
              <a:solidFill>
                <a:schemeClr val="tx2"/>
              </a:solidFill>
              <a:effectLst>
                <a:outerShdw blurRad="38100" dist="38100" dir="2700000">
                  <a:srgbClr val="FFFFFF"/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330" y="1490345"/>
            <a:ext cx="4718685" cy="4759325"/>
          </a:xfrm>
        </p:spPr>
        <p:txBody>
          <a:bodyPr/>
          <a:p>
            <a:r>
              <a:rPr lang="zh-CN" altLang="en-US" sz="2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八、电除颤</a:t>
            </a:r>
            <a:endParaRPr lang="zh-CN" altLang="en-US" sz="28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>
                <a:solidFill>
                  <a:schemeClr val="tx1"/>
                </a:solidFill>
              </a:rPr>
              <a:t>院外心脏骤停，</a:t>
            </a:r>
            <a:r>
              <a:rPr lang="en-US" altLang="zh-CN">
                <a:solidFill>
                  <a:schemeClr val="tx1"/>
                </a:solidFill>
              </a:rPr>
              <a:t>80%</a:t>
            </a:r>
            <a:r>
              <a:rPr>
                <a:solidFill>
                  <a:schemeClr val="tx1"/>
                </a:solidFill>
              </a:rPr>
              <a:t>以上均为室颤；</a:t>
            </a:r>
            <a:endParaRPr>
              <a:solidFill>
                <a:schemeClr val="tx1"/>
              </a:solidFill>
            </a:endParaRPr>
          </a:p>
          <a:p>
            <a:r>
              <a:rPr>
                <a:solidFill>
                  <a:schemeClr val="tx1"/>
                </a:solidFill>
                <a:sym typeface="+mn-ea"/>
              </a:rPr>
              <a:t>室颤最有效的抢救方法就是除颤；</a:t>
            </a:r>
            <a:endParaRPr>
              <a:solidFill>
                <a:schemeClr val="tx1"/>
              </a:solidFill>
              <a:sym typeface="+mn-ea"/>
            </a:endParaRPr>
          </a:p>
          <a:p>
            <a:r>
              <a:rPr lang="zh-CN" altLang="en-US">
                <a:solidFill>
                  <a:schemeClr val="tx1"/>
                </a:solidFill>
              </a:rPr>
              <a:t>电击除颤后应立即恢复心肺复苏(不要检查心律或脉搏，直接开始胸外按压），2分钟后再进行下一次心律检查。</a:t>
            </a:r>
            <a:endParaRPr lang="zh-CN" altLang="en-US">
              <a:solidFill>
                <a:schemeClr val="tx1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电极片位置：右上胸部（锁骨下、胸骨旁）</a:t>
            </a:r>
            <a:endParaRPr lang="zh-CN" altLang="en-US">
              <a:solidFill>
                <a:schemeClr val="tx1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                     左下胸部（心尖搏动处）</a:t>
            </a:r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33695" y="1569720"/>
            <a:ext cx="3373755" cy="3248025"/>
          </a:xfrm>
          <a:prstGeom prst="rect">
            <a:avLst/>
          </a:prstGeom>
        </p:spPr>
      </p:pic>
      <p:pic>
        <p:nvPicPr>
          <p:cNvPr id="5" name="图片 4" descr="微信图片_202003141323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7450" y="4237990"/>
            <a:ext cx="2951480" cy="26200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330" y="1490345"/>
            <a:ext cx="10968990" cy="1443990"/>
          </a:xfrm>
        </p:spPr>
        <p:txBody>
          <a:bodyPr>
            <a:normAutofit lnSpcReduction="10000"/>
          </a:bodyPr>
          <a:p>
            <a:pPr>
              <a:lnSpc>
                <a:spcPct val="100000"/>
              </a:lnSpc>
            </a:pPr>
            <a:r>
              <a:rPr lang="en-US" altLang="zh-CN" sz="2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CPR</a:t>
            </a:r>
            <a:r>
              <a:rPr sz="2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有效评估</a:t>
            </a:r>
            <a:endParaRPr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00000"/>
              </a:lnSpc>
            </a:pPr>
            <a:r>
              <a:rPr lang="zh-CN" altLang="en-US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持续2分钟的高效率的CPR</a:t>
            </a:r>
            <a:endParaRPr lang="zh-CN" altLang="en-US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00000"/>
              </a:lnSpc>
            </a:pPr>
            <a:r>
              <a:rPr lang="zh-CN" altLang="en-US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以心脏按压：人工呼吸 = 30：2 的比例进行，操作5个周期。（心脏按压开始送气结束）</a:t>
            </a:r>
            <a:endParaRPr lang="zh-CN" altLang="en-US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00000"/>
              </a:lnSpc>
            </a:pP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342900" indent="-342900" eaLnBrk="1" latinLnBrk="1" hangingPunct="1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</a:pPr>
            <a:endParaRPr b="1">
              <a:solidFill>
                <a:schemeClr val="tx2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8330" y="2801620"/>
            <a:ext cx="4392930" cy="1934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 eaLnBrk="1" latinLnBrk="1" hangingPunct="1">
              <a:spcBef>
                <a:spcPct val="200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</a:pPr>
            <a:r>
              <a:rPr lang="zh-CN" altLang="en-US" sz="2800" dirty="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非医务人员评估指标</a:t>
            </a:r>
            <a:endParaRPr lang="zh-CN" altLang="en-US" sz="2800" dirty="0">
              <a:solidFill>
                <a:schemeClr val="tx2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marL="342900" indent="-342900" eaLnBrk="1" latinLnBrk="1" hangingPunct="1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chemeClr val="accent2"/>
                </a:solidFill>
                <a:latin typeface="Verdana" panose="020B0604030504040204" pitchFamily="2" charset="0"/>
                <a:ea typeface="黑体" panose="02010609060101010101" charset="-122"/>
                <a:sym typeface="+mn-ea"/>
              </a:rPr>
              <a:t>面色、口唇苍白、青紫变红润</a:t>
            </a:r>
            <a:endParaRPr lang="zh-CN" altLang="en-US" b="1" dirty="0">
              <a:solidFill>
                <a:schemeClr val="accent2"/>
              </a:solidFill>
              <a:latin typeface="Verdana" panose="020B0604030504040204" pitchFamily="2" charset="0"/>
              <a:ea typeface="黑体" panose="02010609060101010101" charset="-122"/>
            </a:endParaRPr>
          </a:p>
          <a:p>
            <a:pPr marL="342900" indent="-342900" eaLnBrk="1" latinLnBrk="1" hangingPunct="1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chemeClr val="accent2"/>
                </a:solidFill>
                <a:latin typeface="Verdana" panose="020B0604030504040204" pitchFamily="2" charset="0"/>
                <a:ea typeface="黑体" panose="02010609060101010101" charset="-122"/>
                <a:sym typeface="+mn-ea"/>
              </a:rPr>
              <a:t>恢复可以探知的脉搏搏动、自主呼吸</a:t>
            </a:r>
            <a:endParaRPr lang="zh-CN" altLang="en-US" b="1" dirty="0">
              <a:solidFill>
                <a:schemeClr val="accent2"/>
              </a:solidFill>
              <a:latin typeface="Verdana" panose="020B0604030504040204" pitchFamily="2" charset="0"/>
              <a:ea typeface="黑体" panose="02010609060101010101" charset="-122"/>
            </a:endParaRPr>
          </a:p>
          <a:p>
            <a:pPr marL="342900" indent="-342900" eaLnBrk="1" latinLnBrk="1" hangingPunct="1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chemeClr val="accent2"/>
                </a:solidFill>
                <a:latin typeface="Verdana" panose="020B0604030504040204" pitchFamily="2" charset="0"/>
                <a:ea typeface="黑体" panose="02010609060101010101" charset="-122"/>
                <a:sym typeface="+mn-ea"/>
              </a:rPr>
              <a:t>伤病员眼球活动，手脚抽动，呻吟</a:t>
            </a:r>
            <a:endParaRPr lang="zh-CN" altLang="en-US" dirty="0">
              <a:solidFill>
                <a:schemeClr val="tx2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30240" y="2801620"/>
            <a:ext cx="5921375" cy="3068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 eaLnBrk="1" latinLnBrk="1" hangingPunct="1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</a:pPr>
            <a:r>
              <a:rPr lang="zh-CN" sz="280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专业急救人员</a:t>
            </a:r>
            <a:r>
              <a:rPr lang="en-US" altLang="zh-CN" sz="280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/</a:t>
            </a:r>
            <a:r>
              <a:rPr lang="zh-CN" sz="280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医务人员评估指标</a:t>
            </a:r>
            <a:endParaRPr lang="zh-CN">
              <a:solidFill>
                <a:schemeClr val="tx2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342900" indent="-342900" eaLnBrk="1" latinLnBrk="1" hangingPunct="1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chemeClr val="accent2"/>
                </a:solidFill>
                <a:latin typeface="Verdana" panose="020B0604030504040204" pitchFamily="2" charset="0"/>
                <a:ea typeface="黑体" panose="02010609060101010101" charset="-122"/>
                <a:sym typeface="+mn-ea"/>
              </a:rPr>
              <a:t>自主呼吸及心跳恢复：可听到心音，触及大动脉搏动，心电图示窦性心律、房性或交界性心律，即使为心房扑动或颤动也是自主心跳恢复的表现。</a:t>
            </a:r>
            <a:endParaRPr lang="zh-CN" altLang="en-US" b="1" dirty="0">
              <a:solidFill>
                <a:schemeClr val="accent2"/>
              </a:solidFill>
              <a:latin typeface="Verdana" panose="020B0604030504040204" pitchFamily="2" charset="0"/>
              <a:ea typeface="黑体" panose="02010609060101010101" charset="-122"/>
              <a:sym typeface="+mn-ea"/>
            </a:endParaRPr>
          </a:p>
          <a:p>
            <a:pPr marL="342900" indent="-342900" eaLnBrk="1" latinLnBrk="1" hangingPunct="1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chemeClr val="accent2"/>
                </a:solidFill>
                <a:latin typeface="Verdana" panose="020B0604030504040204" pitchFamily="2" charset="0"/>
                <a:ea typeface="黑体" panose="02010609060101010101" charset="-122"/>
                <a:sym typeface="+mn-ea"/>
              </a:rPr>
              <a:t>瞳孔变化：散大的瞳孔回缩变小，对光反射恢复。</a:t>
            </a:r>
            <a:endParaRPr lang="zh-CN" altLang="en-US" b="1" dirty="0">
              <a:solidFill>
                <a:schemeClr val="accent2"/>
              </a:solidFill>
              <a:latin typeface="Verdana" panose="020B0604030504040204" pitchFamily="2" charset="0"/>
              <a:ea typeface="黑体" panose="02010609060101010101" charset="-122"/>
              <a:sym typeface="+mn-ea"/>
            </a:endParaRPr>
          </a:p>
          <a:p>
            <a:pPr marL="342900" indent="-342900" eaLnBrk="1" latinLnBrk="1" hangingPunct="1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chemeClr val="accent2"/>
                </a:solidFill>
                <a:latin typeface="Verdana" panose="020B0604030504040204" pitchFamily="2" charset="0"/>
                <a:ea typeface="黑体" panose="02010609060101010101" charset="-122"/>
                <a:sym typeface="+mn-ea"/>
              </a:rPr>
              <a:t>按压时可扪及大动脉搏动。</a:t>
            </a:r>
            <a:endParaRPr lang="zh-CN" altLang="en-US" b="1" dirty="0">
              <a:solidFill>
                <a:schemeClr val="accent2"/>
              </a:solidFill>
              <a:latin typeface="Verdana" panose="020B0604030504040204" pitchFamily="2" charset="0"/>
              <a:ea typeface="黑体" panose="02010609060101010101" charset="-122"/>
              <a:sym typeface="+mn-ea"/>
            </a:endParaRPr>
          </a:p>
          <a:p>
            <a:pPr marL="342900" indent="-342900" eaLnBrk="1" latinLnBrk="1" hangingPunct="1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chemeClr val="accent2"/>
                </a:solidFill>
                <a:latin typeface="Verdana" panose="020B0604030504040204" pitchFamily="2" charset="0"/>
                <a:ea typeface="黑体" panose="02010609060101010101" charset="-122"/>
                <a:sym typeface="+mn-ea"/>
              </a:rPr>
              <a:t>收缩压达60mmHg以上。</a:t>
            </a:r>
            <a:endParaRPr lang="zh-CN" altLang="en-US" b="1" dirty="0">
              <a:solidFill>
                <a:schemeClr val="accent2"/>
              </a:solidFill>
              <a:latin typeface="Verdana" panose="020B0604030504040204" pitchFamily="2" charset="0"/>
              <a:ea typeface="黑体" panose="02010609060101010101" charset="-122"/>
              <a:sym typeface="+mn-ea"/>
            </a:endParaRPr>
          </a:p>
          <a:p>
            <a:pPr marL="342900" indent="-342900" eaLnBrk="1" latinLnBrk="1" hangingPunct="1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chemeClr val="accent2"/>
                </a:solidFill>
                <a:latin typeface="Verdana" panose="020B0604030504040204" pitchFamily="2" charset="0"/>
                <a:ea typeface="黑体" panose="02010609060101010101" charset="-122"/>
                <a:sym typeface="+mn-ea"/>
              </a:rPr>
              <a:t>发绀的面色、口唇、指甲转为红润。</a:t>
            </a:r>
            <a:endParaRPr lang="zh-CN" altLang="en-US" b="1" dirty="0">
              <a:solidFill>
                <a:schemeClr val="accent2"/>
              </a:solidFill>
              <a:latin typeface="Verdana" panose="020B0604030504040204" pitchFamily="2" charset="0"/>
              <a:ea typeface="黑体" panose="02010609060101010101" charset="-122"/>
              <a:sym typeface="+mn-ea"/>
            </a:endParaRPr>
          </a:p>
          <a:p>
            <a:pPr marL="342900" indent="-342900" eaLnBrk="1" latinLnBrk="1" hangingPunct="1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chemeClr val="accent2"/>
                </a:solidFill>
                <a:latin typeface="Verdana" panose="020B0604030504040204" pitchFamily="2" charset="0"/>
                <a:ea typeface="黑体" panose="02010609060101010101" charset="-122"/>
                <a:sym typeface="+mn-ea"/>
              </a:rPr>
              <a:t>脑功能开始好转的迹象。</a:t>
            </a:r>
            <a:endParaRPr lang="zh-CN" altLang="en-US" b="1" dirty="0">
              <a:solidFill>
                <a:schemeClr val="accent2"/>
              </a:solidFill>
              <a:latin typeface="Verdana" panose="020B0604030504040204" pitchFamily="2" charset="0"/>
              <a:ea typeface="黑体" panose="02010609060101010101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788035" y="4735830"/>
            <a:ext cx="4044950" cy="1797710"/>
            <a:chOff x="1273" y="6641"/>
            <a:chExt cx="5991" cy="3302"/>
          </a:xfrm>
        </p:grpSpPr>
        <p:sp>
          <p:nvSpPr>
            <p:cNvPr id="8" name="椭圆形标注 7"/>
            <p:cNvSpPr/>
            <p:nvPr/>
          </p:nvSpPr>
          <p:spPr>
            <a:xfrm>
              <a:off x="1273" y="6641"/>
              <a:ext cx="5991" cy="3302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397" y="7066"/>
              <a:ext cx="3742" cy="2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若无以上指标改善，继续下一轮心肺复苏</a:t>
              </a:r>
              <a:endParaRPr lang="zh-CN" altLang="en-US" sz="28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 </a:t>
            </a:r>
            <a:r>
              <a:t>心肺复苏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r>
              <a:rPr lang="en-US" altLang="zh-CN" sz="2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CPR</a:t>
            </a:r>
            <a:r>
              <a:rPr sz="2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终止评估</a:t>
            </a:r>
            <a:endParaRPr sz="28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342900" indent="-342900" eaLnBrk="1" latinLnBrk="1" hangingPunct="1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</a:pPr>
            <a:r>
              <a:rPr sz="1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复苏成功：自主呼吸及心跳已恢复良好，转入下一阶段治疗。</a:t>
            </a:r>
            <a:endParaRPr sz="18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342900" indent="-342900" eaLnBrk="1" latinLnBrk="1" hangingPunct="1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</a:pPr>
            <a:r>
              <a:rPr sz="1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复苏失败：自主呼吸及心跳一直未恢复，脑干反射全部消失，心肺复苏操作已达30min以上，心电图成直线，医生判断已临床死亡。</a:t>
            </a:r>
            <a:endParaRPr sz="18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342900" indent="-342900" eaLnBrk="1" latinLnBrk="1" hangingPunct="1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</a:pPr>
            <a:r>
              <a:rPr sz="1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特出情况：溺水、触电、新生儿抢救时间应延长1-2小时。</a:t>
            </a:r>
            <a:endParaRPr sz="18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endParaRPr sz="18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330" y="1490345"/>
            <a:ext cx="10968990" cy="466725"/>
          </a:xfrm>
        </p:spPr>
        <p:txBody>
          <a:bodyPr/>
          <a:p>
            <a:r>
              <a:rPr lang="zh-CN" altLang="en-US">
                <a:solidFill>
                  <a:schemeClr val="tx1"/>
                </a:solidFill>
              </a:rPr>
              <a:t>复苏成功后</a:t>
            </a:r>
            <a:r>
              <a:rPr lang="en-US" altLang="zh-CN">
                <a:solidFill>
                  <a:schemeClr val="tx1"/>
                </a:solidFill>
              </a:rPr>
              <a:t>-------</a:t>
            </a:r>
            <a:r>
              <a:rPr b="1">
                <a:solidFill>
                  <a:schemeClr val="tx2"/>
                </a:solidFill>
                <a:ea typeface="黑体" panose="02010609060101010101" charset="-122"/>
                <a:sym typeface="+mn-ea"/>
              </a:rPr>
              <a:t>复原体位（侧卧位），防治误吸。</a:t>
            </a:r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1851660" y="2425199"/>
            <a:ext cx="8070180" cy="4350886"/>
            <a:chOff x="558" y="3058"/>
            <a:chExt cx="13447" cy="7788"/>
          </a:xfrm>
        </p:grpSpPr>
        <p:grpSp>
          <p:nvGrpSpPr>
            <p:cNvPr id="24582" name="组合 24581"/>
            <p:cNvGrpSpPr/>
            <p:nvPr/>
          </p:nvGrpSpPr>
          <p:grpSpPr>
            <a:xfrm>
              <a:off x="609" y="3058"/>
              <a:ext cx="6517" cy="3843"/>
              <a:chOff x="0" y="-29"/>
              <a:chExt cx="2607" cy="1537"/>
            </a:xfrm>
          </p:grpSpPr>
          <p:pic>
            <p:nvPicPr>
              <p:cNvPr id="24583" name="Picture 6" descr="翻成侧卧1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0" y="0"/>
                <a:ext cx="2607" cy="150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4584" name="Rectangle 10"/>
              <p:cNvSpPr/>
              <p:nvPr/>
            </p:nvSpPr>
            <p:spPr>
              <a:xfrm>
                <a:off x="2153" y="-29"/>
                <a:ext cx="435" cy="46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>
                <a:spAutoFit/>
              </a:bodyPr>
              <a:p>
                <a:pPr eaLnBrk="1" hangingPunct="1"/>
                <a:r>
                  <a:rPr lang="en-US" altLang="zh-CN" sz="3600" b="1" dirty="0">
                    <a:solidFill>
                      <a:srgbClr val="000066"/>
                    </a:solidFill>
                    <a:latin typeface="Verdana" panose="020B0604030504040204" pitchFamily="2" charset="0"/>
                    <a:ea typeface="宋体" panose="02010600030101010101" pitchFamily="2" charset="-122"/>
                  </a:rPr>
                  <a:t>1</a:t>
                </a:r>
                <a:endParaRPr lang="en-US" altLang="zh-CN" sz="3600" b="1" dirty="0">
                  <a:solidFill>
                    <a:srgbClr val="000066"/>
                  </a:solidFill>
                  <a:latin typeface="Verdana" panose="020B0604030504040204" pitchFamily="2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4585" name="组合 24584"/>
            <p:cNvGrpSpPr/>
            <p:nvPr/>
          </p:nvGrpSpPr>
          <p:grpSpPr>
            <a:xfrm>
              <a:off x="7441" y="3061"/>
              <a:ext cx="6432" cy="3839"/>
              <a:chOff x="0" y="-29"/>
              <a:chExt cx="2573" cy="1536"/>
            </a:xfrm>
          </p:grpSpPr>
          <p:pic>
            <p:nvPicPr>
              <p:cNvPr id="24586" name="Picture 7" descr="翻成侧卧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2573" cy="150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4587" name="Rectangle 11"/>
              <p:cNvSpPr/>
              <p:nvPr/>
            </p:nvSpPr>
            <p:spPr>
              <a:xfrm>
                <a:off x="34" y="-29"/>
                <a:ext cx="321" cy="46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ctr">
                <a:spAutoFit/>
              </a:bodyPr>
              <a:p>
                <a:pPr eaLnBrk="1" hangingPunct="1"/>
                <a:r>
                  <a:rPr lang="en-US" altLang="zh-CN" sz="3600" b="1" dirty="0">
                    <a:solidFill>
                      <a:srgbClr val="000066"/>
                    </a:solidFill>
                    <a:latin typeface="Verdana" panose="020B0604030504040204" pitchFamily="2" charset="0"/>
                    <a:ea typeface="宋体" panose="02010600030101010101" pitchFamily="2" charset="-122"/>
                  </a:rPr>
                  <a:t>2</a:t>
                </a:r>
                <a:endParaRPr lang="en-US" altLang="zh-CN" sz="3600" b="1" dirty="0">
                  <a:solidFill>
                    <a:srgbClr val="000066"/>
                  </a:solidFill>
                  <a:latin typeface="Verdana" panose="020B0604030504040204" pitchFamily="2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4588" name="组合 24587"/>
            <p:cNvGrpSpPr/>
            <p:nvPr/>
          </p:nvGrpSpPr>
          <p:grpSpPr>
            <a:xfrm>
              <a:off x="558" y="6935"/>
              <a:ext cx="6520" cy="3910"/>
              <a:chOff x="0" y="0"/>
              <a:chExt cx="2608" cy="1564"/>
            </a:xfrm>
          </p:grpSpPr>
          <p:pic>
            <p:nvPicPr>
              <p:cNvPr id="24589" name="Picture 8" descr="翻成侧卧3"/>
              <p:cNvPicPr>
                <a:picLocks noChangeAspect="1"/>
              </p:cNvPicPr>
              <p:nvPr/>
            </p:nvPicPr>
            <p:blipFill>
              <a:blip r:embed="rId3"/>
              <a:srcRect t="5539" b="3612"/>
              <a:stretch>
                <a:fillRect/>
              </a:stretch>
            </p:blipFill>
            <p:spPr>
              <a:xfrm>
                <a:off x="0" y="0"/>
                <a:ext cx="2608" cy="156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4590" name="Rectangle 12"/>
              <p:cNvSpPr/>
              <p:nvPr/>
            </p:nvSpPr>
            <p:spPr>
              <a:xfrm>
                <a:off x="204" y="37"/>
                <a:ext cx="321" cy="46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ctr">
                <a:spAutoFit/>
              </a:bodyPr>
              <a:p>
                <a:pPr eaLnBrk="1" hangingPunct="1"/>
                <a:r>
                  <a:rPr lang="en-US" altLang="zh-CN" sz="3600" b="1" dirty="0">
                    <a:solidFill>
                      <a:srgbClr val="000066"/>
                    </a:solidFill>
                    <a:latin typeface="Verdana" panose="020B0604030504040204" pitchFamily="2" charset="0"/>
                    <a:ea typeface="宋体" panose="02010600030101010101" pitchFamily="2" charset="-122"/>
                  </a:rPr>
                  <a:t>3</a:t>
                </a:r>
                <a:endParaRPr lang="en-US" altLang="zh-CN" sz="3600" b="1" dirty="0">
                  <a:solidFill>
                    <a:srgbClr val="000066"/>
                  </a:solidFill>
                  <a:latin typeface="Verdana" panose="020B0604030504040204" pitchFamily="2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4591" name="组合 24590"/>
            <p:cNvGrpSpPr/>
            <p:nvPr/>
          </p:nvGrpSpPr>
          <p:grpSpPr>
            <a:xfrm>
              <a:off x="7488" y="6899"/>
              <a:ext cx="6517" cy="3946"/>
              <a:chOff x="0" y="-15"/>
              <a:chExt cx="2607" cy="1649"/>
            </a:xfrm>
          </p:grpSpPr>
          <p:pic>
            <p:nvPicPr>
              <p:cNvPr id="24592" name="Picture 9" descr="翻成侧卧4"/>
              <p:cNvPicPr>
                <a:picLocks noChangeAspect="1"/>
              </p:cNvPicPr>
              <p:nvPr/>
            </p:nvPicPr>
            <p:blipFill>
              <a:blip r:embed="rId4"/>
              <a:srcRect l="2022" t="3098" b="2956"/>
              <a:stretch>
                <a:fillRect/>
              </a:stretch>
            </p:blipFill>
            <p:spPr>
              <a:xfrm>
                <a:off x="0" y="-15"/>
                <a:ext cx="2607" cy="164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4593" name="Rectangle 13"/>
              <p:cNvSpPr/>
              <p:nvPr/>
            </p:nvSpPr>
            <p:spPr>
              <a:xfrm>
                <a:off x="21" y="56"/>
                <a:ext cx="323" cy="48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>
                <a:spAutoFit/>
              </a:bodyPr>
              <a:p>
                <a:pPr eaLnBrk="1" hangingPunct="1"/>
                <a:r>
                  <a:rPr lang="en-US" altLang="zh-CN" sz="3600" b="1" dirty="0">
                    <a:solidFill>
                      <a:srgbClr val="000066"/>
                    </a:solidFill>
                    <a:latin typeface="Verdana" panose="020B0604030504040204" pitchFamily="2" charset="0"/>
                    <a:ea typeface="宋体" panose="02010600030101010101" pitchFamily="2" charset="-122"/>
                  </a:rPr>
                  <a:t>4</a:t>
                </a:r>
                <a:endParaRPr lang="en-US" altLang="zh-CN" sz="3600" b="1" dirty="0">
                  <a:solidFill>
                    <a:srgbClr val="000066"/>
                  </a:solidFill>
                  <a:latin typeface="Verdana" panose="020B0604030504040204" pitchFamily="2" charset="0"/>
                  <a:ea typeface="宋体" panose="02010600030101010101" pitchFamily="2" charset="-122"/>
                </a:endParaRPr>
              </a:p>
            </p:txBody>
          </p:sp>
        </p:grpSp>
      </p:grpSp>
    </p:spTree>
    <p:custDataLst>
      <p:tags r:id="rId5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70965" y="608330"/>
            <a:ext cx="2867025" cy="705485"/>
          </a:xfrm>
        </p:spPr>
        <p:txBody>
          <a:bodyPr/>
          <a:p>
            <a:r>
              <a:t>内容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 sz="5400"/>
              <a:t>1</a:t>
            </a:r>
            <a:r>
              <a:rPr sz="5400"/>
              <a:t>、理解心肺复苏的重要意义</a:t>
            </a:r>
            <a:endParaRPr sz="5400"/>
          </a:p>
          <a:p>
            <a:r>
              <a:rPr lang="en-US" altLang="zh-CN" sz="5400"/>
              <a:t>2</a:t>
            </a:r>
            <a:r>
              <a:rPr sz="5400"/>
              <a:t>、掌握心肺复苏的操作流程</a:t>
            </a:r>
            <a:endParaRPr sz="5400"/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330" y="1490345"/>
            <a:ext cx="8203565" cy="4759325"/>
          </a:xfrm>
        </p:spPr>
        <p:txBody>
          <a:bodyPr>
            <a:normAutofit lnSpcReduction="20000"/>
          </a:bodyPr>
          <a:p>
            <a:r>
              <a:rPr lang="zh-CN" altLang="en-US" sz="2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高质量的</a:t>
            </a:r>
            <a:r>
              <a:rPr lang="en-US" altLang="zh-CN" sz="2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CPR</a:t>
            </a:r>
            <a:endParaRPr lang="en-US" altLang="zh-CN" sz="28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en-US" altLang="zh-CN" sz="2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❖ 将重点继续放在高质量的CPR上</a:t>
            </a:r>
            <a:endParaRPr lang="en-US" altLang="zh-CN" sz="28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en-US" altLang="zh-CN" sz="2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❖ 按压频率至少100 次/分（区别于大约100 次/分）</a:t>
            </a:r>
            <a:endParaRPr lang="en-US" altLang="zh-CN" sz="28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en-US" altLang="zh-CN" sz="2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❖ 胸骨下陷深度至少 5 ㎝</a:t>
            </a:r>
            <a:endParaRPr lang="en-US" altLang="zh-CN" sz="28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en-US" altLang="zh-CN" sz="2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❖ 按压后保证胸骨完全回弹</a:t>
            </a:r>
            <a:endParaRPr lang="en-US" altLang="zh-CN" sz="28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en-US" altLang="zh-CN" sz="2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❖ 胸外按压时最大限度地减少中断</a:t>
            </a:r>
            <a:endParaRPr lang="en-US" altLang="zh-CN" sz="28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en-US" altLang="zh-CN" sz="2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❖ 避免过度通气</a:t>
            </a:r>
            <a:endParaRPr lang="en-US" altLang="zh-CN" sz="28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4" name="图片 3" descr="201507221607586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7265" y="3656330"/>
            <a:ext cx="2980055" cy="298005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p>
            <a:r>
              <a:rPr lang="zh-CN" altLang="en-US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心肺复苏 =（清理呼吸道） + 人工呼吸 + 胸外按压 + 后续的专业用药</a:t>
            </a:r>
            <a:endParaRPr lang="zh-CN" altLang="en-US" sz="24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17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心脏跳动停止者，如在4分钟内实施初步的CPR，在8分钟内由专业人员进一步心脏救生，生还的可能性最大。</a:t>
            </a:r>
            <a:endParaRPr lang="zh-CN" altLang="en-US" sz="17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17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因此，时间就是生命，速度是关键，初步的CPR按CAB进行。 </a:t>
            </a:r>
            <a:endParaRPr lang="zh-CN" altLang="en-US" sz="17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sz="17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C（circulation）：建立有效的人工循环</a:t>
            </a:r>
            <a:endParaRPr lang="zh-CN" altLang="en-US" sz="17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17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A（airway）：保持呼吸顺畅   </a:t>
            </a:r>
            <a:endParaRPr lang="zh-CN" altLang="en-US" sz="17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17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B（breathing）：口对口人工呼吸   </a:t>
            </a:r>
            <a:endParaRPr lang="zh-CN" altLang="en-US" sz="17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zh-CN" altLang="en-US" sz="17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330" y="1200785"/>
            <a:ext cx="5876290" cy="5478780"/>
          </a:xfrm>
        </p:spPr>
        <p:txBody>
          <a:bodyPr>
            <a:normAutofit/>
          </a:bodyPr>
          <a:p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在我国，心肺复苏的普及率不到1%，我国猝死抢救成功率还不到万分之一。</a:t>
            </a:r>
            <a:endParaRPr lang="zh-CN" altLang="en-US" sz="24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CPR培训是基础必会的课程。然而，研究显示，这一技能会在接受培训后数月内逐渐生疏。</a:t>
            </a:r>
            <a:endParaRPr lang="zh-CN" altLang="en-US" sz="24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所以应进行反复、高频的培训来保证技能掌握的熟练度，并熟悉如何将患者转运到高质量部门进一步救治。</a:t>
            </a:r>
            <a:endParaRPr lang="zh-CN" altLang="en-US" sz="24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4" name="图片 3" descr="201507221607586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12585" y="1732915"/>
            <a:ext cx="4946650" cy="49466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5870" y="2221865"/>
            <a:ext cx="9375775" cy="38919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580" y="261620"/>
            <a:ext cx="11127105" cy="1289050"/>
          </a:xfrm>
          <a:solidFill>
            <a:schemeClr val="bg1"/>
          </a:solidFill>
        </p:spPr>
        <p:txBody>
          <a:bodyPr>
            <a:noAutofit/>
          </a:bodyPr>
          <a:p>
            <a:r>
              <a:rPr lang="en-US" altLang="zh-CN" sz="440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 </a:t>
            </a:r>
            <a:r>
              <a:rPr sz="440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当你路上遇到昏迷不醒的人怎么办？</a:t>
            </a:r>
            <a:endParaRPr lang="zh-CN" altLang="en-US" sz="4400">
              <a:solidFill>
                <a:schemeClr val="tx2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pic>
        <p:nvPicPr>
          <p:cNvPr id="10242" name="Picture 9" descr="ppt647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614" b="14588"/>
          <a:stretch>
            <a:fillRect/>
          </a:stretch>
        </p:blipFill>
        <p:spPr>
          <a:xfrm>
            <a:off x="2155825" y="1192530"/>
            <a:ext cx="7545070" cy="54082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椭圆 4"/>
          <p:cNvSpPr/>
          <p:nvPr/>
        </p:nvSpPr>
        <p:spPr>
          <a:xfrm>
            <a:off x="2494915" y="3527425"/>
            <a:ext cx="3505835" cy="159448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287395" y="3724910"/>
            <a:ext cx="23171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想一想？</a:t>
            </a:r>
            <a:endParaRPr lang="zh-CN" altLang="en-US"/>
          </a:p>
          <a:p>
            <a:r>
              <a:rPr lang="zh-CN" altLang="en-US"/>
              <a:t>手足无措？</a:t>
            </a:r>
            <a:endParaRPr lang="zh-CN" altLang="en-US"/>
          </a:p>
          <a:p>
            <a:r>
              <a:rPr lang="zh-CN" altLang="en-US"/>
              <a:t>打</a:t>
            </a:r>
            <a:r>
              <a:rPr lang="en-US" altLang="zh-CN"/>
              <a:t>120</a:t>
            </a:r>
            <a:r>
              <a:rPr lang="zh-CN" altLang="en-US"/>
              <a:t>急救电话？</a:t>
            </a:r>
            <a:endParaRPr lang="zh-CN" altLang="en-US"/>
          </a:p>
          <a:p>
            <a:r>
              <a:rPr lang="zh-CN" altLang="en-US"/>
              <a:t>自己开始</a:t>
            </a:r>
            <a:r>
              <a:rPr lang="en-US" altLang="zh-CN"/>
              <a:t>CPR</a:t>
            </a:r>
            <a:r>
              <a:rPr lang="zh-CN" altLang="en-US"/>
              <a:t>？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1590" y="608330"/>
            <a:ext cx="10285730" cy="705485"/>
          </a:xfrm>
        </p:spPr>
        <p:txBody>
          <a:bodyPr/>
          <a:p>
            <a:r>
              <a:rPr lang="zh-CN" altLang="en-US"/>
              <a:t>心肺复苏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  <a:p>
            <a:pPr algn="ctr"/>
            <a:r>
              <a:rPr lang="zh-CN" altLang="en-US" sz="2400" b="1" u="sng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复苏：(Resuscitation)复活、苏醒=死而复生。</a:t>
            </a:r>
            <a:endParaRPr lang="zh-CN" altLang="en-US"/>
          </a:p>
          <a:p>
            <a:r>
              <a:rPr lang="zh-CN" altLang="en-US"/>
              <a:t>                                                                                 </a:t>
            </a:r>
            <a:endParaRPr lang="zh-CN" altLang="en-US"/>
          </a:p>
          <a:p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心肺复苏：(Cardio-Pulmonary Resuscitation=CPR)是针对心脏、呼吸骤停者所采取的急救措施以挽救其生命。即胸外按压形成暂时的人工循环，电击除颤转复心室颤动，促使心脏恢复自主搏动，人工呼吸纠正缺氧，并努力恢复自主呼吸。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4" name="图片 3" descr="7f1658ccd85c4d6e8f91bc177a196b3b_th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3914" t="6955" r="6358" b="16483"/>
          <a:stretch>
            <a:fillRect/>
          </a:stretch>
        </p:blipFill>
        <p:spPr>
          <a:xfrm>
            <a:off x="6247130" y="4718685"/>
            <a:ext cx="5330190" cy="2139315"/>
          </a:xfrm>
          <a:prstGeom prst="round2Diag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1585" y="608330"/>
            <a:ext cx="10325735" cy="705485"/>
          </a:xfrm>
        </p:spPr>
        <p:txBody>
          <a:bodyPr/>
          <a:p>
            <a:r>
              <a:rPr lang="zh-CN" altLang="en-US"/>
              <a:t>心肺复苏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51585" y="1539875"/>
            <a:ext cx="3650615" cy="4759325"/>
          </a:xfrm>
        </p:spPr>
        <p:txBody>
          <a:bodyPr>
            <a:normAutofit fontScale="90000" lnSpcReduction="10000"/>
          </a:bodyPr>
          <a:p>
            <a:r>
              <a:rPr lang="en-US" altLang="zh-CN"/>
              <a:t>                    </a:t>
            </a:r>
            <a:r>
              <a:rPr lang="zh-CN" altLang="en-US" sz="2665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时间就是生命</a:t>
            </a:r>
            <a:endParaRPr lang="zh-CN" altLang="en-US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心脏骤停的严重后果以分秒来计算：</a:t>
            </a:r>
            <a:endParaRPr lang="zh-CN" altLang="en-US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●3～5秒：黑蒙；</a:t>
            </a:r>
            <a:endParaRPr lang="zh-CN" altLang="en-US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●5～10秒：昏厥；</a:t>
            </a:r>
            <a:endParaRPr lang="zh-CN" altLang="en-US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●15秒左右：Adams-Stokes综合征发作；●10～20秒：意识丧失；</a:t>
            </a:r>
            <a:endParaRPr lang="zh-CN" altLang="en-US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●30～60秒：瞳孔散大；</a:t>
            </a:r>
            <a:endParaRPr lang="zh-CN" altLang="en-US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●60秒：呼吸渐停止；</a:t>
            </a:r>
            <a:endParaRPr lang="zh-CN" altLang="en-US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●1～2分钟：瞳孔固定、二便失禁；</a:t>
            </a:r>
            <a:endParaRPr lang="zh-CN" altLang="en-US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●4分钟：开始出现脑死亡；</a:t>
            </a:r>
            <a:endParaRPr lang="zh-CN" altLang="en-US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●6分钟：开始出现脑细胞死亡；</a:t>
            </a:r>
            <a:endParaRPr lang="zh-CN" altLang="en-US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●8分钟：“脑死亡”；</a:t>
            </a:r>
            <a:endParaRPr lang="zh-CN" altLang="en-US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zh-CN" altLang="en-US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902450" y="1416050"/>
            <a:ext cx="3456305" cy="40830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None/>
            </a:pPr>
            <a:r>
              <a:rPr lang="en-US" altLang="zh-CN" sz="2665" b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2665" b="1"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黄金4-6分钟</a:t>
            </a:r>
            <a:endParaRPr lang="zh-CN" altLang="en-US" sz="2665" b="1">
              <a:solidFill>
                <a:schemeClr val="tx1"/>
              </a:solidFill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None/>
            </a:pPr>
            <a:r>
              <a:rPr lang="zh-CN" altLang="en-US" sz="1600"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心脏骤停时间内复苏CPR成功率：</a:t>
            </a:r>
            <a:endParaRPr lang="zh-CN" altLang="en-US" sz="1600">
              <a:solidFill>
                <a:schemeClr val="tx1"/>
              </a:solidFill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None/>
            </a:pPr>
            <a:r>
              <a:rPr lang="zh-CN" altLang="en-US" sz="1600"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1min&gt;90%</a:t>
            </a:r>
            <a:endParaRPr lang="zh-CN" altLang="en-US" sz="1600">
              <a:solidFill>
                <a:schemeClr val="tx1"/>
              </a:solidFill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None/>
            </a:pPr>
            <a:r>
              <a:rPr lang="zh-CN" altLang="en-US" sz="1600"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4min&gt;60%</a:t>
            </a:r>
            <a:endParaRPr lang="zh-CN" altLang="en-US" sz="1600">
              <a:solidFill>
                <a:schemeClr val="tx1"/>
              </a:solidFill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None/>
            </a:pPr>
            <a:r>
              <a:rPr lang="zh-CN" altLang="en-US" sz="1600"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6min&gt;40%</a:t>
            </a:r>
            <a:endParaRPr lang="zh-CN" altLang="en-US" sz="1600">
              <a:solidFill>
                <a:schemeClr val="tx1"/>
              </a:solidFill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None/>
            </a:pPr>
            <a:r>
              <a:rPr lang="zh-CN" altLang="en-US" sz="1600"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8min&gt;20%</a:t>
            </a:r>
            <a:endParaRPr lang="zh-CN" altLang="en-US" sz="1600">
              <a:solidFill>
                <a:schemeClr val="tx1"/>
              </a:solidFill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None/>
            </a:pPr>
            <a:r>
              <a:rPr lang="zh-CN" altLang="en-US" sz="1600"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10min几乎0%</a:t>
            </a:r>
            <a:endParaRPr lang="zh-CN" altLang="en-US" sz="1600">
              <a:solidFill>
                <a:schemeClr val="tx1"/>
              </a:solidFill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None/>
            </a:pPr>
            <a:r>
              <a:rPr lang="zh-CN" altLang="en-US" sz="1600"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即：每延长1分钟施救，成活率就下降10%！</a:t>
            </a:r>
            <a:endParaRPr lang="zh-CN" altLang="en-US" sz="1600">
              <a:solidFill>
                <a:schemeClr val="tx1"/>
              </a:solidFill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86510" y="608330"/>
            <a:ext cx="10290810" cy="705485"/>
          </a:xfrm>
        </p:spPr>
        <p:txBody>
          <a:bodyPr/>
          <a:p>
            <a:r>
              <a:rPr lang="zh-CN" altLang="en-US"/>
              <a:t>心肺复苏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48640" y="1840230"/>
            <a:ext cx="10968990" cy="1515110"/>
          </a:xfrm>
        </p:spPr>
        <p:txBody>
          <a:bodyPr/>
          <a:p>
            <a:r>
              <a:rPr lang="zh-CN" altLang="en-US" sz="3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心肺复苏（CPR）是每个人都应该掌握的一项必备技能。</a:t>
            </a:r>
            <a:endParaRPr lang="zh-CN" altLang="en-US" sz="36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 l="9174" t="30722" r="10049" b="10620"/>
          <a:stretch>
            <a:fillRect/>
          </a:stretch>
        </p:blipFill>
        <p:spPr>
          <a:xfrm>
            <a:off x="2339975" y="2755900"/>
            <a:ext cx="7386320" cy="40227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45870" y="608330"/>
            <a:ext cx="2254250" cy="705485"/>
          </a:xfrm>
        </p:spPr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 t="29933" b="7373"/>
          <a:stretch>
            <a:fillRect/>
          </a:stretch>
        </p:blipFill>
        <p:spPr>
          <a:xfrm>
            <a:off x="1321435" y="2591435"/>
            <a:ext cx="9230995" cy="43408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322955" y="730250"/>
            <a:ext cx="494665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ym typeface="+mn-ea"/>
              </a:rPr>
              <a:t>之基础生命支持步骤</a:t>
            </a:r>
            <a:endParaRPr lang="zh-CN" altLang="en-US" sz="3200"/>
          </a:p>
        </p:txBody>
      </p:sp>
      <p:sp>
        <p:nvSpPr>
          <p:cNvPr id="7" name="文本框 6"/>
          <p:cNvSpPr txBox="1"/>
          <p:nvPr/>
        </p:nvSpPr>
        <p:spPr>
          <a:xfrm>
            <a:off x="3743960" y="1878330"/>
            <a:ext cx="65703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i="1"/>
              <a:t>我们该怎么做？</a:t>
            </a:r>
            <a:endParaRPr lang="zh-CN" altLang="en-US" sz="3600" i="1"/>
          </a:p>
        </p:txBody>
      </p:sp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330" y="1490345"/>
            <a:ext cx="5926455" cy="4759325"/>
          </a:xfrm>
        </p:spPr>
        <p:txBody>
          <a:bodyPr>
            <a:normAutofit fontScale="25000"/>
          </a:bodyPr>
          <a:p>
            <a:r>
              <a:rPr lang="zh-CN" altLang="en-US" sz="9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一：环境评估</a:t>
            </a:r>
            <a:endParaRPr lang="zh-CN" altLang="en-US" sz="96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sz="500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排除危险 </a:t>
            </a:r>
            <a:endParaRPr lang="zh-CN" altLang="en-US" sz="5000" dirty="0">
              <a:solidFill>
                <a:schemeClr val="tx2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spcBef>
                <a:spcPct val="50000"/>
              </a:spcBef>
            </a:pPr>
            <a:r>
              <a:rPr sz="500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个人防护</a:t>
            </a:r>
            <a:endParaRPr sz="5000">
              <a:solidFill>
                <a:schemeClr val="tx2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>
              <a:spcBef>
                <a:spcPct val="50000"/>
              </a:spcBef>
            </a:pPr>
            <a:r>
              <a:rPr sz="500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判断现场的安全性,在紧急情况下通过实地感受、眼睛观察、耳朵听声、鼻子嗅味等来对异常情况做出判断。</a:t>
            </a:r>
            <a:endParaRPr sz="5000">
              <a:solidFill>
                <a:schemeClr val="tx2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>
              <a:spcBef>
                <a:spcPct val="50000"/>
              </a:spcBef>
            </a:pPr>
            <a:r>
              <a:rPr sz="500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事发地点，先想安全，防止次生扩大。</a:t>
            </a:r>
            <a:endParaRPr sz="5000">
              <a:solidFill>
                <a:schemeClr val="tx2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>
              <a:spcBef>
                <a:spcPct val="50000"/>
              </a:spcBef>
            </a:pPr>
            <a:endParaRPr lang="zh-CN" altLang="en-US" dirty="0">
              <a:solidFill>
                <a:schemeClr val="tx2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>
              <a:spcBef>
                <a:spcPct val="50000"/>
              </a:spcBef>
            </a:pPr>
            <a:r>
              <a:rPr lang="zh-CN" altLang="en-US" sz="8000" dirty="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</a:rPr>
              <a:t>这是我们开展救治安全的</a:t>
            </a:r>
            <a:r>
              <a:rPr lang="zh-CN" altLang="en-US" sz="16000" dirty="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</a:rPr>
              <a:t>前提！！！</a:t>
            </a:r>
            <a:endParaRPr lang="zh-CN" altLang="en-US" sz="16000" dirty="0">
              <a:solidFill>
                <a:schemeClr val="tx2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16000" dirty="0">
              <a:solidFill>
                <a:schemeClr val="tx2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b="39794"/>
          <a:stretch>
            <a:fillRect/>
          </a:stretch>
        </p:blipFill>
        <p:spPr>
          <a:xfrm>
            <a:off x="5746115" y="2366010"/>
            <a:ext cx="5639435" cy="4338320"/>
          </a:xfrm>
          <a:prstGeom prst="rect">
            <a:avLst/>
          </a:prstGeom>
        </p:spPr>
      </p:pic>
      <p:sp>
        <p:nvSpPr>
          <p:cNvPr id="5" name="椭圆形标注 4"/>
          <p:cNvSpPr/>
          <p:nvPr/>
        </p:nvSpPr>
        <p:spPr>
          <a:xfrm>
            <a:off x="7827645" y="1578610"/>
            <a:ext cx="2695575" cy="140779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297545" y="2098040"/>
            <a:ext cx="19170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现场环境安全</a:t>
            </a:r>
            <a:endParaRPr lang="zh-CN" altLang="en-US" sz="2000"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24955" y="3401695"/>
            <a:ext cx="4488815" cy="345630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330" y="1490345"/>
            <a:ext cx="10330180" cy="4947920"/>
          </a:xfrm>
        </p:spPr>
        <p:txBody>
          <a:bodyPr>
            <a:normAutofit lnSpcReduction="20000"/>
          </a:bodyPr>
          <a:p>
            <a:r>
              <a:rPr lang="zh-CN" altLang="en-US" sz="2800">
                <a:solidFill>
                  <a:schemeClr val="tx1"/>
                </a:solidFill>
              </a:rPr>
              <a:t>二、判断意识、呼吸、动脉搏动</a:t>
            </a:r>
            <a:endParaRPr lang="zh-CN" altLang="en-US" sz="2800">
              <a:solidFill>
                <a:schemeClr val="tx1"/>
              </a:solidFill>
            </a:endParaRPr>
          </a:p>
          <a:p>
            <a:r>
              <a:rPr lang="en-US" altLang="zh-CN">
                <a:solidFill>
                  <a:schemeClr val="tx1"/>
                </a:solidFill>
              </a:rPr>
              <a:t>1</a:t>
            </a:r>
            <a:r>
              <a:rPr>
                <a:solidFill>
                  <a:schemeClr val="tx1"/>
                </a:solidFill>
              </a:rPr>
              <a:t>、意识</a:t>
            </a:r>
            <a:endParaRPr>
              <a:solidFill>
                <a:schemeClr val="tx1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用双手轻拍病人双肩</a:t>
            </a:r>
            <a:r>
              <a:rPr>
                <a:solidFill>
                  <a:srgbClr val="FF0000"/>
                </a:solidFill>
              </a:rPr>
              <a:t>（</a:t>
            </a:r>
            <a:r>
              <a:rPr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sym typeface="+mn-ea"/>
              </a:rPr>
              <a:t>轻拍、重喊</a:t>
            </a:r>
            <a:r>
              <a:rPr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楷体_GB2312" pitchFamily="1" charset="-122"/>
                <a:sym typeface="+mn-ea"/>
              </a:rPr>
              <a:t>）</a:t>
            </a:r>
            <a:r>
              <a:rPr lang="zh-CN" altLang="en-US">
                <a:solidFill>
                  <a:schemeClr val="tx1"/>
                </a:solidFill>
              </a:rPr>
              <a:t>，问：“喂！你怎么了？”</a:t>
            </a:r>
            <a:r>
              <a:rPr lang="en-US" altLang="zh-CN">
                <a:solidFill>
                  <a:schemeClr val="tx1"/>
                </a:solidFill>
              </a:rPr>
              <a:t>-------------------</a:t>
            </a:r>
            <a:r>
              <a:rPr lang="zh-CN" altLang="en-US">
                <a:solidFill>
                  <a:schemeClr val="tx1"/>
                </a:solidFill>
              </a:rPr>
              <a:t>告知无反应。</a:t>
            </a:r>
            <a:endParaRPr lang="zh-CN" altLang="en-US">
              <a:solidFill>
                <a:schemeClr val="tx1"/>
              </a:solidFill>
            </a:endParaRPr>
          </a:p>
          <a:p>
            <a:r>
              <a:rPr lang="en-US" altLang="zh-CN">
                <a:solidFill>
                  <a:schemeClr val="tx1"/>
                </a:solidFill>
              </a:rPr>
              <a:t>2</a:t>
            </a:r>
            <a:r>
              <a:rPr>
                <a:solidFill>
                  <a:schemeClr val="tx1"/>
                </a:solidFill>
              </a:rPr>
              <a:t>、呼吸</a:t>
            </a:r>
            <a:endParaRPr>
              <a:solidFill>
                <a:schemeClr val="tx1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观察病人胸部起伏5～10秒（1001、1002、1003、1004、1005…）呼吸</a:t>
            </a:r>
            <a:r>
              <a:rPr lang="en-US" altLang="zh-CN">
                <a:solidFill>
                  <a:schemeClr val="tx1"/>
                </a:solidFill>
                <a:sym typeface="+mn-ea"/>
              </a:rPr>
              <a:t>-------------------</a:t>
            </a:r>
            <a:r>
              <a:rPr>
                <a:solidFill>
                  <a:schemeClr val="tx1"/>
                </a:solidFill>
                <a:sym typeface="+mn-ea"/>
              </a:rPr>
              <a:t>告知无呼吸。</a:t>
            </a:r>
            <a:endParaRPr lang="zh-CN" altLang="en-US">
              <a:solidFill>
                <a:schemeClr val="tx1"/>
              </a:solidFill>
            </a:endParaRPr>
          </a:p>
          <a:p>
            <a:r>
              <a:rPr lang="en-US" altLang="zh-CN">
                <a:solidFill>
                  <a:schemeClr val="tx1"/>
                </a:solidFill>
              </a:rPr>
              <a:t>3</a:t>
            </a:r>
            <a:r>
              <a:rPr>
                <a:solidFill>
                  <a:schemeClr val="tx1"/>
                </a:solidFill>
              </a:rPr>
              <a:t>、动脉搏动</a:t>
            </a:r>
            <a:r>
              <a:rPr>
                <a:solidFill>
                  <a:srgbClr val="FF0000"/>
                </a:solidFill>
              </a:rPr>
              <a:t>（</a:t>
            </a:r>
            <a:r>
              <a:rPr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现不推荐公众判断脉搏</a:t>
            </a:r>
            <a:r>
              <a:rPr>
                <a:solidFill>
                  <a:srgbClr val="FF0000"/>
                </a:solidFill>
              </a:rPr>
              <a:t>）</a:t>
            </a:r>
            <a:endParaRPr>
              <a:solidFill>
                <a:srgbClr val="FF0000"/>
              </a:solidFill>
            </a:endParaRPr>
          </a:p>
          <a:p>
            <a:r>
              <a:rPr>
                <a:solidFill>
                  <a:schemeClr val="tx1"/>
                </a:solidFill>
              </a:rPr>
              <a:t>判断是否有颈动脉搏动：</a:t>
            </a:r>
            <a:r>
              <a:rPr lang="zh-CN" altLang="en-US">
                <a:solidFill>
                  <a:schemeClr val="tx1"/>
                </a:solidFill>
              </a:rPr>
              <a:t>用右手的中指和食指从气管正中环状软骨划向近侧</a:t>
            </a:r>
            <a:endParaRPr lang="zh-CN" altLang="en-US">
              <a:solidFill>
                <a:schemeClr val="tx1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颈动脉搏动处，告之无搏动（数1001，1002，1003，1004，1005…</a:t>
            </a:r>
            <a:endParaRPr lang="zh-CN" altLang="en-US">
              <a:solidFill>
                <a:schemeClr val="tx1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判断五秒以上10秒以下）</a:t>
            </a:r>
            <a:r>
              <a:rPr lang="en-US" altLang="zh-CN">
                <a:solidFill>
                  <a:schemeClr val="tx1"/>
                </a:solidFill>
                <a:sym typeface="+mn-ea"/>
              </a:rPr>
              <a:t>-------------------</a:t>
            </a:r>
            <a:r>
              <a:rPr>
                <a:solidFill>
                  <a:schemeClr val="tx1"/>
                </a:solidFill>
                <a:sym typeface="+mn-ea"/>
              </a:rPr>
              <a:t>告知无脉搏。</a:t>
            </a:r>
            <a:endParaRPr>
              <a:solidFill>
                <a:schemeClr val="tx1"/>
              </a:solidFill>
              <a:sym typeface="+mn-ea"/>
            </a:endParaRPr>
          </a:p>
          <a:p>
            <a:endParaRPr lang="zh-CN" altLang="en-US">
              <a:solidFill>
                <a:schemeClr val="tx1"/>
              </a:solidFill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REFSHAPE" val="738681748"/>
  <p:tag name="KSO_WM_UNIT_PLACING_PICTURE_USER_VIEWPORT" val="{&quot;height&quot;:6195,&quot;width&quot;:8250}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REFSHAPE" val="1034703436"/>
  <p:tag name="KSO_WM_UNIT_PLACING_PICTURE_USER_VIEWPORT" val="{&quot;height&quot;:3810,&quot;width&quot;:8100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2567</Words>
  <Application>WPS 演示</Application>
  <PresentationFormat>宽屏</PresentationFormat>
  <Paragraphs>192</Paragraphs>
  <Slides>23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3" baseType="lpstr">
      <vt:lpstr>Arial</vt:lpstr>
      <vt:lpstr>宋体</vt:lpstr>
      <vt:lpstr>Wingdings</vt:lpstr>
      <vt:lpstr>微软雅黑</vt:lpstr>
      <vt:lpstr>黑体</vt:lpstr>
      <vt:lpstr>楷体_GB2312</vt:lpstr>
      <vt:lpstr>新宋体</vt:lpstr>
      <vt:lpstr>Arial Unicode MS</vt:lpstr>
      <vt:lpstr>Verdana</vt:lpstr>
      <vt:lpstr>Office 主题​​</vt:lpstr>
      <vt:lpstr>心肺复苏（CPR）</vt:lpstr>
      <vt:lpstr>内容</vt:lpstr>
      <vt:lpstr>   当你路上遇到昏迷不醒的人怎么办？</vt:lpstr>
      <vt:lpstr>心肺复苏</vt:lpstr>
      <vt:lpstr>心肺复苏</vt:lpstr>
      <vt:lpstr>心肺复苏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心肺复苏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行动</cp:lastModifiedBy>
  <cp:revision>122</cp:revision>
  <dcterms:created xsi:type="dcterms:W3CDTF">2019-06-19T02:08:00Z</dcterms:created>
  <dcterms:modified xsi:type="dcterms:W3CDTF">2022-03-26T04:43:38Z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KSOTemplateUUID">
    <vt:lpwstr>v1.0_mb_6TgEifDv8tYWeE9KxUoZyw==</vt:lpwstr>
  </property>
  <property fmtid="{D5CDD505-2E9C-101B-9397-08002B2CF9AE}" pid="4" name="ICV">
    <vt:lpwstr>256BDCA3A061462EBD7994FD2489E1D5</vt:lpwstr>
  </property>
</Properties>
</file>